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5" r:id="rId2"/>
    <p:sldId id="366" r:id="rId3"/>
    <p:sldId id="355" r:id="rId4"/>
    <p:sldId id="368" r:id="rId5"/>
    <p:sldId id="361" r:id="rId6"/>
    <p:sldId id="362" r:id="rId7"/>
    <p:sldId id="363" r:id="rId8"/>
    <p:sldId id="364" r:id="rId9"/>
    <p:sldId id="3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960" autoAdjust="0"/>
  </p:normalViewPr>
  <p:slideViewPr>
    <p:cSldViewPr snapToGrid="0">
      <p:cViewPr varScale="1">
        <p:scale>
          <a:sx n="107" d="100"/>
          <a:sy n="107" d="100"/>
        </p:scale>
        <p:origin x="6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F1E4E-C747-484C-1CF1-B614642777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095580-871B-4F5C-457C-90204493DA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B6ED4-EC10-19B8-28BA-E7C3CDB5D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2D5A6-02DD-DB07-AFF2-CB9544DBE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742E3-70B2-C305-2A4E-41AF72A89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973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5939D-6FE9-99E5-DE92-14157A2C6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22D3B3-BDEE-9140-2AED-129AB5556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22C38-F7DD-F2AF-35BA-9661C8AAD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8F1FA-EFD6-BBF8-98B0-82995272A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D686C-657C-DA78-F6D0-DB2A23567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627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578C84-DB36-8459-32F4-F1BBC9D503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4A1AF7-F66A-2CF1-883A-4C43300E9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70769-D99A-7918-CC54-DD320589C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19760-7E9F-EA23-D939-07E8A8DD9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20649-AC24-B882-44D5-741CD3788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408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1F2CD-86B7-12B7-6E36-A90C23D8D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AE597-C7CE-2F5E-DC9A-0BD11ACD6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AA85B-E4D1-5CCE-06E0-B2B93EF34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C171D-BFDE-1B90-5549-21E60D8DA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9CADC-5F8B-38FA-BEF9-2E1F1249B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719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A2FA3-A39C-8652-DCFC-2068D7901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934F5-B67D-0848-9131-E75CB6BE2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BC35B-9BA3-A66C-93D8-15C0CD31F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621EE-8B0F-1B35-817A-599EC341F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8A451-5A2E-A59B-58AB-EC36F6435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64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2DCCF-D165-C8C4-B015-5BC472551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FAE6F-6128-D9E6-6C34-50F6A67D01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904F67-9751-7929-1C13-C31CEF7735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376D9F-7000-86D1-5132-A833E6DC2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BADFF4-362D-0B03-2DCC-E61571376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EF4011-45CD-90AB-3389-7A174EC1F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29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6597B-1C76-B0A4-FA21-76E57F325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275994-BC93-F683-95C5-B1F1CA0C6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A48C2C-0338-ABF8-216F-D2EA693F0C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618EFD-BCDD-C90B-B608-6502F1C6E9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D7998C-6BAB-EB58-D0F4-8525355250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EB06FD-F69B-DACB-096C-9A6191A94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07930C-E360-E000-7F0B-78FC99561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F6DFD5-4246-43F3-EDEB-FDC0C1456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523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B00B9-660E-3FDA-FC3E-5FB7D1565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00B7B5-EE41-8A3B-BA64-7FA1FE330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136977-A640-6A96-3CAF-D5A3949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EF62D5-A1C9-D669-0C9B-C9B62E713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15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5F6926-0FFD-7291-0C03-7FFC2549E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DBE6D2-D491-8D68-5583-12C82E455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F04E3-4513-9FE8-98F7-C7178EFED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992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ECA81-2A5A-F580-C68C-2EB7CAB63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36ADB-21FD-8DA4-315B-0A5B478D7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ABCEA4-C5DC-FBE8-1AB2-0F8DE7F8D5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ECD433-1460-E521-1732-95FBD3D93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444FE9-C9C9-BD95-CEA4-317B5FF39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3DCCB6-10C9-910B-87D4-9E3607DA2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82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CF15E-8F32-DB6E-F95C-975BC71F2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74D5A1-4BDB-AE3C-B366-832F2C0FE0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45B362-A3D3-FF4B-4457-C179CB54C1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03703E-B942-154F-01A6-4DD2F5D3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3A3575-76B9-8418-8002-0F42A06D1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569A0D-DEA5-BB0C-DF47-860A902B1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651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813C91-DE02-72E0-3F2E-60CC0B181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44B264-E7BD-0740-5E31-D0489232B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7A00F-8B3C-E23D-4971-B140AA9264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B1C2F4-07A0-459D-95BE-47AEA2376715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B03BE-2017-63DB-A330-D1BBD01E12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EFB92-7676-6689-7CF2-858F7386F4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113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7.png"/><Relationship Id="rId3" Type="http://schemas.openxmlformats.org/officeDocument/2006/relationships/image" Target="../media/image8.png"/><Relationship Id="rId7" Type="http://schemas.openxmlformats.org/officeDocument/2006/relationships/image" Target="../media/image9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7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5.png"/><Relationship Id="rId5" Type="http://schemas.openxmlformats.org/officeDocument/2006/relationships/image" Target="../media/image10.png"/><Relationship Id="rId15" Type="http://schemas.openxmlformats.org/officeDocument/2006/relationships/image" Target="../media/image19.png"/><Relationship Id="rId10" Type="http://schemas.openxmlformats.org/officeDocument/2006/relationships/image" Target="../media/image12.png"/><Relationship Id="rId9" Type="http://schemas.openxmlformats.org/officeDocument/2006/relationships/image" Target="../media/image14.png"/><Relationship Id="rId1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C9AB8C-92A0-A787-BB8C-A924B559D555}"/>
              </a:ext>
            </a:extLst>
          </p:cNvPr>
          <p:cNvSpPr txBox="1"/>
          <p:nvPr/>
        </p:nvSpPr>
        <p:spPr>
          <a:xfrm>
            <a:off x="937491" y="526473"/>
            <a:ext cx="1031701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Big tasks (affects overall story):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a10s5e3: Hoping for pinned </a:t>
            </a:r>
            <a:r>
              <a:rPr lang="en-US" dirty="0" err="1"/>
              <a:t>pn</a:t>
            </a:r>
            <a:r>
              <a:rPr lang="en-US" dirty="0"/>
              <a:t>, otherwise why not stripe?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Pinned </a:t>
            </a:r>
            <a:r>
              <a:rPr lang="en-US" dirty="0" err="1"/>
              <a:t>pn</a:t>
            </a:r>
            <a:r>
              <a:rPr lang="en-US" dirty="0"/>
              <a:t> may be too large of box (e.g., 40 x 80)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a20s020: </a:t>
            </a:r>
            <a:r>
              <a:rPr lang="en-US" dirty="0" err="1"/>
              <a:t>cyl</a:t>
            </a:r>
            <a:r>
              <a:rPr lang="en-US" dirty="0"/>
              <a:t>? If not, why a20 so short?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a25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Stability of </a:t>
            </a:r>
            <a:r>
              <a:rPr lang="en-US" dirty="0" err="1"/>
              <a:t>pn</a:t>
            </a:r>
            <a:r>
              <a:rPr lang="en-US" dirty="0"/>
              <a:t>/str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 &lt; 027: Get mic -&gt; </a:t>
            </a:r>
            <a:r>
              <a:rPr lang="en-US" dirty="0" err="1"/>
              <a:t>cyl</a:t>
            </a:r>
            <a:r>
              <a:rPr lang="en-US" dirty="0"/>
              <a:t>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Get homogeneous sigma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a30: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Get homogeneous sigma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Any layered morphologies stable?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6656A9-1962-0FD1-FDAE-5A47CA928837}"/>
              </a:ext>
            </a:extLst>
          </p:cNvPr>
          <p:cNvSpPr txBox="1"/>
          <p:nvPr/>
        </p:nvSpPr>
        <p:spPr>
          <a:xfrm>
            <a:off x="937491" y="4114800"/>
            <a:ext cx="103170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Fine tuning boundaries: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a05s6e3: Looking like will be hole (Terran?)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a10s75e4: Probably hole, if not, get hole for a10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a15: Terran started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a20s5e3: TODO, only mic run once</a:t>
            </a:r>
          </a:p>
        </p:txBody>
      </p:sp>
    </p:spTree>
    <p:extLst>
      <p:ext uri="{BB962C8B-B14F-4D97-AF65-F5344CB8AC3E}">
        <p14:creationId xmlns:p14="http://schemas.microsoft.com/office/powerpoint/2010/main" val="242587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33C5428-BFEE-1BE1-20AE-5BEF0F2AEAA4}"/>
                  </a:ext>
                </a:extLst>
              </p:cNvPr>
              <p:cNvSpPr txBox="1"/>
              <p:nvPr/>
            </p:nvSpPr>
            <p:spPr>
              <a:xfrm>
                <a:off x="937491" y="526473"/>
                <a:ext cx="10317018" cy="4247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Fig 1: Neutral lateral inhomogeneity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−03</m:t>
                    </m:r>
                  </m:oMath>
                </a14:m>
                <a:r>
                  <a:rPr lang="en-US" dirty="0"/>
                  <a:t>: Stripe, ~(25 x 25) to get multiple stripes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Fig 2: Low grafting density mic &lt;&gt; </a:t>
                </a:r>
                <a:r>
                  <a:rPr lang="en-US" dirty="0" err="1"/>
                  <a:t>cyl</a:t>
                </a:r>
                <a:r>
                  <a:rPr lang="en-US" dirty="0"/>
                  <a:t> with alpha, 10 chains = 4000 nm2 ~ (32 nm x 32 nm before COS)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−03</m:t>
                    </m:r>
                  </m:oMath>
                </a14:m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=0.1,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−03</m:t>
                    </m:r>
                  </m:oMath>
                </a14:m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=0.2,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−03</m:t>
                    </m:r>
                  </m:oMath>
                </a14:m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=0.3,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−03</m:t>
                    </m:r>
                  </m:oMath>
                </a14:m>
                <a:endParaRPr lang="en-US" b="0" dirty="0"/>
              </a:p>
              <a:p>
                <a:pPr lvl="1"/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Fig 3: Decreasing </a:t>
                </a:r>
                <a:r>
                  <a:rPr lang="en-US" dirty="0" err="1"/>
                  <a:t>xy</a:t>
                </a:r>
                <a:r>
                  <a:rPr lang="en-US" dirty="0"/>
                  <a:t> aggregate size with alpha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Not sure what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yet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Fig 4: Elevated lateral segregations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=0.30,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</m:t>
                    </m:r>
                  </m:oMath>
                </a14:m>
                <a:r>
                  <a:rPr lang="en-US" dirty="0"/>
                  <a:t> (repeat of above)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=0.30,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?</m:t>
                    </m:r>
                  </m:oMath>
                </a14:m>
                <a:r>
                  <a:rPr lang="en-US" dirty="0"/>
                  <a:t>, once </a:t>
                </a:r>
                <a:r>
                  <a:rPr lang="en-US" dirty="0" err="1"/>
                  <a:t>pn</a:t>
                </a:r>
                <a:r>
                  <a:rPr lang="en-US" dirty="0"/>
                  <a:t> &lt;&gt; </a:t>
                </a:r>
                <a:r>
                  <a:rPr lang="en-US" dirty="0" err="1"/>
                  <a:t>cyl</a:t>
                </a:r>
                <a:r>
                  <a:rPr lang="en-US" dirty="0"/>
                  <a:t> transition known, plot </a:t>
                </a:r>
                <a:r>
                  <a:rPr lang="en-US" dirty="0" err="1"/>
                  <a:t>cyl</a:t>
                </a:r>
                <a:r>
                  <a:rPr lang="en-US" dirty="0"/>
                  <a:t> with that many pearls (e.g., 3 per str)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33C5428-BFEE-1BE1-20AE-5BEF0F2AEA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491" y="526473"/>
                <a:ext cx="10317018" cy="4247317"/>
              </a:xfrm>
              <a:prstGeom prst="rect">
                <a:avLst/>
              </a:prstGeom>
              <a:blipFill>
                <a:blip r:embed="rId2"/>
                <a:stretch>
                  <a:fillRect l="-414" t="-574" r="-236" b="-1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F3A9C404-334D-7247-FB94-34D2408944DB}"/>
              </a:ext>
            </a:extLst>
          </p:cNvPr>
          <p:cNvSpPr txBox="1"/>
          <p:nvPr/>
        </p:nvSpPr>
        <p:spPr>
          <a:xfrm>
            <a:off x="937491" y="5131198"/>
            <a:ext cx="90516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Plotting codes needed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Heatmap reflect box code bugfix: calculating sizes for </a:t>
            </a:r>
            <a:r>
              <a:rPr lang="en-US" dirty="0" err="1"/>
              <a:t>nxny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Orca for </a:t>
            </a:r>
            <a:r>
              <a:rPr lang="en-US" dirty="0" err="1"/>
              <a:t>Plotly</a:t>
            </a:r>
            <a:r>
              <a:rPr lang="en-US" dirty="0"/>
              <a:t> go to get consistent camera setups, or X11 forwarding from Anvil to use memory?</a:t>
            </a:r>
          </a:p>
        </p:txBody>
      </p:sp>
    </p:spTree>
    <p:extLst>
      <p:ext uri="{BB962C8B-B14F-4D97-AF65-F5344CB8AC3E}">
        <p14:creationId xmlns:p14="http://schemas.microsoft.com/office/powerpoint/2010/main" val="2409359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B27781B-A2E9-757C-CFE7-414497B533AA}"/>
              </a:ext>
            </a:extLst>
          </p:cNvPr>
          <p:cNvSpPr/>
          <p:nvPr/>
        </p:nvSpPr>
        <p:spPr>
          <a:xfrm>
            <a:off x="1995055" y="1941945"/>
            <a:ext cx="8201890" cy="297410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752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2F12E8-E4D9-F79D-E33B-625278036E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466165-900D-1FF4-FC8E-CEA6BBFAC552}"/>
              </a:ext>
            </a:extLst>
          </p:cNvPr>
          <p:cNvSpPr txBox="1"/>
          <p:nvPr/>
        </p:nvSpPr>
        <p:spPr>
          <a:xfrm>
            <a:off x="604439" y="583854"/>
            <a:ext cx="9436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1: Phase diagram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C3CF5437-E2EE-716B-D72D-6C6E2C9BBF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021" y="1355072"/>
            <a:ext cx="7791450" cy="452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9705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5F21286-7C64-31DB-5CAE-E6879EE5D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484" y="2992909"/>
            <a:ext cx="2028914" cy="221022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240212C-7D5A-826C-721E-9B8DE6A476E3}"/>
              </a:ext>
            </a:extLst>
          </p:cNvPr>
          <p:cNvSpPr txBox="1"/>
          <p:nvPr/>
        </p:nvSpPr>
        <p:spPr>
          <a:xfrm>
            <a:off x="1108364" y="5985164"/>
            <a:ext cx="2835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 larger box </a:t>
            </a:r>
            <a:r>
              <a:rPr lang="en-US" dirty="0" err="1"/>
              <a:t>eg</a:t>
            </a:r>
            <a:r>
              <a:rPr lang="en-US" dirty="0"/>
              <a:t> (45 x 45)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5E4EA9-AE40-F8B3-EAED-1CA689E415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7970" y="3168873"/>
            <a:ext cx="1821230" cy="18582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28C1C11-D040-D09D-E9BA-E4700643638D}"/>
              </a:ext>
            </a:extLst>
          </p:cNvPr>
          <p:cNvSpPr txBox="1"/>
          <p:nvPr/>
        </p:nvSpPr>
        <p:spPr>
          <a:xfrm>
            <a:off x="4114801" y="5938860"/>
            <a:ext cx="2835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 larger box </a:t>
            </a:r>
            <a:r>
              <a:rPr lang="en-US" dirty="0" err="1"/>
              <a:t>eg</a:t>
            </a:r>
            <a:r>
              <a:rPr lang="en-US" dirty="0"/>
              <a:t> (30 x 30)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27FD57-7F16-E1C1-353C-DE1F88D952AF}"/>
              </a:ext>
            </a:extLst>
          </p:cNvPr>
          <p:cNvSpPr txBox="1"/>
          <p:nvPr/>
        </p:nvSpPr>
        <p:spPr>
          <a:xfrm>
            <a:off x="756839" y="185270"/>
            <a:ext cx="94360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Uncharged: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Hydrophobicity promotes lateral segregation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Grafting density (chain spacing) increases length scale of segregation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Hole metastable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582234A-880E-3E35-251B-032CF59190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3580" y="3298915"/>
            <a:ext cx="1755466" cy="17282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8A5E084-1B14-BA76-AABA-A346752C56FA}"/>
              </a:ext>
            </a:extLst>
          </p:cNvPr>
          <p:cNvSpPr txBox="1"/>
          <p:nvPr/>
        </p:nvSpPr>
        <p:spPr>
          <a:xfrm>
            <a:off x="756839" y="1856842"/>
            <a:ext cx="9436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2: lateral segregation in neutrally charged brushes</a:t>
            </a:r>
          </a:p>
        </p:txBody>
      </p:sp>
    </p:spTree>
    <p:extLst>
      <p:ext uri="{BB962C8B-B14F-4D97-AF65-F5344CB8AC3E}">
        <p14:creationId xmlns:p14="http://schemas.microsoft.com/office/powerpoint/2010/main" val="3211813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31E3ED-4532-2A5E-D548-4D82A5E55C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7F563F5-9572-24DF-FB97-6AB1F4428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646" y="2922831"/>
            <a:ext cx="2028914" cy="221022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CEF998A-05AB-25A8-4095-A78A96047F35}"/>
              </a:ext>
            </a:extLst>
          </p:cNvPr>
          <p:cNvSpPr txBox="1"/>
          <p:nvPr/>
        </p:nvSpPr>
        <p:spPr>
          <a:xfrm>
            <a:off x="1475321" y="5758083"/>
            <a:ext cx="2835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 larger box </a:t>
            </a:r>
            <a:r>
              <a:rPr lang="en-US" dirty="0" err="1"/>
              <a:t>eg</a:t>
            </a:r>
            <a:r>
              <a:rPr lang="en-US" dirty="0"/>
              <a:t> (45 x 45)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ADA888-31E7-D396-20A7-5B8A92EA8B6A}"/>
              </a:ext>
            </a:extLst>
          </p:cNvPr>
          <p:cNvSpPr txBox="1"/>
          <p:nvPr/>
        </p:nvSpPr>
        <p:spPr>
          <a:xfrm>
            <a:off x="667192" y="268920"/>
            <a:ext cx="85754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Inc. charge, sparse: decrease lateral segregation length scale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 charge pinned micelle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Intrachain repulsion (more charge) cylinder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C67218-9307-B9C9-361F-B5A6C7743AAD}"/>
              </a:ext>
            </a:extLst>
          </p:cNvPr>
          <p:cNvSpPr txBox="1"/>
          <p:nvPr/>
        </p:nvSpPr>
        <p:spPr>
          <a:xfrm>
            <a:off x="5363829" y="5619226"/>
            <a:ext cx="206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 s25e4 &amp; larger box </a:t>
            </a:r>
            <a:r>
              <a:rPr lang="en-US" dirty="0" err="1"/>
              <a:t>eg</a:t>
            </a:r>
            <a:r>
              <a:rPr lang="en-US" dirty="0"/>
              <a:t> (45 x 45)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50C98D6-1468-AF00-D378-3B792FBC10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3829" y="2851257"/>
            <a:ext cx="1607070" cy="22817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4F95C47-8CB7-40C4-8A22-8BBC85D30F73}"/>
              </a:ext>
            </a:extLst>
          </p:cNvPr>
          <p:cNvSpPr txBox="1"/>
          <p:nvPr/>
        </p:nvSpPr>
        <p:spPr>
          <a:xfrm>
            <a:off x="756839" y="1856842"/>
            <a:ext cx="9436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3: Micelle to cylinder transition in spare PE brushes as a result of increasing intrachain repulsion</a:t>
            </a:r>
          </a:p>
        </p:txBody>
      </p:sp>
    </p:spTree>
    <p:extLst>
      <p:ext uri="{BB962C8B-B14F-4D97-AF65-F5344CB8AC3E}">
        <p14:creationId xmlns:p14="http://schemas.microsoft.com/office/powerpoint/2010/main" val="2956223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089B12-4438-9439-809F-D2CC3594476F}"/>
              </a:ext>
            </a:extLst>
          </p:cNvPr>
          <p:cNvSpPr txBox="1"/>
          <p:nvPr/>
        </p:nvSpPr>
        <p:spPr>
          <a:xfrm>
            <a:off x="920649" y="235776"/>
            <a:ext cx="100957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Inc. charged, medium density: decrease lateral segregation length scale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 charge little segregation (stripe)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Little charge more segregation (pinned </a:t>
            </a:r>
            <a:r>
              <a:rPr lang="en-US" dirty="0" err="1"/>
              <a:t>pn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Med charge (pinned mic / </a:t>
            </a:r>
            <a:r>
              <a:rPr lang="en-US" dirty="0" err="1"/>
              <a:t>cyl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 charge, intrachain dominated (</a:t>
            </a:r>
            <a:r>
              <a:rPr lang="en-US" dirty="0" err="1"/>
              <a:t>cyl</a:t>
            </a:r>
            <a:r>
              <a:rPr lang="en-US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4F59D9-CA45-34D6-2823-B0A942A82709}"/>
              </a:ext>
            </a:extLst>
          </p:cNvPr>
          <p:cNvSpPr txBox="1"/>
          <p:nvPr/>
        </p:nvSpPr>
        <p:spPr>
          <a:xfrm>
            <a:off x="959089" y="2273970"/>
            <a:ext cx="9436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4: Increasing lateral segregation (decrease in aggregate size) as a result of increasing intrachain repulsion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18A5805-9C05-C0F9-E462-7EBFD14ADA6F}"/>
              </a:ext>
            </a:extLst>
          </p:cNvPr>
          <p:cNvSpPr/>
          <p:nvPr/>
        </p:nvSpPr>
        <p:spPr>
          <a:xfrm>
            <a:off x="1461247" y="3792071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68B198-A8B9-D561-1E52-1E187FFC1F47}"/>
              </a:ext>
            </a:extLst>
          </p:cNvPr>
          <p:cNvSpPr/>
          <p:nvPr/>
        </p:nvSpPr>
        <p:spPr>
          <a:xfrm>
            <a:off x="3017125" y="3601126"/>
            <a:ext cx="1443317" cy="14343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Hole </a:t>
            </a:r>
            <a:br>
              <a:rPr lang="en-US" dirty="0"/>
            </a:br>
            <a:r>
              <a:rPr lang="en-US" dirty="0"/>
              <a:t>(If possible, will probably by </a:t>
            </a:r>
            <a:r>
              <a:rPr lang="en-US" dirty="0" err="1"/>
              <a:t>elong</a:t>
            </a:r>
            <a:r>
              <a:rPr lang="en-US" dirty="0"/>
              <a:t>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53EAEA-F93C-D74E-B984-B9D28E15DFA7}"/>
              </a:ext>
            </a:extLst>
          </p:cNvPr>
          <p:cNvSpPr/>
          <p:nvPr/>
        </p:nvSpPr>
        <p:spPr>
          <a:xfrm>
            <a:off x="5089962" y="376517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71FA59-55FA-0D1E-D6F3-53D4D8190B56}"/>
              </a:ext>
            </a:extLst>
          </p:cNvPr>
          <p:cNvSpPr/>
          <p:nvPr/>
        </p:nvSpPr>
        <p:spPr>
          <a:xfrm>
            <a:off x="8057301" y="376517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6C64A9F-2636-31FC-229C-906A8ACFC40A}"/>
              </a:ext>
            </a:extLst>
          </p:cNvPr>
          <p:cNvSpPr/>
          <p:nvPr/>
        </p:nvSpPr>
        <p:spPr>
          <a:xfrm>
            <a:off x="9480721" y="376517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Cyl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F991F6F-87F4-4FEB-A28E-250B8AB2E5E4}"/>
                  </a:ext>
                </a:extLst>
              </p:cNvPr>
              <p:cNvSpPr txBox="1"/>
              <p:nvPr/>
            </p:nvSpPr>
            <p:spPr>
              <a:xfrm>
                <a:off x="2796988" y="5391379"/>
                <a:ext cx="43747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= 0.0075? 0.010?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F991F6F-87F4-4FEB-A28E-250B8AB2E5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6988" y="5391379"/>
                <a:ext cx="4374776" cy="369332"/>
              </a:xfrm>
              <a:prstGeom prst="rect">
                <a:avLst/>
              </a:prstGeom>
              <a:blipFill>
                <a:blip r:embed="rId2"/>
                <a:stretch>
                  <a:fillRect t="-655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7B3F0605-AA00-F383-EBD0-3B2B1DC2E688}"/>
              </a:ext>
            </a:extLst>
          </p:cNvPr>
          <p:cNvSpPr/>
          <p:nvPr/>
        </p:nvSpPr>
        <p:spPr>
          <a:xfrm>
            <a:off x="6633882" y="376517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116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30D3FD-4F6E-ECB8-69D0-D1C4D446D0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DFD2A8E-5DCF-B051-ECD1-DBAE47466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131" y="1556321"/>
            <a:ext cx="1746696" cy="234833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662BFE4-C05D-1A71-E84B-D09DC25369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9693" y="1607156"/>
            <a:ext cx="1631374" cy="23255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4698C8E-16D9-7D94-45D1-DE4A4A7BFB34}"/>
              </a:ext>
            </a:extLst>
          </p:cNvPr>
          <p:cNvSpPr txBox="1"/>
          <p:nvPr/>
        </p:nvSpPr>
        <p:spPr>
          <a:xfrm>
            <a:off x="1645962" y="247374"/>
            <a:ext cx="9436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5: Elevated lateral segregation at high charge fractions with increasing grafting density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7C76F35-D1EE-7CEE-9F54-59AC3E50D5DE}"/>
                  </a:ext>
                </a:extLst>
              </p:cNvPr>
              <p:cNvSpPr txBox="1"/>
              <p:nvPr/>
            </p:nvSpPr>
            <p:spPr>
              <a:xfrm>
                <a:off x="3188979" y="954838"/>
                <a:ext cx="12371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=0.020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7C76F35-D1EE-7CEE-9F54-59AC3E50D5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8979" y="954838"/>
                <a:ext cx="123713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3D5A164-5866-DA2B-BE67-42CEB03795EE}"/>
                  </a:ext>
                </a:extLst>
              </p:cNvPr>
              <p:cNvSpPr txBox="1"/>
              <p:nvPr/>
            </p:nvSpPr>
            <p:spPr>
              <a:xfrm>
                <a:off x="5083981" y="954838"/>
                <a:ext cx="15254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=0.03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3D5A164-5866-DA2B-BE67-42CEB03795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3981" y="954838"/>
                <a:ext cx="152546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4" name="Picture 10">
            <a:extLst>
              <a:ext uri="{FF2B5EF4-FFF2-40B4-BE49-F238E27FC236}">
                <a16:creationId xmlns:a16="http://schemas.microsoft.com/office/drawing/2014/main" id="{F0B0DE48-D413-3CAE-B7BB-4713AD041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399" y="4479419"/>
            <a:ext cx="2156752" cy="1817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E3F4180-94C3-1CEC-6A9B-2DE22DA48533}"/>
                  </a:ext>
                </a:extLst>
              </p:cNvPr>
              <p:cNvSpPr txBox="1"/>
              <p:nvPr/>
            </p:nvSpPr>
            <p:spPr>
              <a:xfrm>
                <a:off x="7288117" y="911068"/>
                <a:ext cx="1318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=0.05</m:t>
                    </m:r>
                  </m:oMath>
                </a14:m>
                <a:r>
                  <a:rPr lang="en-US" dirty="0"/>
                  <a:t>5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E3F4180-94C3-1CEC-6A9B-2DE22DA485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8117" y="911068"/>
                <a:ext cx="1318040" cy="369332"/>
              </a:xfrm>
              <a:prstGeom prst="rect">
                <a:avLst/>
              </a:prstGeom>
              <a:blipFill>
                <a:blip r:embed="rId8"/>
                <a:stretch>
                  <a:fillRect t="-655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C0F5B3D-AED0-A461-B1F0-BD4CA6B64ECB}"/>
                  </a:ext>
                </a:extLst>
              </p:cNvPr>
              <p:cNvSpPr txBox="1"/>
              <p:nvPr/>
            </p:nvSpPr>
            <p:spPr>
              <a:xfrm>
                <a:off x="9358926" y="943462"/>
                <a:ext cx="12371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?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C0F5B3D-AED0-A461-B1F0-BD4CA6B64E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8926" y="943462"/>
                <a:ext cx="123713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8" name="Picture 14">
            <a:extLst>
              <a:ext uri="{FF2B5EF4-FFF2-40B4-BE49-F238E27FC236}">
                <a16:creationId xmlns:a16="http://schemas.microsoft.com/office/drawing/2014/main" id="{2F3EA6DD-CC07-C71C-3956-CE407FF6B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3613" y="4411244"/>
            <a:ext cx="2223534" cy="1873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CC6ECEA-592A-000B-6ED8-AA4B3787921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61006" y="1538707"/>
            <a:ext cx="1892294" cy="249637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06B3EA0-7D03-289E-17D2-C246CF09B9D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781957" y="4259488"/>
            <a:ext cx="2057544" cy="217731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8D234D4-4820-D053-F339-2D32E770617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027101" y="1533370"/>
            <a:ext cx="1659854" cy="2559246"/>
          </a:xfrm>
          <a:prstGeom prst="rect">
            <a:avLst/>
          </a:prstGeom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BE025E67-221A-FCE4-B307-3FF4B6B21F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712" y="4259488"/>
            <a:ext cx="1796609" cy="2177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7163C2C-ABBF-3700-264D-E93F94C0B106}"/>
                  </a:ext>
                </a:extLst>
              </p:cNvPr>
              <p:cNvSpPr txBox="1"/>
              <p:nvPr/>
            </p:nvSpPr>
            <p:spPr>
              <a:xfrm>
                <a:off x="940703" y="969820"/>
                <a:ext cx="12371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=0.005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7163C2C-ABBF-3700-264D-E93F94C0B1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703" y="969820"/>
                <a:ext cx="1237130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4BD2C008-D1D1-0B3F-9A68-4E8080153BF2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30854" y="1692266"/>
            <a:ext cx="2188687" cy="2076446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ED29C8DD-3452-7762-2938-223B30955C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92" y="4392773"/>
            <a:ext cx="2156752" cy="202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0479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FC0606-D4C7-3899-95C5-D24353FB3F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129F4BA-D947-1FA5-0B2B-9F26C9611E39}"/>
              </a:ext>
            </a:extLst>
          </p:cNvPr>
          <p:cNvSpPr txBox="1"/>
          <p:nvPr/>
        </p:nvSpPr>
        <p:spPr>
          <a:xfrm>
            <a:off x="978786" y="634704"/>
            <a:ext cx="9436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5: Interesting other morphologies? Increasing chi to get multilayered morphologies? a40x170s020?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AB252F-A037-CECA-0EEF-259768A2E7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97" b="12490"/>
          <a:stretch/>
        </p:blipFill>
        <p:spPr bwMode="auto">
          <a:xfrm>
            <a:off x="978786" y="4149852"/>
            <a:ext cx="3513067" cy="2357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E930578-142F-3DDF-2459-7797054E7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8967" y="1316383"/>
            <a:ext cx="2257033" cy="28334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2D86276-2A59-28BD-F10C-842AC11794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8545" y="1498716"/>
            <a:ext cx="2413057" cy="246880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DCC62B8-570C-0483-AF40-90B1320B8E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6232" y="1655058"/>
            <a:ext cx="2597171" cy="241991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F174053-483E-AD0D-3C9F-C21F7FDE28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76456" y="4441489"/>
            <a:ext cx="1378885" cy="21755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86D988D-9A57-A27A-8044-9144346CB7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4441488"/>
            <a:ext cx="1658948" cy="2175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81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2182</TotalTime>
  <Words>539</Words>
  <Application>Microsoft Office PowerPoint</Application>
  <PresentationFormat>Widescreen</PresentationFormat>
  <Paragraphs>68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Takashi Yokokura</dc:creator>
  <cp:lastModifiedBy>Takashi Yokokura</cp:lastModifiedBy>
  <cp:revision>11</cp:revision>
  <dcterms:created xsi:type="dcterms:W3CDTF">2025-05-05T22:16:54Z</dcterms:created>
  <dcterms:modified xsi:type="dcterms:W3CDTF">2025-05-14T20:01:49Z</dcterms:modified>
</cp:coreProperties>
</file>