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66" r:id="rId3"/>
    <p:sldId id="355" r:id="rId4"/>
    <p:sldId id="361" r:id="rId5"/>
    <p:sldId id="362" r:id="rId6"/>
    <p:sldId id="363" r:id="rId7"/>
    <p:sldId id="364" r:id="rId8"/>
    <p:sldId id="3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1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C9AB8C-92A0-A787-BB8C-A924B559D555}"/>
              </a:ext>
            </a:extLst>
          </p:cNvPr>
          <p:cNvSpPr txBox="1"/>
          <p:nvPr/>
        </p:nvSpPr>
        <p:spPr>
          <a:xfrm>
            <a:off x="937491" y="526473"/>
            <a:ext cx="103170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tasks (affects overall story):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a10s5e3: Hoping for pinned </a:t>
            </a:r>
            <a:r>
              <a:rPr lang="en-US" dirty="0" err="1"/>
              <a:t>pn</a:t>
            </a:r>
            <a:r>
              <a:rPr lang="en-US" dirty="0"/>
              <a:t>, otherwise why not stripe?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a20s020: </a:t>
            </a:r>
            <a:r>
              <a:rPr lang="en-US" dirty="0" err="1"/>
              <a:t>cyl</a:t>
            </a:r>
            <a:r>
              <a:rPr lang="en-US" dirty="0"/>
              <a:t>? If not, why a20 so short?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Stability of </a:t>
            </a:r>
            <a:r>
              <a:rPr lang="en-US" dirty="0" err="1"/>
              <a:t>pn</a:t>
            </a:r>
            <a:r>
              <a:rPr lang="en-US" dirty="0"/>
              <a:t>/str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 &lt; 027: Get mic -&gt; </a:t>
            </a:r>
            <a:r>
              <a:rPr lang="en-US" dirty="0" err="1"/>
              <a:t>cyl</a:t>
            </a:r>
            <a:r>
              <a:rPr lang="en-US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homogeneous sigma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a30: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homogeneous sigma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Any layered morphologies stable?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6656A9-1962-0FD1-FDAE-5A47CA928837}"/>
              </a:ext>
            </a:extLst>
          </p:cNvPr>
          <p:cNvSpPr txBox="1"/>
          <p:nvPr/>
        </p:nvSpPr>
        <p:spPr>
          <a:xfrm>
            <a:off x="937491" y="4114800"/>
            <a:ext cx="10317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Fine tuning boundaries: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a05s6e3: Looking like will be hole (Terran?)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a10s75e4: Probably hole, if not, get hole for a10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a15: Terran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a20s5e3: TODO, only mic run once</a:t>
            </a:r>
          </a:p>
        </p:txBody>
      </p:sp>
    </p:spTree>
    <p:extLst>
      <p:ext uri="{BB962C8B-B14F-4D97-AF65-F5344CB8AC3E}">
        <p14:creationId xmlns:p14="http://schemas.microsoft.com/office/powerpoint/2010/main" val="24258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3C5428-BFEE-1BE1-20AE-5BEF0F2AEAA4}"/>
                  </a:ext>
                </a:extLst>
              </p:cNvPr>
              <p:cNvSpPr txBox="1"/>
              <p:nvPr/>
            </p:nvSpPr>
            <p:spPr>
              <a:xfrm>
                <a:off x="937491" y="526473"/>
                <a:ext cx="10317018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Run for plotting (inconsequential to results)</a:t>
                </a:r>
              </a:p>
              <a:p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1: Neutral lateral inhomogeneity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r>
                  <a:rPr lang="en-US" dirty="0"/>
                  <a:t>: Stripe, ~(25 x 25) to get multiple stripes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2: Low grafting density mic &lt;&gt; </a:t>
                </a:r>
                <a:r>
                  <a:rPr lang="en-US" dirty="0" err="1"/>
                  <a:t>cyl</a:t>
                </a:r>
                <a:r>
                  <a:rPr lang="en-US" dirty="0"/>
                  <a:t> with alpha, 10 chains = 4000 nm2 ~ (32 nm x 32 nm before COS)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3: Decreasing </a:t>
                </a:r>
                <a:r>
                  <a:rPr lang="en-US" dirty="0" err="1"/>
                  <a:t>xy</a:t>
                </a:r>
                <a:r>
                  <a:rPr lang="en-US" dirty="0"/>
                  <a:t> aggregate size with alpha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Not sure what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yet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3C5428-BFEE-1BE1-20AE-5BEF0F2AE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91" y="526473"/>
                <a:ext cx="10317018" cy="3970318"/>
              </a:xfrm>
              <a:prstGeom prst="rect">
                <a:avLst/>
              </a:prstGeom>
              <a:blipFill>
                <a:blip r:embed="rId2"/>
                <a:stretch>
                  <a:fillRect l="-532" t="-613" r="-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3A9C404-334D-7247-FB94-34D2408944DB}"/>
              </a:ext>
            </a:extLst>
          </p:cNvPr>
          <p:cNvSpPr txBox="1"/>
          <p:nvPr/>
        </p:nvSpPr>
        <p:spPr>
          <a:xfrm>
            <a:off x="937491" y="5131198"/>
            <a:ext cx="9051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codes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Heatmap reflect box code bugfix: calculating sizes for </a:t>
            </a:r>
            <a:r>
              <a:rPr lang="en-US" dirty="0" err="1"/>
              <a:t>nxny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Orca for </a:t>
            </a:r>
            <a:r>
              <a:rPr lang="en-US" dirty="0" err="1"/>
              <a:t>Plotly</a:t>
            </a:r>
            <a:r>
              <a:rPr lang="en-US" dirty="0"/>
              <a:t> go to get consistent camera setups, or X11 forwarding from Anvil to use memory?</a:t>
            </a:r>
          </a:p>
        </p:txBody>
      </p:sp>
    </p:spTree>
    <p:extLst>
      <p:ext uri="{BB962C8B-B14F-4D97-AF65-F5344CB8AC3E}">
        <p14:creationId xmlns:p14="http://schemas.microsoft.com/office/powerpoint/2010/main" val="240935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27781B-A2E9-757C-CFE7-414497B533AA}"/>
              </a:ext>
            </a:extLst>
          </p:cNvPr>
          <p:cNvSpPr/>
          <p:nvPr/>
        </p:nvSpPr>
        <p:spPr>
          <a:xfrm>
            <a:off x="1995055" y="1941945"/>
            <a:ext cx="8201890" cy="29741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5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F21286-7C64-31DB-5CAE-E6879EE5D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484" y="2992909"/>
            <a:ext cx="2028914" cy="22102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40212C-7D5A-826C-721E-9B8DE6A476E3}"/>
              </a:ext>
            </a:extLst>
          </p:cNvPr>
          <p:cNvSpPr txBox="1"/>
          <p:nvPr/>
        </p:nvSpPr>
        <p:spPr>
          <a:xfrm>
            <a:off x="1108364" y="5985164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E4EA9-AE40-F8B3-EAED-1CA689E41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970" y="3168873"/>
            <a:ext cx="1821230" cy="18582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8C1C11-D040-D09D-E9BA-E4700643638D}"/>
              </a:ext>
            </a:extLst>
          </p:cNvPr>
          <p:cNvSpPr txBox="1"/>
          <p:nvPr/>
        </p:nvSpPr>
        <p:spPr>
          <a:xfrm>
            <a:off x="4114801" y="5938860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(30 x 30)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7FD57-7F16-E1C1-353C-DE1F88D952AF}"/>
              </a:ext>
            </a:extLst>
          </p:cNvPr>
          <p:cNvSpPr txBox="1"/>
          <p:nvPr/>
        </p:nvSpPr>
        <p:spPr>
          <a:xfrm>
            <a:off x="756839" y="185270"/>
            <a:ext cx="943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Uncharged: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Hydrophobicity promotes lateral segregation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Grafting density (chain spacing) increases length scale of segregation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Hole metastable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82234A-880E-3E35-251B-032CF5919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580" y="3298915"/>
            <a:ext cx="1755466" cy="17282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A5E084-1B14-BA76-AABA-A346752C56FA}"/>
              </a:ext>
            </a:extLst>
          </p:cNvPr>
          <p:cNvSpPr txBox="1"/>
          <p:nvPr/>
        </p:nvSpPr>
        <p:spPr>
          <a:xfrm>
            <a:off x="756839" y="1856842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 lateral segregation in neutrally charged brushes</a:t>
            </a:r>
          </a:p>
        </p:txBody>
      </p:sp>
    </p:spTree>
    <p:extLst>
      <p:ext uri="{BB962C8B-B14F-4D97-AF65-F5344CB8AC3E}">
        <p14:creationId xmlns:p14="http://schemas.microsoft.com/office/powerpoint/2010/main" val="321181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1E3ED-4532-2A5E-D548-4D82A5E55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F563F5-9572-24DF-FB97-6AB1F4428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646" y="2922831"/>
            <a:ext cx="2028914" cy="22102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EF998A-05AB-25A8-4095-A78A96047F35}"/>
              </a:ext>
            </a:extLst>
          </p:cNvPr>
          <p:cNvSpPr txBox="1"/>
          <p:nvPr/>
        </p:nvSpPr>
        <p:spPr>
          <a:xfrm>
            <a:off x="1475321" y="5758083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DA888-31E7-D396-20A7-5B8A92EA8B6A}"/>
              </a:ext>
            </a:extLst>
          </p:cNvPr>
          <p:cNvSpPr txBox="1"/>
          <p:nvPr/>
        </p:nvSpPr>
        <p:spPr>
          <a:xfrm>
            <a:off x="667192" y="268920"/>
            <a:ext cx="8575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charge, sparse: decrease lateral segregation length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charge pinned micelle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Intrachain repulsion (more charge) cylinder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67218-9307-B9C9-361F-B5A6C7743AAD}"/>
              </a:ext>
            </a:extLst>
          </p:cNvPr>
          <p:cNvSpPr txBox="1"/>
          <p:nvPr/>
        </p:nvSpPr>
        <p:spPr>
          <a:xfrm>
            <a:off x="5363829" y="5619226"/>
            <a:ext cx="206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s25e4 &amp;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0C98D6-1468-AF00-D378-3B792FBC1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829" y="2851257"/>
            <a:ext cx="1607070" cy="22817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F95C47-8CB7-40C4-8A22-8BBC85D30F73}"/>
              </a:ext>
            </a:extLst>
          </p:cNvPr>
          <p:cNvSpPr txBox="1"/>
          <p:nvPr/>
        </p:nvSpPr>
        <p:spPr>
          <a:xfrm>
            <a:off x="756839" y="1856842"/>
            <a:ext cx="943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Micelle to cylinder transition in spare PE brushes as a result of increasing intrachain repulsion</a:t>
            </a:r>
          </a:p>
        </p:txBody>
      </p:sp>
    </p:spTree>
    <p:extLst>
      <p:ext uri="{BB962C8B-B14F-4D97-AF65-F5344CB8AC3E}">
        <p14:creationId xmlns:p14="http://schemas.microsoft.com/office/powerpoint/2010/main" val="295622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089B12-4438-9439-809F-D2CC3594476F}"/>
              </a:ext>
            </a:extLst>
          </p:cNvPr>
          <p:cNvSpPr txBox="1"/>
          <p:nvPr/>
        </p:nvSpPr>
        <p:spPr>
          <a:xfrm>
            <a:off x="920649" y="235776"/>
            <a:ext cx="10095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charged, medium density: decrease lateral segregation length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charge little segregation (stripe)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Little charge more segregation (pinned </a:t>
            </a:r>
            <a:r>
              <a:rPr lang="en-US" dirty="0" err="1"/>
              <a:t>pn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 charge (pinned mic / </a:t>
            </a:r>
            <a:r>
              <a:rPr lang="en-US" dirty="0" err="1"/>
              <a:t>cyl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charge, intrachain dominated (</a:t>
            </a:r>
            <a:r>
              <a:rPr lang="en-US" dirty="0" err="1"/>
              <a:t>cyl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F59D9-CA45-34D6-2823-B0A942A82709}"/>
              </a:ext>
            </a:extLst>
          </p:cNvPr>
          <p:cNvSpPr txBox="1"/>
          <p:nvPr/>
        </p:nvSpPr>
        <p:spPr>
          <a:xfrm>
            <a:off x="959089" y="2273970"/>
            <a:ext cx="943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Increasing lateral segregation (decrease in aggregate size) as a result of increasing intrachain repulsion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8A5805-9C05-C0F9-E462-7EBFD14ADA6F}"/>
              </a:ext>
            </a:extLst>
          </p:cNvPr>
          <p:cNvSpPr/>
          <p:nvPr/>
        </p:nvSpPr>
        <p:spPr>
          <a:xfrm>
            <a:off x="1461247" y="379207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68B198-A8B9-D561-1E52-1E187FFC1F47}"/>
              </a:ext>
            </a:extLst>
          </p:cNvPr>
          <p:cNvSpPr/>
          <p:nvPr/>
        </p:nvSpPr>
        <p:spPr>
          <a:xfrm>
            <a:off x="3017125" y="3601126"/>
            <a:ext cx="1443317" cy="1434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Hole </a:t>
            </a:r>
            <a:br>
              <a:rPr lang="en-US" dirty="0"/>
            </a:br>
            <a:r>
              <a:rPr lang="en-US" dirty="0"/>
              <a:t>(If possible, will probably by </a:t>
            </a:r>
            <a:r>
              <a:rPr lang="en-US" dirty="0" err="1"/>
              <a:t>elong</a:t>
            </a:r>
            <a:r>
              <a:rPr lang="en-US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53EAEA-F93C-D74E-B984-B9D28E15DFA7}"/>
              </a:ext>
            </a:extLst>
          </p:cNvPr>
          <p:cNvSpPr/>
          <p:nvPr/>
        </p:nvSpPr>
        <p:spPr>
          <a:xfrm>
            <a:off x="5089962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71FA59-55FA-0D1E-D6F3-53D4D8190B56}"/>
              </a:ext>
            </a:extLst>
          </p:cNvPr>
          <p:cNvSpPr/>
          <p:nvPr/>
        </p:nvSpPr>
        <p:spPr>
          <a:xfrm>
            <a:off x="7936801" y="377413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C64A9F-2636-31FC-229C-906A8ACFC40A}"/>
              </a:ext>
            </a:extLst>
          </p:cNvPr>
          <p:cNvSpPr/>
          <p:nvPr/>
        </p:nvSpPr>
        <p:spPr>
          <a:xfrm>
            <a:off x="9480721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Cyl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991F6F-87F4-4FEB-A28E-250B8AB2E5E4}"/>
                  </a:ext>
                </a:extLst>
              </p:cNvPr>
              <p:cNvSpPr txBox="1"/>
              <p:nvPr/>
            </p:nvSpPr>
            <p:spPr>
              <a:xfrm>
                <a:off x="2796988" y="5391379"/>
                <a:ext cx="4374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= 0.0075? 0.010?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991F6F-87F4-4FEB-A28E-250B8AB2E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988" y="5391379"/>
                <a:ext cx="4374776" cy="369332"/>
              </a:xfrm>
              <a:prstGeom prst="rect">
                <a:avLst/>
              </a:prstGeom>
              <a:blipFill>
                <a:blip r:embed="rId2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7B3F0605-AA00-F383-EBD0-3B2B1DC2E688}"/>
              </a:ext>
            </a:extLst>
          </p:cNvPr>
          <p:cNvSpPr/>
          <p:nvPr/>
        </p:nvSpPr>
        <p:spPr>
          <a:xfrm>
            <a:off x="6633882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16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0D3FD-4F6E-ECB8-69D0-D1C4D446D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E34D97E-80F0-DCAF-ACA1-39D9BE7C500D}"/>
              </a:ext>
            </a:extLst>
          </p:cNvPr>
          <p:cNvSpPr txBox="1"/>
          <p:nvPr/>
        </p:nvSpPr>
        <p:spPr>
          <a:xfrm>
            <a:off x="1100584" y="281921"/>
            <a:ext cx="642208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density, high charge: just like neutral but elevated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Sparse, isolated </a:t>
            </a:r>
            <a:r>
              <a:rPr lang="en-US" dirty="0" err="1"/>
              <a:t>cyl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Med, pinned </a:t>
            </a:r>
            <a:r>
              <a:rPr lang="en-US" dirty="0" err="1"/>
              <a:t>pn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Med-high, pinned str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</a:t>
            </a:r>
            <a:r>
              <a:rPr lang="en-US" dirty="0" err="1"/>
              <a:t>hom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FD2A8E-5DCF-B051-ECD1-DBAE47466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786" y="3609399"/>
            <a:ext cx="1936989" cy="260417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C96C8A-B9F2-96FF-3FAF-A612D5DCD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1681" y="3783864"/>
            <a:ext cx="2123971" cy="26141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F23A00-D1CB-D0FD-0A1A-D6EBF9D38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192" y="3783864"/>
            <a:ext cx="1746381" cy="280758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62BFE4-C05D-1A71-E84B-D09DC2536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9670" y="3997145"/>
            <a:ext cx="1809103" cy="2578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7A9759-58EA-6A2A-5C01-81650C6E898A}"/>
              </a:ext>
            </a:extLst>
          </p:cNvPr>
          <p:cNvSpPr txBox="1"/>
          <p:nvPr/>
        </p:nvSpPr>
        <p:spPr>
          <a:xfrm>
            <a:off x="9837952" y="1195054"/>
            <a:ext cx="325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Unsure if hole morph or hybrids exist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B9299D-23F5-3517-87C9-EEAF6AB28F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0968" y="545804"/>
            <a:ext cx="1576984" cy="20680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698C8E-16D9-7D94-45D1-DE4A4A7BFB34}"/>
              </a:ext>
            </a:extLst>
          </p:cNvPr>
          <p:cNvSpPr txBox="1"/>
          <p:nvPr/>
        </p:nvSpPr>
        <p:spPr>
          <a:xfrm>
            <a:off x="1100584" y="27222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4: Elevated lateral segregation at high charge fractions with increasing grafting density</a:t>
            </a:r>
          </a:p>
        </p:txBody>
      </p:sp>
    </p:spTree>
    <p:extLst>
      <p:ext uri="{BB962C8B-B14F-4D97-AF65-F5344CB8AC3E}">
        <p14:creationId xmlns:p14="http://schemas.microsoft.com/office/powerpoint/2010/main" val="3780479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C0606-D4C7-3899-95C5-D24353FB3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29F4BA-D947-1FA5-0B2B-9F26C9611E39}"/>
              </a:ext>
            </a:extLst>
          </p:cNvPr>
          <p:cNvSpPr txBox="1"/>
          <p:nvPr/>
        </p:nvSpPr>
        <p:spPr>
          <a:xfrm>
            <a:off x="978786" y="63470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Interesting other morphologies?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AB252F-A037-CECA-0EEF-259768A2E7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97" b="12490"/>
          <a:stretch/>
        </p:blipFill>
        <p:spPr bwMode="auto">
          <a:xfrm>
            <a:off x="1112722" y="4133351"/>
            <a:ext cx="3513067" cy="235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930578-142F-3DDF-2459-7797054E7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967" y="1316383"/>
            <a:ext cx="2257033" cy="2833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D86276-2A59-28BD-F10C-842AC1179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545" y="1498716"/>
            <a:ext cx="2413057" cy="24688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CC62B8-570C-0483-AF40-90B1320B8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6232" y="1655058"/>
            <a:ext cx="2597171" cy="24199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174053-483E-AD0D-3C9F-C21F7FDE28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6456" y="4441489"/>
            <a:ext cx="1378885" cy="2175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6D988D-9A57-A27A-8044-9144346CB7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441488"/>
            <a:ext cx="1658948" cy="217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485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1</cp:revision>
  <dcterms:created xsi:type="dcterms:W3CDTF">2025-05-05T22:16:54Z</dcterms:created>
  <dcterms:modified xsi:type="dcterms:W3CDTF">2025-05-05T22:34:10Z</dcterms:modified>
</cp:coreProperties>
</file>