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77" r:id="rId2"/>
    <p:sldId id="376" r:id="rId3"/>
    <p:sldId id="371" r:id="rId4"/>
    <p:sldId id="378" r:id="rId5"/>
    <p:sldId id="372" r:id="rId6"/>
    <p:sldId id="379" r:id="rId7"/>
    <p:sldId id="37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8" autoAdjust="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2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17" Type="http://schemas.openxmlformats.org/officeDocument/2006/relationships/image" Target="../media/image23.png"/><Relationship Id="rId2" Type="http://schemas.openxmlformats.org/officeDocument/2006/relationships/image" Target="../media/image9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8" Type="http://schemas.openxmlformats.org/officeDocument/2006/relationships/image" Target="../media/image39.png"/><Relationship Id="rId3" Type="http://schemas.openxmlformats.org/officeDocument/2006/relationships/image" Target="../media/image4.png"/><Relationship Id="rId21" Type="http://schemas.openxmlformats.org/officeDocument/2006/relationships/image" Target="../media/image41.png"/><Relationship Id="rId7" Type="http://schemas.openxmlformats.org/officeDocument/2006/relationships/image" Target="../media/image30.png"/><Relationship Id="rId17" Type="http://schemas.openxmlformats.org/officeDocument/2006/relationships/image" Target="../media/image36.png"/><Relationship Id="rId2" Type="http://schemas.openxmlformats.org/officeDocument/2006/relationships/image" Target="../media/image27.png"/><Relationship Id="rId16" Type="http://schemas.openxmlformats.org/officeDocument/2006/relationships/image" Target="../media/image35.png"/><Relationship Id="rId20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image" Target="../media/image34.png"/><Relationship Id="rId5" Type="http://schemas.openxmlformats.org/officeDocument/2006/relationships/image" Target="../media/image29.png"/><Relationship Id="rId15" Type="http://schemas.openxmlformats.org/officeDocument/2006/relationships/image" Target="../media/image38.png"/><Relationship Id="rId23" Type="http://schemas.openxmlformats.org/officeDocument/2006/relationships/image" Target="../media/image4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1.png"/><Relationship Id="rId3" Type="http://schemas.openxmlformats.org/officeDocument/2006/relationships/image" Target="../media/image440.png"/><Relationship Id="rId12" Type="http://schemas.openxmlformats.org/officeDocument/2006/relationships/image" Target="../media/image5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510.png"/><Relationship Id="rId4" Type="http://schemas.openxmlformats.org/officeDocument/2006/relationships/image" Target="../media/image47.png"/><Relationship Id="rId9" Type="http://schemas.openxmlformats.org/officeDocument/2006/relationships/image" Target="../media/image5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E2A7D1-0DC8-0DBE-0A3E-31B2058E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/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1: Diagram of states for PE brushes at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grafting densities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At each point in the parameter space, the plotted symbol represents the morphology with the minimum free energy.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B04A51-4915-6EAF-E655-0C97EF15A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5789" y="4917831"/>
                <a:ext cx="5851986" cy="1200329"/>
              </a:xfrm>
              <a:prstGeom prst="rect">
                <a:avLst/>
              </a:prstGeom>
              <a:blipFill>
                <a:blip r:embed="rId2"/>
                <a:stretch>
                  <a:fillRect l="-938" t="-2538" r="-521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>
            <a:extLst>
              <a:ext uri="{FF2B5EF4-FFF2-40B4-BE49-F238E27FC236}">
                <a16:creationId xmlns:a16="http://schemas.microsoft.com/office/drawing/2014/main" id="{212DF7D5-9E6B-370D-DA2E-69675AE3A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5788" y="739840"/>
            <a:ext cx="6059047" cy="35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746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0376" y="1705414"/>
            <a:ext cx="2803710" cy="1754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/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2: Evolution of sparse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PE brush morphologies. Polymer density distributions are plotted for varying PE backbone charge fractions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 and (b) cylinder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(c) Excess free energy with respect to the micelle morphology as a function of backbone charge 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. Dotted lines indicate metastable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6EF0F49-9045-7D3E-396F-4F042A0D11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514" y="3792201"/>
                <a:ext cx="7833861" cy="1775743"/>
              </a:xfrm>
              <a:prstGeom prst="rect">
                <a:avLst/>
              </a:prstGeom>
              <a:blipFill>
                <a:blip r:embed="rId5"/>
                <a:stretch>
                  <a:fillRect l="-623" t="-1375" r="-78" b="-4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/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=0.10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333A603-2C3C-D9A6-B32C-22C4D6E79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974" y="1487117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/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6FA3E7-F33A-E583-9106-00B019B4B6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217" y="1493164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B6D9C77-0AC4-0032-16B3-6300A327D362}"/>
              </a:ext>
            </a:extLst>
          </p:cNvPr>
          <p:cNvSpPr txBox="1"/>
          <p:nvPr/>
        </p:nvSpPr>
        <p:spPr>
          <a:xfrm>
            <a:off x="2730125" y="119221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3854D2A-A1D4-3204-55B3-88C334F89765}"/>
              </a:ext>
            </a:extLst>
          </p:cNvPr>
          <p:cNvSpPr txBox="1"/>
          <p:nvPr/>
        </p:nvSpPr>
        <p:spPr>
          <a:xfrm>
            <a:off x="4954701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3ED1B2-CCCA-2AF4-B7FA-7051EE66F9C2}"/>
              </a:ext>
            </a:extLst>
          </p:cNvPr>
          <p:cNvSpPr txBox="1"/>
          <p:nvPr/>
        </p:nvSpPr>
        <p:spPr>
          <a:xfrm>
            <a:off x="7020526" y="119152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631366-2054-2FA5-DBBD-94C1CFC8B3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28674" y="1913772"/>
            <a:ext cx="2247067" cy="171237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3E5AD39-7CD7-F7D1-A99B-ABAF22D9761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4110" y="1983915"/>
            <a:ext cx="2473160" cy="164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203" y="1715865"/>
            <a:ext cx="1652825" cy="13974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43611EE-F4C5-1C25-8C68-256E6E5F3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153" y="1683920"/>
            <a:ext cx="1559147" cy="13800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/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D7E5F9-9E39-1182-FC35-9B84BB9AB9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174" y="1289154"/>
                <a:ext cx="1681433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/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=3.75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787A27-1E67-B346-2B83-6541666DC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9333" y="1280543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/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3B83735-C926-E16A-9B98-0D899E93D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0463" y="1281146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/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=6.25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9E9CC8-36BA-6216-904D-FE2D29390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1431" y="1277902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/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8B0DE40-7E22-D1D9-6732-F0FC5196E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1018" y="1282138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F015422D-831A-E170-9C4F-F9C1CB99365E}"/>
              </a:ext>
            </a:extLst>
          </p:cNvPr>
          <p:cNvSpPr txBox="1"/>
          <p:nvPr/>
        </p:nvSpPr>
        <p:spPr>
          <a:xfrm>
            <a:off x="887176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E9221-20E0-F20F-4EED-C16F7B6DF179}"/>
              </a:ext>
            </a:extLst>
          </p:cNvPr>
          <p:cNvSpPr txBox="1"/>
          <p:nvPr/>
        </p:nvSpPr>
        <p:spPr>
          <a:xfrm>
            <a:off x="2931529" y="1037446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4108451-585A-4C71-CD31-DD235739E66C}"/>
              </a:ext>
            </a:extLst>
          </p:cNvPr>
          <p:cNvSpPr txBox="1"/>
          <p:nvPr/>
        </p:nvSpPr>
        <p:spPr>
          <a:xfrm>
            <a:off x="5042268" y="1033013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E7B705-CDDF-CD80-15E4-E844F09EC014}"/>
              </a:ext>
            </a:extLst>
          </p:cNvPr>
          <p:cNvSpPr txBox="1"/>
          <p:nvPr/>
        </p:nvSpPr>
        <p:spPr>
          <a:xfrm>
            <a:off x="7131526" y="102737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DE136F-1A1B-848E-A316-F88E172F1264}"/>
              </a:ext>
            </a:extLst>
          </p:cNvPr>
          <p:cNvSpPr txBox="1"/>
          <p:nvPr/>
        </p:nvSpPr>
        <p:spPr>
          <a:xfrm>
            <a:off x="9231285" y="1040660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/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3: Evolution of PE brush morphologies with moderate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). Polymer density distributions are plotted for varying grafting densities: (a) micelle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=3.75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hole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fused-stripe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=6.25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and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nor/>
                      </m:rPr>
                      <a:rPr lang="en-US" dirty="0"/>
                      <m:t>heatmaps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plotted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for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nor/>
                      </m:rPr>
                      <a:rPr lang="en-US" dirty="0"/>
                      <m:t>fixed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4F196C-D3C6-7014-5A00-71691336B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885" y="4125048"/>
                <a:ext cx="10137791" cy="1520160"/>
              </a:xfrm>
              <a:prstGeom prst="rect">
                <a:avLst/>
              </a:prstGeom>
              <a:blipFill>
                <a:blip r:embed="rId9"/>
                <a:stretch>
                  <a:fillRect l="-481" t="-2008" r="-722"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FEAD2E2-688E-6384-C5A0-301698165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5768" y="1823740"/>
            <a:ext cx="1926581" cy="119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8974C8-E1BF-9DB4-FB5E-30217B86940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384585" y="1895148"/>
            <a:ext cx="2149482" cy="1068836"/>
          </a:xfrm>
          <a:prstGeom prst="rect">
            <a:avLst/>
          </a:prstGeom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7BF457C1-406E-B3D7-44C6-F43C1B4F5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4241" y="3141793"/>
            <a:ext cx="1303147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5108ACC6-3160-804D-16E5-22EC7FB21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16" y="3141873"/>
            <a:ext cx="2257425" cy="98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6FE2064E-6E17-DD82-BEA0-13E6B7B79B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9569" y="3141873"/>
            <a:ext cx="1798292" cy="94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2A7997E0-C582-CDA0-576E-448D0BC1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6243" y="3141793"/>
            <a:ext cx="1774485" cy="954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D227AEF-D164-F779-4FE4-D95C2B4AD8D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23949" y="1715865"/>
            <a:ext cx="2017448" cy="1339628"/>
          </a:xfrm>
          <a:prstGeom prst="rect">
            <a:avLst/>
          </a:prstGeom>
        </p:spPr>
      </p:pic>
      <p:pic>
        <p:nvPicPr>
          <p:cNvPr id="2072" name="Picture 24">
            <a:extLst>
              <a:ext uri="{FF2B5EF4-FFF2-40B4-BE49-F238E27FC236}">
                <a16:creationId xmlns:a16="http://schemas.microsoft.com/office/drawing/2014/main" id="{37ECEEA2-C412-741F-6954-3E965CDE2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885" y="3160763"/>
            <a:ext cx="1786056" cy="935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/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4: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with respect to the hole morphology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Dotted lines indicate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C7630F2-F0E0-2F4C-0000-FD0381C29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5248" y="4455477"/>
                <a:ext cx="6391834" cy="923330"/>
              </a:xfrm>
              <a:prstGeom prst="rect">
                <a:avLst/>
              </a:prstGeom>
              <a:blipFill>
                <a:blip r:embed="rId2"/>
                <a:stretch>
                  <a:fillRect l="-859" t="-3311" r="-1431" b="-10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3D25F9AE-E66B-DFAB-C596-69E1F35AF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95" y="1685381"/>
            <a:ext cx="3991960" cy="2452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941451E2-11B0-F959-6AE1-51A491BA5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6185" y="1685381"/>
            <a:ext cx="3888124" cy="2452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9878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>
            <a:extLst>
              <a:ext uri="{FF2B5EF4-FFF2-40B4-BE49-F238E27FC236}">
                <a16:creationId xmlns:a16="http://schemas.microsoft.com/office/drawing/2014/main" id="{625EED7E-554E-C2CB-D98B-F0099477F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33" y="3137746"/>
            <a:ext cx="1331683" cy="184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653EA0-1CC6-EA83-0C50-01941B87F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5714" y="1473344"/>
            <a:ext cx="1946086" cy="14830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36F016B-5111-480D-C73E-72317E3050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7724" y="1119469"/>
            <a:ext cx="1429721" cy="182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/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5: Evolution of PE brush morphologies with high PE backbone charge fraction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). Polymer density distributions plotted for varying grafting densities: (a) cylinder morphology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(b) cylinder-</a:t>
                </a:r>
                <a:r>
                  <a:rPr lang="en-US" dirty="0" err="1"/>
                  <a:t>pn</a:t>
                </a:r>
                <a:r>
                  <a:rPr lang="en-US" dirty="0"/>
                  <a:t>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(c) cylinder-stripe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(d) raised-stripe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=4.0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, (e) homogeneous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−02 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=0.10</m:t>
                    </m:r>
                    <m:r>
                      <a:rPr lang="en-US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heatmaps plotted for representative slices of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with colors linearly mapped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0.0, 0.80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DE80710-DF98-938C-F5D7-9D296B5D1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716" y="4977797"/>
                <a:ext cx="9428803" cy="1797159"/>
              </a:xfrm>
              <a:prstGeom prst="rect">
                <a:avLst/>
              </a:prstGeom>
              <a:blipFill>
                <a:blip r:embed="rId5"/>
                <a:stretch>
                  <a:fillRect l="-517" t="-1701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/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−03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EB951D-CBD8-486A-9D64-00820AABE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784" y="778674"/>
                <a:ext cx="168143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/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=1.0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C716CE4-9597-7CF0-22EF-220071CDB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922" y="742385"/>
                <a:ext cx="1681433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/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=2.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1159D54-A874-D01A-C55E-C2F6665A28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1764" y="754752"/>
                <a:ext cx="1681433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/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E4DCA4B-936C-34B5-E9BE-449D380F13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148" y="754752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/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=5.5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F1AF718-D968-6854-3ACA-1F4FA9BF1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4203" y="720054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449B1AF-DEE9-117F-3550-5B4745AAF2E4}"/>
              </a:ext>
            </a:extLst>
          </p:cNvPr>
          <p:cNvSpPr txBox="1"/>
          <p:nvPr/>
        </p:nvSpPr>
        <p:spPr>
          <a:xfrm>
            <a:off x="790657" y="5173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526AD28-6B20-9659-ED93-43F0EFD16BDD}"/>
              </a:ext>
            </a:extLst>
          </p:cNvPr>
          <p:cNvSpPr txBox="1"/>
          <p:nvPr/>
        </p:nvSpPr>
        <p:spPr>
          <a:xfrm>
            <a:off x="2647752" y="48796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5FBCF5-90EF-5CCA-654D-AA74900D8DFA}"/>
              </a:ext>
            </a:extLst>
          </p:cNvPr>
          <p:cNvSpPr txBox="1"/>
          <p:nvPr/>
        </p:nvSpPr>
        <p:spPr>
          <a:xfrm>
            <a:off x="4699913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7C3C83-7B15-125F-D5CE-2E0CE4459B11}"/>
              </a:ext>
            </a:extLst>
          </p:cNvPr>
          <p:cNvSpPr txBox="1"/>
          <p:nvPr/>
        </p:nvSpPr>
        <p:spPr>
          <a:xfrm>
            <a:off x="6612901" y="481391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DD7ADF-DAB5-A17B-D536-2B8DF6436126}"/>
              </a:ext>
            </a:extLst>
          </p:cNvPr>
          <p:cNvSpPr txBox="1"/>
          <p:nvPr/>
        </p:nvSpPr>
        <p:spPr>
          <a:xfrm>
            <a:off x="8362362" y="45813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790657" y="2790090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32" name="Picture 6">
            <a:extLst>
              <a:ext uri="{FF2B5EF4-FFF2-40B4-BE49-F238E27FC236}">
                <a16:creationId xmlns:a16="http://schemas.microsoft.com/office/drawing/2014/main" id="{3343F994-53F6-82D1-6A0A-ECB943C8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5239" y="3128781"/>
            <a:ext cx="1429721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/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=45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6DC782C-9A5D-6D58-5A93-C43FFA0F4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929" y="2916550"/>
                <a:ext cx="1681433" cy="276999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/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=36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34091126-8804-D77B-3965-653BF8C237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965" y="2884786"/>
                <a:ext cx="1681433" cy="276999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6">
            <a:extLst>
              <a:ext uri="{FF2B5EF4-FFF2-40B4-BE49-F238E27FC236}">
                <a16:creationId xmlns:a16="http://schemas.microsoft.com/office/drawing/2014/main" id="{E57679B1-1AA0-5791-6FD6-A866574AB5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207" y="3159422"/>
            <a:ext cx="1842382" cy="16957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FD3241-DDBA-11D0-55A6-8082444B6912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543994" y="1167036"/>
            <a:ext cx="1684388" cy="1799756"/>
          </a:xfrm>
          <a:prstGeom prst="rect">
            <a:avLst/>
          </a:prstGeom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C0AD7C68-8EF1-5B3D-955A-AE8D44640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3949" y="3150109"/>
            <a:ext cx="1804432" cy="1804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/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=50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D61C52A-ECDC-B03A-AE3E-29114631F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2479" y="2931700"/>
                <a:ext cx="1681433" cy="276999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ABE8B5B0-B3EF-DA45-C561-544CF119B19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901764" y="1203233"/>
            <a:ext cx="1561655" cy="17531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98044-52FD-6549-1D69-ACE399BE2769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44678" y="1227772"/>
            <a:ext cx="1739446" cy="1757075"/>
          </a:xfrm>
          <a:prstGeom prst="rect">
            <a:avLst/>
          </a:prstGeom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B792FCF2-75A6-DACF-9F3C-AD2464CCBC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0632" y="3137746"/>
            <a:ext cx="1262912" cy="184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/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=24 </m:t>
                      </m:r>
                      <m:r>
                        <m:rPr>
                          <m:sty m:val="p"/>
                        </m:rPr>
                        <a:rPr lang="en-US" sz="1200" b="0" i="0" smtClean="0">
                          <a:latin typeface="Cambria Math" panose="02040503050406030204" pitchFamily="18" charset="0"/>
                        </a:rPr>
                        <m:t>nm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CC0170-EE92-398C-197E-9771A8CEF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1511" y="2892407"/>
                <a:ext cx="1681433" cy="27699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4644B42-C75A-4287-C323-C95F3809C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123" y="1838088"/>
            <a:ext cx="4030315" cy="2434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/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Fig. 6: Excess free energy as a function of grafting density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at fixed PE backbone charge fraction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</m:oMath>
                </a14:m>
                <a:r>
                  <a:rPr lang="en-US" dirty="0"/>
                  <a:t> (a) with respect to the cylinder-</a:t>
                </a:r>
                <a:r>
                  <a:rPr lang="en-US" dirty="0" err="1"/>
                  <a:t>pn</a:t>
                </a:r>
                <a:r>
                  <a:rPr lang="en-US" dirty="0"/>
                  <a:t> morphology and (b) with respect to the raised-stripe morphology.  Dotted lines indicate metastable regimes. (</a:t>
                </a:r>
                <a:r>
                  <a:rPr lang="en-US" b="1" dirty="0"/>
                  <a:t>unfinished</a:t>
                </a:r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41002E7-0BDB-3EFC-C59E-A158172B7B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332" y="4377769"/>
                <a:ext cx="7644093" cy="1200329"/>
              </a:xfrm>
              <a:prstGeom prst="rect">
                <a:avLst/>
              </a:prstGeom>
              <a:blipFill>
                <a:blip r:embed="rId3"/>
                <a:stretch>
                  <a:fillRect l="-638" t="-2030" b="-76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808014A-D186-C1E4-F5CD-9FBB3FF687F7}"/>
              </a:ext>
            </a:extLst>
          </p:cNvPr>
          <p:cNvSpPr txBox="1"/>
          <p:nvPr/>
        </p:nvSpPr>
        <p:spPr>
          <a:xfrm>
            <a:off x="1812686" y="1599217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8C3ED5-406A-AEEB-A73E-A36EBA1FE2AC}"/>
              </a:ext>
            </a:extLst>
          </p:cNvPr>
          <p:cNvSpPr txBox="1"/>
          <p:nvPr/>
        </p:nvSpPr>
        <p:spPr>
          <a:xfrm>
            <a:off x="5773379" y="1612944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AF43D0FE-6BFB-8D2F-3D36-C9BA9C4538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5148" y="1838088"/>
            <a:ext cx="4204166" cy="2539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4265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Fig. 7: Metastable multilayered PE brush morphologies at fixed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r>
                  <a:rPr lang="en-US" dirty="0"/>
                  <a:t>. Polymer density distributions plotted at representative grafting density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=0.040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nm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r>
                  <a:rPr lang="en-US" dirty="0"/>
                  <a:t>: (a) two-layered brush with laterally arranged holes, (b) two-layered brush with laterally arranged stripes, (c) two-layered homogeneous brush. </a:t>
                </a:r>
                <a:r>
                  <a:rPr lang="en-US" dirty="0" err="1"/>
                  <a:t>Isosurfaces</a:t>
                </a:r>
                <a:r>
                  <a:rPr lang="en-US" dirty="0"/>
                  <a:t> plotted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=0.10</m:t>
                    </m:r>
                  </m:oMath>
                </a14:m>
                <a:r>
                  <a:rPr lang="en-US" dirty="0"/>
                  <a:t>. (d) Excess free energy with respect to the cylinder-stripe morphology as a function of grafting density. Dotted lines indicate metastable regimes (</a:t>
                </a:r>
                <a:r>
                  <a:rPr lang="en-US" b="1" dirty="0"/>
                  <a:t>unfinished</a:t>
                </a:r>
                <a:r>
                  <a:rPr lang="en-US" dirty="0"/>
                  <a:t>).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90" y="4126326"/>
                <a:ext cx="9626249" cy="1777987"/>
              </a:xfrm>
              <a:prstGeom prst="rect">
                <a:avLst/>
              </a:prstGeom>
              <a:blipFill>
                <a:blip r:embed="rId3"/>
                <a:stretch>
                  <a:fillRect l="-507" t="-1712" b="-4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12D1D304-0923-C48C-7FEF-4E650C3DF3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2121" y="1548984"/>
            <a:ext cx="1656725" cy="2172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EF9924-5ED0-A927-A7E9-DD39AACA1095}"/>
              </a:ext>
            </a:extLst>
          </p:cNvPr>
          <p:cNvSpPr txBox="1"/>
          <p:nvPr/>
        </p:nvSpPr>
        <p:spPr>
          <a:xfrm>
            <a:off x="1028690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BCF20C-9C6F-8429-1D8D-D1E055511F76}"/>
              </a:ext>
            </a:extLst>
          </p:cNvPr>
          <p:cNvSpPr txBox="1"/>
          <p:nvPr/>
        </p:nvSpPr>
        <p:spPr>
          <a:xfrm>
            <a:off x="327165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0D1F077-44ED-23AC-691C-CEA62C91B5D2}"/>
              </a:ext>
            </a:extLst>
          </p:cNvPr>
          <p:cNvSpPr txBox="1"/>
          <p:nvPr/>
        </p:nvSpPr>
        <p:spPr>
          <a:xfrm>
            <a:off x="5114503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B8F06E-0305-3B14-7CB3-571E54696ECE}"/>
              </a:ext>
            </a:extLst>
          </p:cNvPr>
          <p:cNvSpPr txBox="1"/>
          <p:nvPr/>
        </p:nvSpPr>
        <p:spPr>
          <a:xfrm>
            <a:off x="7167712" y="696515"/>
            <a:ext cx="506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/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2A8A42D-544D-2F15-41E8-AB07B9063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369" y="1083831"/>
                <a:ext cx="168143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/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78C21C0-DD38-CE32-8B0A-A37078179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562" y="1041778"/>
                <a:ext cx="168143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/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=4.0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−02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0F266FF-B50C-8C95-2A40-83E1CB8130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2375" y="1049432"/>
                <a:ext cx="1681433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62A827-BE43-9D2D-EC5C-8D287825DBB7}"/>
              </a:ext>
            </a:extLst>
          </p:cNvPr>
          <p:cNvCxnSpPr/>
          <p:nvPr/>
        </p:nvCxnSpPr>
        <p:spPr>
          <a:xfrm>
            <a:off x="9959643" y="393745"/>
            <a:ext cx="195670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0231698-2EE6-C768-B16C-88A170AF5513}"/>
              </a:ext>
            </a:extLst>
          </p:cNvPr>
          <p:cNvSpPr txBox="1"/>
          <p:nvPr/>
        </p:nvSpPr>
        <p:spPr>
          <a:xfrm>
            <a:off x="10047921" y="0"/>
            <a:ext cx="2080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F, less lateral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7D558B-489B-5768-75DF-865FBC5B33C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60296" y="1548984"/>
            <a:ext cx="1997435" cy="22781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CDCB920-D089-0CFE-6220-7B1D22F2E1A1}"/>
              </a:ext>
            </a:extLst>
          </p:cNvPr>
          <p:cNvSpPr txBox="1"/>
          <p:nvPr/>
        </p:nvSpPr>
        <p:spPr>
          <a:xfrm>
            <a:off x="1116895" y="3859117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Need to finalize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8753C-29EE-1090-6907-FDC3292E566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485369" y="1559858"/>
            <a:ext cx="1659417" cy="2234391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AB5613-F357-C3F0-606D-6DCECB47BF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558" y="1522387"/>
            <a:ext cx="4021427" cy="2454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15851</TotalTime>
  <Words>698</Words>
  <Application>Microsoft Office PowerPoint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80</cp:revision>
  <dcterms:created xsi:type="dcterms:W3CDTF">2025-05-05T22:16:54Z</dcterms:created>
  <dcterms:modified xsi:type="dcterms:W3CDTF">2025-07-02T19:26:59Z</dcterms:modified>
</cp:coreProperties>
</file>