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77" r:id="rId2"/>
    <p:sldId id="376" r:id="rId3"/>
    <p:sldId id="371" r:id="rId4"/>
    <p:sldId id="378" r:id="rId5"/>
    <p:sldId id="372" r:id="rId6"/>
    <p:sldId id="379" r:id="rId7"/>
    <p:sldId id="3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60" autoAdjust="0"/>
  </p:normalViewPr>
  <p:slideViewPr>
    <p:cSldViewPr snapToGrid="0">
      <p:cViewPr varScale="1">
        <p:scale>
          <a:sx n="107" d="100"/>
          <a:sy n="107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378C8-50D4-41CA-B139-C16B0923ACC7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8446E-0259-4758-8A78-089F4A06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26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8446E-0259-4758-8A78-089F4A0687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9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1E4E-C747-484C-1CF1-B61464277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95580-871B-4F5C-457C-90204493D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6ED4-EC10-19B8-28BA-E7C3CDB5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2D5A6-02DD-DB07-AFF2-CB9544DB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42E3-70B2-C305-2A4E-41AF72A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939D-6FE9-99E5-DE92-14157A2C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D3B3-BDEE-9140-2AED-129AB5556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2C38-F7DD-F2AF-35BA-9661C8AA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F1FA-EFD6-BBF8-98B0-82995272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686C-657C-DA78-F6D0-DB2A2356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78C84-DB36-8459-32F4-F1BBC9D50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A1AF7-F66A-2CF1-883A-4C43300E9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0769-D99A-7918-CC54-DD320589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9760-7E9F-EA23-D939-07E8A8DD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20649-AC24-B882-44D5-741CD378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F2CD-86B7-12B7-6E36-A90C23D8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E597-C7CE-2F5E-DC9A-0BD11ACD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85B-E4D1-5CCE-06E0-B2B93EF3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C171D-BFDE-1B90-5549-21E60D8D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CADC-5F8B-38FA-BEF9-2E1F1249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2FA3-A39C-8652-DCFC-2068D790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34F5-B67D-0848-9131-E75CB6BE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BC35B-9BA3-A66C-93D8-15C0CD31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21EE-8B0F-1B35-817A-599EC341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A451-5A2E-A59B-58AB-EC36F643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CCF-D165-C8C4-B015-5BC47255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AE6F-6128-D9E6-6C34-50F6A67D0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04F67-9751-7929-1C13-C31CEF773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76D9F-7000-86D1-5132-A833E6DC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ADFF4-362D-0B03-2DCC-E6157137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F4011-45CD-90AB-3389-7A174EC1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597B-1C76-B0A4-FA21-76E57F32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75994-BC93-F683-95C5-B1F1CA0C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48C2C-0338-ABF8-216F-D2EA693F0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18EFD-BCDD-C90B-B608-6502F1C6E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7998C-6BAB-EB58-D0F4-852535525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B06FD-F69B-DACB-096C-9A6191A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7930C-E360-E000-7F0B-78FC9956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6DFD5-4246-43F3-EDEB-FDC0C145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00B9-660E-3FDA-FC3E-5FB7D15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0B7B5-EE41-8A3B-BA64-7FA1FE33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36977-A640-6A96-3CAF-D5A3949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F62D5-A1C9-D669-0C9B-C9B62E71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F6926-0FFD-7291-0C03-7FFC2549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BE6D2-D491-8D68-5583-12C82E45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F04E3-4513-9FE8-98F7-C7178EFE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CA81-2A5A-F580-C68C-2EB7CAB6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6ADB-21FD-8DA4-315B-0A5B478D7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BCEA4-C5DC-FBE8-1AB2-0F8DE7F8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CD433-1460-E521-1732-95FBD3D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44FE9-C9C9-BD95-CEA4-317B5FF3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DCCB6-10C9-910B-87D4-9E3607DA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F15E-8F32-DB6E-F95C-975BC71F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4D5A1-4BDB-AE3C-B366-832F2C0FE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5B362-A3D3-FF4B-4457-C179CB54C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3703E-B942-154F-01A6-4DD2F5D3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A3575-76B9-8418-8002-0F42A06D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69A0D-DEA5-BB0C-DF47-860A902B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13C91-DE02-72E0-3F2E-60CC0B18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4B264-E7BD-0740-5E31-D0489232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A00F-8B3C-E23D-4971-B140AA926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1C2F4-07A0-459D-95BE-47AEA2376715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03BE-2017-63DB-A330-D1BBD01E1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FB92-7676-6689-7CF2-858F7386F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1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3.png"/><Relationship Id="rId18" Type="http://schemas.openxmlformats.org/officeDocument/2006/relationships/image" Target="../media/image23.png"/><Relationship Id="rId3" Type="http://schemas.openxmlformats.org/officeDocument/2006/relationships/image" Target="../media/image10.png"/><Relationship Id="rId12" Type="http://schemas.openxmlformats.org/officeDocument/2006/relationships/image" Target="../media/image18.png"/><Relationship Id="rId17" Type="http://schemas.openxmlformats.org/officeDocument/2006/relationships/image" Target="../media/image22.png"/><Relationship Id="rId2" Type="http://schemas.openxmlformats.org/officeDocument/2006/relationships/image" Target="../media/image9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5" Type="http://schemas.openxmlformats.org/officeDocument/2006/relationships/image" Target="../media/image20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6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1.png"/><Relationship Id="rId15" Type="http://schemas.openxmlformats.org/officeDocument/2006/relationships/image" Target="../media/image38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11" Type="http://schemas.openxmlformats.org/officeDocument/2006/relationships/image" Target="../media/image48.png"/><Relationship Id="rId5" Type="http://schemas.openxmlformats.org/officeDocument/2006/relationships/image" Target="../media/image45.png"/><Relationship Id="rId10" Type="http://schemas.openxmlformats.org/officeDocument/2006/relationships/image" Target="../media/image51.png"/><Relationship Id="rId4" Type="http://schemas.openxmlformats.org/officeDocument/2006/relationships/image" Target="../media/image44.jpeg"/><Relationship Id="rId9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2A7D1-0DC8-0DBE-0A3E-31B2058EA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04A51-4915-6EAF-E655-0C97EF15A8B2}"/>
                  </a:ext>
                </a:extLst>
              </p:cNvPr>
              <p:cNvSpPr txBox="1"/>
              <p:nvPr/>
            </p:nvSpPr>
            <p:spPr>
              <a:xfrm>
                <a:off x="3015789" y="4917831"/>
                <a:ext cx="585198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1: Diagram of states for PE brushes at varying PE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grafting densities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At each point in the parameter space, the plotted symbol represents the morphology with the minimum free energy.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04A51-4915-6EAF-E655-0C97EF15A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789" y="4917831"/>
                <a:ext cx="5851986" cy="1200329"/>
              </a:xfrm>
              <a:prstGeom prst="rect">
                <a:avLst/>
              </a:prstGeom>
              <a:blipFill>
                <a:blip r:embed="rId2"/>
                <a:stretch>
                  <a:fillRect l="-938" t="-2538" r="-521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10DCEEC-4151-B315-AA0C-ACAB0B0DA8D8}"/>
              </a:ext>
            </a:extLst>
          </p:cNvPr>
          <p:cNvSpPr txBox="1"/>
          <p:nvPr/>
        </p:nvSpPr>
        <p:spPr>
          <a:xfrm>
            <a:off x="2779059" y="148382"/>
            <a:ext cx="6633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unfinished, symbols not filled in are still being relaxed, some blank regions still need to be completed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DCC4BF9F-22A4-0C44-4174-76F2EE9CA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059" y="1246095"/>
            <a:ext cx="5835627" cy="338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74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AFED3-EDC6-F32F-4FC0-5508C27B3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E3970A-9033-D7C6-A9CA-98872B953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168" y="1591464"/>
            <a:ext cx="1861842" cy="1982575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827FAA2-0949-CC4F-CDDA-87C7B0B9B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6" y="1705414"/>
            <a:ext cx="2803710" cy="175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1F6CAF1-5290-8511-FD0A-AEDFB19DB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9459" y="1860396"/>
            <a:ext cx="2293755" cy="15758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F0F49-9045-7D3E-396F-4F042A0D1128}"/>
                  </a:ext>
                </a:extLst>
              </p:cNvPr>
              <p:cNvSpPr txBox="1"/>
              <p:nvPr/>
            </p:nvSpPr>
            <p:spPr>
              <a:xfrm>
                <a:off x="2555514" y="3792201"/>
                <a:ext cx="7833861" cy="1775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2: Evolution of sparse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PE brush morphologies. Polymer density distributions are plotted for varying PE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(a) micelle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 and (b) cylinder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(c) Excess free energy with respect to the micelle morphology as a function of backbone charge fraction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 Dotted lines indicate metastable (</a:t>
                </a:r>
                <a:r>
                  <a:rPr lang="en-US" b="1" dirty="0"/>
                  <a:t>unfinished</a:t>
                </a:r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F0F49-9045-7D3E-396F-4F042A0D1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514" y="3792201"/>
                <a:ext cx="7833861" cy="1775743"/>
              </a:xfrm>
              <a:prstGeom prst="rect">
                <a:avLst/>
              </a:prstGeom>
              <a:blipFill>
                <a:blip r:embed="rId5"/>
                <a:stretch>
                  <a:fillRect l="-623" t="-1375" r="-78" b="-4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3A603-2C3C-D9A6-B32C-22C4D6E7922D}"/>
                  </a:ext>
                </a:extLst>
              </p:cNvPr>
              <p:cNvSpPr txBox="1"/>
              <p:nvPr/>
            </p:nvSpPr>
            <p:spPr>
              <a:xfrm>
                <a:off x="2979974" y="1487117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=0.10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3A603-2C3C-D9A6-B32C-22C4D6E79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974" y="1487117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FA3E7-F33A-E583-9106-00B019B4B662}"/>
                  </a:ext>
                </a:extLst>
              </p:cNvPr>
              <p:cNvSpPr txBox="1"/>
              <p:nvPr/>
            </p:nvSpPr>
            <p:spPr>
              <a:xfrm>
                <a:off x="5270217" y="149316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FA3E7-F33A-E583-9106-00B019B4B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217" y="1493164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B6D9C77-0AC4-0032-16B3-6300A327D362}"/>
              </a:ext>
            </a:extLst>
          </p:cNvPr>
          <p:cNvSpPr txBox="1"/>
          <p:nvPr/>
        </p:nvSpPr>
        <p:spPr>
          <a:xfrm>
            <a:off x="2730125" y="1192210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854D2A-A1D4-3204-55B3-88C334F89765}"/>
              </a:ext>
            </a:extLst>
          </p:cNvPr>
          <p:cNvSpPr txBox="1"/>
          <p:nvPr/>
        </p:nvSpPr>
        <p:spPr>
          <a:xfrm>
            <a:off x="4954701" y="119152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3ED1B2-CCCA-2AF4-B7FA-7051EE66F9C2}"/>
              </a:ext>
            </a:extLst>
          </p:cNvPr>
          <p:cNvSpPr txBox="1"/>
          <p:nvPr/>
        </p:nvSpPr>
        <p:spPr>
          <a:xfrm>
            <a:off x="7020526" y="119152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9E1010-808E-EC2F-683C-768CF99056DD}"/>
              </a:ext>
            </a:extLst>
          </p:cNvPr>
          <p:cNvSpPr txBox="1"/>
          <p:nvPr/>
        </p:nvSpPr>
        <p:spPr>
          <a:xfrm>
            <a:off x="4824309" y="3294530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</p:spTree>
    <p:extLst>
      <p:ext uri="{BB962C8B-B14F-4D97-AF65-F5344CB8AC3E}">
        <p14:creationId xmlns:p14="http://schemas.microsoft.com/office/powerpoint/2010/main" val="62725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4268E-71CC-4849-5C77-1A6CED889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543FFC9-26A5-3AFC-5E9C-E3F99983A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086" y="1733964"/>
            <a:ext cx="1652825" cy="13974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82F1C2C-4022-3D5A-E35B-36288618F0D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084"/>
          <a:stretch>
            <a:fillRect/>
          </a:stretch>
        </p:blipFill>
        <p:spPr>
          <a:xfrm>
            <a:off x="7072206" y="1823211"/>
            <a:ext cx="1700337" cy="1132775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BE8873CF-4798-75E9-EFEE-0E662BE9F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097" y="3130742"/>
            <a:ext cx="2065314" cy="852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3611EE-F4C5-1C25-8C68-256E6E5F38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2153" y="1664870"/>
            <a:ext cx="1559147" cy="13800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868E0D-3D99-A55C-42BD-79C246A93F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9174" y="1755426"/>
            <a:ext cx="1795006" cy="12331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7E5F9-9E39-1182-FC35-9B84BB9AB98D}"/>
                  </a:ext>
                </a:extLst>
              </p:cNvPr>
              <p:cNvSpPr txBox="1"/>
              <p:nvPr/>
            </p:nvSpPr>
            <p:spPr>
              <a:xfrm>
                <a:off x="1209174" y="1298679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7E5F9-9E39-1182-FC35-9B84BB9AB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174" y="1298679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87A27-1E67-B346-2B83-6541666DC7B4}"/>
                  </a:ext>
                </a:extLst>
              </p:cNvPr>
              <p:cNvSpPr txBox="1"/>
              <p:nvPr/>
            </p:nvSpPr>
            <p:spPr>
              <a:xfrm>
                <a:off x="3269333" y="1271018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=3.75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87A27-1E67-B346-2B83-6541666DC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333" y="1271018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83735-C926-E16A-9B98-0D899E93D89D}"/>
                  </a:ext>
                </a:extLst>
              </p:cNvPr>
              <p:cNvSpPr txBox="1"/>
              <p:nvPr/>
            </p:nvSpPr>
            <p:spPr>
              <a:xfrm>
                <a:off x="5209496" y="126114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83735-C926-E16A-9B98-0D899E93D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496" y="1261145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9E9CC8-36BA-6216-904D-FE2D2939043A}"/>
                  </a:ext>
                </a:extLst>
              </p:cNvPr>
              <p:cNvSpPr txBox="1"/>
              <p:nvPr/>
            </p:nvSpPr>
            <p:spPr>
              <a:xfrm>
                <a:off x="7121084" y="1229409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=7.5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9E9CC8-36BA-6216-904D-FE2D29390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084" y="1229409"/>
                <a:ext cx="1681433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B0DE40-7E22-D1D9-6732-F0FC5196E521}"/>
                  </a:ext>
                </a:extLst>
              </p:cNvPr>
              <p:cNvSpPr txBox="1"/>
              <p:nvPr/>
            </p:nvSpPr>
            <p:spPr>
              <a:xfrm>
                <a:off x="9100022" y="1217036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B0DE40-7E22-D1D9-6732-F0FC5196E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0022" y="1217036"/>
                <a:ext cx="1681433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015422D-831A-E170-9C4F-F9C1CB99365E}"/>
              </a:ext>
            </a:extLst>
          </p:cNvPr>
          <p:cNvSpPr txBox="1"/>
          <p:nvPr/>
        </p:nvSpPr>
        <p:spPr>
          <a:xfrm>
            <a:off x="887176" y="103744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BE9221-20E0-F20F-4EED-C16F7B6DF179}"/>
              </a:ext>
            </a:extLst>
          </p:cNvPr>
          <p:cNvSpPr txBox="1"/>
          <p:nvPr/>
        </p:nvSpPr>
        <p:spPr>
          <a:xfrm>
            <a:off x="2931529" y="103744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108451-585A-4C71-CD31-DD235739E66C}"/>
              </a:ext>
            </a:extLst>
          </p:cNvPr>
          <p:cNvSpPr txBox="1"/>
          <p:nvPr/>
        </p:nvSpPr>
        <p:spPr>
          <a:xfrm>
            <a:off x="5042268" y="103301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E7B705-CDDF-CD80-15E4-E844F09EC014}"/>
              </a:ext>
            </a:extLst>
          </p:cNvPr>
          <p:cNvSpPr txBox="1"/>
          <p:nvPr/>
        </p:nvSpPr>
        <p:spPr>
          <a:xfrm>
            <a:off x="6823579" y="101698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DE136F-1A1B-848E-A316-F88E172F1264}"/>
              </a:ext>
            </a:extLst>
          </p:cNvPr>
          <p:cNvSpPr txBox="1"/>
          <p:nvPr/>
        </p:nvSpPr>
        <p:spPr>
          <a:xfrm>
            <a:off x="8774269" y="102176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4F196C-D3C6-7014-5A00-71691336B668}"/>
                  </a:ext>
                </a:extLst>
              </p:cNvPr>
              <p:cNvSpPr txBox="1"/>
              <p:nvPr/>
            </p:nvSpPr>
            <p:spPr>
              <a:xfrm>
                <a:off x="1006885" y="4125048"/>
                <a:ext cx="10137791" cy="1520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3: Evolution of PE brush morphologies with moderate PE backbone charge fraction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). Polymer density distributions are plotted for varying grafting densities: (a) micelle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=3.75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hole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fused-stripe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and (e) homogeneous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dirty="0"/>
                      <m:t>heatmaps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plotted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fixed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nm</m:t>
                    </m:r>
                  </m:oMath>
                </a14:m>
                <a:r>
                  <a:rPr lang="en-US" dirty="0"/>
                  <a:t> with colors linearly mapped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0.0, 0.80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4F196C-D3C6-7014-5A00-71691336B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885" y="4125048"/>
                <a:ext cx="10137791" cy="1520160"/>
              </a:xfrm>
              <a:prstGeom prst="rect">
                <a:avLst/>
              </a:prstGeom>
              <a:blipFill>
                <a:blip r:embed="rId13"/>
                <a:stretch>
                  <a:fillRect l="-481" t="-2008" r="-722"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4" name="Picture 8">
            <a:extLst>
              <a:ext uri="{FF2B5EF4-FFF2-40B4-BE49-F238E27FC236}">
                <a16:creationId xmlns:a16="http://schemas.microsoft.com/office/drawing/2014/main" id="{BA08416E-4C82-8C04-5BC2-D627ABCE3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301" y="3066170"/>
            <a:ext cx="1617131" cy="88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EAD2E2-688E-6384-C5A0-3016981658A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100022" y="1795400"/>
            <a:ext cx="1926581" cy="1193200"/>
          </a:xfrm>
          <a:prstGeom prst="rect">
            <a:avLst/>
          </a:prstGeom>
        </p:spPr>
      </p:pic>
      <p:pic>
        <p:nvPicPr>
          <p:cNvPr id="4114" name="Picture 18">
            <a:extLst>
              <a:ext uri="{FF2B5EF4-FFF2-40B4-BE49-F238E27FC236}">
                <a16:creationId xmlns:a16="http://schemas.microsoft.com/office/drawing/2014/main" id="{506A18EE-D2FD-2175-F3A5-99BD1942D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047" y="3142212"/>
            <a:ext cx="2201017" cy="93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435BA481-34F8-6999-3437-7935A46B7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03" y="3106793"/>
            <a:ext cx="1897915" cy="93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7D205050-B4AB-D905-8711-97A2E8AD9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562" y="3139071"/>
            <a:ext cx="1838134" cy="91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5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7630F2-F0E0-2F4C-0000-FD0381C29FCF}"/>
                  </a:ext>
                </a:extLst>
              </p:cNvPr>
              <p:cNvSpPr txBox="1"/>
              <p:nvPr/>
            </p:nvSpPr>
            <p:spPr>
              <a:xfrm>
                <a:off x="3227295" y="4455477"/>
                <a:ext cx="639183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Fig. 4: Excess free energy as a function of grafting density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respect to the hole morphology at fixed PE backbone charge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. Dotted lines indicate regimes. (</a:t>
                </a:r>
                <a:r>
                  <a:rPr lang="en-US" b="1" dirty="0"/>
                  <a:t>unfinished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7630F2-F0E0-2F4C-0000-FD0381C29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295" y="4455477"/>
                <a:ext cx="6391834" cy="923330"/>
              </a:xfrm>
              <a:prstGeom prst="rect">
                <a:avLst/>
              </a:prstGeom>
              <a:blipFill>
                <a:blip r:embed="rId3"/>
                <a:stretch>
                  <a:fillRect l="-763" t="-3311" r="-1430" b="-10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D6257E91-1D04-9767-ACFF-014641CA5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928" y="1044109"/>
            <a:ext cx="4572830" cy="2873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87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5864A-3E80-27B5-12D7-24634AF6E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A825319F-1893-4E67-ADFD-A6C9FB055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8207" y="1260413"/>
            <a:ext cx="1476718" cy="17509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6F016B-5111-480D-C73E-72317E305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984" y="1206712"/>
            <a:ext cx="1373653" cy="175638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80710-DF98-938C-F5D7-9D296B5D111B}"/>
                  </a:ext>
                </a:extLst>
              </p:cNvPr>
              <p:cNvSpPr txBox="1"/>
              <p:nvPr/>
            </p:nvSpPr>
            <p:spPr>
              <a:xfrm>
                <a:off x="867902" y="4920980"/>
                <a:ext cx="10035576" cy="1498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5: Evolution of PE brush morphologies with high PE backbone charge fraction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). Polymer density distributions plotted for varying grafting densities: (a) cylinder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cylinder-</a:t>
                </a:r>
                <a:r>
                  <a:rPr lang="en-US" dirty="0" err="1"/>
                  <a:t>pn</a:t>
                </a:r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cylinder-stripe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raised-stripe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(e) homogeneous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heatmaps plotted for representative slices of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80710-DF98-938C-F5D7-9D296B5D1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902" y="4920980"/>
                <a:ext cx="10035576" cy="1498744"/>
              </a:xfrm>
              <a:prstGeom prst="rect">
                <a:avLst/>
              </a:prstGeom>
              <a:blipFill>
                <a:blip r:embed="rId4"/>
                <a:stretch>
                  <a:fillRect l="-486" t="-1626" r="-911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EB951D-CBD8-486A-9D64-00820AABEA33}"/>
                  </a:ext>
                </a:extLst>
              </p:cNvPr>
              <p:cNvSpPr txBox="1"/>
              <p:nvPr/>
            </p:nvSpPr>
            <p:spPr>
              <a:xfrm>
                <a:off x="1074684" y="92825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EB951D-CBD8-486A-9D64-00820AABE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684" y="928255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16CE4-9597-7CF0-22EF-220071CDB2EB}"/>
                  </a:ext>
                </a:extLst>
              </p:cNvPr>
              <p:cNvSpPr txBox="1"/>
              <p:nvPr/>
            </p:nvSpPr>
            <p:spPr>
              <a:xfrm>
                <a:off x="3014822" y="891966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16CE4-9597-7CF0-22EF-220071CDB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822" y="891966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159D54-A874-D01A-C55E-C2F6665A28E4}"/>
                  </a:ext>
                </a:extLst>
              </p:cNvPr>
              <p:cNvSpPr txBox="1"/>
              <p:nvPr/>
            </p:nvSpPr>
            <p:spPr>
              <a:xfrm>
                <a:off x="4772489" y="90920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159D54-A874-D01A-C55E-C2F6665A2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489" y="909205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DCA4B-936C-34B5-E9BE-449D380F133E}"/>
                  </a:ext>
                </a:extLst>
              </p:cNvPr>
              <p:cNvSpPr txBox="1"/>
              <p:nvPr/>
            </p:nvSpPr>
            <p:spPr>
              <a:xfrm>
                <a:off x="6668048" y="904333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DCA4B-936C-34B5-E9BE-449D380F1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048" y="904333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AF718-D968-6854-3ACA-1F4FA9BF1695}"/>
                  </a:ext>
                </a:extLst>
              </p:cNvPr>
              <p:cNvSpPr txBox="1"/>
              <p:nvPr/>
            </p:nvSpPr>
            <p:spPr>
              <a:xfrm>
                <a:off x="8546103" y="86963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AF718-D968-6854-3ACA-1F4FA9B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6103" y="869635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449B1AF-DEE9-117F-3550-5B4745AAF2E4}"/>
              </a:ext>
            </a:extLst>
          </p:cNvPr>
          <p:cNvSpPr txBox="1"/>
          <p:nvPr/>
        </p:nvSpPr>
        <p:spPr>
          <a:xfrm>
            <a:off x="752557" y="66689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26AD28-6B20-9659-ED93-43F0EFD16BDD}"/>
              </a:ext>
            </a:extLst>
          </p:cNvPr>
          <p:cNvSpPr txBox="1"/>
          <p:nvPr/>
        </p:nvSpPr>
        <p:spPr>
          <a:xfrm>
            <a:off x="2609652" y="637542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5FBCF5-90EF-5CCA-654D-AA74900D8DFA}"/>
              </a:ext>
            </a:extLst>
          </p:cNvPr>
          <p:cNvSpPr txBox="1"/>
          <p:nvPr/>
        </p:nvSpPr>
        <p:spPr>
          <a:xfrm>
            <a:off x="4661813" y="630972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7C3C83-7B15-125F-D5CE-2E0CE4459B11}"/>
              </a:ext>
            </a:extLst>
          </p:cNvPr>
          <p:cNvSpPr txBox="1"/>
          <p:nvPr/>
        </p:nvSpPr>
        <p:spPr>
          <a:xfrm>
            <a:off x="6574801" y="630972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DD7ADF-DAB5-A17B-D536-2B8DF6436126}"/>
              </a:ext>
            </a:extLst>
          </p:cNvPr>
          <p:cNvSpPr txBox="1"/>
          <p:nvPr/>
        </p:nvSpPr>
        <p:spPr>
          <a:xfrm>
            <a:off x="8324262" y="60771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DC2D45-D4FC-6F86-5E6D-3DD3EED30B8D}"/>
              </a:ext>
            </a:extLst>
          </p:cNvPr>
          <p:cNvSpPr txBox="1"/>
          <p:nvPr/>
        </p:nvSpPr>
        <p:spPr>
          <a:xfrm>
            <a:off x="8349615" y="2783431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UPDATE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FB4E052-738C-CBB0-FDB6-639AFEEFA8C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8288" y="1352757"/>
            <a:ext cx="1742995" cy="15082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EF3764-EBCB-8A7E-8F21-6C9635AA5A2F}"/>
              </a:ext>
            </a:extLst>
          </p:cNvPr>
          <p:cNvSpPr txBox="1"/>
          <p:nvPr/>
        </p:nvSpPr>
        <p:spPr>
          <a:xfrm>
            <a:off x="790657" y="2745265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86A7E0-D37D-222C-0E71-8EBC70F77C8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43287" y="1293575"/>
            <a:ext cx="1610635" cy="1726992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605DA37-5CBE-E79E-40CD-D98D732AE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058" y="3124579"/>
            <a:ext cx="1638877" cy="166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545DF33-87AB-E41E-9B09-F9BA1544C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690" y="3152764"/>
            <a:ext cx="1828341" cy="154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6642C469-3900-561A-1D3B-A5893FBD5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02" y="3096850"/>
            <a:ext cx="2075215" cy="158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1728B922-B5A3-A0DA-2852-055829B41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100115" y="3281032"/>
            <a:ext cx="1645641" cy="1389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15338C9-53AF-E5E8-C606-EFA64BE7F3D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947594" y="1327792"/>
            <a:ext cx="1683723" cy="1635309"/>
          </a:xfrm>
          <a:prstGeom prst="rect">
            <a:avLst/>
          </a:prstGeom>
        </p:spPr>
      </p:pic>
      <p:pic>
        <p:nvPicPr>
          <p:cNvPr id="27" name="Picture 6">
            <a:extLst>
              <a:ext uri="{FF2B5EF4-FFF2-40B4-BE49-F238E27FC236}">
                <a16:creationId xmlns:a16="http://schemas.microsoft.com/office/drawing/2014/main" id="{54FAF046-4BF0-16CB-9E2E-BA697EA01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598" y="3153632"/>
            <a:ext cx="1265080" cy="175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743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1002E7-0BDB-3EFC-C59E-A158172B7B8D}"/>
                  </a:ext>
                </a:extLst>
              </p:cNvPr>
              <p:cNvSpPr txBox="1"/>
              <p:nvPr/>
            </p:nvSpPr>
            <p:spPr>
              <a:xfrm>
                <a:off x="1951332" y="4377769"/>
                <a:ext cx="7644093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Fig. 6: Excess free energy as a function of grafting density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at fixed PE backbone charge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 (a) with respect to the cylinder-</a:t>
                </a:r>
                <a:r>
                  <a:rPr lang="en-US" dirty="0" err="1"/>
                  <a:t>pn</a:t>
                </a:r>
                <a:r>
                  <a:rPr lang="en-US" dirty="0"/>
                  <a:t> morphology and (b) with respect to the raised-stripe morphology.  Dotted lines indicate metastable regimes. (</a:t>
                </a:r>
                <a:r>
                  <a:rPr lang="en-US" b="1" dirty="0"/>
                  <a:t>unfinished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1002E7-0BDB-3EFC-C59E-A158172B7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332" y="4377769"/>
                <a:ext cx="7644093" cy="1200329"/>
              </a:xfrm>
              <a:prstGeom prst="rect">
                <a:avLst/>
              </a:prstGeom>
              <a:blipFill>
                <a:blip r:embed="rId2"/>
                <a:stretch>
                  <a:fillRect l="-638" t="-2030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808014A-D186-C1E4-F5CD-9FBB3FF687F7}"/>
              </a:ext>
            </a:extLst>
          </p:cNvPr>
          <p:cNvSpPr txBox="1"/>
          <p:nvPr/>
        </p:nvSpPr>
        <p:spPr>
          <a:xfrm>
            <a:off x="1812686" y="159921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8C3ED5-406A-AEEB-A73E-A36EBA1FE2AC}"/>
              </a:ext>
            </a:extLst>
          </p:cNvPr>
          <p:cNvSpPr txBox="1"/>
          <p:nvPr/>
        </p:nvSpPr>
        <p:spPr>
          <a:xfrm>
            <a:off x="5773379" y="1612944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940FF532-D36C-FDB4-FAC3-123F3757C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215" y="1894636"/>
            <a:ext cx="4030405" cy="246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D0E4CCA9-8EAE-9EB6-8D62-ACB83E525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620" y="1894636"/>
            <a:ext cx="4087833" cy="246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265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11304-37A9-D09B-0145-E4CBCAC4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/>
              <p:nvPr/>
            </p:nvSpPr>
            <p:spPr>
              <a:xfrm>
                <a:off x="1245890" y="4126326"/>
                <a:ext cx="9626249" cy="1777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7: Metastable multilayered PE brush morphologies at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</m:t>
                    </m:r>
                  </m:oMath>
                </a14:m>
                <a:r>
                  <a:rPr lang="en-US" dirty="0"/>
                  <a:t>. Polymer density distributions plotted at representative grafting density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=0.040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: (a) two-layered brush with laterally arranged holes, (b) two-layered brush with laterally arranged stripes, (c) two-layered homogeneous brush.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. (d) Excess free energy with respect to the cylinder-stripe morphology as a function of grafting density. Dotted lines indicate metastable regimes (</a:t>
                </a:r>
                <a:r>
                  <a:rPr lang="en-US" b="1" dirty="0"/>
                  <a:t>unfinished</a:t>
                </a:r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890" y="4126326"/>
                <a:ext cx="9626249" cy="1777987"/>
              </a:xfrm>
              <a:prstGeom prst="rect">
                <a:avLst/>
              </a:prstGeom>
              <a:blipFill>
                <a:blip r:embed="rId3"/>
                <a:stretch>
                  <a:fillRect l="-507" t="-1712" b="-4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6">
            <a:extLst>
              <a:ext uri="{FF2B5EF4-FFF2-40B4-BE49-F238E27FC236}">
                <a16:creationId xmlns:a16="http://schemas.microsoft.com/office/drawing/2014/main" id="{4CF01689-54B4-BA2C-2313-D244211DCA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3" t="17925" r="26152"/>
          <a:stretch>
            <a:fillRect/>
          </a:stretch>
        </p:blipFill>
        <p:spPr bwMode="auto">
          <a:xfrm>
            <a:off x="5465445" y="1605495"/>
            <a:ext cx="1311366" cy="2252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2D1D304-0923-C48C-7FEF-4E650C3DF3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2121" y="1548984"/>
            <a:ext cx="1656725" cy="21726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595CF9-E445-BDEB-FB1D-C0B5570A11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38371" y="3551171"/>
            <a:ext cx="1153629" cy="2353142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0DFF75C-C367-EF31-482D-07E076CBD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819" y="1218723"/>
            <a:ext cx="4195191" cy="256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EF9924-5ED0-A927-A7E9-DD39AACA1095}"/>
              </a:ext>
            </a:extLst>
          </p:cNvPr>
          <p:cNvSpPr txBox="1"/>
          <p:nvPr/>
        </p:nvSpPr>
        <p:spPr>
          <a:xfrm>
            <a:off x="1028690" y="6965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BCF20C-9C6F-8429-1D8D-D1E055511F76}"/>
              </a:ext>
            </a:extLst>
          </p:cNvPr>
          <p:cNvSpPr txBox="1"/>
          <p:nvPr/>
        </p:nvSpPr>
        <p:spPr>
          <a:xfrm>
            <a:off x="3271653" y="6965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D1F077-44ED-23AC-691C-CEA62C91B5D2}"/>
              </a:ext>
            </a:extLst>
          </p:cNvPr>
          <p:cNvSpPr txBox="1"/>
          <p:nvPr/>
        </p:nvSpPr>
        <p:spPr>
          <a:xfrm>
            <a:off x="5114503" y="6965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8F06E-0305-3B14-7CB3-571E54696ECE}"/>
              </a:ext>
            </a:extLst>
          </p:cNvPr>
          <p:cNvSpPr txBox="1"/>
          <p:nvPr/>
        </p:nvSpPr>
        <p:spPr>
          <a:xfrm>
            <a:off x="7167712" y="6965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A8A42D-544D-2F15-41E8-AB07B90635E4}"/>
                  </a:ext>
                </a:extLst>
              </p:cNvPr>
              <p:cNvSpPr txBox="1"/>
              <p:nvPr/>
            </p:nvSpPr>
            <p:spPr>
              <a:xfrm>
                <a:off x="1496378" y="113197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A8A42D-544D-2F15-41E8-AB07B9063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378" y="1131975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8C21C0-DD38-CE32-8B0A-A37078179764}"/>
                  </a:ext>
                </a:extLst>
              </p:cNvPr>
              <p:cNvSpPr txBox="1"/>
              <p:nvPr/>
            </p:nvSpPr>
            <p:spPr>
              <a:xfrm>
                <a:off x="5367562" y="1041778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8C21C0-DD38-CE32-8B0A-A37078179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562" y="1041778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F266FF-B50C-8C95-2A40-83E1CB8130C5}"/>
                  </a:ext>
                </a:extLst>
              </p:cNvPr>
              <p:cNvSpPr txBox="1"/>
              <p:nvPr/>
            </p:nvSpPr>
            <p:spPr>
              <a:xfrm>
                <a:off x="3362375" y="104943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F266FF-B50C-8C95-2A40-83E1CB813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375" y="1049432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8B55620-F3F7-96F5-B17D-3A892E1380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06450" y="1423962"/>
            <a:ext cx="934352" cy="25657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A5C964-0120-733B-CCB1-4F113BE4383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43459" y="1448794"/>
            <a:ext cx="934352" cy="256576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662A827-BE43-9D2D-EC5C-8D287825DBB7}"/>
              </a:ext>
            </a:extLst>
          </p:cNvPr>
          <p:cNvCxnSpPr/>
          <p:nvPr/>
        </p:nvCxnSpPr>
        <p:spPr>
          <a:xfrm>
            <a:off x="3074749" y="453988"/>
            <a:ext cx="19567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0231698-2EE6-C768-B16C-88A170AF5513}"/>
              </a:ext>
            </a:extLst>
          </p:cNvPr>
          <p:cNvSpPr txBox="1"/>
          <p:nvPr/>
        </p:nvSpPr>
        <p:spPr>
          <a:xfrm>
            <a:off x="3163027" y="60243"/>
            <a:ext cx="208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Inc. F, less lateral </a:t>
            </a:r>
          </a:p>
        </p:txBody>
      </p:sp>
    </p:spTree>
    <p:extLst>
      <p:ext uri="{BB962C8B-B14F-4D97-AF65-F5344CB8AC3E}">
        <p14:creationId xmlns:p14="http://schemas.microsoft.com/office/powerpoint/2010/main" val="3386628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13482</TotalTime>
  <Words>696</Words>
  <Application>Microsoft Office PowerPoint</Application>
  <PresentationFormat>Widescreen</PresentationFormat>
  <Paragraphs>47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Takashi Yokokura</dc:creator>
  <cp:lastModifiedBy>Takashi Yokokura</cp:lastModifiedBy>
  <cp:revision>69</cp:revision>
  <dcterms:created xsi:type="dcterms:W3CDTF">2025-05-05T22:16:54Z</dcterms:created>
  <dcterms:modified xsi:type="dcterms:W3CDTF">2025-06-27T23:59:59Z</dcterms:modified>
</cp:coreProperties>
</file>