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68" r:id="rId2"/>
    <p:sldId id="371" r:id="rId3"/>
    <p:sldId id="374" r:id="rId4"/>
    <p:sldId id="372" r:id="rId5"/>
    <p:sldId id="373" r:id="rId6"/>
    <p:sldId id="3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960" autoAdjust="0"/>
  </p:normalViewPr>
  <p:slideViewPr>
    <p:cSldViewPr snapToGrid="0">
      <p:cViewPr>
        <p:scale>
          <a:sx n="100" d="100"/>
          <a:sy n="100" d="100"/>
        </p:scale>
        <p:origin x="876" y="24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8F1E4E-C747-484C-1CF1-B6146427776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0095580-871B-4F5C-457C-90204493DA2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31B6ED4-EC10-19B8-28BA-E7C3CDB5D6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7A2D5A6-02DD-DB07-AFF2-CB9544DBE6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E742E3-70B2-C305-2A4E-41AF72A899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59735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B5939D-6FE9-99E5-DE92-14157A2C6C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522D3B3-BDEE-9140-2AED-129AB5556B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5D22C38-F7DD-F2AF-35BA-9661C8AADE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748F1FA-EFD6-BBF8-98B0-82995272AD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FD686C-657C-DA78-F6D0-DB2A23567B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862741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8578C84-DB36-8459-32F4-F1BBC9D5039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34A1AF7-F66A-2CF1-883A-4C43300E92B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2870769-D99A-7918-CC54-DD320589C0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5619760-7E9F-EA23-D939-07E8A8DD9E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320649-AC24-B882-44D5-741CD37883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24080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D1F2CD-86B7-12B7-6E36-A90C23D8D1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BFAE597-C7CE-2F5E-DC9A-0BD11ACD63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A85B-E4D1-5CCE-06E0-B2B93EF34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1C171D-BFDE-1B90-5549-21E60D8DA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A59CADC-5F8B-38FA-BEF9-2E1F1249B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927197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6A2FA3-A39C-8652-DCFC-2068D7901B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44934F5-B67D-0848-9131-E75CB6BE2FE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BC35B-9BA3-A66C-93D8-15C0CD31F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EC621EE-8B0F-1B35-817A-599EC341FD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A8A451-5A2E-A59B-58AB-EC36F6435F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42646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D2DCCF-D165-C8C4-B015-5BC472551F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4FAE6F-6128-D9E6-6C34-50F6A67D01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5904F67-9751-7929-1C13-C31CEF7735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376D9F-7000-86D1-5132-A833E6DC2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5BADFF4-362D-0B03-2DCC-E61571376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8EF4011-45CD-90AB-3389-7A174EC1F7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95294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6597B-1C76-B0A4-FA21-76E57F32545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275994-BC93-F683-95C5-B1F1CA0C675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AA48C2C-0338-ABF8-216F-D2EA693F0C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3618EFD-BCDD-C90B-B608-6502F1C6E9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4D7998C-6BAB-EB58-D0F4-8525355250A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CEB06FD-F69B-DACB-096C-9A6191A94DB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F07930C-E360-E000-7F0B-78FC995613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6F6DFD5-4246-43F3-EDEB-FDC0C14562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5239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5B00B9-660E-3FDA-FC3E-5FB7D15651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400B7B5-EE41-8A3B-BA64-7FA1FE330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136977-A640-6A96-3CAF-D5A3949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3EF62D5-A1C9-D669-0C9B-C9B62E7139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11514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705F6926-0FFD-7291-0C03-7FFC2549E1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6DBE6D2-D491-8D68-5583-12C82E4555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F04E3-4513-9FE8-98F7-C7178EFED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99237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FECA81-2A5A-F580-C68C-2EB7CAB63C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E36ADB-21FD-8DA4-315B-0A5B478D7E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1ABCEA4-C5DC-FBE8-1AB2-0F8DE7F8D52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4ECD433-1460-E521-1732-95FBD3D932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C444FE9-C9C9-BD95-CEA4-317B5FF39F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B3DCCB6-10C9-910B-87D4-9E3607DA25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9082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6CF15E-8F32-DB6E-F95C-975BC71F24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8D74D5A1-4BDB-AE3C-B366-832F2C0FE02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A45B362-A3D3-FF4B-4457-C179CB54C1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F03703E-B942-154F-01A6-4DD2F5D308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53A3575-76B9-8418-8002-0F42A06D1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569A0D-DEA5-BB0C-DF47-860A902B10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76517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7813C91-DE02-72E0-3F2E-60CC0B181F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344B264-E7BD-0740-5E31-D0489232B7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57A00F-8B3C-E23D-4971-B140AA9264D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3B1C2F4-07A0-459D-95BE-47AEA2376715}" type="datetimeFigureOut">
              <a:rPr lang="en-US" smtClean="0"/>
              <a:t>6/10/2025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F2B03BE-2017-63DB-A330-D1BBD01E12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BEFB92-7676-6689-7CF2-858F7386F41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C7E4F46-4E63-4B33-84D4-D55D49808C4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511350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image" Target="../media/image15.png"/><Relationship Id="rId18" Type="http://schemas.openxmlformats.org/officeDocument/2006/relationships/image" Target="../media/image20.png"/><Relationship Id="rId3" Type="http://schemas.openxmlformats.org/officeDocument/2006/relationships/image" Target="../media/image60.png"/><Relationship Id="rId21" Type="http://schemas.openxmlformats.org/officeDocument/2006/relationships/image" Target="../media/image23.png"/><Relationship Id="rId7" Type="http://schemas.openxmlformats.org/officeDocument/2006/relationships/image" Target="../media/image10.png"/><Relationship Id="rId12" Type="http://schemas.openxmlformats.org/officeDocument/2006/relationships/image" Target="../media/image14.png"/><Relationship Id="rId17" Type="http://schemas.openxmlformats.org/officeDocument/2006/relationships/image" Target="../media/image19.png"/><Relationship Id="rId2" Type="http://schemas.openxmlformats.org/officeDocument/2006/relationships/image" Target="../media/image7.png"/><Relationship Id="rId16" Type="http://schemas.openxmlformats.org/officeDocument/2006/relationships/image" Target="../media/image18.png"/><Relationship Id="rId20" Type="http://schemas.openxmlformats.org/officeDocument/2006/relationships/image" Target="../media/image2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11" Type="http://schemas.openxmlformats.org/officeDocument/2006/relationships/image" Target="../media/image13.png"/><Relationship Id="rId5" Type="http://schemas.openxmlformats.org/officeDocument/2006/relationships/image" Target="../media/image8.png"/><Relationship Id="rId15" Type="http://schemas.openxmlformats.org/officeDocument/2006/relationships/image" Target="../media/image17.png"/><Relationship Id="rId23" Type="http://schemas.openxmlformats.org/officeDocument/2006/relationships/image" Target="../media/image25.png"/><Relationship Id="rId10" Type="http://schemas.openxmlformats.org/officeDocument/2006/relationships/image" Target="../media/image12.png"/><Relationship Id="rId19" Type="http://schemas.openxmlformats.org/officeDocument/2006/relationships/image" Target="../media/image21.png"/><Relationship Id="rId4" Type="http://schemas.openxmlformats.org/officeDocument/2006/relationships/image" Target="../media/image70.png"/><Relationship Id="rId9" Type="http://schemas.openxmlformats.org/officeDocument/2006/relationships/image" Target="../media/image2.png"/><Relationship Id="rId14" Type="http://schemas.openxmlformats.org/officeDocument/2006/relationships/image" Target="../media/image16.png"/><Relationship Id="rId22" Type="http://schemas.openxmlformats.org/officeDocument/2006/relationships/image" Target="../media/image24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13" Type="http://schemas.openxmlformats.org/officeDocument/2006/relationships/image" Target="../media/image14.png"/><Relationship Id="rId18" Type="http://schemas.openxmlformats.org/officeDocument/2006/relationships/image" Target="../media/image190.png"/><Relationship Id="rId3" Type="http://schemas.openxmlformats.org/officeDocument/2006/relationships/image" Target="../media/image200.png"/><Relationship Id="rId7" Type="http://schemas.openxmlformats.org/officeDocument/2006/relationships/image" Target="../media/image9.png"/><Relationship Id="rId12" Type="http://schemas.openxmlformats.org/officeDocument/2006/relationships/image" Target="../media/image130.png"/><Relationship Id="rId17" Type="http://schemas.openxmlformats.org/officeDocument/2006/relationships/image" Target="../media/image18.png"/><Relationship Id="rId2" Type="http://schemas.openxmlformats.org/officeDocument/2006/relationships/image" Target="../media/image7.png"/><Relationship Id="rId16" Type="http://schemas.openxmlformats.org/officeDocument/2006/relationships/image" Target="../media/image17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0.png"/><Relationship Id="rId11" Type="http://schemas.openxmlformats.org/officeDocument/2006/relationships/image" Target="../media/image12.png"/><Relationship Id="rId5" Type="http://schemas.openxmlformats.org/officeDocument/2006/relationships/image" Target="../media/image70.png"/><Relationship Id="rId15" Type="http://schemas.openxmlformats.org/officeDocument/2006/relationships/image" Target="../media/image160.png"/><Relationship Id="rId10" Type="http://schemas.openxmlformats.org/officeDocument/2006/relationships/image" Target="../media/image2.png"/><Relationship Id="rId4" Type="http://schemas.openxmlformats.org/officeDocument/2006/relationships/image" Target="../media/image60.png"/><Relationship Id="rId9" Type="http://schemas.openxmlformats.org/officeDocument/2006/relationships/image" Target="../media/image11.png"/><Relationship Id="rId14" Type="http://schemas.openxmlformats.org/officeDocument/2006/relationships/image" Target="../media/image15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jpe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F12E8-E4D9-F79D-E33B-625278036EE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46466165-900D-1FF4-FC8E-CEA6BBFAC552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1: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r>
              <a:rPr lang="en-US" dirty="0">
                <a:sym typeface="Wingdings" panose="05000000000000000000" pitchFamily="2" charset="2"/>
              </a:rPr>
              <a:t> in s</a:t>
            </a:r>
            <a:r>
              <a:rPr lang="en-US" dirty="0"/>
              <a:t>parse PE by increasing alpha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915F712A-878D-6B0F-C81D-3349B96FB10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99704" y="1867056"/>
            <a:ext cx="2028914" cy="2231805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90E715B4-8B8D-95B7-B8CC-38D5C144C6C5}"/>
              </a:ext>
            </a:extLst>
          </p:cNvPr>
          <p:cNvSpPr txBox="1"/>
          <p:nvPr/>
        </p:nvSpPr>
        <p:spPr>
          <a:xfrm>
            <a:off x="665250" y="4670072"/>
            <a:ext cx="244356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mic </a:t>
            </a:r>
            <a:br>
              <a:rPr lang="en-US" dirty="0"/>
            </a:br>
            <a:r>
              <a:rPr lang="en-US" dirty="0"/>
              <a:t>@ (0.10, 0.0025) 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823945E5-2D11-6386-1BD5-28854C0FE21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7B547515-6A60-21B7-CBF5-A616FE546DB0}"/>
              </a:ext>
            </a:extLst>
          </p:cNvPr>
          <p:cNvSpPr txBox="1"/>
          <p:nvPr/>
        </p:nvSpPr>
        <p:spPr>
          <a:xfrm>
            <a:off x="9693558" y="4670075"/>
            <a:ext cx="175920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iso </a:t>
            </a:r>
            <a:r>
              <a:rPr lang="en-US" dirty="0" err="1"/>
              <a:t>cyl</a:t>
            </a:r>
            <a:r>
              <a:rPr lang="en-US" dirty="0"/>
              <a:t>  </a:t>
            </a:r>
            <a:br>
              <a:rPr lang="en-US" dirty="0"/>
            </a:br>
            <a:r>
              <a:rPr lang="en-US" dirty="0"/>
              <a:t>@  (0.3, 0.005)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6EA515F-CF83-0861-22A8-5DDF4AEBC3B9}"/>
              </a:ext>
            </a:extLst>
          </p:cNvPr>
          <p:cNvSpPr txBox="1"/>
          <p:nvPr/>
        </p:nvSpPr>
        <p:spPr>
          <a:xfrm>
            <a:off x="6462502" y="4670074"/>
            <a:ext cx="219698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</a:t>
            </a:r>
            <a:r>
              <a:rPr lang="en-US" dirty="0" err="1"/>
              <a:t>cyl</a:t>
            </a:r>
            <a:r>
              <a:rPr lang="en-US" dirty="0"/>
              <a:t>  @  (0.25, 0.015)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4A63B5D6-4614-19B5-C232-CC384A44D161}"/>
              </a:ext>
            </a:extLst>
          </p:cNvPr>
          <p:cNvSpPr txBox="1"/>
          <p:nvPr/>
        </p:nvSpPr>
        <p:spPr>
          <a:xfrm>
            <a:off x="3701792" y="4669409"/>
            <a:ext cx="216772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Example fused mic </a:t>
            </a:r>
            <a:br>
              <a:rPr lang="en-US" dirty="0"/>
            </a:br>
            <a:r>
              <a:rPr lang="en-US" dirty="0"/>
              <a:t>@ (0.20, 0.0175)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D74C4B-5E8C-219D-5741-CC4CFCCC1F5C}"/>
              </a:ext>
            </a:extLst>
          </p:cNvPr>
          <p:cNvSpPr txBox="1"/>
          <p:nvPr/>
        </p:nvSpPr>
        <p:spPr>
          <a:xfrm>
            <a:off x="62916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(0.25, 0.0025)?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682C8AB-D226-38E0-BD61-8465A2F595E8}"/>
              </a:ext>
            </a:extLst>
          </p:cNvPr>
          <p:cNvSpPr txBox="1"/>
          <p:nvPr/>
        </p:nvSpPr>
        <p:spPr>
          <a:xfrm>
            <a:off x="43510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F93ABA80-5DBE-434A-AA4F-C855B90D0365}"/>
              </a:ext>
            </a:extLst>
          </p:cNvPr>
          <p:cNvSpPr txBox="1"/>
          <p:nvPr/>
        </p:nvSpPr>
        <p:spPr>
          <a:xfrm>
            <a:off x="3403095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(0.15, 0.0025)?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AF61ABC-2A80-D266-4ABE-77C5E76BC06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5250" y="2337472"/>
            <a:ext cx="2316235" cy="1642421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A03C4D8-2DA8-E748-7A62-1EF470DCEA3B}"/>
              </a:ext>
            </a:extLst>
          </p:cNvPr>
          <p:cNvSpPr txBox="1"/>
          <p:nvPr/>
        </p:nvSpPr>
        <p:spPr>
          <a:xfrm>
            <a:off x="9301586" y="55814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Actual @ (0.3, 0.0025)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8AC9817-20F7-1FDA-CE12-9EEAF71BE9AF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51295" y="1870903"/>
            <a:ext cx="2412646" cy="22760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97059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84268E-71CC-4849-5C77-1A6CED889F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82099AE2-D8A5-FF7D-1148-7559534F0DA5}"/>
              </a:ext>
            </a:extLst>
          </p:cNvPr>
          <p:cNvSpPr txBox="1"/>
          <p:nvPr/>
        </p:nvSpPr>
        <p:spPr>
          <a:xfrm>
            <a:off x="604439" y="58385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2: </a:t>
            </a:r>
            <a:r>
              <a:rPr lang="en-US" dirty="0" err="1"/>
              <a:t>freeE</a:t>
            </a:r>
            <a:r>
              <a:rPr lang="en-US" dirty="0"/>
              <a:t> for Mic </a:t>
            </a:r>
            <a:r>
              <a:rPr lang="en-US" dirty="0">
                <a:sym typeface="Wingdings" panose="05000000000000000000" pitchFamily="2" charset="2"/>
              </a:rPr>
              <a:t> </a:t>
            </a:r>
            <a:r>
              <a:rPr lang="en-US" dirty="0" err="1">
                <a:sym typeface="Wingdings" panose="05000000000000000000" pitchFamily="2" charset="2"/>
              </a:rPr>
              <a:t>Cyl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13CB24B-F643-392C-C64E-AB5F766C09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7163" y="3979893"/>
            <a:ext cx="2211007" cy="1981674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43BC4E50-54D8-5B29-C9E9-4CD6E24D774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684964" y="3542076"/>
            <a:ext cx="2196986" cy="2460323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C9B74522-69AB-0738-89D9-B67A004DF92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06032" y="1638538"/>
            <a:ext cx="2028914" cy="2231805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F099D63F-2B2B-A689-5973-2419B2010E2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151740" y="1757508"/>
            <a:ext cx="2196986" cy="22223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2595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6B8314-4FAE-9057-7F8E-712B4D52BD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3CF99D70-1CBB-1140-69DE-9B5BCC3BB05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29826" y="1527353"/>
            <a:ext cx="1241253" cy="1668795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1D24BBF-83A1-9934-9C1E-7ED7A6B76AB4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3: </a:t>
            </a:r>
            <a:r>
              <a:rPr lang="en-US" dirty="0" err="1"/>
              <a:t>Cyl</a:t>
            </a:r>
            <a:r>
              <a:rPr lang="en-US" dirty="0"/>
              <a:t> to </a:t>
            </a:r>
            <a:r>
              <a:rPr lang="en-US" dirty="0" err="1"/>
              <a:t>Cyl</a:t>
            </a:r>
            <a:r>
              <a:rPr lang="en-US" dirty="0"/>
              <a:t>-str to Str by increasing sigma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005848A7-A949-9388-54CB-AF457DB242C3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7C76F35-D1EE-7CEE-9F54-59AC3E50D5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6CAE1B53-957D-7043-995E-69E30A7327F0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A3D5A164-5866-DA2B-BE67-42CEB03795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DE8F965-2C37-C615-E2C0-9F2F55D63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DC29D830-B350-8018-7F61-3E543B50433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891038" y="1501516"/>
            <a:ext cx="1344719" cy="1773994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FDB0355A-C91F-59B4-56AD-2325A43604F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9039769" y="1478764"/>
            <a:ext cx="1179540" cy="1818674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7B6D2C8C-DE08-D209-C9E9-4BEE271CCAD7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7163C2C-ABBF-3700-264D-E93F94C0B10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3BD0B823-23E9-070D-44B9-138C9658F82A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567338" y="1520187"/>
            <a:ext cx="1738256" cy="1758351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A9C0B4E3-97DC-4E9A-96B2-EEDC46D2BCEE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B9C2C58B-2EA2-57C1-7C14-96F4B863A27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/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BD7DFD73-F802-08FE-E3D7-55E85B0807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2713" y="5380024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0C8920B4-1527-EA86-7B82-C003E522E403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2869319" y="5256438"/>
            <a:ext cx="1321427" cy="1345194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10498D6-4E4B-1F67-8FFE-E1706ABB51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5272568" y="5272001"/>
            <a:ext cx="1235307" cy="1314068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/>
              <p:nvPr/>
            </p:nvSpPr>
            <p:spPr>
              <a:xfrm>
                <a:off x="2886493" y="486070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03553812-D432-8EB6-0CA6-A312DA4066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86493" y="4860706"/>
                <a:ext cx="1237130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/>
              <p:nvPr/>
            </p:nvSpPr>
            <p:spPr>
              <a:xfrm>
                <a:off x="5186807" y="4902669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ACB6EA6-6778-7495-746F-F908C01EDFF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86807" y="4902669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700139E2-FB9A-335C-1348-23EF1409025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8184" y="5380024"/>
            <a:ext cx="1803894" cy="10980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/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E303DBE3-7B79-4B08-F6FB-A412D74ED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01566" y="4917860"/>
                <a:ext cx="1237130" cy="369332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E757F561-9B8D-6CD5-5926-BF05D3171912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9DD91083-07CD-3435-7F58-A6D07A6F4643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894483" y="3457951"/>
            <a:ext cx="1552182" cy="144131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87C36BB-6CF1-E4C3-7D8A-8302FDCC6AE2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7012597" y="3530433"/>
            <a:ext cx="1440544" cy="1440544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/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EC5BCB1A-5E84-479C-5834-F33D2372B68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3856082"/>
                <a:ext cx="1237130" cy="369332"/>
              </a:xfrm>
              <a:prstGeom prst="rect">
                <a:avLst/>
              </a:prstGeom>
              <a:blipFill>
                <a:blip r:embed="rId2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/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=0.010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59828686-D70E-3AEB-776E-41D55190CA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20940" y="3161101"/>
                <a:ext cx="1318040" cy="369332"/>
              </a:xfrm>
              <a:prstGeom prst="rect">
                <a:avLst/>
              </a:prstGeom>
              <a:blipFill>
                <a:blip r:embed="rId2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TextBox 18">
            <a:extLst>
              <a:ext uri="{FF2B5EF4-FFF2-40B4-BE49-F238E27FC236}">
                <a16:creationId xmlns:a16="http://schemas.microsoft.com/office/drawing/2014/main" id="{F4666AB5-207B-F157-0469-921901F155CB}"/>
              </a:ext>
            </a:extLst>
          </p:cNvPr>
          <p:cNvSpPr txBox="1"/>
          <p:nvPr/>
        </p:nvSpPr>
        <p:spPr>
          <a:xfrm>
            <a:off x="4167891" y="4440868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FF25389A-961F-C953-0C3A-B2899A8D7135}"/>
              </a:ext>
            </a:extLst>
          </p:cNvPr>
          <p:cNvSpPr txBox="1"/>
          <p:nvPr/>
        </p:nvSpPr>
        <p:spPr>
          <a:xfrm>
            <a:off x="2164705" y="3095786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085E047-45BA-5726-63E0-D9D1AD9C44C6}"/>
              </a:ext>
            </a:extLst>
          </p:cNvPr>
          <p:cNvSpPr txBox="1"/>
          <p:nvPr/>
        </p:nvSpPr>
        <p:spPr>
          <a:xfrm>
            <a:off x="4242910" y="3019279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finalize/switch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/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=0.050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A75273AA-5F01-EE4A-351D-256874E42F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060053" y="3161101"/>
                <a:ext cx="1318040" cy="369332"/>
              </a:xfrm>
              <a:prstGeom prst="rect">
                <a:avLst/>
              </a:prstGeom>
              <a:blipFill>
                <a:blip r:embed="rId2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2" name="Picture 31">
            <a:extLst>
              <a:ext uri="{FF2B5EF4-FFF2-40B4-BE49-F238E27FC236}">
                <a16:creationId xmlns:a16="http://schemas.microsoft.com/office/drawing/2014/main" id="{328A0840-145B-181D-F614-09070D24940B}"/>
              </a:ext>
            </a:extLst>
          </p:cNvPr>
          <p:cNvPicPr>
            <a:picLocks noChangeAspect="1"/>
          </p:cNvPicPr>
          <p:nvPr/>
        </p:nvPicPr>
        <p:blipFill>
          <a:blip r:embed="rId23"/>
          <a:stretch>
            <a:fillRect/>
          </a:stretch>
        </p:blipFill>
        <p:spPr>
          <a:xfrm>
            <a:off x="9197182" y="3530433"/>
            <a:ext cx="1222853" cy="15046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8906012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75864A-3E80-27B5-12D7-24634AF6EA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1A34D515-00E2-61C9-CDB6-DC01BBE364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63081" y="1621057"/>
            <a:ext cx="1600897" cy="2152317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/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dirty="0"/>
                  <a:t>Fig 4: </a:t>
                </a:r>
                <a:r>
                  <a:rPr lang="en-US" dirty="0" err="1"/>
                  <a:t>freeE</a:t>
                </a:r>
                <a:r>
                  <a:rPr lang="en-US" dirty="0"/>
                  <a:t> for at least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𝛼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=0.30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B8C03A4E-A217-CDE0-AB00-89041975275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45962" y="247374"/>
                <a:ext cx="9436032" cy="369332"/>
              </a:xfrm>
              <a:prstGeom prst="rect">
                <a:avLst/>
              </a:prstGeom>
              <a:blipFill>
                <a:blip r:embed="rId3"/>
                <a:stretch>
                  <a:fillRect l="-517" t="-8333" b="-28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/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1395BA66-B5BD-C484-259E-17C88832D7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17595" y="1031794"/>
                <a:ext cx="1237130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/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=0.03</m:t>
                      </m:r>
                      <m:r>
                        <a:rPr lang="en-US" b="0" i="0" smtClean="0">
                          <a:latin typeface="Cambria Math" panose="02040503050406030204" pitchFamily="18" charset="0"/>
                        </a:rPr>
                        <m:t>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D27DACD4-6295-8280-7BF2-BDB196856B0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12597" y="1031794"/>
                <a:ext cx="1525469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/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=0.05</m:t>
                    </m:r>
                  </m:oMath>
                </a14:m>
                <a:r>
                  <a:rPr lang="en-US" dirty="0"/>
                  <a:t>5</a:t>
                </a:r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1A715C6B-C74C-1587-DB35-25064FAFDB4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16733" y="988024"/>
                <a:ext cx="1318040" cy="369332"/>
              </a:xfrm>
              <a:prstGeom prst="rect">
                <a:avLst/>
              </a:prstGeom>
              <a:blipFill>
                <a:blip r:embed="rId6"/>
                <a:stretch>
                  <a:fillRect t="-6557" b="-2623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42633F4F-4472-FCCD-A3B5-408FC517D76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89622" y="1615663"/>
            <a:ext cx="1734342" cy="2287997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1043D01C-F313-E5E3-2E87-14A013F308B8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8955717" y="1610326"/>
            <a:ext cx="1521304" cy="2345623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/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A719D3CF-777F-D447-2A34-5710EC9F28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69319" y="1046776"/>
                <a:ext cx="1237130" cy="369332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4" name="Picture 13">
            <a:extLst>
              <a:ext uri="{FF2B5EF4-FFF2-40B4-BE49-F238E27FC236}">
                <a16:creationId xmlns:a16="http://schemas.microsoft.com/office/drawing/2014/main" id="{0B329761-459A-C19F-B842-BF451BA0FD68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304770" y="1649226"/>
            <a:ext cx="2241904" cy="22678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/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89DD3A3-5CE6-77E4-5F98-EFA7D157AC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832" y="2361751"/>
                <a:ext cx="1237130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/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𝛼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=0.30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3277B2A5-AD5E-5A6B-FBED-4A4BC26618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0229" y="5083815"/>
                <a:ext cx="1237130" cy="369332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Picture 12">
            <a:extLst>
              <a:ext uri="{FF2B5EF4-FFF2-40B4-BE49-F238E27FC236}">
                <a16:creationId xmlns:a16="http://schemas.microsoft.com/office/drawing/2014/main" id="{D4933720-D8BE-772D-06DC-9E9CA63DEC0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2560698" y="4580593"/>
            <a:ext cx="1855254" cy="1888622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3CD89F8B-219A-FF76-5D84-BC22234AE899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5609194" y="4624293"/>
            <a:ext cx="1734343" cy="184492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/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=0.003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587A9829-3F19-7934-AA79-B03D80F69EA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8701" y="4288886"/>
                <a:ext cx="1237130" cy="36933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/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0DBACE3-A422-FACE-26B4-BC53A9791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57800" y="4254961"/>
                <a:ext cx="1237130" cy="369332"/>
              </a:xfrm>
              <a:prstGeom prst="rect">
                <a:avLst/>
              </a:prstGeom>
              <a:blipFill>
                <a:blip r:embed="rId1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2" name="Picture 8">
            <a:extLst>
              <a:ext uri="{FF2B5EF4-FFF2-40B4-BE49-F238E27FC236}">
                <a16:creationId xmlns:a16="http://schemas.microsoft.com/office/drawing/2014/main" id="{011C1F2C-9531-155B-9DE7-EB1D7238EF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218621" y="4775954"/>
            <a:ext cx="2532627" cy="154159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/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=0.007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D3C9E128-786D-700E-99FC-35CE628D57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85385" y="4254961"/>
                <a:ext cx="1237130" cy="369332"/>
              </a:xfrm>
              <a:prstGeom prst="rect">
                <a:avLst/>
              </a:prstGeom>
              <a:blipFill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4" name="TextBox 23">
            <a:extLst>
              <a:ext uri="{FF2B5EF4-FFF2-40B4-BE49-F238E27FC236}">
                <a16:creationId xmlns:a16="http://schemas.microsoft.com/office/drawing/2014/main" id="{7FF078C1-7566-184A-F4B8-118B9EFF07C9}"/>
              </a:ext>
            </a:extLst>
          </p:cNvPr>
          <p:cNvSpPr txBox="1"/>
          <p:nvPr/>
        </p:nvSpPr>
        <p:spPr>
          <a:xfrm>
            <a:off x="2164705" y="646921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B8E4B92-0BC8-DE96-A32E-35090BC26BED}"/>
              </a:ext>
            </a:extLst>
          </p:cNvPr>
          <p:cNvSpPr txBox="1"/>
          <p:nvPr/>
        </p:nvSpPr>
        <p:spPr>
          <a:xfrm>
            <a:off x="2276064" y="3644835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B8D0BEA-0416-23A3-1376-3CB733D9165E}"/>
              </a:ext>
            </a:extLst>
          </p:cNvPr>
          <p:cNvSpPr txBox="1"/>
          <p:nvPr/>
        </p:nvSpPr>
        <p:spPr>
          <a:xfrm>
            <a:off x="4385696" y="362397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</p:spTree>
    <p:extLst>
      <p:ext uri="{BB962C8B-B14F-4D97-AF65-F5344CB8AC3E}">
        <p14:creationId xmlns:p14="http://schemas.microsoft.com/office/powerpoint/2010/main" val="64374380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8DD0BA-DA43-12CA-9A95-1FF0D6D84A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534568D-A393-2082-1DFE-CD6164C93670}"/>
              </a:ext>
            </a:extLst>
          </p:cNvPr>
          <p:cNvSpPr txBox="1"/>
          <p:nvPr/>
        </p:nvSpPr>
        <p:spPr>
          <a:xfrm>
            <a:off x="1645962" y="247374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5: phase diagram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646825C-26E9-DC2B-A0C0-9C50730C0881}"/>
              </a:ext>
            </a:extLst>
          </p:cNvPr>
          <p:cNvSpPr txBox="1"/>
          <p:nvPr/>
        </p:nvSpPr>
        <p:spPr>
          <a:xfrm>
            <a:off x="4213638" y="6241293"/>
            <a:ext cx="276512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Need to finalize</a:t>
            </a:r>
          </a:p>
        </p:txBody>
      </p:sp>
      <p:pic>
        <p:nvPicPr>
          <p:cNvPr id="1028" name="Picture 4">
            <a:extLst>
              <a:ext uri="{FF2B5EF4-FFF2-40B4-BE49-F238E27FC236}">
                <a16:creationId xmlns:a16="http://schemas.microsoft.com/office/drawing/2014/main" id="{7E67BA4C-3D52-6B55-C973-9B4A4FF3E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0275" y="1166812"/>
            <a:ext cx="7791450" cy="4524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5336956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7111304-37A9-D09B-0145-E4CBCAC4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Picture 6">
            <a:extLst>
              <a:ext uri="{FF2B5EF4-FFF2-40B4-BE49-F238E27FC236}">
                <a16:creationId xmlns:a16="http://schemas.microsoft.com/office/drawing/2014/main" id="{CD46FE5C-5193-5339-8BEF-CD1BA0DFDF30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063" r="26152"/>
          <a:stretch/>
        </p:blipFill>
        <p:spPr bwMode="auto">
          <a:xfrm>
            <a:off x="6502208" y="1337028"/>
            <a:ext cx="1150071" cy="24067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A58687C-F34C-BB24-5AAB-02C126D641C1}"/>
              </a:ext>
            </a:extLst>
          </p:cNvPr>
          <p:cNvSpPr txBox="1"/>
          <p:nvPr/>
        </p:nvSpPr>
        <p:spPr>
          <a:xfrm>
            <a:off x="978786" y="302473"/>
            <a:ext cx="94360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Fig 6: Metastable multilayered morphologies with </a:t>
            </a:r>
            <a:r>
              <a:rPr lang="en-US" dirty="0" err="1"/>
              <a:t>freeE</a:t>
            </a:r>
            <a:endParaRPr lang="en-US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4810C8F-1052-89F8-8B5B-F50C97C9827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90978" y="1635105"/>
            <a:ext cx="1392881" cy="2108667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8D24CB12-4A59-5B3F-E7C3-8383C5A2943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49162" y="1729985"/>
            <a:ext cx="1935849" cy="1980572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/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=0.025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66022D3E-4B55-25B7-198D-152F7D92986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41904" y="5893685"/>
                <a:ext cx="1237130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/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𝜎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=0.040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7A0131CA-ED12-1F53-A430-A0D7BA34C8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12047" y="5893685"/>
                <a:ext cx="1237130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66283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3960</TotalTime>
  <Words>212</Words>
  <Application>Microsoft Office PowerPoint</Application>
  <PresentationFormat>Widescreen</PresentationFormat>
  <Paragraphs>45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2" baseType="lpstr">
      <vt:lpstr>Aptos</vt:lpstr>
      <vt:lpstr>Aptos Display</vt:lpstr>
      <vt:lpstr>Arial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Takashi Yokokura</dc:creator>
  <cp:lastModifiedBy>Takashi Yokokura</cp:lastModifiedBy>
  <cp:revision>21</cp:revision>
  <dcterms:created xsi:type="dcterms:W3CDTF">2025-05-05T22:16:54Z</dcterms:created>
  <dcterms:modified xsi:type="dcterms:W3CDTF">2025-06-10T21:57:09Z</dcterms:modified>
</cp:coreProperties>
</file>