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7863A19-BB1E-4600-8C16-FE18A44DB79E}">
          <p14:sldIdLst>
            <p14:sldId id="256"/>
            <p14:sldId id="258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99902A-6DB3-4A13-9B91-BEABFDA2FC1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596C9-87D6-4397-8274-514E510AA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44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433E94-83B5-4B26-8916-D4EF4B3AA8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F4863-5167-4CCE-8057-1DE15AD8B7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5598553"/>
            <a:ext cx="12192000" cy="13300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B5CDF3-DED2-4E40-A825-D5E9AA5A72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bg1"/>
                </a:solidFill>
                <a:latin typeface="Lucida grande" panose="020B0502040204020203" pitchFamily="2" charset="0"/>
                <a:ea typeface="Lucida grande" panose="020B0502040204020203" pitchFamily="2" charset="0"/>
                <a:cs typeface="Lucida grande" panose="020B0502040204020203" pitchFamily="2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7DACA-AC21-447C-99BB-3624C96A260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D9191-6DA1-4AEB-AE9C-C0EF7BE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D7FE-1DA8-4DDC-868E-9C63CED48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D6CCE9-4BD3-44F2-8C0F-2C11A103BC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11" y="5904225"/>
            <a:ext cx="2546605" cy="7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BC0C-4C88-4816-98A5-9965E6D2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77D8-D6DB-42E5-9431-EA9B5ED5D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157"/>
            <a:ext cx="10515600" cy="510924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D949B-00AD-4429-A88D-B1F88EE3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172DE-BF81-4211-ADEE-8D6BA4F0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E037F-8C6A-463A-AD34-23049631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36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C032-DDA2-4193-AC0B-B1AAFCBD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0515600" cy="800128"/>
          </a:xfrm>
        </p:spPr>
        <p:txBody>
          <a:bodyPr tIns="0" bIns="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C0D1E-1C0F-40F1-8C10-98205C63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D04-9E56-4294-BD8B-490862AB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AFC649-0DAD-443A-B85E-5CB9716D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1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062FA5-F665-45A1-AB5C-C99DB2A8C7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FB904A-C29B-4D87-997F-4AF5D553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9EE61-FDFA-4A03-B22A-6267F6380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5A287-DAAF-497B-B796-0670AC7B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DD82E-573F-4B7A-A60E-19A3F116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51E29-F2A6-4F5B-AB8A-C05227CC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FreightSans Pro Semibold" panose="02000603040000020004" pitchFamily="50" charset="0"/>
              </a:defRPr>
            </a:lvl1pPr>
          </a:lstStyle>
          <a:p>
            <a:fld id="{5911C0E6-D9CE-431C-92CB-BB39B872F9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50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39CD3-9DE4-4C4F-B6EE-735895A75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63C54-C40A-4706-83B7-17B80E49C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A1DB0-ADB8-4E91-AADF-957483E8D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CDD6F-E5F5-4BC8-81E7-E27601E15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8B2BD-7BFF-4940-9227-9B5BDBE1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FBE47-4F02-4A27-A2E0-217DCF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3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77EBE3-DE33-473D-B84E-0B96EDA0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7" r="6018" b="82064"/>
          <a:stretch/>
        </p:blipFill>
        <p:spPr>
          <a:xfrm>
            <a:off x="0" y="0"/>
            <a:ext cx="12192000" cy="9538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EC41-EEAE-461C-9286-7CFA6846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617"/>
            <a:ext cx="10515600" cy="80012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40C1-6A14-4D48-955E-298CDABC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362"/>
            <a:ext cx="10515600" cy="508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672B-135B-4E81-8C74-2091FD165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4120F-B682-40F4-98C7-41DF819AB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4C9A-AD5E-4A18-989E-5A4F8C9BB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1C0E6-D9CE-431C-92CB-BB39B872F9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Lucida Grande" pitchFamily="2" charset="0"/>
          <a:ea typeface="Lucida Grande" pitchFamily="2" charset="0"/>
          <a:cs typeface="Lucida Grande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AEBC-56DD-42D2-9ED1-CBBE0F6F8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0" y="910695"/>
            <a:ext cx="8398933" cy="2387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4000" b="0" dirty="0">
                <a:latin typeface="Lucida Bright" panose="02040602050505020304" pitchFamily="18" charset="0"/>
              </a:rPr>
              <a:t>The theory of polyelectrolyte brushes and its application to intrinsically disordered proteins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B2182-C806-4DF3-ACF7-A902E18DB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9144000" cy="116363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Lucida Grande" pitchFamily="2" charset="0"/>
              </a:rPr>
              <a:t>Takashi Yokokura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Lucida Grande" pitchFamily="2" charset="0"/>
              </a:rPr>
              <a:t>Prof. Rui Wang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Lucida Grande" pitchFamily="2" charset="0"/>
              </a:rPr>
              <a:t>Wed, March 12</a:t>
            </a:r>
            <a:r>
              <a:rPr lang="en-US" sz="1800" baseline="30000" dirty="0">
                <a:latin typeface="Lucida Grande" pitchFamily="2" charset="0"/>
              </a:rPr>
              <a:t>th</a:t>
            </a:r>
            <a:r>
              <a:rPr lang="en-US" sz="1800" dirty="0">
                <a:latin typeface="Lucida Grande" pitchFamily="2" charset="0"/>
              </a:rPr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31894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C49C7-AF97-8844-6236-1AF1287B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11636-EA13-247A-4EDC-424BD19741D0}"/>
              </a:ext>
            </a:extLst>
          </p:cNvPr>
          <p:cNvSpPr txBox="1"/>
          <p:nvPr/>
        </p:nvSpPr>
        <p:spPr>
          <a:xfrm>
            <a:off x="338665" y="6475254"/>
            <a:ext cx="495300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1000" b="0" i="1" u="none" strike="noStrike" dirty="0">
                <a:effectLst/>
                <a:latin typeface="Lucida Grande" pitchFamily="2" charset="0"/>
                <a:ea typeface="Lucida Grande" pitchFamily="2" charset="0"/>
                <a:cs typeface="Lucida Grande" pitchFamily="2" charset="0"/>
              </a:rPr>
              <a:t>Journal of Polymer Science: Part B: Polymer Physics</a:t>
            </a:r>
            <a:r>
              <a:rPr lang="en-US" sz="1000" b="1" i="0" u="none" strike="noStrike" dirty="0">
                <a:effectLst/>
                <a:latin typeface="Lucida Grande" pitchFamily="2" charset="0"/>
                <a:ea typeface="Lucida Grande" pitchFamily="2" charset="0"/>
                <a:cs typeface="Lucida Grande" pitchFamily="2" charset="0"/>
              </a:rPr>
              <a:t> 2010</a:t>
            </a:r>
            <a:r>
              <a:rPr lang="en-US" sz="1000" b="0" i="1" u="none" strike="noStrike" dirty="0">
                <a:effectLst/>
                <a:latin typeface="Lucida Grande" pitchFamily="2" charset="0"/>
                <a:ea typeface="Lucida Grande" pitchFamily="2" charset="0"/>
                <a:cs typeface="Lucida Grande" pitchFamily="2" charset="0"/>
              </a:rPr>
              <a:t>,</a:t>
            </a:r>
            <a:r>
              <a:rPr lang="en-US" sz="1000" b="0" i="0" u="none" strike="noStrike" dirty="0">
                <a:effectLst/>
                <a:latin typeface="Lucida Grande" pitchFamily="2" charset="0"/>
                <a:ea typeface="Lucida Grande" pitchFamily="2" charset="0"/>
                <a:cs typeface="Lucida Grande" pitchFamily="2" charset="0"/>
              </a:rPr>
              <a:t> 48, 2548–2551</a:t>
            </a:r>
            <a:endParaRPr lang="en-US" sz="1000" dirty="0">
              <a:latin typeface="Lucida Grande" pitchFamily="2" charset="0"/>
              <a:ea typeface="Lucida Grande" pitchFamily="2" charset="0"/>
              <a:cs typeface="Lucida Grand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1096A3-8E12-6D56-CD2F-96A26E847BED}"/>
              </a:ext>
            </a:extLst>
          </p:cNvPr>
          <p:cNvSpPr txBox="1"/>
          <p:nvPr/>
        </p:nvSpPr>
        <p:spPr>
          <a:xfrm>
            <a:off x="2624666" y="1602939"/>
            <a:ext cx="694266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rtl="0">
              <a:spcAft>
                <a:spcPts val="1200"/>
              </a:spcAft>
              <a:buNone/>
            </a:pPr>
            <a:r>
              <a:rPr lang="en-US" sz="2400" dirty="0">
                <a:latin typeface="Lucida Bright" panose="02040602050505020304" pitchFamily="18" charset="0"/>
                <a:ea typeface="Lucida Grande" pitchFamily="2" charset="0"/>
                <a:cs typeface="Lucida Grande" pitchFamily="2" charset="0"/>
              </a:rPr>
              <a:t>“</a:t>
            </a:r>
            <a:r>
              <a:rPr lang="en-US" sz="2400" b="0" i="0" u="none" strike="noStrike" dirty="0">
                <a:effectLst/>
                <a:latin typeface="Lucida Bright" panose="02040602050505020304" pitchFamily="18" charset="0"/>
                <a:ea typeface="Lucida Grande" pitchFamily="2" charset="0"/>
                <a:cs typeface="Lucida Grande" pitchFamily="2" charset="0"/>
              </a:rPr>
              <a:t>We are witnessing the merger of Physics, Chemistry, and Biology with the fastest growth occurring at the interfaces between these disciplines. </a:t>
            </a:r>
            <a:br>
              <a:rPr lang="en-US" sz="2400" b="0" i="0" u="none" strike="noStrike" dirty="0">
                <a:effectLst/>
                <a:latin typeface="Lucida Bright" panose="02040602050505020304" pitchFamily="18" charset="0"/>
                <a:ea typeface="Lucida Grande" pitchFamily="2" charset="0"/>
                <a:cs typeface="Lucida Grande" pitchFamily="2" charset="0"/>
              </a:rPr>
            </a:br>
            <a:br>
              <a:rPr lang="en-US" sz="2400" b="0" i="0" u="none" strike="noStrike" dirty="0">
                <a:effectLst/>
                <a:latin typeface="Lucida Bright" panose="02040602050505020304" pitchFamily="18" charset="0"/>
                <a:ea typeface="Lucida Grande" pitchFamily="2" charset="0"/>
                <a:cs typeface="Lucida Grande" pitchFamily="2" charset="0"/>
              </a:rPr>
            </a:br>
            <a:r>
              <a:rPr lang="en-US" sz="2400" b="0" i="0" u="none" strike="noStrike" dirty="0">
                <a:effectLst/>
                <a:latin typeface="Lucida Bright" panose="02040602050505020304" pitchFamily="18" charset="0"/>
                <a:ea typeface="Lucida Grande" pitchFamily="2" charset="0"/>
                <a:cs typeface="Lucida Grande" pitchFamily="2" charset="0"/>
              </a:rPr>
              <a:t>Polymer physics, as the most mature part of soft matter and biophysics, is uniquely poised to be at the center of this growth.”</a:t>
            </a:r>
            <a:br>
              <a:rPr lang="en-US" sz="2400" b="0" i="0" u="none" strike="noStrike" dirty="0">
                <a:effectLst/>
                <a:latin typeface="Lucida Bright" panose="02040602050505020304" pitchFamily="18" charset="0"/>
                <a:ea typeface="Lucida Grande" pitchFamily="2" charset="0"/>
                <a:cs typeface="Lucida Grande" pitchFamily="2" charset="0"/>
              </a:rPr>
            </a:br>
            <a:br>
              <a:rPr lang="en-US" sz="2400" b="0" i="0" u="none" strike="noStrike" dirty="0">
                <a:effectLst/>
                <a:latin typeface="Lucida Bright" panose="02040602050505020304" pitchFamily="18" charset="0"/>
                <a:ea typeface="Lucida Grande" pitchFamily="2" charset="0"/>
                <a:cs typeface="Lucida Grande" pitchFamily="2" charset="0"/>
              </a:rPr>
            </a:br>
            <a:r>
              <a:rPr lang="en-US" sz="2400" b="0" i="0" u="none" strike="noStrike" dirty="0">
                <a:effectLst/>
                <a:latin typeface="Lucida Bright" panose="02040602050505020304" pitchFamily="18" charset="0"/>
                <a:ea typeface="Lucida Grande" pitchFamily="2" charset="0"/>
                <a:cs typeface="Lucida Grande" pitchFamily="2" charset="0"/>
              </a:rPr>
              <a:t>	– M. Rubinstein</a:t>
            </a:r>
            <a:endParaRPr lang="en-US" sz="2400" dirty="0">
              <a:latin typeface="Lucida Bright" panose="02040602050505020304" pitchFamily="18" charset="0"/>
              <a:ea typeface="Lucida Grande" pitchFamily="2" charset="0"/>
              <a:cs typeface="Lucida Grand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34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D49-51CB-4608-A3ED-30B7E304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Bright" panose="02040602050505020304" pitchFamily="18" charset="0"/>
              </a:rPr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0111F-C31C-4236-B41A-2BA68657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1C0E6-D9CE-431C-92CB-BB39B872F930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33EFC-0871-CF79-AD19-0ADC3629AA74}"/>
              </a:ext>
            </a:extLst>
          </p:cNvPr>
          <p:cNvSpPr txBox="1"/>
          <p:nvPr/>
        </p:nvSpPr>
        <p:spPr>
          <a:xfrm>
            <a:off x="745069" y="1609725"/>
            <a:ext cx="10608731" cy="4364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Lucida Bright" panose="02040602050505020304" pitchFamily="18" charset="0"/>
              </a:rPr>
              <a:t>What are polyelectrolyte (PE) brushes? Why should we care about their physics?</a:t>
            </a:r>
          </a:p>
          <a:p>
            <a:pPr marL="285750" indent="-285750">
              <a:lnSpc>
                <a:spcPct val="12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Lucida Bright" panose="02040602050505020304" pitchFamily="18" charset="0"/>
              </a:rPr>
              <a:t>How can we study the morphology of PE brushes given the complex interactions that govern their behavior?</a:t>
            </a:r>
          </a:p>
          <a:p>
            <a:pPr marL="285750" indent="-285750">
              <a:lnSpc>
                <a:spcPct val="12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Lucida Bright" panose="02040602050505020304" pitchFamily="18" charset="0"/>
              </a:rPr>
              <a:t>How do charge, hydrophobicity, and grafting density influence the morphology and microstructure of PE brushes?</a:t>
            </a:r>
          </a:p>
          <a:p>
            <a:pPr marL="285750" indent="-285750">
              <a:lnSpc>
                <a:spcPct val="120000"/>
              </a:lnSpc>
              <a:spcAft>
                <a:spcPts val="2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Lucida Bright" panose="02040602050505020304" pitchFamily="18" charset="0"/>
              </a:rPr>
              <a:t>What can polymer physics provide to the study of intrinsically disordered proteins?</a:t>
            </a:r>
          </a:p>
        </p:txBody>
      </p:sp>
    </p:spTree>
    <p:extLst>
      <p:ext uri="{BB962C8B-B14F-4D97-AF65-F5344CB8AC3E}">
        <p14:creationId xmlns:p14="http://schemas.microsoft.com/office/powerpoint/2010/main" val="376252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ysClr val="windowText" lastClr="000000"/>
      </a:dk1>
      <a:lt1>
        <a:sysClr val="window" lastClr="FFFFFF"/>
      </a:lt1>
      <a:dk2>
        <a:srgbClr val="44546A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167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FreightSans Pro Semibold</vt:lpstr>
      <vt:lpstr>Lucida Bright</vt:lpstr>
      <vt:lpstr>Lucida Grande</vt:lpstr>
      <vt:lpstr>Lucida Grande</vt:lpstr>
      <vt:lpstr>Office Theme</vt:lpstr>
      <vt:lpstr>The theory of polyelectrolyte brushes and its application to intrinsically disordered proteins</vt:lpstr>
      <vt:lpstr>PowerPoint Presentation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Takashi Yokokura</dc:creator>
  <cp:lastModifiedBy>Takashi Yokokura</cp:lastModifiedBy>
  <cp:revision>27</cp:revision>
  <dcterms:created xsi:type="dcterms:W3CDTF">2022-03-28T18:43:16Z</dcterms:created>
  <dcterms:modified xsi:type="dcterms:W3CDTF">2025-03-09T19:14:25Z</dcterms:modified>
</cp:coreProperties>
</file>