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22"/>
  </p:notesMasterIdLst>
  <p:sldIdLst>
    <p:sldId id="259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ST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ST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ST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ST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ST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ST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ST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ST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ST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2A6"/>
    <a:srgbClr val="E7E9F1"/>
    <a:srgbClr val="CCD0E1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588B0A-80EA-714A-BF11-2FD06765AD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3638D-2E15-7347-9FA1-6EF5661118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231CF6A-F50F-0E47-B056-69565D482B2B}" type="datetimeFigureOut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216C586-E7BE-1642-B16D-02FBD26FDE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95AA15F-E9C1-E444-8858-47EC1E3D0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A918D-8659-A244-B285-E8A0539CDD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6874E-E5DA-E94F-B609-3894FC996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2ACC305-A50C-F14B-8434-502FBAA3B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EEAF45B1-5FEE-EA45-A2E0-3C158E5CC22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12196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9047466-CCDF-874A-BA3A-14A6C4EDE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5" y="1989635"/>
            <a:ext cx="10752050" cy="628031"/>
          </a:xfrm>
        </p:spPr>
        <p:txBody>
          <a:bodyPr anchor="b"/>
          <a:lstStyle>
            <a:lvl1pPr marL="0" marR="0" indent="0" algn="ctr" defTabSz="91348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7" b="1">
                <a:solidFill>
                  <a:schemeClr val="bg1"/>
                </a:solidFill>
                <a:latin typeface="SST" panose="020B0504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E485C9F-6380-1541-B473-FA007B212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6" y="2915965"/>
            <a:ext cx="10752049" cy="400672"/>
          </a:xfrm>
        </p:spPr>
        <p:txBody>
          <a:bodyPr/>
          <a:lstStyle>
            <a:lvl1pPr marL="0" marR="0" indent="0" algn="ctr" defTabSz="913486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8" b="0">
                <a:solidFill>
                  <a:schemeClr val="bg1"/>
                </a:solidFill>
                <a:latin typeface="SST" panose="020B050403050402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8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0882417-FCA4-1640-AEDE-DACF9082D7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73263" y="6450013"/>
            <a:ext cx="8836025" cy="365125"/>
          </a:xfrm>
        </p:spPr>
        <p:txBody>
          <a:bodyPr/>
          <a:lstStyle>
            <a:lvl1pPr>
              <a:defRPr>
                <a:latin typeface="SST" panose="020B0504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7154B39-B8F7-4540-84F3-6A2F370EC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82713" y="6440488"/>
            <a:ext cx="412750" cy="365125"/>
          </a:xfrm>
        </p:spPr>
        <p:txBody>
          <a:bodyPr/>
          <a:lstStyle>
            <a:lvl1pPr>
              <a:defRPr smtClean="0">
                <a:latin typeface="SST" panose="020B0504030504020204" pitchFamily="34" charset="0"/>
              </a:defRPr>
            </a:lvl1pPr>
          </a:lstStyle>
          <a:p>
            <a:pPr>
              <a:defRPr/>
            </a:pPr>
            <a:fld id="{9E6B0B13-A0A6-1347-A175-5972E5B468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opener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506A6FD-D6F8-1248-8462-C3429D513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5" y="1989635"/>
            <a:ext cx="10752050" cy="628031"/>
          </a:xfrm>
        </p:spPr>
        <p:txBody>
          <a:bodyPr anchor="b"/>
          <a:lstStyle>
            <a:lvl1pPr marL="0" marR="0" indent="0" algn="ctr" defTabSz="91348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AAE2278-C0E3-0C4E-8CE3-FA567B540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6" y="2915965"/>
            <a:ext cx="10752049" cy="400672"/>
          </a:xfrm>
        </p:spPr>
        <p:txBody>
          <a:bodyPr/>
          <a:lstStyle>
            <a:lvl1pPr marL="0" marR="0" indent="0" algn="ctr" defTabSz="913486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8" b="0">
                <a:solidFill>
                  <a:schemeClr val="bg1"/>
                </a:solidFill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ony logo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F62038CE-B0EC-3A47-AD0B-692B800928EB}"/>
              </a:ext>
            </a:extLst>
          </p:cNvPr>
          <p:cNvSpPr txBox="1"/>
          <p:nvPr/>
        </p:nvSpPr>
        <p:spPr bwMode="gray">
          <a:xfrm>
            <a:off x="720725" y="5940425"/>
            <a:ext cx="10750550" cy="60325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400"/>
              </a:spcAft>
              <a:defRPr/>
            </a:pPr>
            <a:r>
              <a:rPr kumimoji="1" lang="en-US" altLang="ja-JP" sz="899" dirty="0">
                <a:solidFill>
                  <a:srgbClr val="C8C8C8"/>
                </a:solidFill>
                <a:cs typeface="メイリオ"/>
              </a:rPr>
              <a:t>SONY is a registered trademark of Sony Corporation.</a:t>
            </a:r>
          </a:p>
          <a:p>
            <a:pPr algn="ctr" eaLnBrk="1" fontAlgn="auto" hangingPunct="1">
              <a:spcBef>
                <a:spcPts val="0"/>
              </a:spcBef>
              <a:spcAft>
                <a:spcPts val="400"/>
              </a:spcAft>
              <a:defRPr/>
            </a:pPr>
            <a:r>
              <a:rPr kumimoji="1" lang="en-US" altLang="ja-JP" sz="899" dirty="0">
                <a:solidFill>
                  <a:srgbClr val="C8C8C8"/>
                </a:solidFill>
                <a:cs typeface="メイリオ"/>
              </a:rPr>
              <a:t>Names of Sony products and services are the registered trademarks and/or trademarks of Sony Corporation or its Group companies.</a:t>
            </a:r>
          </a:p>
          <a:p>
            <a:pPr algn="ctr" eaLnBrk="1" fontAlgn="auto" hangingPunct="1">
              <a:spcBef>
                <a:spcPts val="0"/>
              </a:spcBef>
              <a:spcAft>
                <a:spcPts val="400"/>
              </a:spcAft>
              <a:defRPr/>
            </a:pPr>
            <a:r>
              <a:rPr kumimoji="1" lang="en-US" altLang="ja-JP" sz="899" dirty="0">
                <a:solidFill>
                  <a:srgbClr val="C8C8C8"/>
                </a:solidFill>
                <a:cs typeface="メイリオ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3" name="図 3">
            <a:extLst>
              <a:ext uri="{FF2B5EF4-FFF2-40B4-BE49-F238E27FC236}">
                <a16:creationId xmlns:a16="http://schemas.microsoft.com/office/drawing/2014/main" id="{40B6BCC0-12C7-874A-BBCB-67D236D6A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2979738"/>
            <a:ext cx="35909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650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5089A6-3C0D-F346-9AC7-4EBC6D48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39147"/>
            <a:ext cx="10925807" cy="923330"/>
          </a:xfrm>
        </p:spPr>
        <p:txBody>
          <a:bodyPr anchor="b"/>
          <a:lstStyle>
            <a:lvl1pPr>
              <a:defRPr sz="6000">
                <a:latin typeface="SST" panose="020B0504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1AF407-68A3-D04A-9C70-DEE3E898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92580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ST" panose="020B0504030504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19BF5AA-F262-8E42-932D-69943783A8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73263" y="6450013"/>
            <a:ext cx="8836025" cy="365125"/>
          </a:xfrm>
        </p:spPr>
        <p:txBody>
          <a:bodyPr/>
          <a:lstStyle>
            <a:lvl1pPr>
              <a:defRPr>
                <a:latin typeface="SST" panose="020B0504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F02369E-C353-804F-9B3D-BC7326E39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82713" y="6440488"/>
            <a:ext cx="412750" cy="365125"/>
          </a:xfrm>
        </p:spPr>
        <p:txBody>
          <a:bodyPr/>
          <a:lstStyle>
            <a:lvl1pPr>
              <a:defRPr smtClean="0">
                <a:latin typeface="SST" panose="020B0504030504020204" pitchFamily="34" charset="0"/>
              </a:defRPr>
            </a:lvl1pPr>
          </a:lstStyle>
          <a:p>
            <a:pPr>
              <a:defRPr/>
            </a:pPr>
            <a:fld id="{C51C0429-6CD2-7A46-AFC4-729F0E8DC5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8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66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ST" panose="020B0504030504020204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4FD8D1-2139-C149-AC08-B8A63413351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971675" y="6461125"/>
            <a:ext cx="8837613" cy="365125"/>
          </a:xfrm>
        </p:spPr>
        <p:txBody>
          <a:bodyPr/>
          <a:lstStyle>
            <a:lvl1pPr>
              <a:defRPr dirty="0">
                <a:latin typeface="SST" panose="020B0504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ED035F-0110-BD4D-986D-BF4385402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382713" y="6440488"/>
            <a:ext cx="412750" cy="365125"/>
          </a:xfrm>
        </p:spPr>
        <p:txBody>
          <a:bodyPr/>
          <a:lstStyle>
            <a:lvl1pPr>
              <a:defRPr smtClean="0">
                <a:latin typeface="SST" panose="020B0504030504020204" pitchFamily="34" charset="0"/>
              </a:defRPr>
            </a:lvl1pPr>
          </a:lstStyle>
          <a:p>
            <a:pPr>
              <a:defRPr/>
            </a:pPr>
            <a:fld id="{7F2985E3-0AA3-7C4F-A9A1-1587308C36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B22F721D-1E55-1C42-AFA8-8482A626D5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84115" y="1566728"/>
            <a:ext cx="11347897" cy="4665798"/>
          </a:xfrm>
        </p:spPr>
        <p:txBody>
          <a:bodyPr/>
          <a:lstStyle>
            <a:lvl1pPr marL="342557" indent="-342557" algn="l" defTabSz="91348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1pPr>
            <a:lvl2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2pPr>
            <a:lvl3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3pPr>
            <a:lvl4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4pPr>
            <a:lvl5pPr marL="1998662" marR="0" indent="-171450" algn="l" defTabSz="9128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ST" panose="020B0504030504020204" pitchFamily="34" charset="0"/>
              </a:defRPr>
            </a:lvl5pPr>
            <a:lvl6pPr marL="2455164" marR="0" indent="-171450" algn="l" defTabSz="91348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ST" panose="020B0504030504020204" pitchFamily="34" charset="0"/>
              </a:defRPr>
            </a:lvl6pPr>
          </a:lstStyle>
          <a:p>
            <a:pPr lvl="0"/>
            <a:r>
              <a:rPr lang="en-US" altLang="ja-JP" dirty="0"/>
              <a:t>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575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ub header bull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ST" panose="020B0504030504020204" pitchFamily="34" charset="0"/>
              </a:defRPr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C77E47-29FF-F34C-905C-D2DF767E28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116" y="921274"/>
            <a:ext cx="11347896" cy="352425"/>
          </a:xfrm>
        </p:spPr>
        <p:txBody>
          <a:bodyPr/>
          <a:lstStyle>
            <a:lvl1pPr marL="342557" indent="-342557" defTabSz="913486" eaLnBrk="0" fontAlgn="base" hangingPunct="0">
              <a:spcAft>
                <a:spcPct val="0"/>
              </a:spcAft>
              <a:buNone/>
              <a:defRPr sz="2400">
                <a:latin typeface="SST" panose="020B0504030504020204" pitchFamily="34" charset="0"/>
              </a:defRPr>
            </a:lvl1pPr>
            <a:lvl2pPr>
              <a:defRPr sz="1998"/>
            </a:lvl2pPr>
            <a:lvl3pPr>
              <a:defRPr sz="1998"/>
            </a:lvl3pPr>
            <a:lvl4pPr>
              <a:defRPr sz="1998"/>
            </a:lvl4pPr>
            <a:lvl5pPr>
              <a:defRPr sz="1998"/>
            </a:lvl5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B22F721D-1E55-1C42-AFA8-8482A626D57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4115" y="1566728"/>
            <a:ext cx="11347897" cy="4665798"/>
          </a:xfrm>
        </p:spPr>
        <p:txBody>
          <a:bodyPr/>
          <a:lstStyle>
            <a:lvl1pPr marL="342557" indent="-342557" algn="l" defTabSz="91348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1pPr>
            <a:lvl2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2pPr>
            <a:lvl3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3pPr>
            <a:lvl4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4pPr>
            <a:lvl5pPr marL="1998662" marR="0" indent="-171450" algn="l" defTabSz="9128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ST" panose="020B0504030504020204" pitchFamily="34" charset="0"/>
              </a:defRPr>
            </a:lvl5pPr>
            <a:lvl6pPr marL="2455164" marR="0" indent="-171450" algn="l" defTabSz="91348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ST" panose="020B0504030504020204" pitchFamily="34" charset="0"/>
              </a:defRPr>
            </a:lvl6pPr>
          </a:lstStyle>
          <a:p>
            <a:pPr lvl="0"/>
            <a:r>
              <a:rPr lang="en-US" altLang="ja-JP" dirty="0"/>
              <a:t>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he-IL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9A5BD2-2738-BB44-BD4F-B8106DBC8D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382713" y="6440488"/>
            <a:ext cx="412750" cy="365125"/>
          </a:xfrm>
        </p:spPr>
        <p:txBody>
          <a:bodyPr/>
          <a:lstStyle>
            <a:lvl1pPr>
              <a:defRPr smtClean="0">
                <a:latin typeface="SST" panose="020B0504030504020204" pitchFamily="34" charset="0"/>
              </a:defRPr>
            </a:lvl1pPr>
          </a:lstStyle>
          <a:p>
            <a:pPr>
              <a:defRPr/>
            </a:pPr>
            <a:fld id="{C353220B-A14A-6241-8A7C-0C5FF205C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398770-D2A4-5747-A335-26434CB5CC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SST" panose="020B05040305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3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07B8A4C2-B5DB-A242-B28E-7B2069F09FF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12196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9047466-CCDF-874A-BA3A-14A6C4EDE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5" y="1989635"/>
            <a:ext cx="10752050" cy="628031"/>
          </a:xfrm>
        </p:spPr>
        <p:txBody>
          <a:bodyPr anchor="b"/>
          <a:lstStyle>
            <a:lvl1pPr marL="0" marR="0" indent="0" algn="ctr" defTabSz="91348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7" b="1">
                <a:solidFill>
                  <a:schemeClr val="bg1"/>
                </a:solidFill>
                <a:latin typeface="SST" panose="020B0504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E485C9F-6380-1541-B473-FA007B212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6" y="2915965"/>
            <a:ext cx="10752049" cy="400672"/>
          </a:xfrm>
        </p:spPr>
        <p:txBody>
          <a:bodyPr/>
          <a:lstStyle>
            <a:lvl1pPr marL="0" marR="0" indent="0" algn="ctr" defTabSz="913486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8" b="0">
                <a:solidFill>
                  <a:schemeClr val="bg1"/>
                </a:solidFill>
                <a:latin typeface="SST" panose="020B050403050402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ircles opener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CC8B27E-E161-124E-B5AD-814B3F433240}"/>
              </a:ext>
            </a:extLst>
          </p:cNvPr>
          <p:cNvSpPr>
            <a:spLocks noChangeAspect="1"/>
          </p:cNvSpPr>
          <p:nvPr/>
        </p:nvSpPr>
        <p:spPr>
          <a:xfrm>
            <a:off x="1168400" y="3725863"/>
            <a:ext cx="1331913" cy="1331912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764749-E424-754D-BEDB-8E6E7B8045DC}"/>
              </a:ext>
            </a:extLst>
          </p:cNvPr>
          <p:cNvSpPr>
            <a:spLocks noChangeAspect="1"/>
          </p:cNvSpPr>
          <p:nvPr/>
        </p:nvSpPr>
        <p:spPr>
          <a:xfrm>
            <a:off x="2873375" y="3725863"/>
            <a:ext cx="1331913" cy="1331912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960F-532D-5D4F-9948-DA3EC6BEBDFF}"/>
              </a:ext>
            </a:extLst>
          </p:cNvPr>
          <p:cNvSpPr>
            <a:spLocks noChangeAspect="1"/>
          </p:cNvSpPr>
          <p:nvPr/>
        </p:nvSpPr>
        <p:spPr>
          <a:xfrm>
            <a:off x="4579938" y="3725863"/>
            <a:ext cx="1331912" cy="1331912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ED2F85-BEAC-0246-A084-51D7FF7031A2}"/>
              </a:ext>
            </a:extLst>
          </p:cNvPr>
          <p:cNvSpPr>
            <a:spLocks noChangeAspect="1"/>
          </p:cNvSpPr>
          <p:nvPr/>
        </p:nvSpPr>
        <p:spPr>
          <a:xfrm>
            <a:off x="6284913" y="3725863"/>
            <a:ext cx="1331912" cy="1331912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A1DC51-DC16-0042-9E06-AEABFBD7A2F6}"/>
              </a:ext>
            </a:extLst>
          </p:cNvPr>
          <p:cNvSpPr>
            <a:spLocks noChangeAspect="1"/>
          </p:cNvSpPr>
          <p:nvPr/>
        </p:nvSpPr>
        <p:spPr>
          <a:xfrm>
            <a:off x="7989888" y="3725863"/>
            <a:ext cx="1331912" cy="1331912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98BA05-7EAD-B84C-8BB3-03494CC13213}"/>
              </a:ext>
            </a:extLst>
          </p:cNvPr>
          <p:cNvSpPr>
            <a:spLocks noChangeAspect="1"/>
          </p:cNvSpPr>
          <p:nvPr/>
        </p:nvSpPr>
        <p:spPr>
          <a:xfrm>
            <a:off x="9696450" y="3725863"/>
            <a:ext cx="1331913" cy="1331912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" name="Picture 21">
            <a:extLst>
              <a:ext uri="{FF2B5EF4-FFF2-40B4-BE49-F238E27FC236}">
                <a16:creationId xmlns:a16="http://schemas.microsoft.com/office/drawing/2014/main" id="{803D5B44-32E8-AE44-9391-0A7A5A1FB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3783013"/>
            <a:ext cx="1217613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2">
            <a:extLst>
              <a:ext uri="{FF2B5EF4-FFF2-40B4-BE49-F238E27FC236}">
                <a16:creationId xmlns:a16="http://schemas.microsoft.com/office/drawing/2014/main" id="{4912DB9C-8F1E-A848-845C-6E5D7B166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13" y="3783013"/>
            <a:ext cx="12160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D91DA963-BD51-5F45-91D1-FBA24867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792538"/>
            <a:ext cx="12160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4">
            <a:extLst>
              <a:ext uri="{FF2B5EF4-FFF2-40B4-BE49-F238E27FC236}">
                <a16:creationId xmlns:a16="http://schemas.microsoft.com/office/drawing/2014/main" id="{2E4492CB-4F0A-3646-87AB-F198B9930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3783013"/>
            <a:ext cx="12160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5">
            <a:extLst>
              <a:ext uri="{FF2B5EF4-FFF2-40B4-BE49-F238E27FC236}">
                <a16:creationId xmlns:a16="http://schemas.microsoft.com/office/drawing/2014/main" id="{D4176FDD-C3F6-584B-8589-B55AFBE57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3783013"/>
            <a:ext cx="12160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3C009889-2611-9141-B3E1-7A799396D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783013"/>
            <a:ext cx="12160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506A6FD-D6F8-1248-8462-C3429D513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5" y="1989635"/>
            <a:ext cx="10752050" cy="628031"/>
          </a:xfrm>
        </p:spPr>
        <p:txBody>
          <a:bodyPr anchor="b"/>
          <a:lstStyle>
            <a:lvl1pPr marL="0" marR="0" indent="0" algn="ctr" defTabSz="91348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7" b="1">
                <a:solidFill>
                  <a:schemeClr val="bg1"/>
                </a:solidFill>
                <a:latin typeface="SST" panose="020B0504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AAE2278-C0E3-0C4E-8CE3-FA567B540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6" y="2915965"/>
            <a:ext cx="10752049" cy="400672"/>
          </a:xfrm>
        </p:spPr>
        <p:txBody>
          <a:bodyPr/>
          <a:lstStyle>
            <a:lvl1pPr marL="0" marR="0" indent="0" algn="ctr" defTabSz="913486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8" b="0">
                <a:solidFill>
                  <a:schemeClr val="bg1"/>
                </a:solidFill>
                <a:latin typeface="SST" panose="020B050403050402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0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ST" panose="020B0504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D6A9BD-C7B5-954D-99A6-03F41CB2EE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73263" y="6450013"/>
            <a:ext cx="8836025" cy="365125"/>
          </a:xfrm>
        </p:spPr>
        <p:txBody>
          <a:bodyPr/>
          <a:lstStyle>
            <a:lvl1pPr>
              <a:defRPr>
                <a:latin typeface="SST" panose="020B0504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4D5A6F0-AEFD-B04F-BBBC-1317C76A9A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382713" y="6440488"/>
            <a:ext cx="412750" cy="365125"/>
          </a:xfrm>
        </p:spPr>
        <p:txBody>
          <a:bodyPr/>
          <a:lstStyle>
            <a:lvl1pPr>
              <a:defRPr smtClean="0">
                <a:latin typeface="SST" panose="020B0504030504020204" pitchFamily="34" charset="0"/>
              </a:defRPr>
            </a:lvl1pPr>
          </a:lstStyle>
          <a:p>
            <a:pPr>
              <a:defRPr/>
            </a:pPr>
            <a:fld id="{288CE51C-CE25-034F-AFD9-5898C3840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56DC37-C0E5-A044-B309-BB26A8A71E0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4188" y="1566708"/>
            <a:ext cx="5480909" cy="4610256"/>
          </a:xfrm>
        </p:spPr>
        <p:txBody>
          <a:bodyPr/>
          <a:lstStyle>
            <a:lvl1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1pPr>
            <a:lvl2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2pPr>
            <a:lvl3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3pPr>
            <a:lvl4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4pPr>
            <a:lvl5pPr marL="1998422" marR="0" indent="-171450" algn="l" defTabSz="91348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ST" panose="020B0504030504020204" pitchFamily="34" charset="0"/>
              </a:defRPr>
            </a:lvl5pPr>
            <a:lvl6pPr>
              <a:defRPr>
                <a:latin typeface="SST" panose="020B0504030504020204" pitchFamily="34" charset="0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87872D-C9B8-D440-A069-C0B9C030EFD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51176" y="1566708"/>
            <a:ext cx="5480909" cy="4610256"/>
          </a:xfrm>
        </p:spPr>
        <p:txBody>
          <a:bodyPr/>
          <a:lstStyle>
            <a:lvl1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1pPr>
            <a:lvl2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2pPr>
            <a:lvl3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3pPr>
            <a:lvl4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4pPr>
            <a:lvl5pPr marL="1998422" marR="0" indent="-171450" algn="l" defTabSz="91348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ST" panose="020B0504030504020204" pitchFamily="34" charset="0"/>
              </a:defRPr>
            </a:lvl5pPr>
            <a:lvl6pPr>
              <a:defRPr>
                <a:latin typeface="SST" panose="020B0504030504020204" pitchFamily="34" charset="0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859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56DC37-C0E5-A044-B309-BB26A8A71E0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4188" y="1566708"/>
            <a:ext cx="5480909" cy="4610256"/>
          </a:xfrm>
        </p:spPr>
        <p:txBody>
          <a:bodyPr/>
          <a:lstStyle>
            <a:lvl1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1pPr>
            <a:lvl2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2pPr>
            <a:lvl3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3pPr>
            <a:lvl4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4pPr>
            <a:lvl5pPr marL="1998422" marR="0" indent="-171450" algn="l" defTabSz="91348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ST" panose="020B0504030504020204" pitchFamily="34" charset="0"/>
              </a:defRPr>
            </a:lvl5pPr>
            <a:lvl6pPr>
              <a:defRPr>
                <a:latin typeface="SST" panose="020B0504030504020204" pitchFamily="34" charset="0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87872D-C9B8-D440-A069-C0B9C030EFD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51176" y="1566708"/>
            <a:ext cx="5480909" cy="4610256"/>
          </a:xfrm>
        </p:spPr>
        <p:txBody>
          <a:bodyPr/>
          <a:lstStyle>
            <a:lvl1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1pPr>
            <a:lvl2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2pPr>
            <a:lvl3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3pPr>
            <a:lvl4pPr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4pPr>
            <a:lvl5pPr marL="1998422" marR="0" indent="-171450" algn="l" defTabSz="91348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ST" panose="020B0504030504020204" pitchFamily="34" charset="0"/>
              </a:defRPr>
            </a:lvl5pPr>
            <a:lvl6pPr>
              <a:defRPr>
                <a:latin typeface="SST" panose="020B0504030504020204" pitchFamily="34" charset="0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D6A9BD-C7B5-954D-99A6-03F41CB2EE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73263" y="6450013"/>
            <a:ext cx="8836025" cy="365125"/>
          </a:xfrm>
        </p:spPr>
        <p:txBody>
          <a:bodyPr/>
          <a:lstStyle>
            <a:lvl1pPr>
              <a:defRPr>
                <a:latin typeface="SST" panose="020B0504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4D5A6F0-AEFD-B04F-BBBC-1317C76A9A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382713" y="6440488"/>
            <a:ext cx="412750" cy="365125"/>
          </a:xfrm>
        </p:spPr>
        <p:txBody>
          <a:bodyPr/>
          <a:lstStyle>
            <a:lvl1pPr>
              <a:defRPr smtClean="0">
                <a:latin typeface="SST" panose="020B0504030504020204" pitchFamily="34" charset="0"/>
              </a:defRPr>
            </a:lvl1pPr>
          </a:lstStyle>
          <a:p>
            <a:pPr>
              <a:defRPr/>
            </a:pPr>
            <a:fld id="{288CE51C-CE25-034F-AFD9-5898C3840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4188" y="407988"/>
            <a:ext cx="11347450" cy="501650"/>
          </a:xfrm>
        </p:spPr>
        <p:txBody>
          <a:bodyPr/>
          <a:lstStyle>
            <a:lvl1pPr>
              <a:defRPr>
                <a:latin typeface="SST" panose="020B0504030504020204" pitchFamily="34" charset="0"/>
              </a:defRPr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6C77E47-29FF-F34C-905C-D2DF767E28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116" y="921274"/>
            <a:ext cx="11347896" cy="352425"/>
          </a:xfrm>
        </p:spPr>
        <p:txBody>
          <a:bodyPr/>
          <a:lstStyle>
            <a:lvl1pPr marL="342557" indent="-342557" defTabSz="913486" eaLnBrk="0" fontAlgn="base" hangingPunct="0">
              <a:spcAft>
                <a:spcPct val="0"/>
              </a:spcAft>
              <a:buNone/>
              <a:defRPr sz="2400">
                <a:latin typeface="SST" panose="020B0504030504020204" pitchFamily="34" charset="0"/>
              </a:defRPr>
            </a:lvl1pPr>
            <a:lvl2pPr>
              <a:defRPr sz="1998"/>
            </a:lvl2pPr>
            <a:lvl3pPr>
              <a:defRPr sz="1998"/>
            </a:lvl3pPr>
            <a:lvl4pPr>
              <a:defRPr sz="1998"/>
            </a:lvl4pPr>
            <a:lvl5pPr>
              <a:defRPr sz="1998"/>
            </a:lvl5pPr>
          </a:lstStyle>
          <a:p>
            <a:pPr lvl="0"/>
            <a:r>
              <a:rPr lang="en-US" altLang="ja-JP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140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SST" panose="020B0504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398" b="1">
                <a:latin typeface="SST" panose="020B0504030504020204" pitchFamily="34" charset="0"/>
              </a:defRPr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5pPr>
            <a:lvl6pPr marL="2455164" marR="0" indent="-171450" algn="l" defTabSz="913486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ST" panose="020B0504030504020204" pitchFamily="34" charset="0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8" b="1">
                <a:latin typeface="SST" panose="020B0504030504020204" pitchFamily="34" charset="0"/>
              </a:defRPr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SST" panose="020B0504030504020204" pitchFamily="34" charset="0"/>
              </a:defRPr>
            </a:lvl5pPr>
            <a:lvl6pPr marL="2455164" marR="0" indent="-171450" algn="l" defTabSz="913486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ST" panose="020B0504030504020204" pitchFamily="34" charset="0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05D609-8673-7C40-B35F-28052FC7C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73263" y="6450013"/>
            <a:ext cx="8836025" cy="365125"/>
          </a:xfrm>
        </p:spPr>
        <p:txBody>
          <a:bodyPr/>
          <a:lstStyle>
            <a:lvl1pPr>
              <a:defRPr>
                <a:latin typeface="SST" panose="020B0504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BAEA072F-112E-1943-ACC9-05F900FE06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82713" y="6440488"/>
            <a:ext cx="412750" cy="365125"/>
          </a:xfrm>
        </p:spPr>
        <p:txBody>
          <a:bodyPr/>
          <a:lstStyle>
            <a:lvl1pPr>
              <a:defRPr smtClean="0">
                <a:latin typeface="SST" panose="020B0504030504020204" pitchFamily="34" charset="0"/>
              </a:defRPr>
            </a:lvl1pPr>
          </a:lstStyle>
          <a:p>
            <a:pPr>
              <a:defRPr/>
            </a:pPr>
            <a:fld id="{8BEF86A2-74A9-F648-82D7-44871AACA9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8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ST" panose="020B0504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DF55AD2-5A8C-9D46-885C-42C32C050E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73263" y="6450013"/>
            <a:ext cx="8836025" cy="365125"/>
          </a:xfrm>
        </p:spPr>
        <p:txBody>
          <a:bodyPr/>
          <a:lstStyle>
            <a:lvl1pPr>
              <a:defRPr>
                <a:latin typeface="SST" panose="020B0504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B206FFD-3908-4144-A3DF-1F15849DFE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82713" y="6440488"/>
            <a:ext cx="412750" cy="365125"/>
          </a:xfrm>
        </p:spPr>
        <p:txBody>
          <a:bodyPr/>
          <a:lstStyle>
            <a:lvl1pPr>
              <a:defRPr smtClean="0">
                <a:latin typeface="SST" panose="020B0504030504020204" pitchFamily="34" charset="0"/>
              </a:defRPr>
            </a:lvl1pPr>
          </a:lstStyle>
          <a:p>
            <a:pPr>
              <a:defRPr/>
            </a:pPr>
            <a:fld id="{EC0BDF63-4EE7-B848-9BCC-AA4F6AC989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4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15">
            <a:extLst>
              <a:ext uri="{FF2B5EF4-FFF2-40B4-BE49-F238E27FC236}">
                <a16:creationId xmlns:a16="http://schemas.microsoft.com/office/drawing/2014/main" id="{1F4E8796-5D35-A247-B297-9BCC48EECEC3}"/>
              </a:ext>
            </a:extLst>
          </p:cNvPr>
          <p:cNvSpPr/>
          <p:nvPr/>
        </p:nvSpPr>
        <p:spPr>
          <a:xfrm>
            <a:off x="0" y="6424613"/>
            <a:ext cx="12177713" cy="4333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899">
              <a:solidFill>
                <a:srgbClr val="FFFFFF"/>
              </a:solidFill>
              <a:latin typeface="SST Japanese Pro" panose="020B0504030504020204" pitchFamily="34" charset="-128"/>
              <a:ea typeface="SST Japanese Pro" panose="020B0504030504020204" pitchFamily="34" charset="-12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7DB7-4555-DF46-8D7B-45251D2BE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82713" y="6451600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9" b="0" i="0" smtClean="0">
                <a:solidFill>
                  <a:schemeClr val="bg1"/>
                </a:solidFill>
                <a:latin typeface="SST Japanese Pro" panose="020B0504030504020204" pitchFamily="34" charset="-128"/>
                <a:ea typeface="SST Japanese Pro" panose="020B0504030504020204" pitchFamily="34" charset="-128"/>
                <a:cs typeface="+mn-cs"/>
              </a:defRPr>
            </a:lvl1pPr>
          </a:lstStyle>
          <a:p>
            <a:pPr>
              <a:defRPr/>
            </a:pPr>
            <a:fld id="{499FDBCD-1326-9C4C-A6F0-1A1E0B0A50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223F5-5B76-8440-B3BB-92D382B8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407988"/>
            <a:ext cx="11347450" cy="501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6BBB5-1218-6840-A456-2347ACCEF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188" y="1395949"/>
            <a:ext cx="11347450" cy="483657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ja-JP" dirty="0"/>
              <a:t>Purpose of This Template</a:t>
            </a:r>
          </a:p>
          <a:p>
            <a:pPr lvl="1"/>
            <a:r>
              <a:rPr lang="en-US" altLang="ja-JP" dirty="0"/>
              <a:t>This is a dummy sentence.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  <a:p>
            <a:pPr lvl="5"/>
            <a:r>
              <a:rPr lang="en-US" altLang="en-US" dirty="0"/>
              <a:t>Sixed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F538F-620D-1340-B3E8-FABBD8516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3263" y="6461125"/>
            <a:ext cx="88360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9" b="0" i="0" dirty="0">
                <a:solidFill>
                  <a:schemeClr val="bg1"/>
                </a:solidFill>
                <a:latin typeface="SST Japanese Pro" panose="020B0504030504020204" pitchFamily="34" charset="-128"/>
                <a:ea typeface="SST Japanese Pro" panose="020B050403050402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11" name="直線コネクタ 20">
            <a:extLst>
              <a:ext uri="{FF2B5EF4-FFF2-40B4-BE49-F238E27FC236}">
                <a16:creationId xmlns:a16="http://schemas.microsoft.com/office/drawing/2014/main" id="{0F989D44-6091-C64F-B5B6-C2D0C6A98C7E}"/>
              </a:ext>
            </a:extLst>
          </p:cNvPr>
          <p:cNvCxnSpPr/>
          <p:nvPr/>
        </p:nvCxnSpPr>
        <p:spPr>
          <a:xfrm>
            <a:off x="1884363" y="6524625"/>
            <a:ext cx="0" cy="217488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 userDrawn="1"/>
        </p:nvCxnSpPr>
        <p:spPr>
          <a:xfrm>
            <a:off x="484188" y="1395949"/>
            <a:ext cx="11347450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20" r:id="rId5"/>
    <p:sldLayoutId id="2147483922" r:id="rId6"/>
    <p:sldLayoutId id="2147483930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</p:sldLayoutIdLst>
  <p:hf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SST Japanese Pro" panose="020B0504030504020204" pitchFamily="34" charset="-128"/>
          <a:ea typeface="SST Japanese Pro" panose="020B0504030504020204" pitchFamily="34" charset="-128"/>
          <a:cs typeface="+mj-cs"/>
        </a:defRPr>
      </a:lvl1pPr>
      <a:lvl2pPr algn="l" defTabSz="912813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SST Japanese Pro" pitchFamily="34" charset="-128"/>
          <a:ea typeface="SST Japanese Pro" pitchFamily="34" charset="-128"/>
          <a:cs typeface="Times New Roman" pitchFamily="2" charset="0"/>
        </a:defRPr>
      </a:lvl2pPr>
      <a:lvl3pPr algn="l" defTabSz="912813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SST Japanese Pro" pitchFamily="34" charset="-128"/>
          <a:ea typeface="SST Japanese Pro" pitchFamily="34" charset="-128"/>
          <a:cs typeface="Times New Roman" pitchFamily="2" charset="0"/>
        </a:defRPr>
      </a:lvl3pPr>
      <a:lvl4pPr algn="l" defTabSz="912813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SST Japanese Pro" pitchFamily="34" charset="-128"/>
          <a:ea typeface="SST Japanese Pro" pitchFamily="34" charset="-128"/>
          <a:cs typeface="Times New Roman" pitchFamily="2" charset="0"/>
        </a:defRPr>
      </a:lvl4pPr>
      <a:lvl5pPr algn="l" defTabSz="912813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SST Japanese Pro" pitchFamily="34" charset="-128"/>
          <a:ea typeface="SST Japanese Pro" pitchFamily="34" charset="-128"/>
          <a:cs typeface="Times New Roman" pitchFamily="2" charset="0"/>
        </a:defRPr>
      </a:lvl5pPr>
      <a:lvl6pPr marL="457200" algn="l" defTabSz="912813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SST Japanese Pro" pitchFamily="34" charset="-128"/>
          <a:ea typeface="SST Japanese Pro" pitchFamily="34" charset="-128"/>
          <a:cs typeface="Times New Roman" pitchFamily="2" charset="0"/>
        </a:defRPr>
      </a:lvl6pPr>
      <a:lvl7pPr marL="914400" algn="l" defTabSz="912813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SST Japanese Pro" pitchFamily="34" charset="-128"/>
          <a:ea typeface="SST Japanese Pro" pitchFamily="34" charset="-128"/>
          <a:cs typeface="Times New Roman" pitchFamily="2" charset="0"/>
        </a:defRPr>
      </a:lvl7pPr>
      <a:lvl8pPr marL="1371600" algn="l" defTabSz="912813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SST Japanese Pro" pitchFamily="34" charset="-128"/>
          <a:ea typeface="SST Japanese Pro" pitchFamily="34" charset="-128"/>
          <a:cs typeface="Times New Roman" pitchFamily="2" charset="0"/>
        </a:defRPr>
      </a:lvl8pPr>
      <a:lvl9pPr marL="1828800" algn="l" defTabSz="912813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SST Japanese Pro" pitchFamily="34" charset="-128"/>
          <a:ea typeface="SST Japanese Pro" pitchFamily="34" charset="-128"/>
          <a:cs typeface="Times New Roman" pitchFamily="2" charset="0"/>
        </a:defRPr>
      </a:lvl9pPr>
    </p:titleStyle>
    <p:bodyStyle>
      <a:lvl1pPr marL="341313" indent="-341313" algn="l" defTabSz="9128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rgbClr val="1952A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ST Japanese Pro" panose="020B0504030504020204" pitchFamily="34" charset="-128"/>
          <a:ea typeface="SST Japanese Pro" panose="020B0504030504020204" pitchFamily="34" charset="-128"/>
          <a:cs typeface="+mn-cs"/>
        </a:defRPr>
      </a:lvl1pPr>
      <a:lvl2pPr marL="684213" indent="-227013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1952A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ST Japanese Pro" panose="020B0504030504020204" pitchFamily="34" charset="-128"/>
          <a:ea typeface="SST Japanese Pro" panose="020B0504030504020204" pitchFamily="34" charset="-128"/>
          <a:cs typeface="+mn-cs"/>
        </a:defRPr>
      </a:lvl2pPr>
      <a:lvl3pPr marL="1141413" indent="-227013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1952A6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ST Japanese Pro" panose="020B0504030504020204" pitchFamily="34" charset="-128"/>
          <a:ea typeface="SST Japanese Pro" panose="020B0504030504020204" pitchFamily="34" charset="-128"/>
          <a:cs typeface="+mn-cs"/>
        </a:defRPr>
      </a:lvl3pPr>
      <a:lvl4pPr marL="1597025" indent="-227013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1952A6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ST Japanese Pro" panose="020B0504030504020204" pitchFamily="34" charset="-128"/>
          <a:ea typeface="SST Japanese Pro" panose="020B0504030504020204" pitchFamily="34" charset="-128"/>
          <a:cs typeface="+mn-cs"/>
        </a:defRPr>
      </a:lvl4pPr>
      <a:lvl5pPr marL="2054225" indent="-227013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1952A6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ST Japanese Pro" panose="020B0504030504020204" pitchFamily="34" charset="-128"/>
          <a:ea typeface="SST Japanese Pro" panose="020B0504030504020204" pitchFamily="34" charset="-128"/>
          <a:cs typeface="+mn-cs"/>
        </a:defRPr>
      </a:lvl5pPr>
      <a:lvl6pPr marL="2455164" marR="0" indent="-171450" algn="l" defTabSz="913486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rgbClr val="1952A6"/>
        </a:buClr>
        <a:buSzTx/>
        <a:buFont typeface="Arial" panose="020B0604020202020204" pitchFamily="34" charset="0"/>
        <a:buChar char="•"/>
        <a:tabLst/>
        <a:defRPr sz="1050" b="0" i="0" kern="1200">
          <a:solidFill>
            <a:schemeClr val="tx1"/>
          </a:solidFill>
          <a:latin typeface="SST Japanese Pro" panose="020B0504030504020204" pitchFamily="34" charset="-128"/>
          <a:ea typeface="SST Japanese Pro" panose="020B0504030504020204" pitchFamily="34" charset="-128"/>
          <a:cs typeface="+mn-cs"/>
        </a:defRPr>
      </a:lvl6pPr>
      <a:lvl7pPr marL="2968828" indent="-228371" algn="r" defTabSz="91348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r" defTabSz="91348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r" defTabSz="91348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3486" rtl="1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r" defTabSz="913486" rtl="1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r" defTabSz="913486" rtl="1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r" defTabSz="913486" rtl="1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r" defTabSz="913486" rtl="1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r" defTabSz="913486" rtl="1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r" defTabSz="913486" rtl="1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r" defTabSz="913486" rtl="1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r" defTabSz="913486" rtl="1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a GA to Learn a MCFG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Artyom </a:t>
            </a:r>
            <a:r>
              <a:rPr lang="en-US" dirty="0" err="1"/>
              <a:t>Skrobov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8"/>
    </mc:Choice>
    <mc:Fallback>
      <p:transition spd="slow" advTm="7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10,000 iterations, starting from </a:t>
            </a:r>
            <a:r>
              <a:rPr lang="en-US" i="1" dirty="0" err="1"/>
              <a:t>G</a:t>
            </a:r>
            <a:r>
              <a:rPr lang="en-US" i="1" baseline="-25000" dirty="0" err="1"/>
              <a:t>con</a:t>
            </a:r>
            <a:endParaRPr lang="en-US" dirty="0"/>
          </a:p>
          <a:p>
            <a:r>
              <a:rPr lang="en-US" dirty="0"/>
              <a:t>10 islands of up to 200 grammars each</a:t>
            </a:r>
          </a:p>
          <a:p>
            <a:r>
              <a:rPr lang="en-US" dirty="0"/>
              <a:t>Round-robin migration every 100 iterations</a:t>
            </a:r>
          </a:p>
          <a:p>
            <a:r>
              <a:rPr lang="en-US" dirty="0"/>
              <a:t>Mutations and optional crossover</a:t>
            </a:r>
          </a:p>
          <a:p>
            <a:r>
              <a:rPr lang="en-US" dirty="0"/>
              <a:t>Penalty of 35 bits per non-</a:t>
            </a:r>
            <a:r>
              <a:rPr lang="en-US" dirty="0" err="1"/>
              <a:t>parsable</a:t>
            </a:r>
            <a:r>
              <a:rPr lang="en-US" dirty="0"/>
              <a:t> word</a:t>
            </a:r>
          </a:p>
          <a:p>
            <a:r>
              <a:rPr lang="en-US" dirty="0"/>
              <a:t>Penalty (|</a:t>
            </a:r>
            <a:r>
              <a:rPr lang="en-US" i="1" dirty="0" err="1"/>
              <a:t>G</a:t>
            </a:r>
            <a:r>
              <a:rPr lang="en-US" i="1" baseline="-25000" dirty="0" err="1"/>
              <a:t>original</a:t>
            </a:r>
            <a:r>
              <a:rPr lang="en-US" dirty="0"/>
              <a:t>|−|</a:t>
            </a:r>
            <a:r>
              <a:rPr lang="en-US" i="1" dirty="0" err="1"/>
              <a:t>G</a:t>
            </a:r>
            <a:r>
              <a:rPr lang="en-US" i="1" baseline="-25000" dirty="0" err="1"/>
              <a:t>stripped</a:t>
            </a:r>
            <a:r>
              <a:rPr lang="en-US" dirty="0"/>
              <a:t>|)/100</a:t>
            </a:r>
            <a:br>
              <a:rPr lang="en-US" dirty="0"/>
            </a:br>
            <a:r>
              <a:rPr lang="en-US" dirty="0"/>
              <a:t>for non-reachable rules and 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Parser allows terminals only in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)←</a:t>
            </a:r>
            <a:r>
              <a:rPr lang="el-GR" i="1" dirty="0"/>
              <a:t>ε</a:t>
            </a:r>
            <a:endParaRPr lang="en-US" i="1" dirty="0"/>
          </a:p>
          <a:p>
            <a:pPr lvl="1"/>
            <a:r>
              <a:rPr lang="en-US" dirty="0"/>
              <a:t>Natural for NLP</a:t>
            </a:r>
          </a:p>
          <a:p>
            <a:r>
              <a:rPr lang="en-US" dirty="0"/>
              <a:t>Parser allows unused variables</a:t>
            </a:r>
          </a:p>
          <a:p>
            <a:pPr lvl="1"/>
            <a:r>
              <a:rPr lang="pt-BR" i="1" dirty="0"/>
              <a:t>S</a:t>
            </a:r>
            <a:r>
              <a:rPr lang="pt-BR" dirty="0"/>
              <a:t>(X) ← </a:t>
            </a:r>
            <a:r>
              <a:rPr lang="pt-BR" i="1" dirty="0"/>
              <a:t>P</a:t>
            </a:r>
            <a:r>
              <a:rPr lang="pt-BR" dirty="0"/>
              <a:t>(</a:t>
            </a:r>
            <a:r>
              <a:rPr lang="pt-BR" i="1" dirty="0"/>
              <a:t>X</a:t>
            </a:r>
            <a:r>
              <a:rPr lang="pt-BR" dirty="0"/>
              <a:t>), </a:t>
            </a:r>
            <a:r>
              <a:rPr lang="pt-BR" i="1" dirty="0"/>
              <a:t>R</a:t>
            </a:r>
            <a:r>
              <a:rPr lang="pt-BR" dirty="0"/>
              <a:t>(</a:t>
            </a:r>
            <a:r>
              <a:rPr lang="pt-BR" i="1" dirty="0"/>
              <a:t>Y</a:t>
            </a:r>
            <a:r>
              <a:rPr lang="pt-BR" dirty="0"/>
              <a:t>) </a:t>
            </a:r>
          </a:p>
          <a:p>
            <a:pPr lvl="1"/>
            <a:r>
              <a:rPr lang="es-ES" i="1" dirty="0"/>
              <a:t>S</a:t>
            </a:r>
            <a:r>
              <a:rPr lang="es-ES" dirty="0"/>
              <a:t>(</a:t>
            </a:r>
            <a:r>
              <a:rPr lang="es-ES" i="1" dirty="0"/>
              <a:t>X</a:t>
            </a:r>
            <a:r>
              <a:rPr lang="es-ES" dirty="0"/>
              <a:t>) ← </a:t>
            </a:r>
            <a:r>
              <a:rPr lang="es-ES" i="1" dirty="0"/>
              <a:t>P</a:t>
            </a:r>
            <a:r>
              <a:rPr lang="es-ES" dirty="0"/>
              <a:t>(</a:t>
            </a:r>
            <a:r>
              <a:rPr lang="es-ES" i="1" dirty="0"/>
              <a:t>X</a:t>
            </a:r>
            <a:r>
              <a:rPr lang="es-ES" dirty="0"/>
              <a:t>, </a:t>
            </a:r>
            <a:r>
              <a:rPr lang="es-ES" i="1" dirty="0"/>
              <a:t>Y</a:t>
            </a:r>
            <a:r>
              <a:rPr lang="es-ES" dirty="0"/>
              <a:t>)</a:t>
            </a:r>
            <a:endParaRPr lang="en-US" dirty="0"/>
          </a:p>
          <a:p>
            <a:r>
              <a:rPr lang="en-US" i="1" dirty="0"/>
              <a:t>r</a:t>
            </a:r>
            <a:r>
              <a:rPr lang="en-US" dirty="0"/>
              <a:t>&gt;4 disallowed for performance reasons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88CE51C-CE25-034F-AFD9-5898C384032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Algorithm:</a:t>
            </a: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260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942"/>
    </mc:Choice>
    <mc:Fallback>
      <p:transition spd="slow" advTm="36494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4"/>
          </p:nvPr>
        </p:nvSpPr>
        <p:spPr>
          <a:xfrm>
            <a:off x="484188" y="1566708"/>
            <a:ext cx="6582122" cy="4610256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Add a new terminating rule for an existing or a new NT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Add an aliasing rule between two NTs of the same dimension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Add a concatenating rule with two unary NTs on the RHS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Delete a random rule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Expand a unary NT using a random production rule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Add a random NT on the RHS, ignore its predicated variables on the LHS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Delete a NT whose predicated variables are ignored on the LHS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Delete the use of a random variable on the LHS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Concatenate an unused variable in a random position on the LHS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Split a NT, adding a new dimension,</a:t>
            </a:r>
            <a:br>
              <a:rPr lang="en-US" dirty="0"/>
            </a:br>
            <a:r>
              <a:rPr lang="en-US" dirty="0"/>
              <a:t>e.g.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XY</a:t>
            </a:r>
            <a:r>
              <a:rPr lang="en-US" dirty="0"/>
              <a:t>)←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),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)←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into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)←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),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XY</a:t>
            </a:r>
            <a:r>
              <a:rPr lang="en-US" dirty="0"/>
              <a:t>)←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Merge two dimensions of a NT (i.e.  the inverse of the above)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Swap two dimensions of a multidimensional NT on the LHS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Swap two variables in a concatenation on the LHS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Mutate the terminal symbol in a terminal rule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Mutate a NT symbol on either side of a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>
          <a:xfrm>
            <a:off x="6995972" y="1566708"/>
            <a:ext cx="4836113" cy="4610256"/>
          </a:xfrm>
        </p:spPr>
        <p:txBody>
          <a:bodyPr/>
          <a:lstStyle/>
          <a:p>
            <a:r>
              <a:rPr lang="en-US" dirty="0"/>
              <a:t>Any mutation results in a valid MCFG</a:t>
            </a:r>
          </a:p>
          <a:p>
            <a:r>
              <a:rPr lang="en-US" dirty="0"/>
              <a:t>Every valid MCFG can be reached via a chain of mutations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88CE51C-CE25-034F-AFD9-5898C384032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Algorithm:</a:t>
            </a: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mutations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369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19"/>
    </mc:Choice>
    <mc:Fallback>
      <p:transition spd="slow" advTm="297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evolution: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first 1800×10 generations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16" y="1661019"/>
            <a:ext cx="8957368" cy="43862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353220B-A14A-6241-8A7C-0C5FF205C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294"/>
    </mc:Choice>
    <mc:Fallback>
      <p:transition spd="slow" advTm="1112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unexpected distractor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40488"/>
            <a:ext cx="412750" cy="365125"/>
          </a:xfrm>
        </p:spPr>
        <p:txBody>
          <a:bodyPr/>
          <a:lstStyle/>
          <a:p>
            <a:fld id="{7F2985E3-0AA3-7C4F-A9A1-1587308C36F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9" name="Content Placeholder 7"/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417766362"/>
              </p:ext>
            </p:extLst>
          </p:nvPr>
        </p:nvGraphicFramePr>
        <p:xfrm>
          <a:off x="484188" y="1566863"/>
          <a:ext cx="71772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208">
                  <a:extLst>
                    <a:ext uri="{9D8B030D-6E8A-4147-A177-3AD203B41FA5}">
                      <a16:colId xmlns:a16="http://schemas.microsoft.com/office/drawing/2014/main" val="3741585645"/>
                    </a:ext>
                  </a:extLst>
                </a:gridCol>
                <a:gridCol w="746670">
                  <a:extLst>
                    <a:ext uri="{9D8B030D-6E8A-4147-A177-3AD203B41FA5}">
                      <a16:colId xmlns:a16="http://schemas.microsoft.com/office/drawing/2014/main" val="657087940"/>
                    </a:ext>
                  </a:extLst>
                </a:gridCol>
                <a:gridCol w="806187">
                  <a:extLst>
                    <a:ext uri="{9D8B030D-6E8A-4147-A177-3AD203B41FA5}">
                      <a16:colId xmlns:a16="http://schemas.microsoft.com/office/drawing/2014/main" val="3287338777"/>
                    </a:ext>
                  </a:extLst>
                </a:gridCol>
                <a:gridCol w="1309378">
                  <a:extLst>
                    <a:ext uri="{9D8B030D-6E8A-4147-A177-3AD203B41FA5}">
                      <a16:colId xmlns:a16="http://schemas.microsoft.com/office/drawing/2014/main" val="2597297782"/>
                    </a:ext>
                  </a:extLst>
                </a:gridCol>
                <a:gridCol w="1850442">
                  <a:extLst>
                    <a:ext uri="{9D8B030D-6E8A-4147-A177-3AD203B41FA5}">
                      <a16:colId xmlns:a16="http://schemas.microsoft.com/office/drawing/2014/main" val="3395870102"/>
                    </a:ext>
                  </a:extLst>
                </a:gridCol>
                <a:gridCol w="1731409">
                  <a:extLst>
                    <a:ext uri="{9D8B030D-6E8A-4147-A177-3AD203B41FA5}">
                      <a16:colId xmlns:a16="http://schemas.microsoft.com/office/drawing/2014/main" val="232643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  <a:r>
                        <a:rPr lang="en-US" i="1" dirty="0"/>
                        <a:t>D</a:t>
                      </a:r>
                      <a:r>
                        <a:rPr lang="en-US" dirty="0"/>
                        <a:t>: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|+|</a:t>
                      </a:r>
                      <a:r>
                        <a:rPr lang="en-US" i="1" dirty="0"/>
                        <a:t>D</a:t>
                      </a:r>
                      <a:r>
                        <a:rPr lang="en-US" dirty="0"/>
                        <a:t>: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 + 3×|</a:t>
                      </a:r>
                      <a:r>
                        <a:rPr lang="en-US" i="1" dirty="0"/>
                        <a:t>D</a:t>
                      </a:r>
                      <a:r>
                        <a:rPr lang="en-US" dirty="0"/>
                        <a:t>: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con</a:t>
                      </a:r>
                      <a:endParaRPr lang="en-US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52A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48.6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660.6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effectLst/>
                        </a:rPr>
                        <a:t>{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i="0" dirty="0">
                          <a:effectLst/>
                        </a:rPr>
                        <a:t>, </a:t>
                      </a:r>
                      <a:r>
                        <a:rPr lang="en-US" b="0" i="1" dirty="0">
                          <a:effectLst/>
                        </a:rPr>
                        <a:t>b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r>
                        <a:rPr lang="en-US" b="0" i="0" baseline="30000" dirty="0">
                          <a:effectLst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1884.6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4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opt</a:t>
                      </a:r>
                      <a:endParaRPr lang="en-US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52A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71.1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effectLst/>
                        </a:rPr>
                        <a:t>{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i="0" dirty="0">
                          <a:effectLst/>
                        </a:rPr>
                        <a:t>, </a:t>
                      </a:r>
                      <a:r>
                        <a:rPr lang="en-US" b="0" i="1" dirty="0">
                          <a:effectLst/>
                        </a:rPr>
                        <a:t>b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r>
                        <a:rPr lang="en-US" b="0" i="0" baseline="30000" dirty="0">
                          <a:effectLst/>
                        </a:rPr>
                        <a:t>2</a:t>
                      </a:r>
                      <a:r>
                        <a:rPr lang="en-US" b="0" i="1" baseline="30000" dirty="0">
                          <a:effectLst/>
                        </a:rPr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1448.1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4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copy</a:t>
                      </a:r>
                      <a:endParaRPr lang="en-US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52A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144.3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565.9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effectLst/>
                        </a:rPr>
                        <a:t>{</a:t>
                      </a:r>
                      <a:r>
                        <a:rPr lang="en-US" b="0" i="1" dirty="0" err="1">
                          <a:effectLst/>
                        </a:rPr>
                        <a:t>ww</a:t>
                      </a:r>
                      <a:r>
                        <a:rPr lang="en-US" b="0" i="0" dirty="0">
                          <a:effectLst/>
                        </a:rPr>
                        <a:t> | </a:t>
                      </a:r>
                      <a:r>
                        <a:rPr lang="en-US" b="0" i="1" dirty="0">
                          <a:effectLst/>
                        </a:rPr>
                        <a:t>w</a:t>
                      </a:r>
                      <a:r>
                        <a:rPr lang="en-US" b="0" i="0" dirty="0">
                          <a:effectLst/>
                        </a:rPr>
                        <a:t>∈{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i="0" dirty="0">
                          <a:effectLst/>
                        </a:rPr>
                        <a:t>, </a:t>
                      </a:r>
                      <a:r>
                        <a:rPr lang="en-US" b="0" i="1" dirty="0">
                          <a:effectLst/>
                        </a:rPr>
                        <a:t>b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r>
                        <a:rPr lang="en-US" b="0" i="0" baseline="30000" dirty="0">
                          <a:effectLst/>
                        </a:rPr>
                        <a:t>+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1409.1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006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9BFA39-3541-4102-B836-B8D165B77D59}"/>
              </a:ext>
            </a:extLst>
          </p:cNvPr>
          <p:cNvSpPr txBox="1"/>
          <p:nvPr/>
        </p:nvSpPr>
        <p:spPr>
          <a:xfrm>
            <a:off x="484188" y="3707293"/>
            <a:ext cx="11347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dirty="0">
                <a:effectLst/>
                <a:latin typeface="+mn-lt"/>
              </a:rPr>
              <a:t>S</a:t>
            </a:r>
            <a:r>
              <a:rPr lang="en-US" sz="2000" b="0" i="0" dirty="0">
                <a:effectLst/>
                <a:latin typeface="+mn-lt"/>
              </a:rPr>
              <a:t> → </a:t>
            </a:r>
            <a:r>
              <a:rPr lang="en-US" sz="2000" b="0" i="1" dirty="0">
                <a:effectLst/>
                <a:latin typeface="+mn-lt"/>
              </a:rPr>
              <a:t>ASA</a:t>
            </a:r>
            <a:r>
              <a:rPr lang="en-US" sz="2000" b="0" i="0" dirty="0">
                <a:effectLst/>
                <a:latin typeface="+mn-lt"/>
              </a:rPr>
              <a:t> → </a:t>
            </a:r>
            <a:r>
              <a:rPr lang="en-US" sz="2000" b="0" i="1" dirty="0">
                <a:effectLst/>
                <a:latin typeface="+mn-lt"/>
              </a:rPr>
              <a:t>AASAA</a:t>
            </a:r>
            <a:r>
              <a:rPr lang="en-US" sz="2000" b="0" i="0" dirty="0">
                <a:effectLst/>
                <a:latin typeface="+mn-lt"/>
              </a:rPr>
              <a:t> → </a:t>
            </a:r>
            <a:r>
              <a:rPr lang="en-US" sz="2000" b="0" i="1" dirty="0">
                <a:effectLst/>
                <a:latin typeface="+mn-lt"/>
              </a:rPr>
              <a:t>AAAAAA</a:t>
            </a:r>
            <a:r>
              <a:rPr lang="en-US" sz="2000" b="0" i="0" dirty="0">
                <a:effectLst/>
                <a:latin typeface="+mn-lt"/>
              </a:rPr>
              <a:t> → … → </a:t>
            </a:r>
            <a:r>
              <a:rPr lang="en-US" sz="2000" b="0" i="1" dirty="0" err="1">
                <a:effectLst/>
                <a:latin typeface="+mn-lt"/>
              </a:rPr>
              <a:t>abbabb</a:t>
            </a:r>
            <a:endParaRPr lang="en-US" sz="2000" b="0" i="1" dirty="0">
              <a:effectLst/>
              <a:latin typeface="+mn-lt"/>
            </a:endParaRPr>
          </a:p>
          <a:p>
            <a:r>
              <a:rPr lang="en-US" sz="2000" b="0" i="0" dirty="0">
                <a:effectLst/>
                <a:latin typeface="+mn-lt"/>
              </a:rPr>
              <a:t>|</a:t>
            </a:r>
            <a:r>
              <a:rPr lang="en-US" sz="2000" b="0" i="1" dirty="0">
                <a:effectLst/>
                <a:latin typeface="+mn-lt"/>
              </a:rPr>
              <a:t>D</a:t>
            </a:r>
            <a:r>
              <a:rPr lang="en-US" sz="2000" b="0" i="0" dirty="0">
                <a:effectLst/>
                <a:latin typeface="+mn-lt"/>
              </a:rPr>
              <a:t>| = 2</a:t>
            </a:r>
            <a:r>
              <a:rPr lang="en-US" sz="2000" b="0" i="1" dirty="0">
                <a:effectLst/>
                <a:latin typeface="+mn-lt"/>
              </a:rPr>
              <a:t>n</a:t>
            </a:r>
            <a:r>
              <a:rPr lang="en-US" sz="2000" b="0" i="0" dirty="0">
                <a:effectLst/>
                <a:latin typeface="+mn-lt"/>
              </a:rPr>
              <a:t>  ⇒  |</a:t>
            </a:r>
            <a:r>
              <a:rPr lang="en-US" sz="2000" b="0" i="1" dirty="0" err="1">
                <a:effectLst/>
                <a:latin typeface="+mn-lt"/>
              </a:rPr>
              <a:t>D</a:t>
            </a:r>
            <a:r>
              <a:rPr lang="en-US" sz="2000" b="0" i="0" dirty="0" err="1">
                <a:effectLst/>
                <a:latin typeface="+mn-lt"/>
              </a:rPr>
              <a:t>:</a:t>
            </a:r>
            <a:r>
              <a:rPr lang="en-US" sz="2000" b="0" i="1" dirty="0" err="1">
                <a:effectLst/>
                <a:latin typeface="+mn-lt"/>
              </a:rPr>
              <a:t>G</a:t>
            </a:r>
            <a:r>
              <a:rPr lang="en-US" sz="2000" b="0" i="1" baseline="-25000" dirty="0" err="1">
                <a:effectLst/>
                <a:latin typeface="+mn-lt"/>
              </a:rPr>
              <a:t>opt</a:t>
            </a:r>
            <a:r>
              <a:rPr lang="en-US" sz="2000" b="0" i="0" dirty="0">
                <a:effectLst/>
                <a:latin typeface="+mn-lt"/>
              </a:rPr>
              <a:t>| = 3</a:t>
            </a:r>
            <a:r>
              <a:rPr lang="en-US" sz="2000" b="0" i="1" dirty="0">
                <a:effectLst/>
                <a:latin typeface="+mn-lt"/>
              </a:rPr>
              <a:t>n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974789616"/>
              </p:ext>
            </p:extLst>
          </p:nvPr>
        </p:nvGraphicFramePr>
        <p:xfrm>
          <a:off x="8397330" y="1566863"/>
          <a:ext cx="3434306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617298">
                  <a:extLst>
                    <a:ext uri="{9D8B030D-6E8A-4147-A177-3AD203B41FA5}">
                      <a16:colId xmlns:a16="http://schemas.microsoft.com/office/drawing/2014/main" val="3967145988"/>
                    </a:ext>
                  </a:extLst>
                </a:gridCol>
                <a:gridCol w="817008">
                  <a:extLst>
                    <a:ext uri="{9D8B030D-6E8A-4147-A177-3AD203B41FA5}">
                      <a16:colId xmlns:a16="http://schemas.microsoft.com/office/drawing/2014/main" val="243187280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 → a | b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7215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lvl="0" indent="0" algn="l" defTabSz="9134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 → AA | ASA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83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3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294"/>
    </mc:Choice>
    <mc:Fallback>
      <p:transition spd="slow" advTm="792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optimized distractor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40488"/>
            <a:ext cx="412750" cy="365125"/>
          </a:xfrm>
        </p:spPr>
        <p:txBody>
          <a:bodyPr/>
          <a:lstStyle/>
          <a:p>
            <a:fld id="{7F2985E3-0AA3-7C4F-A9A1-1587308C36F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Content Placeholder 7"/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845181078"/>
              </p:ext>
            </p:extLst>
          </p:nvPr>
        </p:nvGraphicFramePr>
        <p:xfrm>
          <a:off x="484188" y="1566863"/>
          <a:ext cx="71772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208">
                  <a:extLst>
                    <a:ext uri="{9D8B030D-6E8A-4147-A177-3AD203B41FA5}">
                      <a16:colId xmlns:a16="http://schemas.microsoft.com/office/drawing/2014/main" val="3741585645"/>
                    </a:ext>
                  </a:extLst>
                </a:gridCol>
                <a:gridCol w="746670">
                  <a:extLst>
                    <a:ext uri="{9D8B030D-6E8A-4147-A177-3AD203B41FA5}">
                      <a16:colId xmlns:a16="http://schemas.microsoft.com/office/drawing/2014/main" val="657087940"/>
                    </a:ext>
                  </a:extLst>
                </a:gridCol>
                <a:gridCol w="806187">
                  <a:extLst>
                    <a:ext uri="{9D8B030D-6E8A-4147-A177-3AD203B41FA5}">
                      <a16:colId xmlns:a16="http://schemas.microsoft.com/office/drawing/2014/main" val="3287338777"/>
                    </a:ext>
                  </a:extLst>
                </a:gridCol>
                <a:gridCol w="1309378">
                  <a:extLst>
                    <a:ext uri="{9D8B030D-6E8A-4147-A177-3AD203B41FA5}">
                      <a16:colId xmlns:a16="http://schemas.microsoft.com/office/drawing/2014/main" val="2597297782"/>
                    </a:ext>
                  </a:extLst>
                </a:gridCol>
                <a:gridCol w="1850442">
                  <a:extLst>
                    <a:ext uri="{9D8B030D-6E8A-4147-A177-3AD203B41FA5}">
                      <a16:colId xmlns:a16="http://schemas.microsoft.com/office/drawing/2014/main" val="3395870102"/>
                    </a:ext>
                  </a:extLst>
                </a:gridCol>
                <a:gridCol w="1731409">
                  <a:extLst>
                    <a:ext uri="{9D8B030D-6E8A-4147-A177-3AD203B41FA5}">
                      <a16:colId xmlns:a16="http://schemas.microsoft.com/office/drawing/2014/main" val="232643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  <a:r>
                        <a:rPr lang="en-US" i="1" dirty="0"/>
                        <a:t>D</a:t>
                      </a:r>
                      <a:r>
                        <a:rPr lang="en-US" dirty="0"/>
                        <a:t>: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|+|</a:t>
                      </a:r>
                      <a:r>
                        <a:rPr lang="en-US" i="1" dirty="0"/>
                        <a:t>D</a:t>
                      </a:r>
                      <a:r>
                        <a:rPr lang="en-US" dirty="0"/>
                        <a:t>: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 + 3×|</a:t>
                      </a:r>
                      <a:r>
                        <a:rPr lang="en-US" i="1" dirty="0"/>
                        <a:t>D</a:t>
                      </a:r>
                      <a:r>
                        <a:rPr lang="en-US" dirty="0"/>
                        <a:t>: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con</a:t>
                      </a:r>
                      <a:endParaRPr lang="en-US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52A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48.6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660.6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effectLst/>
                        </a:rPr>
                        <a:t>{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i="0" dirty="0">
                          <a:effectLst/>
                        </a:rPr>
                        <a:t>, </a:t>
                      </a:r>
                      <a:r>
                        <a:rPr lang="en-US" b="0" i="1" dirty="0">
                          <a:effectLst/>
                        </a:rPr>
                        <a:t>b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r>
                        <a:rPr lang="en-US" b="0" i="0" baseline="30000" dirty="0">
                          <a:effectLst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1884.6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4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opt</a:t>
                      </a:r>
                      <a:r>
                        <a:rPr lang="en-US" b="1" i="1" baseline="-25000" dirty="0">
                          <a:solidFill>
                            <a:schemeClr val="bg1"/>
                          </a:solidFill>
                        </a:rPr>
                        <a:t>’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52A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135.7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434.0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569.6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effectLst/>
                        </a:rPr>
                        <a:t>{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i="0" dirty="0">
                          <a:effectLst/>
                        </a:rPr>
                        <a:t>, </a:t>
                      </a:r>
                      <a:r>
                        <a:rPr lang="en-US" b="0" i="1" dirty="0">
                          <a:effectLst/>
                        </a:rPr>
                        <a:t>b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r>
                        <a:rPr lang="en-US" b="0" i="0" baseline="30000" dirty="0">
                          <a:effectLst/>
                        </a:rPr>
                        <a:t>2</a:t>
                      </a:r>
                      <a:r>
                        <a:rPr lang="en-US" b="0" i="1" baseline="30000" dirty="0">
                          <a:effectLst/>
                        </a:rPr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1437.7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4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copy</a:t>
                      </a:r>
                      <a:endParaRPr lang="en-US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52A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144.3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565.9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effectLst/>
                        </a:rPr>
                        <a:t>{</a:t>
                      </a:r>
                      <a:r>
                        <a:rPr lang="en-US" b="0" i="1" dirty="0" err="1">
                          <a:effectLst/>
                        </a:rPr>
                        <a:t>ww</a:t>
                      </a:r>
                      <a:r>
                        <a:rPr lang="en-US" b="0" i="0" dirty="0">
                          <a:effectLst/>
                        </a:rPr>
                        <a:t> | </a:t>
                      </a:r>
                      <a:r>
                        <a:rPr lang="en-US" b="0" i="1" dirty="0">
                          <a:effectLst/>
                        </a:rPr>
                        <a:t>w</a:t>
                      </a:r>
                      <a:r>
                        <a:rPr lang="en-US" b="0" i="0" dirty="0">
                          <a:effectLst/>
                        </a:rPr>
                        <a:t>∈{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i="0" dirty="0">
                          <a:effectLst/>
                        </a:rPr>
                        <a:t>, </a:t>
                      </a:r>
                      <a:r>
                        <a:rPr lang="en-US" b="0" i="1" dirty="0">
                          <a:effectLst/>
                        </a:rPr>
                        <a:t>b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r>
                        <a:rPr lang="en-US" b="0" i="0" baseline="30000" dirty="0">
                          <a:effectLst/>
                        </a:rPr>
                        <a:t>+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1409.1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006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9BFA39-3541-4102-B836-B8D165B77D59}"/>
              </a:ext>
            </a:extLst>
          </p:cNvPr>
          <p:cNvSpPr txBox="1"/>
          <p:nvPr/>
        </p:nvSpPr>
        <p:spPr>
          <a:xfrm>
            <a:off x="484188" y="3707293"/>
            <a:ext cx="11347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</a:t>
            </a:r>
            <a:r>
              <a:rPr lang="en-US" sz="2000" dirty="0"/>
              <a:t> → </a:t>
            </a:r>
            <a:r>
              <a:rPr lang="en-US" sz="2000" i="1" dirty="0"/>
              <a:t>ASA</a:t>
            </a:r>
            <a:r>
              <a:rPr lang="en-US" sz="2000" dirty="0"/>
              <a:t> → </a:t>
            </a:r>
            <a:r>
              <a:rPr lang="en-US" sz="2000" i="1" dirty="0"/>
              <a:t>ACA</a:t>
            </a:r>
            <a:r>
              <a:rPr lang="en-US" sz="2000" dirty="0"/>
              <a:t> → </a:t>
            </a:r>
            <a:r>
              <a:rPr lang="en-US" sz="2000" i="1" dirty="0"/>
              <a:t>AAA</a:t>
            </a:r>
            <a:r>
              <a:rPr lang="en-US" sz="2000" dirty="0"/>
              <a:t> → </a:t>
            </a:r>
            <a:r>
              <a:rPr lang="en-US" sz="2000" i="1" dirty="0"/>
              <a:t>PPPPPP</a:t>
            </a:r>
            <a:r>
              <a:rPr lang="en-US" sz="2000" dirty="0"/>
              <a:t> → … → </a:t>
            </a:r>
            <a:r>
              <a:rPr lang="en-US" sz="2000" i="1" dirty="0" err="1"/>
              <a:t>abbabb</a:t>
            </a:r>
            <a:endParaRPr lang="en-US" sz="2000" i="1" dirty="0"/>
          </a:p>
          <a:p>
            <a:r>
              <a:rPr lang="en-US" sz="2000" dirty="0"/>
              <a:t>|</a:t>
            </a:r>
            <a:r>
              <a:rPr lang="en-US" sz="2000" i="1" dirty="0"/>
              <a:t>D</a:t>
            </a:r>
            <a:r>
              <a:rPr lang="en-US" sz="2000" dirty="0"/>
              <a:t>| = 2 + 4</a:t>
            </a:r>
            <a:r>
              <a:rPr lang="en-US" sz="2000" i="1" dirty="0"/>
              <a:t>n</a:t>
            </a:r>
            <a:r>
              <a:rPr lang="en-US" sz="2000" dirty="0"/>
              <a:t>  ⇒  |</a:t>
            </a:r>
            <a:r>
              <a:rPr lang="en-US" sz="2000" i="1" dirty="0" err="1"/>
              <a:t>D</a:t>
            </a:r>
            <a:r>
              <a:rPr lang="en-US" sz="2000" dirty="0" err="1"/>
              <a:t>: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opt</a:t>
            </a:r>
            <a:r>
              <a:rPr lang="en-US" sz="2000" i="1" baseline="-25000" dirty="0"/>
              <a:t>’</a:t>
            </a:r>
            <a:r>
              <a:rPr lang="en-US" sz="2000" dirty="0"/>
              <a:t>| = 4 + 5</a:t>
            </a:r>
            <a:r>
              <a:rPr lang="en-US" sz="2000" i="1" dirty="0"/>
              <a:t>n</a:t>
            </a:r>
          </a:p>
          <a:p>
            <a:r>
              <a:rPr lang="en-US" sz="2000" dirty="0"/>
              <a:t>|</a:t>
            </a:r>
            <a:r>
              <a:rPr lang="en-US" sz="2000" i="1" dirty="0"/>
              <a:t>D</a:t>
            </a:r>
            <a:r>
              <a:rPr lang="en-US" sz="2000" dirty="0"/>
              <a:t>| = 4 + 4</a:t>
            </a:r>
            <a:r>
              <a:rPr lang="en-US" sz="2000" i="1" dirty="0"/>
              <a:t>n</a:t>
            </a:r>
            <a:r>
              <a:rPr lang="en-US" sz="2000" dirty="0"/>
              <a:t>  ⇒  |</a:t>
            </a:r>
            <a:r>
              <a:rPr lang="en-US" sz="2000" i="1" dirty="0" err="1"/>
              <a:t>D</a:t>
            </a:r>
            <a:r>
              <a:rPr lang="en-US" sz="2000" dirty="0" err="1"/>
              <a:t>: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opt</a:t>
            </a:r>
            <a:r>
              <a:rPr lang="en-US" sz="2000" i="1" baseline="-25000" dirty="0"/>
              <a:t>’</a:t>
            </a:r>
            <a:r>
              <a:rPr lang="en-US" sz="2000" dirty="0"/>
              <a:t>| = 6 + 5</a:t>
            </a:r>
            <a:r>
              <a:rPr lang="en-US" sz="2000" i="1" dirty="0"/>
              <a:t>n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062016608"/>
              </p:ext>
            </p:extLst>
          </p:nvPr>
        </p:nvGraphicFramePr>
        <p:xfrm>
          <a:off x="8397332" y="1566863"/>
          <a:ext cx="3434306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622710">
                  <a:extLst>
                    <a:ext uri="{9D8B030D-6E8A-4147-A177-3AD203B41FA5}">
                      <a16:colId xmlns:a16="http://schemas.microsoft.com/office/drawing/2014/main" val="3967145988"/>
                    </a:ext>
                  </a:extLst>
                </a:gridCol>
                <a:gridCol w="811596">
                  <a:extLst>
                    <a:ext uri="{9D8B030D-6E8A-4147-A177-3AD203B41FA5}">
                      <a16:colId xmlns:a16="http://schemas.microsoft.com/office/drawing/2014/main" val="2431872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 → PP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7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 → a | 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2235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4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→ A | AA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 → C | ASA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850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077"/>
    </mc:Choice>
    <mc:Fallback>
      <p:transition spd="slow" advTm="10807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1" y="1719743"/>
            <a:ext cx="5480909" cy="4299287"/>
          </a:xfrm>
        </p:spPr>
      </p:pic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i="1" dirty="0" err="1"/>
              <a:t>G</a:t>
            </a:r>
            <a:r>
              <a:rPr lang="en-US" i="1" baseline="-25000" dirty="0" err="1"/>
              <a:t>con</a:t>
            </a:r>
            <a:r>
              <a:rPr lang="en-US" dirty="0"/>
              <a:t> → </a:t>
            </a:r>
            <a:r>
              <a:rPr lang="en-US" i="1" dirty="0" err="1"/>
              <a:t>G</a:t>
            </a:r>
            <a:r>
              <a:rPr lang="en-US" i="1" baseline="-25000" dirty="0" err="1"/>
              <a:t>opt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longest climb is two steps</a:t>
            </a:r>
          </a:p>
          <a:p>
            <a:pPr lvl="1"/>
            <a:r>
              <a:rPr lang="en-US" dirty="0"/>
              <a:t>12% increase in score</a:t>
            </a:r>
          </a:p>
          <a:p>
            <a:pPr lvl="1"/>
            <a:endParaRPr lang="en-US" dirty="0"/>
          </a:p>
          <a:p>
            <a:r>
              <a:rPr lang="en-US" i="1" dirty="0" err="1"/>
              <a:t>G</a:t>
            </a:r>
            <a:r>
              <a:rPr lang="en-US" i="1" baseline="-25000" dirty="0" err="1"/>
              <a:t>opt</a:t>
            </a:r>
            <a:r>
              <a:rPr lang="en-US" dirty="0"/>
              <a:t> → </a:t>
            </a:r>
            <a:r>
              <a:rPr lang="en-US" i="1" dirty="0" err="1"/>
              <a:t>G</a:t>
            </a:r>
            <a:r>
              <a:rPr lang="en-US" i="1" baseline="-25000" dirty="0" err="1"/>
              <a:t>copy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longest climb is six steps</a:t>
            </a:r>
          </a:p>
          <a:p>
            <a:pPr lvl="1"/>
            <a:r>
              <a:rPr lang="en-US" dirty="0"/>
              <a:t>×2.7 increase in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88CE51C-CE25-034F-AFD9-5898C384032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results:</a:t>
            </a: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wasn’t </a:t>
            </a:r>
            <a:r>
              <a:rPr lang="en-US" i="1" dirty="0" err="1"/>
              <a:t>G</a:t>
            </a:r>
            <a:r>
              <a:rPr lang="en-US" i="1" baseline="-25000" dirty="0" err="1"/>
              <a:t>copy</a:t>
            </a:r>
            <a:r>
              <a:rPr lang="en-US" dirty="0"/>
              <a:t> reached?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949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62"/>
    </mc:Choice>
    <mc:Fallback>
      <p:transition spd="slow" advTm="15636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4"/>
          </p:nvPr>
        </p:nvSpPr>
        <p:spPr>
          <a:xfrm>
            <a:off x="484188" y="1566708"/>
            <a:ext cx="6636229" cy="4610256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 = {</a:t>
            </a:r>
            <a:r>
              <a:rPr lang="en-US" i="1" dirty="0"/>
              <a:t>ab</a:t>
            </a:r>
            <a:r>
              <a:rPr lang="en-US" dirty="0"/>
              <a:t>, </a:t>
            </a:r>
            <a:r>
              <a:rPr lang="en-US" i="1" dirty="0" err="1"/>
              <a:t>aabb</a:t>
            </a:r>
            <a:r>
              <a:rPr lang="en-US" dirty="0"/>
              <a:t>, </a:t>
            </a:r>
            <a:r>
              <a:rPr lang="en-US" i="1" dirty="0" err="1"/>
              <a:t>aaabbb</a:t>
            </a:r>
            <a:r>
              <a:rPr lang="en-US" dirty="0"/>
              <a:t>, </a:t>
            </a:r>
            <a:r>
              <a:rPr lang="en-US" i="1" dirty="0" err="1"/>
              <a:t>aaaabbbb</a:t>
            </a:r>
            <a:r>
              <a:rPr lang="en-US" dirty="0"/>
              <a:t>, </a:t>
            </a:r>
            <a:r>
              <a:rPr lang="en-US" i="1" dirty="0" err="1"/>
              <a:t>aaaaabbbbb</a:t>
            </a:r>
            <a:r>
              <a:rPr lang="en-US" dirty="0"/>
              <a:t>}</a:t>
            </a:r>
          </a:p>
          <a:p>
            <a:pPr>
              <a:spcAft>
                <a:spcPts val="3000"/>
              </a:spcAft>
            </a:pP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/>
              <a:t> = {</a:t>
            </a:r>
            <a:r>
              <a:rPr lang="en-US" i="1" dirty="0" err="1"/>
              <a:t>abc</a:t>
            </a:r>
            <a:r>
              <a:rPr lang="en-US" dirty="0"/>
              <a:t>, </a:t>
            </a:r>
            <a:r>
              <a:rPr lang="en-US" i="1" dirty="0" err="1"/>
              <a:t>aabbcc</a:t>
            </a:r>
            <a:r>
              <a:rPr lang="en-US" dirty="0"/>
              <a:t>, </a:t>
            </a:r>
            <a:r>
              <a:rPr lang="en-US" i="1" dirty="0" err="1"/>
              <a:t>aaabbbccc</a:t>
            </a:r>
            <a:r>
              <a:rPr lang="en-US" dirty="0"/>
              <a:t>, </a:t>
            </a:r>
            <a:r>
              <a:rPr lang="en-US" i="1" dirty="0" err="1"/>
              <a:t>aaaabbbbcccc</a:t>
            </a:r>
            <a:r>
              <a:rPr lang="en-US" dirty="0"/>
              <a:t>}</a:t>
            </a:r>
          </a:p>
          <a:p>
            <a:pPr>
              <a:spcAft>
                <a:spcPts val="3000"/>
              </a:spcAft>
            </a:pPr>
            <a:r>
              <a:rPr lang="en-US" i="1" dirty="0" err="1"/>
              <a:t>D</a:t>
            </a:r>
            <a:r>
              <a:rPr lang="en-US" i="1" baseline="-25000" dirty="0" err="1"/>
              <a:t>poly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aa</a:t>
            </a:r>
            <a:r>
              <a:rPr lang="en-US" dirty="0"/>
              <a:t>, </a:t>
            </a:r>
            <a:r>
              <a:rPr lang="en-US" i="1" dirty="0"/>
              <a:t>bb</a:t>
            </a:r>
            <a:r>
              <a:rPr lang="en-US" dirty="0"/>
              <a:t>, </a:t>
            </a:r>
            <a:r>
              <a:rPr lang="en-US" i="1" dirty="0" err="1"/>
              <a:t>aaa</a:t>
            </a:r>
            <a:r>
              <a:rPr lang="en-US" dirty="0"/>
              <a:t>, </a:t>
            </a:r>
            <a:r>
              <a:rPr lang="en-US" i="1" dirty="0"/>
              <a:t>aba</a:t>
            </a:r>
            <a:r>
              <a:rPr lang="en-US" dirty="0"/>
              <a:t>, </a:t>
            </a:r>
            <a:r>
              <a:rPr lang="en-US" i="1" dirty="0" err="1"/>
              <a:t>bab</a:t>
            </a:r>
            <a:r>
              <a:rPr lang="en-US" dirty="0"/>
              <a:t>, </a:t>
            </a:r>
            <a:r>
              <a:rPr lang="en-US" i="1" dirty="0" err="1"/>
              <a:t>bbb</a:t>
            </a:r>
            <a:r>
              <a:rPr lang="en-US" dirty="0"/>
              <a:t>, </a:t>
            </a:r>
            <a:r>
              <a:rPr lang="en-US" i="1" dirty="0" err="1"/>
              <a:t>aaaa</a:t>
            </a:r>
            <a:r>
              <a:rPr lang="en-US" dirty="0"/>
              <a:t>, </a:t>
            </a:r>
            <a:r>
              <a:rPr lang="en-US" i="1" dirty="0" err="1"/>
              <a:t>abba</a:t>
            </a:r>
            <a:r>
              <a:rPr lang="en-US" dirty="0"/>
              <a:t>, </a:t>
            </a:r>
            <a:r>
              <a:rPr lang="en-US" i="1" dirty="0" err="1"/>
              <a:t>baab</a:t>
            </a:r>
            <a:r>
              <a:rPr lang="en-US" dirty="0"/>
              <a:t>, </a:t>
            </a:r>
            <a:r>
              <a:rPr lang="en-US" i="1" dirty="0" err="1"/>
              <a:t>bbbb</a:t>
            </a:r>
            <a:r>
              <a:rPr lang="en-US" dirty="0"/>
              <a:t>, </a:t>
            </a:r>
            <a:r>
              <a:rPr lang="en-US" i="1" dirty="0" err="1"/>
              <a:t>aabaa</a:t>
            </a:r>
            <a:r>
              <a:rPr lang="en-US" dirty="0"/>
              <a:t>, </a:t>
            </a:r>
            <a:r>
              <a:rPr lang="en-US" i="1" dirty="0" err="1"/>
              <a:t>baaab</a:t>
            </a:r>
            <a:r>
              <a:rPr lang="en-US" dirty="0"/>
              <a:t>, </a:t>
            </a:r>
            <a:r>
              <a:rPr lang="en-US" i="1" dirty="0" err="1"/>
              <a:t>abbba</a:t>
            </a:r>
            <a:r>
              <a:rPr lang="en-US" dirty="0"/>
              <a:t>, </a:t>
            </a:r>
            <a:r>
              <a:rPr lang="en-US" i="1" dirty="0" err="1"/>
              <a:t>abaaba</a:t>
            </a:r>
            <a:r>
              <a:rPr lang="en-US" dirty="0"/>
              <a:t>, </a:t>
            </a:r>
            <a:r>
              <a:rPr lang="en-US" i="1" dirty="0" err="1"/>
              <a:t>abbabba</a:t>
            </a:r>
            <a:r>
              <a:rPr lang="en-US" dirty="0"/>
              <a:t>, </a:t>
            </a:r>
            <a:r>
              <a:rPr lang="en-US" i="1" dirty="0" err="1"/>
              <a:t>abbaabba</a:t>
            </a:r>
            <a:r>
              <a:rPr lang="en-US" dirty="0"/>
              <a:t>, </a:t>
            </a:r>
            <a:r>
              <a:rPr lang="en-US" i="1" dirty="0" err="1"/>
              <a:t>abababa</a:t>
            </a:r>
            <a:r>
              <a:rPr lang="en-US" dirty="0"/>
              <a:t>, </a:t>
            </a:r>
            <a:r>
              <a:rPr lang="en-US" i="1" dirty="0" err="1"/>
              <a:t>aabaaabaa</a:t>
            </a:r>
            <a:r>
              <a:rPr lang="en-US" dirty="0"/>
              <a:t>, </a:t>
            </a:r>
            <a:r>
              <a:rPr lang="en-US" i="1" dirty="0" err="1"/>
              <a:t>babab</a:t>
            </a:r>
            <a:r>
              <a:rPr lang="en-US" dirty="0"/>
              <a:t>, </a:t>
            </a:r>
            <a:r>
              <a:rPr lang="en-US" i="1" dirty="0" err="1"/>
              <a:t>babbab</a:t>
            </a:r>
            <a:r>
              <a:rPr lang="en-US" dirty="0"/>
              <a:t>, </a:t>
            </a:r>
            <a:r>
              <a:rPr lang="en-US" i="1" dirty="0" err="1"/>
              <a:t>abaaaba</a:t>
            </a:r>
            <a:r>
              <a:rPr lang="en-US" dirty="0"/>
              <a:t>, </a:t>
            </a:r>
            <a:r>
              <a:rPr lang="en-US" i="1" dirty="0" err="1"/>
              <a:t>aaabaaa</a:t>
            </a:r>
            <a:r>
              <a:rPr lang="en-US" dirty="0"/>
              <a:t>, </a:t>
            </a:r>
            <a:r>
              <a:rPr lang="en-US" i="1" dirty="0" err="1"/>
              <a:t>aabbbaa</a:t>
            </a:r>
            <a:r>
              <a:rPr lang="en-US" dirty="0"/>
              <a:t>, </a:t>
            </a:r>
            <a:r>
              <a:rPr lang="en-US" i="1" dirty="0" err="1"/>
              <a:t>abbbba</a:t>
            </a:r>
            <a:r>
              <a:rPr lang="en-US" dirty="0"/>
              <a:t>, </a:t>
            </a:r>
            <a:r>
              <a:rPr lang="en-US" i="1" dirty="0" err="1"/>
              <a:t>babbbbab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>
          <a:xfrm>
            <a:off x="7044667" y="1566708"/>
            <a:ext cx="4787418" cy="4610256"/>
          </a:xfrm>
        </p:spPr>
        <p:txBody>
          <a:bodyPr/>
          <a:lstStyle/>
          <a:p>
            <a:r>
              <a:rPr lang="en-US" dirty="0"/>
              <a:t>The target CFG for </a:t>
            </a:r>
            <a:r>
              <a:rPr lang="en-US" i="1" dirty="0" err="1"/>
              <a:t>a</a:t>
            </a:r>
            <a:r>
              <a:rPr lang="en-US" i="1" baseline="30000" dirty="0" err="1"/>
              <a:t>n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 was successfully found.</a:t>
            </a:r>
          </a:p>
          <a:p>
            <a:r>
              <a:rPr lang="en-US" dirty="0"/>
              <a:t>The target MCFG was not found, but the GA achieved even better score!</a:t>
            </a:r>
          </a:p>
          <a:p>
            <a:r>
              <a:rPr lang="en-US" dirty="0"/>
              <a:t>The target CFG was not found; the result </a:t>
            </a:r>
            <a:r>
              <a:rPr lang="en-US" i="1" dirty="0" err="1"/>
              <a:t>G</a:t>
            </a:r>
            <a:r>
              <a:rPr lang="en-US" i="1" baseline="-25000" dirty="0" err="1"/>
              <a:t>opt</a:t>
            </a:r>
            <a:r>
              <a:rPr lang="en-US" baseline="-25000" dirty="0"/>
              <a:t>’’</a:t>
            </a:r>
            <a:r>
              <a:rPr lang="en-US" dirty="0"/>
              <a:t> has much worse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88CE51C-CE25-034F-AFD9-5898C384032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</a:t>
            </a: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other corpora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099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463"/>
    </mc:Choice>
    <mc:Fallback>
      <p:transition spd="slow" advTm="10046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for </a:t>
            </a:r>
            <a:r>
              <a:rPr lang="en-US" i="1" dirty="0" err="1"/>
              <a:t>a</a:t>
            </a:r>
            <a:r>
              <a:rPr lang="en-US" i="1" baseline="30000" dirty="0" err="1"/>
              <a:t>n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dirty="0" err="1"/>
              <a:t>c</a:t>
            </a:r>
            <a:r>
              <a:rPr lang="en-US" i="1" baseline="30000" dirty="0" err="1"/>
              <a:t>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88CE51C-CE25-034F-AFD9-5898C384032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4117159482"/>
              </p:ext>
            </p:extLst>
          </p:nvPr>
        </p:nvGraphicFramePr>
        <p:xfrm>
          <a:off x="484187" y="1566863"/>
          <a:ext cx="548163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480">
                  <a:extLst>
                    <a:ext uri="{9D8B030D-6E8A-4147-A177-3AD203B41FA5}">
                      <a16:colId xmlns:a16="http://schemas.microsoft.com/office/drawing/2014/main" val="2909267687"/>
                    </a:ext>
                  </a:extLst>
                </a:gridCol>
                <a:gridCol w="3493158">
                  <a:extLst>
                    <a:ext uri="{9D8B030D-6E8A-4147-A177-3AD203B41FA5}">
                      <a16:colId xmlns:a16="http://schemas.microsoft.com/office/drawing/2014/main" val="1130485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A(a)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l-G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95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B(b)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l-G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207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C(c)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l-G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545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P(X, Y, Z)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l-PL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A(X), B(Y), C(Z)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6512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pl-PL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P(XU, YV, ZW)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l-PL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A(X), B(Y), C(Z), P(U, V, W)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102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pl-PL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S(XYZ)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l-PL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P(X, Y, Z)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1586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|=</a:t>
                      </a:r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192.9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|</a:t>
                      </a:r>
                      <a:r>
                        <a:rPr lang="en-US" sz="20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0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|=</a:t>
                      </a:r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|</a:t>
                      </a:r>
                      <a:r>
                        <a:rPr lang="en-US" sz="20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|+3×|</a:t>
                      </a:r>
                      <a:r>
                        <a:rPr lang="en-US" sz="20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000" b="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|=</a:t>
                      </a:r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222.9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952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669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350445299"/>
              </p:ext>
            </p:extLst>
          </p:nvPr>
        </p:nvGraphicFramePr>
        <p:xfrm>
          <a:off x="6351588" y="1566863"/>
          <a:ext cx="548005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119">
                  <a:extLst>
                    <a:ext uri="{9D8B030D-6E8A-4147-A177-3AD203B41FA5}">
                      <a16:colId xmlns:a16="http://schemas.microsoft.com/office/drawing/2014/main" val="2175045402"/>
                    </a:ext>
                  </a:extLst>
                </a:gridCol>
                <a:gridCol w="3547931">
                  <a:extLst>
                    <a:ext uri="{9D8B030D-6E8A-4147-A177-3AD203B41FA5}">
                      <a16:colId xmlns:a16="http://schemas.microsoft.com/office/drawing/2014/main" val="1479131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 → a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2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sz="2000" dirty="0"/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B → b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7270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sz="2000" dirty="0"/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C → c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33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sz="2000" dirty="0"/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P → BP | C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963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sz="2000" dirty="0"/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S → ASP | b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055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2000" b="1" i="1" dirty="0" err="1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="1" i="1" baseline="30000" dirty="0" err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2000" b="1" i="1" dirty="0" err="1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000" b="1" i="1" dirty="0" err="1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sz="2000" b="1" baseline="30000" dirty="0" err="1">
                          <a:solidFill>
                            <a:schemeClr val="bg1"/>
                          </a:solidFill>
                        </a:rPr>
                        <a:t>∗</a:t>
                      </a:r>
                      <a:r>
                        <a:rPr lang="en-US" sz="2000" b="1" i="1" dirty="0" err="1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2000" b="1" i="1" baseline="300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952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035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en-US" sz="2000" i="1" dirty="0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|=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100.5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, |</a:t>
                      </a:r>
                      <a:r>
                        <a:rPr lang="en-US" sz="2000" i="1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sz="2000" i="1" dirty="0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|=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30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, |</a:t>
                      </a:r>
                      <a:r>
                        <a:rPr lang="en-US" sz="2000" i="1" dirty="0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|+3×|</a:t>
                      </a:r>
                      <a:r>
                        <a:rPr lang="en-US" sz="2000" i="1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sz="2000" i="1" dirty="0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|=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190.5</a:t>
                      </a:r>
                    </a:p>
                  </a:txBody>
                  <a:tcPr>
                    <a:solidFill>
                      <a:srgbClr val="1952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89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09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99"/>
    </mc:Choice>
    <mc:Fallback>
      <p:transition spd="slow" advTm="5699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for palindromes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F2985E3-0AA3-7C4F-A9A1-1587308C36F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Content Placeholder 7"/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742528975"/>
              </p:ext>
            </p:extLst>
          </p:nvPr>
        </p:nvGraphicFramePr>
        <p:xfrm>
          <a:off x="484184" y="1566863"/>
          <a:ext cx="6041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843">
                  <a:extLst>
                    <a:ext uri="{9D8B030D-6E8A-4147-A177-3AD203B41FA5}">
                      <a16:colId xmlns:a16="http://schemas.microsoft.com/office/drawing/2014/main" val="3741585645"/>
                    </a:ext>
                  </a:extLst>
                </a:gridCol>
                <a:gridCol w="768700">
                  <a:extLst>
                    <a:ext uri="{9D8B030D-6E8A-4147-A177-3AD203B41FA5}">
                      <a16:colId xmlns:a16="http://schemas.microsoft.com/office/drawing/2014/main" val="657087940"/>
                    </a:ext>
                  </a:extLst>
                </a:gridCol>
                <a:gridCol w="829975">
                  <a:extLst>
                    <a:ext uri="{9D8B030D-6E8A-4147-A177-3AD203B41FA5}">
                      <a16:colId xmlns:a16="http://schemas.microsoft.com/office/drawing/2014/main" val="3287338777"/>
                    </a:ext>
                  </a:extLst>
                </a:gridCol>
                <a:gridCol w="1977158">
                  <a:extLst>
                    <a:ext uri="{9D8B030D-6E8A-4147-A177-3AD203B41FA5}">
                      <a16:colId xmlns:a16="http://schemas.microsoft.com/office/drawing/2014/main" val="3395870102"/>
                    </a:ext>
                  </a:extLst>
                </a:gridCol>
                <a:gridCol w="1710384">
                  <a:extLst>
                    <a:ext uri="{9D8B030D-6E8A-4147-A177-3AD203B41FA5}">
                      <a16:colId xmlns:a16="http://schemas.microsoft.com/office/drawing/2014/main" val="232643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|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|</a:t>
                      </a:r>
                      <a:r>
                        <a:rPr lang="en-US" i="1" dirty="0"/>
                        <a:t>D</a:t>
                      </a:r>
                      <a:r>
                        <a:rPr lang="en-US" dirty="0"/>
                        <a:t>: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|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 + 3×|</a:t>
                      </a:r>
                      <a:r>
                        <a:rPr lang="en-US" i="1" dirty="0"/>
                        <a:t>D</a:t>
                      </a:r>
                      <a:r>
                        <a:rPr lang="en-US" dirty="0"/>
                        <a:t>: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con</a:t>
                      </a:r>
                      <a:endParaRPr lang="en-US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52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48.6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264.0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i="0" dirty="0">
                          <a:effectLst/>
                        </a:rPr>
                        <a:t>{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i="0" dirty="0">
                          <a:effectLst/>
                        </a:rPr>
                        <a:t>, </a:t>
                      </a:r>
                      <a:r>
                        <a:rPr lang="en-US" b="0" i="1" dirty="0">
                          <a:effectLst/>
                        </a:rPr>
                        <a:t>b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r>
                        <a:rPr lang="en-US" b="0" i="0" baseline="30000" dirty="0">
                          <a:effectLst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4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opt</a:t>
                      </a:r>
                      <a:r>
                        <a:rPr lang="en-US" b="1" i="1" baseline="-25000" dirty="0">
                          <a:solidFill>
                            <a:schemeClr val="bg1"/>
                          </a:solidFill>
                        </a:rPr>
                        <a:t>’’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52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233.0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effectLst/>
                        </a:rPr>
                        <a:t>{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i="0" dirty="0">
                          <a:effectLst/>
                        </a:rPr>
                        <a:t>, </a:t>
                      </a:r>
                      <a:r>
                        <a:rPr lang="en-US" b="0" i="1" dirty="0">
                          <a:effectLst/>
                        </a:rPr>
                        <a:t>b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r>
                        <a:rPr lang="en-US" b="0" i="0" baseline="30000" dirty="0">
                          <a:effectLst/>
                        </a:rPr>
                        <a:t>+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805.1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4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pal</a:t>
                      </a:r>
                      <a:endParaRPr lang="en-US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52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151.8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effectLst/>
                        </a:rPr>
                        <a:t>{</a:t>
                      </a:r>
                      <a:r>
                        <a:rPr lang="en-US" b="0" i="1" dirty="0" err="1">
                          <a:effectLst/>
                        </a:rPr>
                        <a:t>ww</a:t>
                      </a:r>
                      <a:r>
                        <a:rPr lang="en-US" b="0" i="0" baseline="30000" dirty="0">
                          <a:effectLst/>
                        </a:rPr>
                        <a:t>↺</a:t>
                      </a:r>
                      <a:r>
                        <a:rPr lang="en-US" b="0" i="0" dirty="0">
                          <a:effectLst/>
                        </a:rPr>
                        <a:t> | </a:t>
                      </a:r>
                      <a:r>
                        <a:rPr lang="en-US" b="0" i="1" dirty="0">
                          <a:effectLst/>
                        </a:rPr>
                        <a:t>w</a:t>
                      </a:r>
                      <a:r>
                        <a:rPr lang="en-US" b="0" i="0" dirty="0">
                          <a:effectLst/>
                        </a:rPr>
                        <a:t>∈{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i="0" dirty="0">
                          <a:effectLst/>
                        </a:rPr>
                        <a:t>, </a:t>
                      </a:r>
                      <a:r>
                        <a:rPr lang="en-US" b="0" i="1" dirty="0">
                          <a:effectLst/>
                        </a:rPr>
                        <a:t>b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r>
                        <a:rPr lang="en-US" b="0" i="0" baseline="30000" dirty="0">
                          <a:effectLst/>
                        </a:rPr>
                        <a:t>+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725.6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0068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540491389"/>
              </p:ext>
            </p:extLst>
          </p:nvPr>
        </p:nvGraphicFramePr>
        <p:xfrm>
          <a:off x="484188" y="3558223"/>
          <a:ext cx="6041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135">
                  <a:extLst>
                    <a:ext uri="{9D8B030D-6E8A-4147-A177-3AD203B41FA5}">
                      <a16:colId xmlns:a16="http://schemas.microsoft.com/office/drawing/2014/main" val="3967145988"/>
                    </a:ext>
                  </a:extLst>
                </a:gridCol>
                <a:gridCol w="2093921">
                  <a:extLst>
                    <a:ext uri="{9D8B030D-6E8A-4147-A177-3AD203B41FA5}">
                      <a16:colId xmlns:a16="http://schemas.microsoft.com/office/drawing/2014/main" val="2431872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→ a | 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7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→ P | PP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2235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ASA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→ C | PSP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3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pal</a:t>
                      </a:r>
                      <a:endParaRPr lang="en-US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952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opt</a:t>
                      </a:r>
                      <a:r>
                        <a:rPr lang="en-US" b="1" i="1" baseline="-25000" dirty="0">
                          <a:solidFill>
                            <a:schemeClr val="bg1"/>
                          </a:solidFill>
                        </a:rPr>
                        <a:t>’’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952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5009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9BFA39-3541-4102-B836-B8D165B77D59}"/>
              </a:ext>
            </a:extLst>
          </p:cNvPr>
          <p:cNvSpPr txBox="1"/>
          <p:nvPr/>
        </p:nvSpPr>
        <p:spPr>
          <a:xfrm>
            <a:off x="6920222" y="1566863"/>
            <a:ext cx="49118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0" indent="-3600000"/>
            <a:r>
              <a:rPr lang="en-US" sz="2000" i="1" dirty="0"/>
              <a:t>S</a:t>
            </a:r>
            <a:r>
              <a:rPr lang="en-US" sz="2000" dirty="0"/>
              <a:t> → </a:t>
            </a:r>
            <a:r>
              <a:rPr lang="en-US" sz="2000" i="1" dirty="0"/>
              <a:t>PS</a:t>
            </a:r>
            <a:r>
              <a:rPr lang="en-US" sz="2000" dirty="0"/>
              <a:t> → </a:t>
            </a:r>
            <a:r>
              <a:rPr lang="en-US" sz="2000" i="1" dirty="0"/>
              <a:t>PPS</a:t>
            </a:r>
            <a:r>
              <a:rPr lang="en-US" sz="2000" dirty="0"/>
              <a:t> → </a:t>
            </a:r>
            <a:r>
              <a:rPr lang="en-US" sz="2000" i="1" dirty="0"/>
              <a:t>PPPS</a:t>
            </a:r>
            <a:r>
              <a:rPr lang="en-US" sz="2000" dirty="0"/>
              <a:t> →</a:t>
            </a:r>
            <a:br>
              <a:rPr lang="en-US" sz="2000" dirty="0"/>
            </a:br>
            <a:r>
              <a:rPr lang="en-US" sz="2000" dirty="0"/>
              <a:t>→ </a:t>
            </a:r>
            <a:r>
              <a:rPr lang="en-US" sz="2000" i="1" dirty="0"/>
              <a:t>PPPP</a:t>
            </a:r>
            <a:r>
              <a:rPr lang="en-US" sz="2000" dirty="0"/>
              <a:t> → … → </a:t>
            </a:r>
            <a:r>
              <a:rPr lang="en-US" sz="2000" i="1" dirty="0" err="1"/>
              <a:t>abba</a:t>
            </a:r>
            <a:endParaRPr lang="en-US" sz="2000" i="1" dirty="0"/>
          </a:p>
          <a:p>
            <a:pPr marL="1080000" indent="-3600000"/>
            <a:endParaRPr lang="en-US" sz="2000" i="1" dirty="0"/>
          </a:p>
          <a:p>
            <a:pPr marL="1080000" indent="-3600000"/>
            <a:r>
              <a:rPr lang="en-US" sz="2000" dirty="0"/>
              <a:t>|</a:t>
            </a:r>
            <a:r>
              <a:rPr lang="en-US" sz="2000" i="1" dirty="0"/>
              <a:t>D</a:t>
            </a:r>
            <a:r>
              <a:rPr lang="en-US" sz="2000" dirty="0"/>
              <a:t>| = </a:t>
            </a:r>
            <a:r>
              <a:rPr lang="en-US" sz="2000" i="1" dirty="0"/>
              <a:t>n</a:t>
            </a:r>
            <a:r>
              <a:rPr lang="en-US" sz="2000" dirty="0"/>
              <a:t>  ⇒  |</a:t>
            </a:r>
            <a:r>
              <a:rPr lang="en-US" sz="2000" i="1" dirty="0" err="1"/>
              <a:t>D</a:t>
            </a:r>
            <a:r>
              <a:rPr lang="en-US" sz="2000" dirty="0" err="1"/>
              <a:t>: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con</a:t>
            </a:r>
            <a:r>
              <a:rPr lang="en-US" sz="2000" dirty="0"/>
              <a:t>| = 2</a:t>
            </a:r>
            <a:r>
              <a:rPr lang="en-US" sz="2000" i="1" dirty="0"/>
              <a:t>n</a:t>
            </a:r>
          </a:p>
          <a:p>
            <a:pPr marL="1080000" indent="-3600000"/>
            <a:endParaRPr lang="en-US" sz="2000" i="1" dirty="0"/>
          </a:p>
          <a:p>
            <a:pPr marL="1080000" indent="-3600000"/>
            <a:endParaRPr lang="en-US" sz="2000" i="1" dirty="0"/>
          </a:p>
          <a:p>
            <a:pPr marL="1800000" indent="-3600000"/>
            <a:r>
              <a:rPr lang="en-US" sz="2000" i="1" dirty="0"/>
              <a:t>S</a:t>
            </a:r>
            <a:r>
              <a:rPr lang="en-US" sz="2000" dirty="0"/>
              <a:t> → </a:t>
            </a:r>
            <a:r>
              <a:rPr lang="en-US" sz="2000" i="1" dirty="0"/>
              <a:t>PSP</a:t>
            </a:r>
            <a:r>
              <a:rPr lang="en-US" sz="2000" dirty="0"/>
              <a:t> → </a:t>
            </a:r>
            <a:r>
              <a:rPr lang="en-US" sz="2000" i="1" dirty="0"/>
              <a:t>PCP</a:t>
            </a:r>
            <a:r>
              <a:rPr lang="en-US" sz="2000" dirty="0"/>
              <a:t> → </a:t>
            </a:r>
            <a:r>
              <a:rPr lang="en-US" sz="2000" i="1" dirty="0"/>
              <a:t>PPPP</a:t>
            </a:r>
            <a:r>
              <a:rPr lang="en-US" sz="2000" dirty="0"/>
              <a:t> → … → </a:t>
            </a:r>
            <a:r>
              <a:rPr lang="en-US" sz="2000" i="1" dirty="0" err="1"/>
              <a:t>abba</a:t>
            </a:r>
            <a:endParaRPr lang="en-US" sz="2000" i="1" dirty="0"/>
          </a:p>
          <a:p>
            <a:pPr marL="1080000" indent="-3600000"/>
            <a:endParaRPr lang="en-US" sz="2000" i="1" dirty="0"/>
          </a:p>
          <a:p>
            <a:pPr marL="1080000" indent="-3600000"/>
            <a:r>
              <a:rPr lang="en-US" sz="2000" dirty="0"/>
              <a:t>|</a:t>
            </a:r>
            <a:r>
              <a:rPr lang="en-US" sz="2000" i="1" dirty="0"/>
              <a:t>D</a:t>
            </a:r>
            <a:r>
              <a:rPr lang="en-US" sz="2000" dirty="0"/>
              <a:t>| = 1 + 2</a:t>
            </a:r>
            <a:r>
              <a:rPr lang="en-US" sz="2000" i="1" dirty="0"/>
              <a:t>n</a:t>
            </a:r>
            <a:r>
              <a:rPr lang="en-US" sz="2000" dirty="0"/>
              <a:t>  ⇒  |</a:t>
            </a:r>
            <a:r>
              <a:rPr lang="en-US" sz="2000" i="1" dirty="0" err="1"/>
              <a:t>D</a:t>
            </a:r>
            <a:r>
              <a:rPr lang="en-US" sz="2000" dirty="0" err="1"/>
              <a:t>: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opt</a:t>
            </a:r>
            <a:r>
              <a:rPr lang="en-US" sz="2000" i="1" baseline="-25000" dirty="0"/>
              <a:t>’’</a:t>
            </a:r>
            <a:r>
              <a:rPr lang="en-US" sz="2000" dirty="0"/>
              <a:t>| = 3 + 3</a:t>
            </a:r>
            <a:r>
              <a:rPr lang="en-US" sz="2000" i="1" dirty="0"/>
              <a:t>n</a:t>
            </a:r>
          </a:p>
          <a:p>
            <a:pPr marL="1080000" indent="-3600000"/>
            <a:r>
              <a:rPr lang="en-US" sz="2000" dirty="0"/>
              <a:t>|</a:t>
            </a:r>
            <a:r>
              <a:rPr lang="en-US" sz="2000" i="1" dirty="0"/>
              <a:t>D</a:t>
            </a:r>
            <a:r>
              <a:rPr lang="en-US" sz="2000" dirty="0"/>
              <a:t>| = 2 + 2</a:t>
            </a:r>
            <a:r>
              <a:rPr lang="en-US" sz="2000" i="1" dirty="0"/>
              <a:t>n</a:t>
            </a:r>
            <a:r>
              <a:rPr lang="en-US" sz="2000" dirty="0"/>
              <a:t>  ⇒  |</a:t>
            </a:r>
            <a:r>
              <a:rPr lang="en-US" sz="2000" i="1" dirty="0" err="1"/>
              <a:t>D</a:t>
            </a:r>
            <a:r>
              <a:rPr lang="en-US" sz="2000" dirty="0" err="1"/>
              <a:t>: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opt</a:t>
            </a:r>
            <a:r>
              <a:rPr lang="en-US" sz="2000" i="1" baseline="-25000" dirty="0"/>
              <a:t>’’</a:t>
            </a:r>
            <a:r>
              <a:rPr lang="en-US" sz="2000" dirty="0"/>
              <a:t>| = 4 + 3</a:t>
            </a:r>
            <a:r>
              <a:rPr lang="en-US" sz="2000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8894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719"/>
    </mc:Choice>
    <mc:Fallback>
      <p:transition spd="slow" advTm="567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so?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F2985E3-0AA3-7C4F-A9A1-1587308C36F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For CFG, nearly any encoding is a valid grammar</a:t>
            </a:r>
          </a:p>
          <a:p>
            <a:pPr lvl="1"/>
            <a:r>
              <a:rPr lang="en-US" dirty="0"/>
              <a:t>Mutations can be local</a:t>
            </a:r>
          </a:p>
          <a:p>
            <a:pPr lvl="1"/>
            <a:r>
              <a:rPr lang="en-US" dirty="0"/>
              <a:t>Small mutations may cause small changes to performance</a:t>
            </a:r>
          </a:p>
          <a:p>
            <a:r>
              <a:rPr lang="en-US" dirty="0"/>
              <a:t>For MCFG, validity depends on non-local constraints</a:t>
            </a:r>
          </a:p>
          <a:p>
            <a:pPr lvl="1"/>
            <a:r>
              <a:rPr lang="en-US" dirty="0"/>
              <a:t>Very few local mutations are possible</a:t>
            </a:r>
          </a:p>
          <a:p>
            <a:pPr lvl="1"/>
            <a:r>
              <a:rPr lang="en-US" dirty="0"/>
              <a:t>Massive mutations cause massive changes to performance</a:t>
            </a:r>
          </a:p>
          <a:p>
            <a:r>
              <a:rPr lang="en-US" dirty="0"/>
              <a:t>Multidimensionality never lives long enough to come useful</a:t>
            </a:r>
          </a:p>
          <a:p>
            <a:pPr lvl="1"/>
            <a:r>
              <a:rPr lang="en-US" dirty="0"/>
              <a:t>Effectively, searching among CFGs, but with MCFG mutation rules</a:t>
            </a:r>
          </a:p>
        </p:txBody>
      </p:sp>
      <p:pic>
        <p:nvPicPr>
          <p:cNvPr id="5" name="Picture 2" descr="1,220,774 Sculpting Stock Photos, Pictures &amp;amp; Royalty-Free Images - iStock">
            <a:extLst>
              <a:ext uri="{FF2B5EF4-FFF2-40B4-BE49-F238E27FC236}">
                <a16:creationId xmlns:a16="http://schemas.microsoft.com/office/drawing/2014/main" id="{E6488F06-8F19-4390-809A-B470A825F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650" y="1159798"/>
            <a:ext cx="4260362" cy="284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Meccano Buggy 15 vehicles to be built">
            <a:extLst>
              <a:ext uri="{FF2B5EF4-FFF2-40B4-BE49-F238E27FC236}">
                <a16:creationId xmlns:a16="http://schemas.microsoft.com/office/drawing/2014/main" id="{1770E006-2AA7-4C14-B95D-5817A197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7"/>
          <a:stretch/>
        </p:blipFill>
        <p:spPr bwMode="auto">
          <a:xfrm>
            <a:off x="8391754" y="4000040"/>
            <a:ext cx="3440258" cy="223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3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794"/>
    </mc:Choice>
    <mc:Fallback>
      <p:transition spd="slow" advTm="1937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beyond CFG: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cross-serial dependencies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rtl="0"/>
            <a:r>
              <a:rPr lang="en-US" dirty="0"/>
              <a:t>copy language {</a:t>
            </a:r>
            <a:r>
              <a:rPr lang="en-US" i="1" dirty="0" err="1"/>
              <a:t>ww</a:t>
            </a:r>
            <a:r>
              <a:rPr lang="en-US" dirty="0"/>
              <a:t> | </a:t>
            </a:r>
            <a:r>
              <a:rPr lang="en-US" i="1" dirty="0"/>
              <a:t>w</a:t>
            </a:r>
            <a:r>
              <a:rPr lang="en-US" dirty="0"/>
              <a:t>∈{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}</a:t>
            </a:r>
            <a:r>
              <a:rPr lang="en-US" baseline="30000" dirty="0"/>
              <a:t>+</a:t>
            </a:r>
            <a:r>
              <a:rPr lang="en-US" dirty="0"/>
              <a:t>}</a:t>
            </a:r>
          </a:p>
          <a:p>
            <a:pPr rtl="0"/>
            <a:r>
              <a:rPr lang="en-US" dirty="0"/>
              <a:t>powers language </a:t>
            </a:r>
            <a:r>
              <a:rPr lang="en-US" i="1" dirty="0" err="1"/>
              <a:t>a</a:t>
            </a:r>
            <a:r>
              <a:rPr lang="en-US" i="1" baseline="30000" dirty="0" err="1"/>
              <a:t>n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dirty="0" err="1"/>
              <a:t>c</a:t>
            </a:r>
            <a:r>
              <a:rPr lang="en-US" i="1" baseline="30000" dirty="0" err="1"/>
              <a:t>n</a:t>
            </a:r>
            <a:endParaRPr lang="en-US" i="1" baseline="30000" dirty="0"/>
          </a:p>
          <a:p>
            <a:pPr rtl="0"/>
            <a:r>
              <a:rPr lang="en-US" dirty="0"/>
              <a:t>Dutch and Swiss German:</a:t>
            </a:r>
          </a:p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353220B-A14A-6241-8A7C-0C5FF205CE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80790"/>
              </p:ext>
            </p:extLst>
          </p:nvPr>
        </p:nvGraphicFramePr>
        <p:xfrm>
          <a:off x="484188" y="3305267"/>
          <a:ext cx="1134744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13">
                  <a:extLst>
                    <a:ext uri="{9D8B030D-6E8A-4147-A177-3AD203B41FA5}">
                      <a16:colId xmlns:a16="http://schemas.microsoft.com/office/drawing/2014/main" val="3419798275"/>
                    </a:ext>
                  </a:extLst>
                </a:gridCol>
                <a:gridCol w="805192">
                  <a:extLst>
                    <a:ext uri="{9D8B030D-6E8A-4147-A177-3AD203B41FA5}">
                      <a16:colId xmlns:a16="http://schemas.microsoft.com/office/drawing/2014/main" val="876046923"/>
                    </a:ext>
                  </a:extLst>
                </a:gridCol>
                <a:gridCol w="893433">
                  <a:extLst>
                    <a:ext uri="{9D8B030D-6E8A-4147-A177-3AD203B41FA5}">
                      <a16:colId xmlns:a16="http://schemas.microsoft.com/office/drawing/2014/main" val="2820645474"/>
                    </a:ext>
                  </a:extLst>
                </a:gridCol>
                <a:gridCol w="2283215">
                  <a:extLst>
                    <a:ext uri="{9D8B030D-6E8A-4147-A177-3AD203B41FA5}">
                      <a16:colId xmlns:a16="http://schemas.microsoft.com/office/drawing/2014/main" val="1083211031"/>
                    </a:ext>
                  </a:extLst>
                </a:gridCol>
                <a:gridCol w="1500083">
                  <a:extLst>
                    <a:ext uri="{9D8B030D-6E8A-4147-A177-3AD203B41FA5}">
                      <a16:colId xmlns:a16="http://schemas.microsoft.com/office/drawing/2014/main" val="2009243476"/>
                    </a:ext>
                  </a:extLst>
                </a:gridCol>
                <a:gridCol w="2095704">
                  <a:extLst>
                    <a:ext uri="{9D8B030D-6E8A-4147-A177-3AD203B41FA5}">
                      <a16:colId xmlns:a16="http://schemas.microsoft.com/office/drawing/2014/main" val="3334499104"/>
                    </a:ext>
                  </a:extLst>
                </a:gridCol>
                <a:gridCol w="794161">
                  <a:extLst>
                    <a:ext uri="{9D8B030D-6E8A-4147-A177-3AD203B41FA5}">
                      <a16:colId xmlns:a16="http://schemas.microsoft.com/office/drawing/2014/main" val="51926539"/>
                    </a:ext>
                  </a:extLst>
                </a:gridCol>
                <a:gridCol w="882401">
                  <a:extLst>
                    <a:ext uri="{9D8B030D-6E8A-4147-A177-3AD203B41FA5}">
                      <a16:colId xmlns:a16="http://schemas.microsoft.com/office/drawing/2014/main" val="608767768"/>
                    </a:ext>
                  </a:extLst>
                </a:gridCol>
                <a:gridCol w="1632447">
                  <a:extLst>
                    <a:ext uri="{9D8B030D-6E8A-4147-A177-3AD203B41FA5}">
                      <a16:colId xmlns:a16="http://schemas.microsoft.com/office/drawing/2014/main" val="366408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err="1"/>
                        <a:t>mer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err="1"/>
                        <a:t>d’chind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err="1"/>
                        <a:t>em</a:t>
                      </a:r>
                      <a:r>
                        <a:rPr lang="en-US" sz="2000" dirty="0"/>
                        <a:t> 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es </a:t>
                      </a:r>
                      <a:r>
                        <a:rPr lang="en-US" sz="2000" dirty="0" err="1"/>
                        <a:t>huus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err="1"/>
                        <a:t>lönd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err="1"/>
                        <a:t>hälfe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err="1"/>
                        <a:t>aastriiche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the children-</a:t>
                      </a:r>
                      <a:r>
                        <a:rPr lang="en-US" sz="2000" cap="small" baseline="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Hans-</a:t>
                      </a:r>
                      <a:r>
                        <a:rPr lang="en-US" sz="2000" cap="small" baseline="0" dirty="0" err="1"/>
                        <a:t>dat</a:t>
                      </a:r>
                      <a:endParaRPr lang="en-US" sz="2000" cap="sm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the house-</a:t>
                      </a:r>
                      <a:r>
                        <a:rPr lang="en-US" sz="2000" cap="small" baseline="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paint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54752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l" rtl="0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‘... that we let the children help Hans paint the house’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5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39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143"/>
    </mc:Choice>
    <mc:Fallback>
      <p:transition spd="slow" advTm="941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further work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F2985E3-0AA3-7C4F-A9A1-1587308C36F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Try another MCS formalism, with less “rigidity” in representation</a:t>
            </a:r>
          </a:p>
          <a:p>
            <a:r>
              <a:rPr lang="en-US" dirty="0"/>
              <a:t>Try tweaking meta-parameters for GA</a:t>
            </a:r>
          </a:p>
          <a:p>
            <a:endParaRPr lang="en-US" dirty="0"/>
          </a:p>
          <a:p>
            <a:r>
              <a:rPr lang="en-US" dirty="0"/>
              <a:t>https://github.com/tyomitch</a:t>
            </a:r>
            <a:r>
              <a:rPr lang="en-US"/>
              <a:t>/pmcfg</a:t>
            </a:r>
            <a:endParaRPr lang="en-US" dirty="0"/>
          </a:p>
        </p:txBody>
      </p:sp>
      <p:pic>
        <p:nvPicPr>
          <p:cNvPr id="5" name="Picture 2" descr="КДПВ">
            <a:extLst>
              <a:ext uri="{FF2B5EF4-FFF2-40B4-BE49-F238E27FC236}">
                <a16:creationId xmlns:a16="http://schemas.microsoft.com/office/drawing/2014/main" id="{4EE84037-2B2C-4A01-80A7-3178BE8A5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03" b="97645" l="1087" r="99864">
                        <a14:foregroundMark x1="19837" y1="57065" x2="19837" y2="57065"/>
                        <a14:foregroundMark x1="57065" y1="50725" x2="57065" y2="50725"/>
                        <a14:foregroundMark x1="39266" y1="20652" x2="34647" y2="32428"/>
                        <a14:foregroundMark x1="34647" y1="32428" x2="50543" y2="54529"/>
                        <a14:foregroundMark x1="50543" y1="54529" x2="55299" y2="33877"/>
                        <a14:foregroundMark x1="55299" y1="33877" x2="41033" y2="21014"/>
                        <a14:foregroundMark x1="41033" y1="21014" x2="38315" y2="19928"/>
                        <a14:foregroundMark x1="26223" y1="23370" x2="13179" y2="46377"/>
                        <a14:foregroundMark x1="13179" y1="46377" x2="23098" y2="66667"/>
                        <a14:foregroundMark x1="23098" y1="66667" x2="39810" y2="56703"/>
                        <a14:foregroundMark x1="39810" y1="56703" x2="30435" y2="31703"/>
                        <a14:foregroundMark x1="30435" y1="31703" x2="25272" y2="24275"/>
                        <a14:foregroundMark x1="74185" y1="20833" x2="53397" y2="22826"/>
                        <a14:foregroundMark x1="53397" y1="22826" x2="70516" y2="41486"/>
                        <a14:foregroundMark x1="70516" y1="41486" x2="87772" y2="43478"/>
                        <a14:foregroundMark x1="87772" y1="43478" x2="87092" y2="29891"/>
                        <a14:foregroundMark x1="87092" y1="29891" x2="78261" y2="21739"/>
                        <a14:foregroundMark x1="78261" y1="21739" x2="75272" y2="20471"/>
                        <a14:foregroundMark x1="68750" y1="16304" x2="53397" y2="14855"/>
                        <a14:foregroundMark x1="53397" y1="14855" x2="57609" y2="28080"/>
                        <a14:foregroundMark x1="57609" y1="28080" x2="69429" y2="23007"/>
                        <a14:foregroundMark x1="69429" y1="23007" x2="68614" y2="16304"/>
                        <a14:foregroundMark x1="61277" y1="46558" x2="47283" y2="44565"/>
                        <a14:foregroundMark x1="47283" y1="44565" x2="29076" y2="59239"/>
                        <a14:foregroundMark x1="29076" y1="59239" x2="38587" y2="82609"/>
                        <a14:foregroundMark x1="38587" y1="82609" x2="74049" y2="86413"/>
                        <a14:foregroundMark x1="74049" y1="86413" x2="83424" y2="75543"/>
                        <a14:foregroundMark x1="83424" y1="75543" x2="82880" y2="57609"/>
                        <a14:foregroundMark x1="82880" y1="57609" x2="75679" y2="47283"/>
                        <a14:foregroundMark x1="59783" y1="55254" x2="48913" y2="52717"/>
                        <a14:foregroundMark x1="48913" y1="52717" x2="34918" y2="62138"/>
                        <a14:foregroundMark x1="34918" y1="62138" x2="46875" y2="80435"/>
                        <a14:foregroundMark x1="46875" y1="80435" x2="68750" y2="67754"/>
                        <a14:foregroundMark x1="68750" y1="67754" x2="69022" y2="50906"/>
                        <a14:foregroundMark x1="69022" y1="50906" x2="59239" y2="53623"/>
                        <a14:foregroundMark x1="15489" y1="32971" x2="3397" y2="40761"/>
                        <a14:foregroundMark x1="3397" y1="40761" x2="4484" y2="77536"/>
                        <a14:foregroundMark x1="4484" y1="77536" x2="17255" y2="98188"/>
                        <a14:foregroundMark x1="17255" y1="98188" x2="58288" y2="89493"/>
                        <a14:foregroundMark x1="58288" y1="89493" x2="16304" y2="40217"/>
                        <a14:foregroundMark x1="16304" y1="40217" x2="15897" y2="32790"/>
                        <a14:foregroundMark x1="1087" y1="26630" x2="25272" y2="55072"/>
                        <a14:foregroundMark x1="25272" y1="55072" x2="23098" y2="91667"/>
                        <a14:foregroundMark x1="23098" y1="91667" x2="13587" y2="97101"/>
                        <a14:foregroundMark x1="13587" y1="97101" x2="13587" y2="97101"/>
                        <a14:foregroundMark x1="1766" y1="28623" x2="13859" y2="23551"/>
                        <a14:foregroundMark x1="13859" y1="23551" x2="13995" y2="22283"/>
                        <a14:foregroundMark x1="1766" y1="81341" x2="4484" y2="95471"/>
                        <a14:foregroundMark x1="4484" y1="95471" x2="7745" y2="96196"/>
                        <a14:foregroundMark x1="59918" y1="15399" x2="76495" y2="6703"/>
                        <a14:foregroundMark x1="76495" y1="6703" x2="88723" y2="6884"/>
                        <a14:foregroundMark x1="88723" y1="6884" x2="99864" y2="26993"/>
                        <a14:foregroundMark x1="10870" y1="25181" x2="23641" y2="16123"/>
                        <a14:foregroundMark x1="23641" y1="16123" x2="52310" y2="17391"/>
                        <a14:foregroundMark x1="11685" y1="24094" x2="20924" y2="16848"/>
                        <a14:foregroundMark x1="20924" y1="16848" x2="23370" y2="16848"/>
                        <a14:foregroundMark x1="22147" y1="16848" x2="35870" y2="16667"/>
                        <a14:foregroundMark x1="35870" y1="16667" x2="47283" y2="17029"/>
                        <a14:foregroundMark x1="47283" y1="17029" x2="52989" y2="15942"/>
                        <a14:foregroundMark x1="52038" y1="15399" x2="12636" y2="21014"/>
                        <a14:foregroundMark x1="12636" y1="21014" x2="11005" y2="23007"/>
                        <a14:foregroundMark x1="9647" y1="23007" x2="19837" y2="16304"/>
                        <a14:foregroundMark x1="19837" y1="16304" x2="32880" y2="15942"/>
                        <a14:foregroundMark x1="32880" y1="15942" x2="48370" y2="16304"/>
                        <a14:foregroundMark x1="88587" y1="6703" x2="99864" y2="10688"/>
                        <a14:foregroundMark x1="20380" y1="15761" x2="5027" y2="22464"/>
                        <a14:foregroundMark x1="20245" y1="15761" x2="10870" y2="20109"/>
                        <a14:foregroundMark x1="10870" y1="20109" x2="10870" y2="20109"/>
                        <a14:foregroundMark x1="19022" y1="15761" x2="12228" y2="20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757" y="1457365"/>
            <a:ext cx="6366881" cy="47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0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111"/>
    </mc:Choice>
    <mc:Fallback>
      <p:transition spd="slow" advTm="711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>
          <a:xfrm>
            <a:off x="5345724" y="1566708"/>
            <a:ext cx="6486362" cy="4610256"/>
          </a:xfrm>
        </p:spPr>
        <p:txBody>
          <a:bodyPr/>
          <a:lstStyle/>
          <a:p>
            <a:r>
              <a:rPr lang="en-US" dirty="0"/>
              <a:t>Linearity: each input substring used exactly once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*[</a:t>
            </a:r>
            <a:r>
              <a:rPr lang="en-US" i="1" dirty="0"/>
              <a:t>Fred </a:t>
            </a:r>
            <a:r>
              <a:rPr lang="en-US" dirty="0"/>
              <a:t>[</a:t>
            </a:r>
            <a:r>
              <a:rPr lang="en-US" i="1" dirty="0"/>
              <a:t>took a picture</a:t>
            </a:r>
            <a:r>
              <a:rPr lang="en-US" dirty="0"/>
              <a:t>]</a:t>
            </a:r>
            <a:r>
              <a:rPr lang="en-US" baseline="-25000" dirty="0"/>
              <a:t>VP</a:t>
            </a:r>
            <a:r>
              <a:rPr lang="en-US" dirty="0"/>
              <a:t> </a:t>
            </a:r>
            <a:r>
              <a:rPr lang="en-US" i="1" dirty="0"/>
              <a:t>of you</a:t>
            </a:r>
            <a:r>
              <a:rPr lang="en-US" dirty="0"/>
              <a:t>]</a:t>
            </a:r>
            <a:r>
              <a:rPr lang="en-US" baseline="-25000" dirty="0"/>
              <a:t>S</a:t>
            </a:r>
            <a:r>
              <a:rPr lang="en-US" i="1" dirty="0"/>
              <a:t>, and </a:t>
            </a:r>
            <a:r>
              <a:rPr lang="en-US" dirty="0"/>
              <a:t>[</a:t>
            </a:r>
            <a:r>
              <a:rPr lang="en-US" i="1" dirty="0"/>
              <a:t>Susan of me</a:t>
            </a:r>
            <a:r>
              <a:rPr lang="en-US" dirty="0"/>
              <a:t>]</a:t>
            </a:r>
            <a:r>
              <a:rPr lang="en-US" baseline="-25000" dirty="0"/>
              <a:t>S</a:t>
            </a:r>
            <a:endParaRPr lang="en-US" i="1" baseline="-25000" dirty="0"/>
          </a:p>
          <a:p>
            <a:endParaRPr lang="en-US" dirty="0"/>
          </a:p>
          <a:p>
            <a:r>
              <a:rPr lang="en-US" dirty="0"/>
              <a:t>Grammar dimension: max over </a:t>
            </a:r>
            <a:r>
              <a:rPr lang="en-US" i="1" dirty="0"/>
              <a:t>N</a:t>
            </a:r>
            <a:r>
              <a:rPr lang="en-US" dirty="0"/>
              <a:t>; 1 for CFG</a:t>
            </a:r>
          </a:p>
          <a:p>
            <a:r>
              <a:rPr lang="en-US" dirty="0"/>
              <a:t>Grammar rank: longest concatenation</a:t>
            </a:r>
          </a:p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baseline="30000" dirty="0"/>
              <a:t>·(</a:t>
            </a:r>
            <a:r>
              <a:rPr lang="en-US" i="1" baseline="30000" dirty="0"/>
              <a:t>r</a:t>
            </a:r>
            <a:r>
              <a:rPr lang="en-US" baseline="30000" dirty="0"/>
              <a:t>+1)</a:t>
            </a:r>
            <a:r>
              <a:rPr lang="en-US" dirty="0"/>
              <a:t>) parsing for dimension </a:t>
            </a:r>
            <a:r>
              <a:rPr lang="en-US" i="1" dirty="0"/>
              <a:t>d</a:t>
            </a:r>
            <a:r>
              <a:rPr lang="en-US" dirty="0"/>
              <a:t> and rank </a:t>
            </a:r>
            <a:r>
              <a:rPr lang="en-US" i="1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88CE51C-CE25-034F-AFD9-5898C38403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Context-Free Grammar:</a:t>
            </a: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predicates of a fixed dimension</a:t>
            </a:r>
            <a:endParaRPr lang="he-IL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49BAB01-F6ED-4529-887A-8444D9FDA156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402212797"/>
              </p:ext>
            </p:extLst>
          </p:nvPr>
        </p:nvGraphicFramePr>
        <p:xfrm>
          <a:off x="484188" y="1566863"/>
          <a:ext cx="42803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190">
                  <a:extLst>
                    <a:ext uri="{9D8B030D-6E8A-4147-A177-3AD203B41FA5}">
                      <a16:colId xmlns:a16="http://schemas.microsoft.com/office/drawing/2014/main" val="4127107491"/>
                    </a:ext>
                  </a:extLst>
                </a:gridCol>
                <a:gridCol w="2140190">
                  <a:extLst>
                    <a:ext uri="{9D8B030D-6E8A-4147-A177-3AD203B41FA5}">
                      <a16:colId xmlns:a16="http://schemas.microsoft.com/office/drawing/2014/main" val="333180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S(XY)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P(X, Y)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7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P(a, a)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78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P(b, b)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294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P(XY, ZW)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P(X, Z), P(Y, 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6418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copy</a:t>
                      </a:r>
                      <a:endParaRPr lang="en-US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952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7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05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019"/>
    </mc:Choice>
    <mc:Fallback>
      <p:transition spd="slow" advTm="2010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MCFG parse tree: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err="1"/>
              <a:t>abbabb</a:t>
            </a:r>
            <a:r>
              <a:rPr lang="en-US" dirty="0"/>
              <a:t> with </a:t>
            </a:r>
            <a:r>
              <a:rPr lang="en-US" i="1" dirty="0" err="1"/>
              <a:t>G</a:t>
            </a:r>
            <a:r>
              <a:rPr lang="en-US" i="1" baseline="-25000" dirty="0" err="1"/>
              <a:t>copy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11" y="1566863"/>
            <a:ext cx="8095203" cy="46656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353220B-A14A-6241-8A7C-0C5FF205C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3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894"/>
    </mc:Choice>
    <mc:Fallback>
      <p:transition spd="slow" advTm="618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SXY#PXY##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</a:rPr>
              <a:t>Pa$a</a:t>
            </a:r>
            <a:r>
              <a:rPr lang="en-US" dirty="0">
                <a:latin typeface="Courier New" panose="02070309020205020404" pitchFamily="49" charset="0"/>
              </a:rPr>
              <a:t>##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</a:rPr>
              <a:t>Pb$b</a:t>
            </a:r>
            <a:r>
              <a:rPr lang="en-US" dirty="0">
                <a:latin typeface="Courier New" panose="02070309020205020404" pitchFamily="49" charset="0"/>
              </a:rPr>
              <a:t>##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PXY$ZW#PXZ#PYW##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+mn-lt"/>
              </a:rPr>
              <a:t>N</a:t>
            </a:r>
            <a:r>
              <a:rPr lang="en-US" baseline="30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(</a:t>
            </a:r>
            <a:r>
              <a:rPr lang="en-US" i="1" dirty="0">
                <a:latin typeface="+mn-lt"/>
              </a:rPr>
              <a:t>T</a:t>
            </a:r>
            <a:r>
              <a:rPr lang="en-US" dirty="0">
                <a:latin typeface="+mn-lt"/>
              </a:rPr>
              <a:t>∪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∪{</a:t>
            </a:r>
            <a:r>
              <a:rPr lang="en-US" dirty="0">
                <a:latin typeface="Courier New" panose="02070309020205020404" pitchFamily="49" charset="0"/>
              </a:rPr>
              <a:t>$</a:t>
            </a:r>
            <a:r>
              <a:rPr lang="en-US" dirty="0">
                <a:latin typeface="+mn-lt"/>
              </a:rPr>
              <a:t>})</a:t>
            </a:r>
            <a:r>
              <a:rPr lang="en-US" baseline="30000" dirty="0">
                <a:latin typeface="+mn-lt"/>
              </a:rPr>
              <a:t>+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#</a:t>
            </a:r>
            <a:r>
              <a:rPr lang="en-US" dirty="0">
                <a:latin typeface="+mn-lt"/>
              </a:rPr>
              <a:t> (</a:t>
            </a:r>
            <a:r>
              <a:rPr lang="en-US" i="1" dirty="0">
                <a:latin typeface="+mn-lt"/>
              </a:rPr>
              <a:t>N</a:t>
            </a:r>
            <a:r>
              <a:rPr lang="en-US" baseline="30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V</a:t>
            </a:r>
            <a:r>
              <a:rPr lang="en-US" baseline="30000" dirty="0">
                <a:latin typeface="+mn-lt"/>
              </a:rPr>
              <a:t>+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#</a:t>
            </a:r>
            <a:r>
              <a:rPr lang="en-US" dirty="0">
                <a:latin typeface="+mn-lt"/>
              </a:rPr>
              <a:t>)</a:t>
            </a:r>
            <a:r>
              <a:rPr lang="en-US" baseline="30000" dirty="0">
                <a:latin typeface="+mn-lt"/>
              </a:rPr>
              <a:t>+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</a:t>
            </a:r>
            <a:r>
              <a:rPr lang="en-US" dirty="0"/>
              <a:t> = {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i="1" dirty="0"/>
              <a:t>V</a:t>
            </a:r>
            <a:r>
              <a:rPr lang="en-US" dirty="0"/>
              <a:t> = {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</a:t>
            </a:r>
            <a:r>
              <a:rPr lang="en-US" i="1" dirty="0" err="1"/>
              <a:t>G</a:t>
            </a:r>
            <a:r>
              <a:rPr lang="en-US" i="1" baseline="-25000" dirty="0" err="1"/>
              <a:t>copy</a:t>
            </a:r>
            <a:r>
              <a:rPr lang="en-US" dirty="0"/>
              <a:t>| = 11·log</a:t>
            </a:r>
            <a:r>
              <a:rPr lang="en-US" baseline="-25000" dirty="0"/>
              <a:t>2</a:t>
            </a:r>
            <a:r>
              <a:rPr lang="en-US" dirty="0"/>
              <a:t>3 + 17·3 + 9·log</a:t>
            </a:r>
            <a:r>
              <a:rPr lang="en-US" baseline="-25000" dirty="0"/>
              <a:t>2</a:t>
            </a:r>
            <a:r>
              <a:rPr lang="en-US" dirty="0"/>
              <a:t>5 ≈ 74.7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88CE51C-CE25-034F-AFD9-5898C38403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MDL score:</a:t>
            </a: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|</a:t>
            </a:r>
            <a:r>
              <a:rPr lang="en-US" i="1" dirty="0"/>
              <a:t>G</a:t>
            </a:r>
            <a:r>
              <a:rPr lang="en-US" dirty="0"/>
              <a:t>|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367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658"/>
    </mc:Choice>
    <mc:Fallback>
      <p:transition spd="slow" advTm="2426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49BAB01-F6ED-4529-887A-8444D9FDA156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270858210"/>
              </p:ext>
            </p:extLst>
          </p:nvPr>
        </p:nvGraphicFramePr>
        <p:xfrm>
          <a:off x="484188" y="1566863"/>
          <a:ext cx="54822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126">
                  <a:extLst>
                    <a:ext uri="{9D8B030D-6E8A-4147-A177-3AD203B41FA5}">
                      <a16:colId xmlns:a16="http://schemas.microsoft.com/office/drawing/2014/main" val="4127107491"/>
                    </a:ext>
                  </a:extLst>
                </a:gridCol>
                <a:gridCol w="2741126">
                  <a:extLst>
                    <a:ext uri="{9D8B030D-6E8A-4147-A177-3AD203B41FA5}">
                      <a16:colId xmlns:a16="http://schemas.microsoft.com/office/drawing/2014/main" val="333180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S(XY)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7115" marR="11711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P(X, Y)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7115" marR="1171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7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P(a, a)</a:t>
                      </a:r>
                      <a:endParaRPr lang="en-US" dirty="0"/>
                    </a:p>
                  </a:txBody>
                  <a:tcPr marL="117115" marR="11711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/>
                    </a:p>
                  </a:txBody>
                  <a:tcPr marL="117115" marR="1171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78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P(b, b)</a:t>
                      </a:r>
                      <a:endParaRPr lang="en-US" dirty="0"/>
                    </a:p>
                  </a:txBody>
                  <a:tcPr marL="117115" marR="11711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/>
                    </a:p>
                  </a:txBody>
                  <a:tcPr marL="117115" marR="1171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294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P(XY, ZW)</a:t>
                      </a:r>
                      <a:endParaRPr lang="en-US" dirty="0"/>
                    </a:p>
                  </a:txBody>
                  <a:tcPr marL="117115" marR="11711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P(X, Z), P(Y, 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marL="117115" marR="1171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6418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copy</a:t>
                      </a:r>
                      <a:endParaRPr lang="en-US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117115" marR="117115">
                    <a:solidFill>
                      <a:srgbClr val="1952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794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S</a:t>
            </a:r>
            <a:r>
              <a:rPr lang="en-US"/>
              <a:t> → </a:t>
            </a:r>
            <a:r>
              <a:rPr lang="en-US" i="1"/>
              <a:t>P</a:t>
            </a:r>
            <a:r>
              <a:rPr lang="en-US"/>
              <a:t> → </a:t>
            </a:r>
            <a:r>
              <a:rPr lang="en-US" i="1"/>
              <a:t>PP</a:t>
            </a:r>
            <a:r>
              <a:rPr lang="en-US"/>
              <a:t> → </a:t>
            </a:r>
            <a:r>
              <a:rPr lang="en-US" i="1"/>
              <a:t>aPa</a:t>
            </a:r>
            <a:r>
              <a:rPr lang="en-US"/>
              <a:t> → </a:t>
            </a:r>
            <a:r>
              <a:rPr lang="en-US" i="1"/>
              <a:t>abab</a:t>
            </a:r>
          </a:p>
          <a:p>
            <a:pPr marL="0" indent="0">
              <a:buNone/>
            </a:pPr>
            <a:r>
              <a:rPr lang="en-US"/>
              <a:t>|</a:t>
            </a:r>
            <a:r>
              <a:rPr lang="en-US" i="1"/>
              <a:t>abab</a:t>
            </a:r>
            <a:r>
              <a:rPr lang="en-US"/>
              <a:t> : </a:t>
            </a:r>
            <a:r>
              <a:rPr lang="en-US" i="1"/>
              <a:t>G</a:t>
            </a:r>
            <a:r>
              <a:rPr lang="en-US" i="1" baseline="-25000"/>
              <a:t>copy</a:t>
            </a:r>
            <a:r>
              <a:rPr lang="en-US"/>
              <a:t>| = 0 + 3·log</a:t>
            </a:r>
            <a:r>
              <a:rPr lang="en-US" baseline="-25000"/>
              <a:t>2</a:t>
            </a:r>
            <a:r>
              <a:rPr lang="en-US"/>
              <a:t>3 ≈ 4.8 bits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|</a:t>
            </a:r>
            <a:r>
              <a:rPr lang="en-US" i="1"/>
              <a:t>D</a:t>
            </a:r>
            <a:r>
              <a:rPr lang="en-US"/>
              <a:t>| = 2</a:t>
            </a:r>
            <a:r>
              <a:rPr lang="en-US" i="1"/>
              <a:t>n</a:t>
            </a:r>
            <a:r>
              <a:rPr lang="en-US"/>
              <a:t>  ⇒  |</a:t>
            </a:r>
            <a:r>
              <a:rPr lang="en-US" i="1"/>
              <a:t>D</a:t>
            </a:r>
            <a:r>
              <a:rPr lang="en-US"/>
              <a:t>:</a:t>
            </a:r>
            <a:r>
              <a:rPr lang="en-US" i="1"/>
              <a:t>G</a:t>
            </a:r>
            <a:r>
              <a:rPr lang="en-US" i="1" baseline="-25000"/>
              <a:t>copy</a:t>
            </a:r>
            <a:r>
              <a:rPr lang="en-US"/>
              <a:t>| = (2</a:t>
            </a:r>
            <a:r>
              <a:rPr lang="en-US" i="1"/>
              <a:t>n</a:t>
            </a:r>
            <a:r>
              <a:rPr lang="en-US"/>
              <a:t>−1) log</a:t>
            </a:r>
            <a:r>
              <a:rPr lang="en-US" baseline="-25000"/>
              <a:t>2</a:t>
            </a:r>
            <a:r>
              <a:rPr lang="en-US"/>
              <a:t>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88CE51C-CE25-034F-AFD9-5898C384032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MDL score:</a:t>
            </a: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 i="1"/>
              <a:t>D</a:t>
            </a:r>
            <a:r>
              <a:rPr lang="en-US"/>
              <a:t>:</a:t>
            </a:r>
            <a:r>
              <a:rPr lang="en-US" i="1"/>
              <a:t>G</a:t>
            </a:r>
            <a:r>
              <a:rPr lang="en-US"/>
              <a:t>|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141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625"/>
    </mc:Choice>
    <mc:Fallback>
      <p:transition spd="slow" advTm="1236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concatenation grammar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88CE51C-CE25-034F-AFD9-5898C384032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49BAB01-F6ED-4529-887A-8444D9FDA156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79560361"/>
              </p:ext>
            </p:extLst>
          </p:nvPr>
        </p:nvGraphicFramePr>
        <p:xfrm>
          <a:off x="484188" y="1566863"/>
          <a:ext cx="54822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126">
                  <a:extLst>
                    <a:ext uri="{9D8B030D-6E8A-4147-A177-3AD203B41FA5}">
                      <a16:colId xmlns:a16="http://schemas.microsoft.com/office/drawing/2014/main" val="4127107491"/>
                    </a:ext>
                  </a:extLst>
                </a:gridCol>
                <a:gridCol w="2741126">
                  <a:extLst>
                    <a:ext uri="{9D8B030D-6E8A-4147-A177-3AD203B41FA5}">
                      <a16:colId xmlns:a16="http://schemas.microsoft.com/office/drawing/2014/main" val="333180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P(a)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7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P(b)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78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S(XY)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P(X),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294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S(X)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6418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con</a:t>
                      </a:r>
                      <a:endParaRPr lang="en-US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117115" marR="117115">
                    <a:solidFill>
                      <a:srgbClr val="1952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794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|</a:t>
            </a:r>
            <a:r>
              <a:rPr lang="en-US" i="1" dirty="0" err="1"/>
              <a:t>G</a:t>
            </a:r>
            <a:r>
              <a:rPr lang="en-US" i="1" baseline="-25000" dirty="0" err="1"/>
              <a:t>copy</a:t>
            </a:r>
            <a:r>
              <a:rPr lang="en-US" dirty="0"/>
              <a:t>| = 11·log</a:t>
            </a:r>
            <a:r>
              <a:rPr lang="en-US" baseline="-25000" dirty="0"/>
              <a:t>2</a:t>
            </a:r>
            <a:r>
              <a:rPr lang="en-US" dirty="0"/>
              <a:t>3 + 17·3 + 9·log</a:t>
            </a:r>
            <a:r>
              <a:rPr lang="en-US" baseline="-25000" dirty="0"/>
              <a:t>2</a:t>
            </a:r>
            <a:r>
              <a:rPr lang="en-US" dirty="0"/>
              <a:t>5 ≈ 74.7 bits</a:t>
            </a:r>
          </a:p>
          <a:p>
            <a:pPr marL="0" indent="0">
              <a:buNone/>
            </a:pPr>
            <a:r>
              <a:rPr lang="en-US" dirty="0"/>
              <a:t>|</a:t>
            </a:r>
            <a:r>
              <a:rPr lang="en-US" i="1" dirty="0" err="1"/>
              <a:t>G</a:t>
            </a:r>
            <a:r>
              <a:rPr lang="en-US" i="1" baseline="-25000" dirty="0" err="1"/>
              <a:t>con</a:t>
            </a:r>
            <a:r>
              <a:rPr lang="en-US" dirty="0"/>
              <a:t>| = 11·log</a:t>
            </a:r>
            <a:r>
              <a:rPr lang="en-US" baseline="-25000" dirty="0"/>
              <a:t>2</a:t>
            </a:r>
            <a:r>
              <a:rPr lang="en-US" dirty="0"/>
              <a:t>3 + 9·log</a:t>
            </a:r>
            <a:r>
              <a:rPr lang="en-US" baseline="-25000" dirty="0"/>
              <a:t>2</a:t>
            </a:r>
            <a:r>
              <a:rPr lang="en-US" dirty="0"/>
              <a:t>6 + 6·log</a:t>
            </a:r>
            <a:r>
              <a:rPr lang="en-US" baseline="-25000" dirty="0"/>
              <a:t>2</a:t>
            </a:r>
            <a:r>
              <a:rPr lang="en-US" dirty="0"/>
              <a:t>3 ≈ 50.2 bits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</a:t>
            </a:r>
            <a:r>
              <a:rPr lang="en-US" i="1" dirty="0"/>
              <a:t>aa</a:t>
            </a:r>
            <a:r>
              <a:rPr lang="en-US" dirty="0"/>
              <a:t>, </a:t>
            </a:r>
            <a:r>
              <a:rPr lang="en-US" i="1" dirty="0"/>
              <a:t>bb</a:t>
            </a:r>
            <a:r>
              <a:rPr lang="en-US" dirty="0"/>
              <a:t>, </a:t>
            </a:r>
            <a:r>
              <a:rPr lang="en-US" i="1" dirty="0" err="1"/>
              <a:t>aaaa</a:t>
            </a:r>
            <a:r>
              <a:rPr lang="en-US" dirty="0"/>
              <a:t>, </a:t>
            </a:r>
            <a:r>
              <a:rPr lang="en-US" i="1" dirty="0" err="1"/>
              <a:t>abab</a:t>
            </a:r>
            <a:r>
              <a:rPr lang="en-US" dirty="0"/>
              <a:t>, </a:t>
            </a:r>
            <a:r>
              <a:rPr lang="en-US" i="1" dirty="0"/>
              <a:t>baba</a:t>
            </a:r>
            <a:r>
              <a:rPr lang="en-US" dirty="0"/>
              <a:t>, </a:t>
            </a:r>
            <a:r>
              <a:rPr lang="en-US" i="1" dirty="0" err="1"/>
              <a:t>bbbb</a:t>
            </a:r>
            <a:r>
              <a:rPr lang="en-US" dirty="0"/>
              <a:t>, </a:t>
            </a:r>
            <a:r>
              <a:rPr lang="en-US" i="1" dirty="0" err="1"/>
              <a:t>aaaaaa</a:t>
            </a:r>
            <a:r>
              <a:rPr lang="en-US" dirty="0"/>
              <a:t>, </a:t>
            </a:r>
            <a:r>
              <a:rPr lang="en-US" i="1" dirty="0" err="1"/>
              <a:t>aabaab</a:t>
            </a:r>
            <a:r>
              <a:rPr lang="en-US" dirty="0"/>
              <a:t>, </a:t>
            </a:r>
            <a:r>
              <a:rPr lang="en-US" i="1" dirty="0" err="1"/>
              <a:t>abaaba</a:t>
            </a:r>
            <a:r>
              <a:rPr lang="en-US" dirty="0"/>
              <a:t>, </a:t>
            </a:r>
            <a:r>
              <a:rPr lang="en-US" i="1" dirty="0" err="1"/>
              <a:t>baabaa</a:t>
            </a:r>
            <a:r>
              <a:rPr lang="en-US" dirty="0"/>
              <a:t>, </a:t>
            </a:r>
            <a:r>
              <a:rPr lang="en-US" i="1" dirty="0" err="1"/>
              <a:t>abbabb</a:t>
            </a:r>
            <a:r>
              <a:rPr lang="en-US" dirty="0"/>
              <a:t>, …}</a:t>
            </a:r>
          </a:p>
          <a:p>
            <a:pPr marL="0" indent="0">
              <a:buNone/>
            </a:pPr>
            <a:r>
              <a:rPr lang="en-US" dirty="0"/>
              <a:t>|</a:t>
            </a:r>
            <a:r>
              <a:rPr lang="en-US" i="1" dirty="0"/>
              <a:t>D</a:t>
            </a:r>
            <a:r>
              <a:rPr lang="en-US" dirty="0"/>
              <a:t>| = 306</a:t>
            </a:r>
          </a:p>
          <a:p>
            <a:pPr marL="0" indent="0">
              <a:buNone/>
            </a:pPr>
            <a:r>
              <a:rPr lang="en-US" dirty="0"/>
              <a:t>|</a:t>
            </a:r>
            <a:r>
              <a:rPr lang="en-US" i="1" dirty="0" err="1"/>
              <a:t>D</a:t>
            </a:r>
            <a:r>
              <a:rPr lang="en-US" dirty="0" err="1"/>
              <a:t>:</a:t>
            </a:r>
            <a:r>
              <a:rPr lang="en-US" i="1" dirty="0" err="1"/>
              <a:t>G</a:t>
            </a:r>
            <a:r>
              <a:rPr lang="en-US" i="1" baseline="-25000" dirty="0" err="1"/>
              <a:t>copy</a:t>
            </a:r>
            <a:r>
              <a:rPr lang="en-US" dirty="0"/>
              <a:t>| = </a:t>
            </a:r>
            <a:r>
              <a:rPr lang="sv-SE" dirty="0"/>
              <a:t>(306−40) log</a:t>
            </a:r>
            <a:r>
              <a:rPr lang="sv-SE" baseline="-25000" dirty="0"/>
              <a:t>2</a:t>
            </a:r>
            <a:r>
              <a:rPr lang="sv-SE" dirty="0"/>
              <a:t>3 ≈ 421.6 bits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</a:t>
            </a:r>
            <a:r>
              <a:rPr lang="en-US" i="1" dirty="0" err="1"/>
              <a:t>D</a:t>
            </a:r>
            <a:r>
              <a:rPr lang="en-US" dirty="0" err="1"/>
              <a:t>:</a:t>
            </a:r>
            <a:r>
              <a:rPr lang="en-US" i="1" dirty="0" err="1"/>
              <a:t>G</a:t>
            </a:r>
            <a:r>
              <a:rPr lang="en-US" i="1" baseline="-25000" dirty="0" err="1"/>
              <a:t>con</a:t>
            </a:r>
            <a:r>
              <a:rPr lang="en-US" dirty="0"/>
              <a:t>| = </a:t>
            </a:r>
            <a:r>
              <a:rPr lang="sv-SE" dirty="0"/>
              <a:t>306</a:t>
            </a:r>
            <a:r>
              <a:rPr lang="en-US" dirty="0"/>
              <a:t>·2 =</a:t>
            </a:r>
            <a:r>
              <a:rPr lang="sv-SE" dirty="0"/>
              <a:t> 612 bits</a:t>
            </a:r>
          </a:p>
        </p:txBody>
      </p:sp>
    </p:spTree>
    <p:extLst>
      <p:ext uri="{BB962C8B-B14F-4D97-AF65-F5344CB8AC3E}">
        <p14:creationId xmlns:p14="http://schemas.microsoft.com/office/powerpoint/2010/main" val="425330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690"/>
    </mc:Choice>
    <mc:Fallback>
      <p:transition spd="slow" advTm="1416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grammar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288CE51C-CE25-034F-AFD9-5898C38403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49BAB01-F6ED-4529-887A-8444D9FDA156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881421399"/>
              </p:ext>
            </p:extLst>
          </p:nvPr>
        </p:nvGraphicFramePr>
        <p:xfrm>
          <a:off x="484188" y="1566863"/>
          <a:ext cx="54822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126">
                  <a:extLst>
                    <a:ext uri="{9D8B030D-6E8A-4147-A177-3AD203B41FA5}">
                      <a16:colId xmlns:a16="http://schemas.microsoft.com/office/drawing/2014/main" val="4127107491"/>
                    </a:ext>
                  </a:extLst>
                </a:gridCol>
                <a:gridCol w="2741126">
                  <a:extLst>
                    <a:ext uri="{9D8B030D-6E8A-4147-A177-3AD203B41FA5}">
                      <a16:colId xmlns:a16="http://schemas.microsoft.com/office/drawing/2014/main" val="333180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S(aa)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7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S(bb)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78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S(</a:t>
                      </a:r>
                      <a:r>
                        <a:rPr lang="en-US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294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6418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i="1" baseline="-25000" dirty="0"/>
                        <a:t>. . .</a:t>
                      </a:r>
                    </a:p>
                  </a:txBody>
                  <a:tcPr>
                    <a:solidFill>
                      <a:srgbClr val="E7E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794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|</a:t>
            </a:r>
            <a:r>
              <a:rPr lang="en-US" i="1" dirty="0"/>
              <a:t>G</a:t>
            </a:r>
            <a:r>
              <a:rPr lang="en-US" i="1" baseline="-25000" dirty="0"/>
              <a:t>rote</a:t>
            </a:r>
            <a:r>
              <a:rPr lang="en-US" dirty="0"/>
              <a:t>| = 40·2 + (306 + 40)·2 = 772 bits</a:t>
            </a:r>
          </a:p>
          <a:p>
            <a:pPr marL="0" indent="0">
              <a:buNone/>
            </a:pPr>
            <a:r>
              <a:rPr lang="en-US" dirty="0"/>
              <a:t>|</a:t>
            </a:r>
            <a:r>
              <a:rPr lang="en-US" i="1" dirty="0" err="1"/>
              <a:t>D</a:t>
            </a:r>
            <a:r>
              <a:rPr lang="en-US" dirty="0" err="1"/>
              <a:t>:</a:t>
            </a:r>
            <a:r>
              <a:rPr lang="en-US" i="1" dirty="0" err="1"/>
              <a:t>G</a:t>
            </a:r>
            <a:r>
              <a:rPr lang="en-US" i="1" baseline="-25000" dirty="0" err="1"/>
              <a:t>rote</a:t>
            </a:r>
            <a:r>
              <a:rPr lang="en-US" dirty="0"/>
              <a:t>| = 40·log</a:t>
            </a:r>
            <a:r>
              <a:rPr lang="en-US" baseline="-25000" dirty="0"/>
              <a:t>2</a:t>
            </a:r>
            <a:r>
              <a:rPr lang="en-US" dirty="0"/>
              <a:t>40 ≈ 212.9 bits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</a:t>
            </a:r>
            <a:r>
              <a:rPr lang="en-US" i="1" dirty="0"/>
              <a:t>aa</a:t>
            </a:r>
            <a:r>
              <a:rPr lang="en-US" dirty="0"/>
              <a:t>, </a:t>
            </a:r>
            <a:r>
              <a:rPr lang="en-US" i="1" dirty="0"/>
              <a:t>bb</a:t>
            </a:r>
            <a:r>
              <a:rPr lang="en-US" dirty="0"/>
              <a:t>, </a:t>
            </a:r>
            <a:r>
              <a:rPr lang="en-US" i="1" dirty="0" err="1"/>
              <a:t>aaaa</a:t>
            </a:r>
            <a:r>
              <a:rPr lang="en-US" dirty="0"/>
              <a:t>, </a:t>
            </a:r>
            <a:r>
              <a:rPr lang="en-US" i="1" dirty="0" err="1"/>
              <a:t>abab</a:t>
            </a:r>
            <a:r>
              <a:rPr lang="en-US" dirty="0"/>
              <a:t>, </a:t>
            </a:r>
            <a:r>
              <a:rPr lang="en-US" i="1" dirty="0"/>
              <a:t>baba</a:t>
            </a:r>
            <a:r>
              <a:rPr lang="en-US" dirty="0"/>
              <a:t>, </a:t>
            </a:r>
            <a:r>
              <a:rPr lang="en-US" i="1" dirty="0" err="1"/>
              <a:t>bbbb</a:t>
            </a:r>
            <a:r>
              <a:rPr lang="en-US" dirty="0"/>
              <a:t>, </a:t>
            </a:r>
            <a:r>
              <a:rPr lang="en-US" i="1" dirty="0" err="1"/>
              <a:t>aaaaaa</a:t>
            </a:r>
            <a:r>
              <a:rPr lang="en-US" dirty="0"/>
              <a:t>, </a:t>
            </a:r>
            <a:r>
              <a:rPr lang="en-US" i="1" dirty="0" err="1"/>
              <a:t>aabaab</a:t>
            </a:r>
            <a:r>
              <a:rPr lang="en-US" dirty="0"/>
              <a:t>, </a:t>
            </a:r>
            <a:r>
              <a:rPr lang="en-US" i="1" dirty="0" err="1"/>
              <a:t>abaaba</a:t>
            </a:r>
            <a:r>
              <a:rPr lang="en-US" dirty="0"/>
              <a:t>, </a:t>
            </a:r>
            <a:r>
              <a:rPr lang="en-US" i="1" dirty="0" err="1"/>
              <a:t>baabaa</a:t>
            </a:r>
            <a:r>
              <a:rPr lang="en-US" dirty="0"/>
              <a:t>, </a:t>
            </a:r>
            <a:r>
              <a:rPr lang="en-US" i="1" dirty="0" err="1"/>
              <a:t>abbabb</a:t>
            </a:r>
            <a:r>
              <a:rPr lang="en-US" dirty="0"/>
              <a:t>, …}</a:t>
            </a:r>
          </a:p>
          <a:p>
            <a:pPr marL="0" indent="0">
              <a:buNone/>
            </a:pPr>
            <a:r>
              <a:rPr lang="en-US" dirty="0"/>
              <a:t>|</a:t>
            </a:r>
            <a:r>
              <a:rPr lang="en-US" i="1" dirty="0"/>
              <a:t>D</a:t>
            </a:r>
            <a:r>
              <a:rPr lang="en-US" dirty="0"/>
              <a:t>| = 306</a:t>
            </a:r>
          </a:p>
          <a:p>
            <a:pPr marL="0" indent="0">
              <a:buNone/>
            </a:pPr>
            <a:r>
              <a:rPr lang="en-US" dirty="0"/>
              <a:t>|</a:t>
            </a:r>
            <a:r>
              <a:rPr lang="en-US" i="1" dirty="0" err="1"/>
              <a:t>D</a:t>
            </a:r>
            <a:r>
              <a:rPr lang="en-US" dirty="0" err="1"/>
              <a:t>:</a:t>
            </a:r>
            <a:r>
              <a:rPr lang="en-US" i="1" dirty="0" err="1"/>
              <a:t>G</a:t>
            </a:r>
            <a:r>
              <a:rPr lang="en-US" i="1" baseline="-25000" dirty="0" err="1"/>
              <a:t>copy</a:t>
            </a:r>
            <a:r>
              <a:rPr lang="en-US" dirty="0"/>
              <a:t>| = </a:t>
            </a:r>
            <a:r>
              <a:rPr lang="sv-SE" dirty="0"/>
              <a:t>(306−40) log</a:t>
            </a:r>
            <a:r>
              <a:rPr lang="sv-SE" baseline="-25000" dirty="0"/>
              <a:t>2</a:t>
            </a:r>
            <a:r>
              <a:rPr lang="sv-SE" dirty="0"/>
              <a:t>3 ≈ 421.6 bits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</a:t>
            </a:r>
            <a:r>
              <a:rPr lang="en-US" i="1" dirty="0" err="1"/>
              <a:t>D</a:t>
            </a:r>
            <a:r>
              <a:rPr lang="en-US" dirty="0" err="1"/>
              <a:t>:</a:t>
            </a:r>
            <a:r>
              <a:rPr lang="en-US" i="1" dirty="0" err="1"/>
              <a:t>G</a:t>
            </a:r>
            <a:r>
              <a:rPr lang="en-US" i="1" baseline="-25000" dirty="0" err="1"/>
              <a:t>con</a:t>
            </a:r>
            <a:r>
              <a:rPr lang="en-US" dirty="0"/>
              <a:t>| = </a:t>
            </a:r>
            <a:r>
              <a:rPr lang="sv-SE" dirty="0"/>
              <a:t>306</a:t>
            </a:r>
            <a:r>
              <a:rPr lang="en-US" dirty="0"/>
              <a:t>·2 =</a:t>
            </a:r>
            <a:r>
              <a:rPr lang="sv-SE" dirty="0"/>
              <a:t> 612 bits</a:t>
            </a:r>
          </a:p>
        </p:txBody>
      </p:sp>
    </p:spTree>
    <p:extLst>
      <p:ext uri="{BB962C8B-B14F-4D97-AF65-F5344CB8AC3E}">
        <p14:creationId xmlns:p14="http://schemas.microsoft.com/office/powerpoint/2010/main" val="370988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667"/>
    </mc:Choice>
    <mc:Fallback>
      <p:transition spd="slow" advTm="4466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MDL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F2985E3-0AA3-7C4F-A9A1-1587308C36F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505868226"/>
              </p:ext>
            </p:extLst>
          </p:nvPr>
        </p:nvGraphicFramePr>
        <p:xfrm>
          <a:off x="484188" y="1566863"/>
          <a:ext cx="113474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490">
                  <a:extLst>
                    <a:ext uri="{9D8B030D-6E8A-4147-A177-3AD203B41FA5}">
                      <a16:colId xmlns:a16="http://schemas.microsoft.com/office/drawing/2014/main" val="3741585645"/>
                    </a:ext>
                  </a:extLst>
                </a:gridCol>
                <a:gridCol w="2269490">
                  <a:extLst>
                    <a:ext uri="{9D8B030D-6E8A-4147-A177-3AD203B41FA5}">
                      <a16:colId xmlns:a16="http://schemas.microsoft.com/office/drawing/2014/main" val="657087940"/>
                    </a:ext>
                  </a:extLst>
                </a:gridCol>
                <a:gridCol w="2269490">
                  <a:extLst>
                    <a:ext uri="{9D8B030D-6E8A-4147-A177-3AD203B41FA5}">
                      <a16:colId xmlns:a16="http://schemas.microsoft.com/office/drawing/2014/main" val="3287338777"/>
                    </a:ext>
                  </a:extLst>
                </a:gridCol>
                <a:gridCol w="2269490">
                  <a:extLst>
                    <a:ext uri="{9D8B030D-6E8A-4147-A177-3AD203B41FA5}">
                      <a16:colId xmlns:a16="http://schemas.microsoft.com/office/drawing/2014/main" val="2597297782"/>
                    </a:ext>
                  </a:extLst>
                </a:gridCol>
                <a:gridCol w="2269490">
                  <a:extLst>
                    <a:ext uri="{9D8B030D-6E8A-4147-A177-3AD203B41FA5}">
                      <a16:colId xmlns:a16="http://schemas.microsoft.com/office/drawing/2014/main" val="339587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|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|</a:t>
                      </a:r>
                      <a:r>
                        <a:rPr lang="en-US" i="1" dirty="0"/>
                        <a:t>D</a:t>
                      </a:r>
                      <a:r>
                        <a:rPr lang="en-US" dirty="0"/>
                        <a:t>:</a:t>
                      </a:r>
                      <a:r>
                        <a:rPr lang="en-US" i="1" dirty="0"/>
                        <a:t>G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MDL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copy</a:t>
                      </a:r>
                      <a:endParaRPr lang="en-US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52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74.7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421.6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496.3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i="0" dirty="0">
                          <a:effectLst/>
                        </a:rPr>
                        <a:t>{</a:t>
                      </a:r>
                      <a:r>
                        <a:rPr lang="en-US" b="0" i="1" dirty="0" err="1">
                          <a:effectLst/>
                        </a:rPr>
                        <a:t>ww</a:t>
                      </a:r>
                      <a:r>
                        <a:rPr lang="en-US" b="0" i="0" dirty="0">
                          <a:effectLst/>
                        </a:rPr>
                        <a:t> | </a:t>
                      </a:r>
                      <a:r>
                        <a:rPr lang="en-US" b="0" i="1" dirty="0">
                          <a:effectLst/>
                        </a:rPr>
                        <a:t>w</a:t>
                      </a:r>
                      <a:r>
                        <a:rPr lang="en-US" b="0" i="0" dirty="0">
                          <a:effectLst/>
                        </a:rPr>
                        <a:t>∈{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i="0" dirty="0">
                          <a:effectLst/>
                        </a:rPr>
                        <a:t>, </a:t>
                      </a:r>
                      <a:r>
                        <a:rPr lang="en-US" b="0" i="1" dirty="0">
                          <a:effectLst/>
                        </a:rPr>
                        <a:t>b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r>
                        <a:rPr lang="en-US" b="0" i="0" baseline="30000" dirty="0">
                          <a:effectLst/>
                        </a:rPr>
                        <a:t>+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4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i="1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 err="1">
                          <a:solidFill>
                            <a:schemeClr val="bg1"/>
                          </a:solidFill>
                        </a:rPr>
                        <a:t>con</a:t>
                      </a:r>
                      <a:endParaRPr lang="en-US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52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50.2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612.0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662.2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i="0" dirty="0">
                          <a:effectLst/>
                        </a:rPr>
                        <a:t>{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i="0" dirty="0">
                          <a:effectLst/>
                        </a:rPr>
                        <a:t>, </a:t>
                      </a:r>
                      <a:r>
                        <a:rPr lang="en-US" b="0" i="1" dirty="0">
                          <a:effectLst/>
                        </a:rPr>
                        <a:t>b</a:t>
                      </a:r>
                      <a:r>
                        <a:rPr lang="en-US" b="0" i="0" dirty="0">
                          <a:effectLst/>
                        </a:rPr>
                        <a:t>}</a:t>
                      </a:r>
                      <a:r>
                        <a:rPr lang="en-US" b="0" i="0" baseline="30000" dirty="0">
                          <a:effectLst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4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b="1" i="1" baseline="-25000" dirty="0">
                          <a:solidFill>
                            <a:schemeClr val="bg1"/>
                          </a:solidFill>
                        </a:rPr>
                        <a:t>rote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952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772.0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212.9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984.9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i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00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13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047"/>
    </mc:Choice>
    <mc:Fallback>
      <p:transition spd="slow" advTm="42047"/>
    </mc:Fallback>
  </mc:AlternateContent>
</p:sld>
</file>

<file path=ppt/theme/theme1.xml><?xml version="1.0" encoding="utf-8"?>
<a:theme xmlns:a="http://schemas.openxmlformats.org/drawingml/2006/main" name="Under NDA">
  <a:themeElements>
    <a:clrScheme name="Sonny">
      <a:dk1>
        <a:srgbClr val="000000"/>
      </a:dk1>
      <a:lt1>
        <a:srgbClr val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Custom 2">
      <a:majorFont>
        <a:latin typeface="SST"/>
        <a:ea typeface=""/>
        <a:cs typeface="Times New Roman"/>
      </a:majorFont>
      <a:minorFont>
        <a:latin typeface="SST"/>
        <a:ea typeface="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SST" panose="020B0504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 Template Sony and Altair Jan2021.potx [Read-Only]" id="{770B86AD-0750-40C0-A11E-BEC8D63D6587}" vid="{796868B2-B9F5-4F9A-9A31-0C9B78BDC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Unbranded Template 2021</Template>
  <TotalTime>2638</TotalTime>
  <Words>1820</Words>
  <Application>Microsoft Office PowerPoint</Application>
  <PresentationFormat>Widescreen</PresentationFormat>
  <Paragraphs>330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SST</vt:lpstr>
      <vt:lpstr>SST Japanese Pro</vt:lpstr>
      <vt:lpstr>Under NDA</vt:lpstr>
      <vt:lpstr>Using a GA to Learn a MCFG</vt:lpstr>
      <vt:lpstr>Languages beyond CFG:</vt:lpstr>
      <vt:lpstr>Multiple Context-Free Grammar:</vt:lpstr>
      <vt:lpstr>MCFG parse tree:</vt:lpstr>
      <vt:lpstr>MDL score:</vt:lpstr>
      <vt:lpstr>MDL score:</vt:lpstr>
      <vt:lpstr>Baseline concatenation grammar</vt:lpstr>
      <vt:lpstr>Overfitting grammar</vt:lpstr>
      <vt:lpstr>Motivation for MDL</vt:lpstr>
      <vt:lpstr>Genetic Algorithm:</vt:lpstr>
      <vt:lpstr>Genetic Algorithm:</vt:lpstr>
      <vt:lpstr>Simulated evolution:</vt:lpstr>
      <vt:lpstr>Experimental results:</vt:lpstr>
      <vt:lpstr>Experimental results:</vt:lpstr>
      <vt:lpstr>Experimental results:</vt:lpstr>
      <vt:lpstr>Experimental results:</vt:lpstr>
      <vt:lpstr>Grammars for anbncn</vt:lpstr>
      <vt:lpstr>Grammars for palindromes</vt:lpstr>
      <vt:lpstr>Why so?</vt:lpstr>
      <vt:lpstr>Directions for further work</vt:lpstr>
    </vt:vector>
  </TitlesOfParts>
  <Company>Altairsemi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GA to Learn a MCFG</dc:title>
  <dc:creator>Artyom Barmazel</dc:creator>
  <cp:lastModifiedBy>Artyom Skrobov</cp:lastModifiedBy>
  <cp:revision>25</cp:revision>
  <dcterms:created xsi:type="dcterms:W3CDTF">2021-11-14T11:44:12Z</dcterms:created>
  <dcterms:modified xsi:type="dcterms:W3CDTF">2021-11-18T09:19:34Z</dcterms:modified>
</cp:coreProperties>
</file>