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9" r:id="rId6"/>
    <p:sldId id="279" r:id="rId7"/>
    <p:sldId id="266" r:id="rId8"/>
    <p:sldId id="294" r:id="rId9"/>
    <p:sldId id="289" r:id="rId10"/>
    <p:sldId id="295" r:id="rId11"/>
    <p:sldId id="296" r:id="rId12"/>
    <p:sldId id="299" r:id="rId13"/>
    <p:sldId id="305" r:id="rId14"/>
    <p:sldId id="297" r:id="rId15"/>
    <p:sldId id="298" r:id="rId16"/>
    <p:sldId id="309" r:id="rId17"/>
    <p:sldId id="307" r:id="rId18"/>
    <p:sldId id="308" r:id="rId19"/>
    <p:sldId id="306" r:id="rId20"/>
    <p:sldId id="26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20" y="588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2community.com/infographics/how-harmful-are-fake-online-reviews-infographic-02316083" TargetMode="External"/><Relationship Id="rId2" Type="http://schemas.openxmlformats.org/officeDocument/2006/relationships/hyperlink" Target="https://websitebuilder.org/blog/online-review-statistic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yleott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3" y="3291830"/>
            <a:ext cx="9144000" cy="648071"/>
          </a:xfrm>
        </p:spPr>
        <p:txBody>
          <a:bodyPr/>
          <a:lstStyle/>
          <a:p>
            <a:r>
              <a:rPr lang="en-US" altLang="ko-KR" sz="2800" dirty="0">
                <a:ea typeface="맑은 고딕" pitchFamily="50" charset="-127"/>
              </a:rPr>
              <a:t>Capstone Project</a:t>
            </a:r>
          </a:p>
          <a:p>
            <a:r>
              <a:rPr lang="en-US" altLang="ko-KR" sz="2800" dirty="0">
                <a:ea typeface="맑은 고딕" pitchFamily="50" charset="-127"/>
              </a:rPr>
              <a:t>Fake Review Classification</a:t>
            </a:r>
            <a:endParaRPr lang="en-US" altLang="ko-K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238517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Hyungjun</a:t>
            </a:r>
            <a:r>
              <a:rPr lang="en-US" altLang="ko-KR" b="1" dirty="0"/>
              <a:t> Kang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581D97-6E67-4F19-95BA-34A3D9EF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9677"/>
            <a:ext cx="457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5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AF30D7F-3D32-4349-8BC4-5DDCC88E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" y="1815355"/>
            <a:ext cx="24574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DCCB-A25D-405F-B82C-BBFCE6A1A3F0}"/>
              </a:ext>
            </a:extLst>
          </p:cNvPr>
          <p:cNvSpPr txBox="1"/>
          <p:nvPr/>
        </p:nvSpPr>
        <p:spPr>
          <a:xfrm>
            <a:off x="73092" y="408565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 Vector Machine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D65B6BB2-3E09-44F0-A55A-E6C84016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9" y="1829642"/>
            <a:ext cx="2457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A9DF2-35B8-45B2-AB82-2DFFBE20AE80}"/>
              </a:ext>
            </a:extLst>
          </p:cNvPr>
          <p:cNvSpPr txBox="1"/>
          <p:nvPr/>
        </p:nvSpPr>
        <p:spPr>
          <a:xfrm>
            <a:off x="2905014" y="40713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0840E8A1-AEBF-4E5F-93F7-31E4D031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7921"/>
            <a:ext cx="24574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CED05-BFAC-43A8-A9F0-D8B4B2E4F57D}"/>
              </a:ext>
            </a:extLst>
          </p:cNvPr>
          <p:cNvSpPr txBox="1"/>
          <p:nvPr/>
        </p:nvSpPr>
        <p:spPr>
          <a:xfrm>
            <a:off x="6002669" y="406781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Semi Supervised Model</a:t>
            </a:r>
          </a:p>
          <a:p>
            <a:pPr algn="ctr"/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40707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B39921-5B9F-4DB0-885C-A551B5D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198BB2-556F-4A78-AAEC-56B8B821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57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A29A6-83E1-4ACB-9742-207D1B554549}"/>
              </a:ext>
            </a:extLst>
          </p:cNvPr>
          <p:cNvSpPr txBox="1"/>
          <p:nvPr/>
        </p:nvSpPr>
        <p:spPr>
          <a:xfrm>
            <a:off x="868638" y="393955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Truthful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B7B9-3399-4BD2-ACD0-A57152A0DA4B}"/>
              </a:ext>
            </a:extLst>
          </p:cNvPr>
          <p:cNvSpPr txBox="1"/>
          <p:nvPr/>
        </p:nvSpPr>
        <p:spPr>
          <a:xfrm>
            <a:off x="5082175" y="399442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Fake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396971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2A0AA7-BD38-4057-A38A-1C41CEF1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36" y="1419447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4F3C5-A632-4FF7-A45C-F0DCC451F873}"/>
              </a:ext>
            </a:extLst>
          </p:cNvPr>
          <p:cNvSpPr txBox="1"/>
          <p:nvPr/>
        </p:nvSpPr>
        <p:spPr>
          <a:xfrm>
            <a:off x="3275856" y="414796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Unlabeled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285811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8136904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Business Recommendations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Keep the data up to date.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Periodically feed new data to the predictive learning model 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Filtering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reviews using machine learning method is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more accurate.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Future Works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Finding better model for semi supervised model.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Applying deep learning method.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Developing unsupervised model.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3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Q&amp;A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D:\Fullppt\005-PNG이미지\노트북.png">
            <a:extLst>
              <a:ext uri="{FF2B5EF4-FFF2-40B4-BE49-F238E27FC236}">
                <a16:creationId xmlns:a16="http://schemas.microsoft.com/office/drawing/2014/main" id="{DD679565-6BF5-4F41-98B1-AE3496F6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sk the Expert: Is the flu shot recommended if you have Sjögren's?">
            <a:extLst>
              <a:ext uri="{FF2B5EF4-FFF2-40B4-BE49-F238E27FC236}">
                <a16:creationId xmlns:a16="http://schemas.microsoft.com/office/drawing/2014/main" id="{E0BF6E60-32BD-42FC-867B-B8E1E8FC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1670"/>
            <a:ext cx="3168352" cy="232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3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References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https://websitebuilder.org/blog/online-review-statistics/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https://www.business2community.com/infographics/how-harmful-are-fake-online-reviews-infographic-02316083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4"/>
              </a:rPr>
              <a:t>https://myleott.com/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TripAdvisor.com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7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Hyungjun</a:t>
            </a:r>
            <a:r>
              <a:rPr lang="en-US" altLang="ko-KR" dirty="0">
                <a:solidFill>
                  <a:schemeClr val="bg1"/>
                </a:solidFill>
              </a:rPr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BBE2768-F787-4025-984C-E4E03C0233D4}"/>
              </a:ext>
            </a:extLst>
          </p:cNvPr>
          <p:cNvSpPr/>
          <p:nvPr/>
        </p:nvSpPr>
        <p:spPr>
          <a:xfrm>
            <a:off x="2800443" y="433816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225863" y="479141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Table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Of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3" name="Oval 2"/>
          <p:cNvSpPr/>
          <p:nvPr/>
        </p:nvSpPr>
        <p:spPr>
          <a:xfrm>
            <a:off x="2814814" y="8421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00444" y="91118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800444" y="173995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829537" y="26065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003313" y="259338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36"/>
          <p:cNvSpPr/>
          <p:nvPr/>
        </p:nvSpPr>
        <p:spPr>
          <a:xfrm>
            <a:off x="2988395" y="454540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3017488" y="1935267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23393" y="30575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1. Problem Statement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4646" y="104802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2. Objective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23393" y="27349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4. Limitations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4646" y="359201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5. Conclusion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CB69A6-8FB0-4ABC-896E-7C4DFCAFDCB3}"/>
              </a:ext>
            </a:extLst>
          </p:cNvPr>
          <p:cNvSpPr/>
          <p:nvPr/>
        </p:nvSpPr>
        <p:spPr>
          <a:xfrm>
            <a:off x="2800443" y="346319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91725A18-EA08-410D-8F1E-5B4EFE095BAF}"/>
              </a:ext>
            </a:extLst>
          </p:cNvPr>
          <p:cNvSpPr/>
          <p:nvPr/>
        </p:nvSpPr>
        <p:spPr>
          <a:xfrm rot="2700000">
            <a:off x="3078991" y="1086064"/>
            <a:ext cx="198401" cy="3774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7F00DE0-27FC-4FE3-B56D-B62704D627ED}"/>
              </a:ext>
            </a:extLst>
          </p:cNvPr>
          <p:cNvSpPr/>
          <p:nvPr/>
        </p:nvSpPr>
        <p:spPr>
          <a:xfrm>
            <a:off x="3038861" y="3694341"/>
            <a:ext cx="275377" cy="257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58345-3F67-47CD-89FD-A94D195F617D}"/>
              </a:ext>
            </a:extLst>
          </p:cNvPr>
          <p:cNvSpPr txBox="1"/>
          <p:nvPr/>
        </p:nvSpPr>
        <p:spPr>
          <a:xfrm>
            <a:off x="3746497" y="187795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3. Methodology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95493B0E-2186-4F4B-AD24-5C69F131B94E}"/>
              </a:ext>
            </a:extLst>
          </p:cNvPr>
          <p:cNvSpPr/>
          <p:nvPr/>
        </p:nvSpPr>
        <p:spPr>
          <a:xfrm>
            <a:off x="3003313" y="2767004"/>
            <a:ext cx="394424" cy="3976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40DAE-CD7E-462D-BC1D-38B863D5DEDE}"/>
              </a:ext>
            </a:extLst>
          </p:cNvPr>
          <p:cNvSpPr txBox="1"/>
          <p:nvPr/>
        </p:nvSpPr>
        <p:spPr>
          <a:xfrm>
            <a:off x="3723393" y="446736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6. Future Works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Problem Statement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26687" y="1472408"/>
            <a:ext cx="3167619" cy="708596"/>
            <a:chOff x="-372558" y="3517597"/>
            <a:chExt cx="3235855" cy="7085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Hotel industry sales gets affected by negative online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72558" y="3517597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58791" y="2573697"/>
            <a:ext cx="3207992" cy="954107"/>
            <a:chOff x="-347222" y="3366891"/>
            <a:chExt cx="3277097" cy="954107"/>
          </a:xfrm>
        </p:grpSpPr>
        <p:sp>
          <p:nvSpPr>
            <p:cNvPr id="21" name="TextBox 20"/>
            <p:cNvSpPr txBox="1"/>
            <p:nvPr/>
          </p:nvSpPr>
          <p:spPr>
            <a:xfrm>
              <a:off x="870217" y="3579152"/>
              <a:ext cx="2059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World wide eCommerce annual sales in 2019.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347222" y="3366891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$25 T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0716" y="3977107"/>
            <a:ext cx="3265899" cy="954107"/>
            <a:chOff x="-342501" y="3518306"/>
            <a:chExt cx="3336252" cy="954107"/>
          </a:xfrm>
        </p:grpSpPr>
        <p:sp>
          <p:nvSpPr>
            <p:cNvPr id="24" name="TextBox 23"/>
            <p:cNvSpPr txBox="1"/>
            <p:nvPr/>
          </p:nvSpPr>
          <p:spPr>
            <a:xfrm>
              <a:off x="934094" y="369106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  eCommerce annual Sales in 2019.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42501" y="3518306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$61 B</a:t>
              </a:r>
            </a:p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478839"/>
            <a:ext cx="3195553" cy="707886"/>
            <a:chOff x="803640" y="3524738"/>
            <a:chExt cx="3264391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say online reviews impact their purchasing decisions.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8374" y="3524738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93%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623822"/>
            <a:ext cx="3169032" cy="707886"/>
            <a:chOff x="803640" y="3417726"/>
            <a:chExt cx="323729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Of consumers have read fake review in the last year.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1281" y="3417726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82%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4462" y="4038663"/>
            <a:ext cx="3247409" cy="830997"/>
            <a:chOff x="716114" y="3580572"/>
            <a:chExt cx="3317364" cy="830997"/>
          </a:xfrm>
        </p:grpSpPr>
        <p:sp>
          <p:nvSpPr>
            <p:cNvPr id="33" name="TextBox 32"/>
            <p:cNvSpPr txBox="1"/>
            <p:nvPr/>
          </p:nvSpPr>
          <p:spPr>
            <a:xfrm>
              <a:off x="716114" y="358057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would not buy a product if they suspected it to have fake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3821" y="3589634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54%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E6C51753-3290-402E-9A71-B4C1C4283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B1B60-3197-4F47-8DBA-CC90B912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09" y="2354233"/>
            <a:ext cx="1572577" cy="11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90085" y="1477291"/>
            <a:ext cx="6498339" cy="756000"/>
          </a:xfrm>
          <a:custGeom>
            <a:avLst/>
            <a:gdLst/>
            <a:ahLst/>
            <a:cxnLst/>
            <a:rect l="l" t="t" r="r" b="b"/>
            <a:pathLst>
              <a:path w="6498339" h="756000">
                <a:moveTo>
                  <a:pt x="0" y="0"/>
                </a:moveTo>
                <a:lnTo>
                  <a:pt x="6498339" y="0"/>
                </a:lnTo>
                <a:lnTo>
                  <a:pt x="6498339" y="756000"/>
                </a:lnTo>
                <a:lnTo>
                  <a:pt x="435112" y="756000"/>
                </a:lnTo>
                <a:cubicBezTo>
                  <a:pt x="313181" y="659925"/>
                  <a:pt x="163227" y="599112"/>
                  <a:pt x="0" y="584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2404639" y="2298836"/>
            <a:ext cx="5983785" cy="756000"/>
          </a:xfrm>
          <a:custGeom>
            <a:avLst/>
            <a:gdLst/>
            <a:ahLst/>
            <a:cxnLst/>
            <a:rect l="l" t="t" r="r" b="b"/>
            <a:pathLst>
              <a:path w="5983785" h="756000">
                <a:moveTo>
                  <a:pt x="0" y="0"/>
                </a:moveTo>
                <a:lnTo>
                  <a:pt x="5983785" y="0"/>
                </a:lnTo>
                <a:lnTo>
                  <a:pt x="5983785" y="756000"/>
                </a:lnTo>
                <a:lnTo>
                  <a:pt x="252297" y="756000"/>
                </a:lnTo>
                <a:cubicBezTo>
                  <a:pt x="260588" y="711245"/>
                  <a:pt x="264355" y="665156"/>
                  <a:pt x="264355" y="618187"/>
                </a:cubicBezTo>
                <a:cubicBezTo>
                  <a:pt x="264355" y="374972"/>
                  <a:pt x="163339" y="155350"/>
                  <a:pt x="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908424" y="3120381"/>
            <a:ext cx="6480000" cy="756000"/>
          </a:xfrm>
          <a:custGeom>
            <a:avLst/>
            <a:gdLst/>
            <a:ahLst/>
            <a:cxnLst/>
            <a:rect l="l" t="t" r="r" b="b"/>
            <a:pathLst>
              <a:path w="6480000" h="756000">
                <a:moveTo>
                  <a:pt x="735360" y="0"/>
                </a:moveTo>
                <a:lnTo>
                  <a:pt x="6480000" y="0"/>
                </a:lnTo>
                <a:lnTo>
                  <a:pt x="6480000" y="756000"/>
                </a:lnTo>
                <a:lnTo>
                  <a:pt x="0" y="756000"/>
                </a:lnTo>
                <a:lnTo>
                  <a:pt x="0" y="650058"/>
                </a:lnTo>
                <a:cubicBezTo>
                  <a:pt x="360073" y="609245"/>
                  <a:pt x="652453" y="345514"/>
                  <a:pt x="735360" y="0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Objective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59832" y="1515784"/>
            <a:ext cx="372475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Utilizing various machine learning methods, predictive classification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Predictive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5706" y="2338731"/>
            <a:ext cx="3724756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Developed Machine Learning model will be tested with unseen Data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Testing Developed Model with Unseen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71580" y="3161678"/>
            <a:ext cx="3724756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combined labeled and unlabeled data, semi-supervised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Semi-Supervised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5">
            <a:extLst>
              <a:ext uri="{FF2B5EF4-FFF2-40B4-BE49-F238E27FC236}">
                <a16:creationId xmlns:a16="http://schemas.microsoft.com/office/drawing/2014/main" id="{04F9DFF3-513B-4F88-BA87-4504AF95D81A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0068358A-5143-4114-96CB-6D9B0EC1256A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95AAA4AF-5EC7-4D91-901E-584E3F3E4090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30EC6D84-B23B-4557-8DC1-1923672861E3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E76FA5F9-AE5C-40F5-9504-6B09106AFF04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25B3C205-8775-4EC8-B5A2-30867FAB5F03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C9243557-5D22-48B2-A6C5-97B19A4B40D6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4E3F6CD6-4A66-41B1-83C2-B65FB1A05960}"/>
              </a:ext>
            </a:extLst>
          </p:cNvPr>
          <p:cNvSpPr/>
          <p:nvPr/>
        </p:nvSpPr>
        <p:spPr>
          <a:xfrm rot="16200000">
            <a:off x="7769460" y="167677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B57E5CAB-C12D-4005-8980-650AC48DE274}"/>
              </a:ext>
            </a:extLst>
          </p:cNvPr>
          <p:cNvSpPr/>
          <p:nvPr/>
        </p:nvSpPr>
        <p:spPr>
          <a:xfrm rot="2700000">
            <a:off x="7855895" y="242635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4D4467CB-E0CF-4517-89E5-DAD49F33687C}"/>
              </a:ext>
            </a:extLst>
          </p:cNvPr>
          <p:cNvSpPr/>
          <p:nvPr/>
        </p:nvSpPr>
        <p:spPr>
          <a:xfrm>
            <a:off x="7831052" y="3292985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313CDACF-6B73-4BAD-8D10-900562E51165}"/>
              </a:ext>
            </a:extLst>
          </p:cNvPr>
          <p:cNvSpPr>
            <a:spLocks/>
          </p:cNvSpPr>
          <p:nvPr/>
        </p:nvSpPr>
        <p:spPr bwMode="auto">
          <a:xfrm>
            <a:off x="884836" y="1665574"/>
            <a:ext cx="2735559" cy="2712814"/>
          </a:xfrm>
          <a:custGeom>
            <a:avLst/>
            <a:gdLst>
              <a:gd name="T0" fmla="*/ 1112 w 1328"/>
              <a:gd name="T1" fmla="*/ 1328 h 1328"/>
              <a:gd name="T2" fmla="*/ 1142 w 1328"/>
              <a:gd name="T3" fmla="*/ 880 h 1328"/>
              <a:gd name="T4" fmla="*/ 1156 w 1328"/>
              <a:gd name="T5" fmla="*/ 886 h 1328"/>
              <a:gd name="T6" fmla="*/ 1188 w 1328"/>
              <a:gd name="T7" fmla="*/ 894 h 1328"/>
              <a:gd name="T8" fmla="*/ 1204 w 1328"/>
              <a:gd name="T9" fmla="*/ 896 h 1328"/>
              <a:gd name="T10" fmla="*/ 1228 w 1328"/>
              <a:gd name="T11" fmla="*/ 894 h 1328"/>
              <a:gd name="T12" fmla="*/ 1252 w 1328"/>
              <a:gd name="T13" fmla="*/ 886 h 1328"/>
              <a:gd name="T14" fmla="*/ 1292 w 1328"/>
              <a:gd name="T15" fmla="*/ 860 h 1328"/>
              <a:gd name="T16" fmla="*/ 1318 w 1328"/>
              <a:gd name="T17" fmla="*/ 820 h 1328"/>
              <a:gd name="T18" fmla="*/ 1326 w 1328"/>
              <a:gd name="T19" fmla="*/ 796 h 1328"/>
              <a:gd name="T20" fmla="*/ 1328 w 1328"/>
              <a:gd name="T21" fmla="*/ 772 h 1328"/>
              <a:gd name="T22" fmla="*/ 1328 w 1328"/>
              <a:gd name="T23" fmla="*/ 760 h 1328"/>
              <a:gd name="T24" fmla="*/ 1322 w 1328"/>
              <a:gd name="T25" fmla="*/ 736 h 1328"/>
              <a:gd name="T26" fmla="*/ 1306 w 1328"/>
              <a:gd name="T27" fmla="*/ 702 h 1328"/>
              <a:gd name="T28" fmla="*/ 1274 w 1328"/>
              <a:gd name="T29" fmla="*/ 670 h 1328"/>
              <a:gd name="T30" fmla="*/ 1240 w 1328"/>
              <a:gd name="T31" fmla="*/ 654 h 1328"/>
              <a:gd name="T32" fmla="*/ 1216 w 1328"/>
              <a:gd name="T33" fmla="*/ 648 h 1328"/>
              <a:gd name="T34" fmla="*/ 1204 w 1328"/>
              <a:gd name="T35" fmla="*/ 648 h 1328"/>
              <a:gd name="T36" fmla="*/ 1172 w 1328"/>
              <a:gd name="T37" fmla="*/ 652 h 1328"/>
              <a:gd name="T38" fmla="*/ 1142 w 1328"/>
              <a:gd name="T39" fmla="*/ 664 h 1328"/>
              <a:gd name="T40" fmla="*/ 1112 w 1328"/>
              <a:gd name="T41" fmla="*/ 682 h 1328"/>
              <a:gd name="T42" fmla="*/ 1112 w 1328"/>
              <a:gd name="T43" fmla="*/ 216 h 1328"/>
              <a:gd name="T44" fmla="*/ 664 w 1328"/>
              <a:gd name="T45" fmla="*/ 186 h 1328"/>
              <a:gd name="T46" fmla="*/ 670 w 1328"/>
              <a:gd name="T47" fmla="*/ 172 h 1328"/>
              <a:gd name="T48" fmla="*/ 678 w 1328"/>
              <a:gd name="T49" fmla="*/ 140 h 1328"/>
              <a:gd name="T50" fmla="*/ 680 w 1328"/>
              <a:gd name="T51" fmla="*/ 124 h 1328"/>
              <a:gd name="T52" fmla="*/ 678 w 1328"/>
              <a:gd name="T53" fmla="*/ 100 h 1328"/>
              <a:gd name="T54" fmla="*/ 670 w 1328"/>
              <a:gd name="T55" fmla="*/ 76 h 1328"/>
              <a:gd name="T56" fmla="*/ 644 w 1328"/>
              <a:gd name="T57" fmla="*/ 36 h 1328"/>
              <a:gd name="T58" fmla="*/ 604 w 1328"/>
              <a:gd name="T59" fmla="*/ 10 h 1328"/>
              <a:gd name="T60" fmla="*/ 580 w 1328"/>
              <a:gd name="T61" fmla="*/ 2 h 1328"/>
              <a:gd name="T62" fmla="*/ 556 w 1328"/>
              <a:gd name="T63" fmla="*/ 0 h 1328"/>
              <a:gd name="T64" fmla="*/ 544 w 1328"/>
              <a:gd name="T65" fmla="*/ 0 h 1328"/>
              <a:gd name="T66" fmla="*/ 520 w 1328"/>
              <a:gd name="T67" fmla="*/ 6 h 1328"/>
              <a:gd name="T68" fmla="*/ 486 w 1328"/>
              <a:gd name="T69" fmla="*/ 22 h 1328"/>
              <a:gd name="T70" fmla="*/ 454 w 1328"/>
              <a:gd name="T71" fmla="*/ 54 h 1328"/>
              <a:gd name="T72" fmla="*/ 438 w 1328"/>
              <a:gd name="T73" fmla="*/ 88 h 1328"/>
              <a:gd name="T74" fmla="*/ 432 w 1328"/>
              <a:gd name="T75" fmla="*/ 112 h 1328"/>
              <a:gd name="T76" fmla="*/ 432 w 1328"/>
              <a:gd name="T77" fmla="*/ 124 h 1328"/>
              <a:gd name="T78" fmla="*/ 436 w 1328"/>
              <a:gd name="T79" fmla="*/ 156 h 1328"/>
              <a:gd name="T80" fmla="*/ 448 w 1328"/>
              <a:gd name="T81" fmla="*/ 186 h 1328"/>
              <a:gd name="T82" fmla="*/ 432 w 1328"/>
              <a:gd name="T83" fmla="*/ 216 h 1328"/>
              <a:gd name="T84" fmla="*/ 0 w 1328"/>
              <a:gd name="T85" fmla="*/ 216 h 1328"/>
              <a:gd name="T86" fmla="*/ 1112 w 1328"/>
              <a:gd name="T87" fmla="*/ 13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1" name="矩形 22">
            <a:extLst>
              <a:ext uri="{FF2B5EF4-FFF2-40B4-BE49-F238E27FC236}">
                <a16:creationId xmlns:a16="http://schemas.microsoft.com/office/drawing/2014/main" id="{6E378072-6CE3-475F-ACF3-F0D64BC0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6" y="2312763"/>
            <a:ext cx="2190439" cy="246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600" b="1" u="sng" dirty="0">
                <a:solidFill>
                  <a:schemeClr val="bg1"/>
                </a:solidFill>
              </a:rPr>
              <a:t>Supervised Learning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Supportive Vector          Machine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Multinomial 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Naïve </a:t>
            </a:r>
            <a:r>
              <a:rPr lang="en-US" altLang="zh-CN" sz="1200" dirty="0" err="1">
                <a:solidFill>
                  <a:schemeClr val="bg1"/>
                </a:solidFill>
              </a:rPr>
              <a:t>Bayse</a:t>
            </a:r>
            <a:r>
              <a:rPr lang="en-US" altLang="zh-CN" sz="1200" dirty="0">
                <a:solidFill>
                  <a:schemeClr val="bg1"/>
                </a:solidFill>
              </a:rPr>
              <a:t> Model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Gradient Boosting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Etc.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400" b="1" u="sng" dirty="0">
              <a:solidFill>
                <a:schemeClr val="bg1"/>
              </a:solidFill>
            </a:endParaRP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32" name="矩形 23">
            <a:extLst>
              <a:ext uri="{FF2B5EF4-FFF2-40B4-BE49-F238E27FC236}">
                <a16:creationId xmlns:a16="http://schemas.microsoft.com/office/drawing/2014/main" id="{81939DAF-6D96-4DCF-B5FD-A22121C7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3271729C-503C-4CD5-8399-AD627980AF78}"/>
              </a:ext>
            </a:extLst>
          </p:cNvPr>
          <p:cNvSpPr>
            <a:spLocks/>
          </p:cNvSpPr>
          <p:nvPr/>
        </p:nvSpPr>
        <p:spPr bwMode="auto">
          <a:xfrm>
            <a:off x="3240118" y="1641615"/>
            <a:ext cx="273555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4" name="矩形 26">
            <a:extLst>
              <a:ext uri="{FF2B5EF4-FFF2-40B4-BE49-F238E27FC236}">
                <a16:creationId xmlns:a16="http://schemas.microsoft.com/office/drawing/2014/main" id="{CD27CD11-86D0-4189-858C-E08B7F80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76" y="2301567"/>
            <a:ext cx="1967651" cy="252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b="1" u="sng" dirty="0">
                <a:solidFill>
                  <a:schemeClr val="bg1"/>
                </a:solidFill>
              </a:rPr>
              <a:t>Neural Network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Word2Vec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100" dirty="0">
                <a:solidFill>
                  <a:schemeClr val="bg1"/>
                </a:solidFill>
              </a:rPr>
              <a:t>Word embeddings using shallow neural network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000" dirty="0">
                <a:solidFill>
                  <a:schemeClr val="bg1"/>
                </a:solidFill>
              </a:rPr>
              <a:t>Words with similar  context occupy close spatial positions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</a:t>
            </a:r>
          </a:p>
          <a:p>
            <a:pPr defTabSz="910829">
              <a:lnSpc>
                <a:spcPct val="12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688D0512-8BB9-4C5D-9DFD-17B2F9D2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397" y="1779795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132E7226-1738-48B5-92CC-195840537336}"/>
              </a:ext>
            </a:extLst>
          </p:cNvPr>
          <p:cNvSpPr>
            <a:spLocks/>
          </p:cNvSpPr>
          <p:nvPr/>
        </p:nvSpPr>
        <p:spPr bwMode="auto">
          <a:xfrm>
            <a:off x="5593767" y="1641615"/>
            <a:ext cx="299063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7" name="矩形 30">
            <a:extLst>
              <a:ext uri="{FF2B5EF4-FFF2-40B4-BE49-F238E27FC236}">
                <a16:creationId xmlns:a16="http://schemas.microsoft.com/office/drawing/2014/main" id="{71ACEA6B-E463-412B-A0FA-06FA1D2C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60" y="2320653"/>
            <a:ext cx="2008591" cy="19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Semi Supervised </a:t>
            </a:r>
          </a:p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Learning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Label Propagation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  -  Iterative algorithm 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where it assign labels to unlabeled points by propagating labels through  data  set</a:t>
            </a:r>
          </a:p>
          <a:p>
            <a:pPr defTabSz="910829"/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8" name="矩形 31">
            <a:extLst>
              <a:ext uri="{FF2B5EF4-FFF2-40B4-BE49-F238E27FC236}">
                <a16:creationId xmlns:a16="http://schemas.microsoft.com/office/drawing/2014/main" id="{2CDC362E-053E-4180-A9A8-373D88E7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79" y="1779795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05B4F-3F8D-405C-83C6-F73B3C8F775D}"/>
              </a:ext>
            </a:extLst>
          </p:cNvPr>
          <p:cNvSpPr/>
          <p:nvPr/>
        </p:nvSpPr>
        <p:spPr>
          <a:xfrm>
            <a:off x="103086" y="958542"/>
            <a:ext cx="5290223" cy="4061479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 cont.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E7FE5-8EDE-4C99-A5A1-797B8D23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9179"/>
            <a:ext cx="3300366" cy="19802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C64CEBD-41CC-4B7B-B6DB-E6556FE2254C}"/>
              </a:ext>
            </a:extLst>
          </p:cNvPr>
          <p:cNvSpPr txBox="1"/>
          <p:nvPr/>
        </p:nvSpPr>
        <p:spPr>
          <a:xfrm>
            <a:off x="5495527" y="951524"/>
            <a:ext cx="37919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About the Data</a:t>
            </a: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was sourced from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Ott’s research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Unlabeled data was web-scrapped from TripAdvisor</a:t>
            </a: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Accumulated data was sourced from 20 different Chicago area hotels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056B2-893E-4E19-8808-642B95CB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42" y="3219822"/>
            <a:ext cx="3213483" cy="17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240360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Limitations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028" y="241931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project only works to identify fake reviews written in English.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is from 2013. Techniques might be different current days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67544" y="1635646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67544" y="4587974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43F5D9-A550-4844-A912-CF1B0C8B91C8}"/>
              </a:ext>
            </a:extLst>
          </p:cNvPr>
          <p:cNvSpPr txBox="1"/>
          <p:nvPr/>
        </p:nvSpPr>
        <p:spPr>
          <a:xfrm>
            <a:off x="395536" y="1875767"/>
            <a:ext cx="84969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 Vector Machine model had 87.7% of accuracy.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Word2Vec model had 53% accuracy.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Pre-trained Multinomial Naïve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Bayse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with unlabeled test data had accuracy of 51.2%.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Label propagation model had 50% accuracy.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4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2DBE81F3-4C23-499A-803C-215AB1CF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5436096" cy="29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739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457</Words>
  <Application>Microsoft Office PowerPoint</Application>
  <PresentationFormat>On-screen Show (16:9)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微软雅黑</vt:lpstr>
      <vt:lpstr>Ping Hei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8950 8950</cp:lastModifiedBy>
  <cp:revision>113</cp:revision>
  <dcterms:created xsi:type="dcterms:W3CDTF">2016-12-05T23:26:54Z</dcterms:created>
  <dcterms:modified xsi:type="dcterms:W3CDTF">2020-11-23T04:08:47Z</dcterms:modified>
</cp:coreProperties>
</file>