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4" r:id="rId5"/>
    <p:sldId id="269" r:id="rId6"/>
    <p:sldId id="279" r:id="rId7"/>
    <p:sldId id="266" r:id="rId8"/>
    <p:sldId id="294" r:id="rId9"/>
    <p:sldId id="289" r:id="rId10"/>
    <p:sldId id="295" r:id="rId11"/>
    <p:sldId id="296" r:id="rId12"/>
    <p:sldId id="310" r:id="rId13"/>
    <p:sldId id="299" r:id="rId14"/>
    <p:sldId id="305" r:id="rId15"/>
    <p:sldId id="297" r:id="rId16"/>
    <p:sldId id="298" r:id="rId17"/>
    <p:sldId id="309" r:id="rId18"/>
    <p:sldId id="307" r:id="rId19"/>
    <p:sldId id="308" r:id="rId20"/>
    <p:sldId id="306" r:id="rId21"/>
    <p:sldId id="263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9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78" y="570"/>
      </p:cViewPr>
      <p:guideLst>
        <p:guide orient="horz" pos="189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075806"/>
            <a:ext cx="9144000" cy="1728192"/>
          </a:xfrm>
          <a:prstGeom prst="rect">
            <a:avLst/>
          </a:prstGeom>
          <a:gradFill flip="none" rotWithShape="1">
            <a:gsLst>
              <a:gs pos="20000">
                <a:srgbClr val="FFFFFF">
                  <a:alpha val="90000"/>
                </a:srgbClr>
              </a:gs>
              <a:gs pos="0">
                <a:schemeClr val="bg1">
                  <a:alpha val="0"/>
                </a:schemeClr>
              </a:gs>
              <a:gs pos="80000">
                <a:schemeClr val="bg1">
                  <a:alpha val="9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95076"/>
            <a:ext cx="9144000" cy="612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92016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400" b="1" dirty="0"/>
              <a:t>INSERT THE TITLE OF YOUR PRESENTATION HERE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73112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3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215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347614"/>
            <a:ext cx="3049200" cy="2088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7400" y="1347614"/>
            <a:ext cx="3049200" cy="2088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094800" y="1347614"/>
            <a:ext cx="3049200" cy="2088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9185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119664" y="241759"/>
            <a:ext cx="2880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 flipH="1">
            <a:off x="164882" y="227329"/>
            <a:ext cx="2880000" cy="4674412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 flipH="1">
            <a:off x="6069538" y="227329"/>
            <a:ext cx="2880000" cy="4674412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4" y="1815750"/>
            <a:ext cx="2880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4" y="3389741"/>
            <a:ext cx="2880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273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flipH="1"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53539" h="5143500">
                <a:moveTo>
                  <a:pt x="8820472" y="267494"/>
                </a:moveTo>
                <a:lnTo>
                  <a:pt x="8820472" y="4948014"/>
                </a:lnTo>
                <a:lnTo>
                  <a:pt x="5553076" y="4948014"/>
                </a:lnTo>
                <a:lnTo>
                  <a:pt x="5553076" y="267494"/>
                </a:lnTo>
                <a:close/>
                <a:moveTo>
                  <a:pt x="9153539" y="0"/>
                </a:moveTo>
                <a:lnTo>
                  <a:pt x="0" y="0"/>
                </a:lnTo>
                <a:lnTo>
                  <a:pt x="0" y="5143500"/>
                </a:lnTo>
                <a:lnTo>
                  <a:pt x="9153539" y="5143500"/>
                </a:lnTo>
                <a:close/>
              </a:path>
            </a:pathLst>
          </a:cu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60440" y="26749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08472" y="185167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742552" y="343584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960440" y="185167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42552" y="185109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08472" y="26749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672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72002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11710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8777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2519772" y="519522"/>
            <a:ext cx="4104456" cy="4104456"/>
          </a:xfrm>
          <a:prstGeom prst="ellipse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9772" y="2116842"/>
            <a:ext cx="410445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9624" y="2715766"/>
            <a:ext cx="410445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7212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 flipH="1">
            <a:off x="0" y="0"/>
            <a:ext cx="3203848" cy="514350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24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0" y="3723878"/>
            <a:ext cx="9144000" cy="1419622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888209" y="3040087"/>
            <a:ext cx="1367581" cy="13675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53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3352" y="1491630"/>
            <a:ext cx="2546536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297920" y="1491630"/>
            <a:ext cx="2546536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32488" y="1491630"/>
            <a:ext cx="2546536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8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 flipH="1">
            <a:off x="0" y="2304256"/>
            <a:ext cx="9144000" cy="1419622"/>
          </a:xfrm>
          <a:prstGeom prst="rect">
            <a:avLst/>
          </a:prstGeom>
          <a:solidFill>
            <a:schemeClr val="accent3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80" y="1522821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5527" y="166096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44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004047" y="1779661"/>
            <a:ext cx="3200431" cy="24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55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8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2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6" r:id="rId11"/>
    <p:sldLayoutId id="2147483675" r:id="rId12"/>
    <p:sldLayoutId id="2147483677" r:id="rId13"/>
    <p:sldLayoutId id="2147483656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siness2community.com/infographics/how-harmful-are-fake-online-reviews-infographic-02316083" TargetMode="External"/><Relationship Id="rId2" Type="http://schemas.openxmlformats.org/officeDocument/2006/relationships/hyperlink" Target="https://websitebuilder.org/blog/online-review-statistics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myleott.com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73" y="3291830"/>
            <a:ext cx="9144000" cy="648071"/>
          </a:xfrm>
        </p:spPr>
        <p:txBody>
          <a:bodyPr/>
          <a:lstStyle/>
          <a:p>
            <a:r>
              <a:rPr lang="en-US" altLang="ko-KR" sz="2800" dirty="0">
                <a:ea typeface="맑은 고딕" pitchFamily="50" charset="-127"/>
              </a:rPr>
              <a:t>Capstone Project</a:t>
            </a:r>
          </a:p>
          <a:p>
            <a:r>
              <a:rPr lang="en-US" altLang="ko-KR" sz="2800" dirty="0">
                <a:ea typeface="맑은 고딕" pitchFamily="50" charset="-127"/>
              </a:rPr>
              <a:t>Fake Review Classification</a:t>
            </a:r>
            <a:endParaRPr lang="en-US" altLang="ko-KR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0" y="4238517"/>
            <a:ext cx="9144000" cy="288032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 err="1"/>
              <a:t>Hyungjun</a:t>
            </a:r>
            <a:r>
              <a:rPr lang="en-US" altLang="ko-KR" b="1" dirty="0"/>
              <a:t> Kang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-308570"/>
            <a:ext cx="3384376" cy="1944216"/>
          </a:xfrm>
        </p:spPr>
        <p:txBody>
          <a:bodyPr/>
          <a:lstStyle/>
          <a:p>
            <a:pPr algn="r"/>
            <a:r>
              <a:rPr lang="en-US" altLang="ko-KR" sz="4800" dirty="0">
                <a:solidFill>
                  <a:schemeClr val="bg1"/>
                </a:solidFill>
              </a:rPr>
              <a:t>Conclusion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51520" y="1347614"/>
            <a:ext cx="83529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51520" y="4803998"/>
            <a:ext cx="838893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5AC11D4-6D4C-4A3A-BF0E-DF1021164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15" y="1420703"/>
            <a:ext cx="6803737" cy="331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60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-308570"/>
            <a:ext cx="3384376" cy="1944216"/>
          </a:xfrm>
        </p:spPr>
        <p:txBody>
          <a:bodyPr/>
          <a:lstStyle/>
          <a:p>
            <a:pPr algn="r"/>
            <a:r>
              <a:rPr lang="en-US" altLang="ko-KR" sz="4800" dirty="0">
                <a:solidFill>
                  <a:schemeClr val="bg1"/>
                </a:solidFill>
              </a:rPr>
              <a:t>Conclusion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51520" y="1347614"/>
            <a:ext cx="83529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51520" y="4948014"/>
            <a:ext cx="838893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F04887-3BA8-493C-922F-4A2929D62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45060"/>
            <a:ext cx="4752528" cy="346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253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-308570"/>
            <a:ext cx="3384376" cy="1944216"/>
          </a:xfrm>
        </p:spPr>
        <p:txBody>
          <a:bodyPr/>
          <a:lstStyle/>
          <a:p>
            <a:pPr algn="r"/>
            <a:r>
              <a:rPr lang="en-US" altLang="ko-KR" sz="4800" dirty="0">
                <a:solidFill>
                  <a:schemeClr val="bg1"/>
                </a:solidFill>
              </a:rPr>
              <a:t>Conclusion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51520" y="1347614"/>
            <a:ext cx="83529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51520" y="4731990"/>
            <a:ext cx="838893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>
            <a:extLst>
              <a:ext uri="{FF2B5EF4-FFF2-40B4-BE49-F238E27FC236}">
                <a16:creationId xmlns:a16="http://schemas.microsoft.com/office/drawing/2014/main" id="{1AF30D7F-3D32-4349-8BC4-5DDCC88ED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23" y="1815355"/>
            <a:ext cx="245745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8DDCCB-A25D-405F-B82C-BBFCE6A1A3F0}"/>
              </a:ext>
            </a:extLst>
          </p:cNvPr>
          <p:cNvSpPr txBox="1"/>
          <p:nvPr/>
        </p:nvSpPr>
        <p:spPr>
          <a:xfrm>
            <a:off x="73092" y="4085659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Support Vector Machine</a:t>
            </a:r>
          </a:p>
          <a:p>
            <a:pPr algn="ctr"/>
            <a:r>
              <a:rPr lang="en-US" dirty="0"/>
              <a:t>Confusion Matrix</a:t>
            </a:r>
          </a:p>
        </p:txBody>
      </p:sp>
      <p:pic>
        <p:nvPicPr>
          <p:cNvPr id="13320" name="Picture 8">
            <a:extLst>
              <a:ext uri="{FF2B5EF4-FFF2-40B4-BE49-F238E27FC236}">
                <a16:creationId xmlns:a16="http://schemas.microsoft.com/office/drawing/2014/main" id="{D65B6BB2-3E09-44F0-A55A-E6C840169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259" y="1829642"/>
            <a:ext cx="24574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8A9DF2-35B8-45B2-AB82-2DFFBE20AE80}"/>
              </a:ext>
            </a:extLst>
          </p:cNvPr>
          <p:cNvSpPr txBox="1"/>
          <p:nvPr/>
        </p:nvSpPr>
        <p:spPr>
          <a:xfrm>
            <a:off x="2905014" y="4071371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Neural Network</a:t>
            </a:r>
          </a:p>
          <a:p>
            <a:pPr algn="ctr"/>
            <a:r>
              <a:rPr lang="en-US" dirty="0"/>
              <a:t>Confusion Matrix</a:t>
            </a:r>
          </a:p>
        </p:txBody>
      </p:sp>
      <p:pic>
        <p:nvPicPr>
          <p:cNvPr id="13322" name="Picture 10">
            <a:extLst>
              <a:ext uri="{FF2B5EF4-FFF2-40B4-BE49-F238E27FC236}">
                <a16:creationId xmlns:a16="http://schemas.microsoft.com/office/drawing/2014/main" id="{0840E8A1-AEBF-4E5F-93F7-31E4D031F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777921"/>
            <a:ext cx="24574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DCED05-BFAC-43A8-A9F0-D8B4B2E4F57D}"/>
              </a:ext>
            </a:extLst>
          </p:cNvPr>
          <p:cNvSpPr txBox="1"/>
          <p:nvPr/>
        </p:nvSpPr>
        <p:spPr>
          <a:xfrm>
            <a:off x="6002669" y="4067810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Semi Supervised Model</a:t>
            </a:r>
          </a:p>
          <a:p>
            <a:pPr algn="ctr"/>
            <a:r>
              <a:rPr lang="en-US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3407071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-308570"/>
            <a:ext cx="3384376" cy="1944216"/>
          </a:xfrm>
        </p:spPr>
        <p:txBody>
          <a:bodyPr/>
          <a:lstStyle/>
          <a:p>
            <a:pPr algn="r"/>
            <a:r>
              <a:rPr lang="en-US" altLang="ko-KR" sz="4800" dirty="0">
                <a:solidFill>
                  <a:schemeClr val="bg1"/>
                </a:solidFill>
              </a:rPr>
              <a:t>Conclusion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51520" y="1347614"/>
            <a:ext cx="83529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51520" y="4731990"/>
            <a:ext cx="838893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AEB39921-5B9F-4DB0-885C-A551B5D4D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35646"/>
            <a:ext cx="4042549" cy="207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5198BB2-556F-4A78-AAEC-56B8B8215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057" y="1635646"/>
            <a:ext cx="4042549" cy="207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4A29A6-83E1-4ACB-9742-207D1B554549}"/>
              </a:ext>
            </a:extLst>
          </p:cNvPr>
          <p:cNvSpPr txBox="1"/>
          <p:nvPr/>
        </p:nvSpPr>
        <p:spPr>
          <a:xfrm>
            <a:off x="868638" y="3939550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Truthful Reviews</a:t>
            </a:r>
          </a:p>
          <a:p>
            <a:pPr algn="ctr"/>
            <a:r>
              <a:rPr lang="en-US" dirty="0"/>
              <a:t>Word Cloud Model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7AB7B9-3399-4BD2-ACD0-A57152A0DA4B}"/>
              </a:ext>
            </a:extLst>
          </p:cNvPr>
          <p:cNvSpPr txBox="1"/>
          <p:nvPr/>
        </p:nvSpPr>
        <p:spPr>
          <a:xfrm>
            <a:off x="5082175" y="3994423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Fake Reviews</a:t>
            </a:r>
          </a:p>
          <a:p>
            <a:pPr algn="ctr"/>
            <a:r>
              <a:rPr lang="en-US" dirty="0"/>
              <a:t>Word Cloud Model </a:t>
            </a:r>
          </a:p>
        </p:txBody>
      </p:sp>
    </p:spTree>
    <p:extLst>
      <p:ext uri="{BB962C8B-B14F-4D97-AF65-F5344CB8AC3E}">
        <p14:creationId xmlns:p14="http://schemas.microsoft.com/office/powerpoint/2010/main" val="3969719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-308570"/>
            <a:ext cx="3384376" cy="1944216"/>
          </a:xfrm>
        </p:spPr>
        <p:txBody>
          <a:bodyPr/>
          <a:lstStyle/>
          <a:p>
            <a:pPr algn="r"/>
            <a:r>
              <a:rPr lang="en-US" altLang="ko-KR" sz="4800" dirty="0">
                <a:solidFill>
                  <a:schemeClr val="bg1"/>
                </a:solidFill>
              </a:rPr>
              <a:t>Conclusion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51520" y="1347614"/>
            <a:ext cx="83529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51520" y="4731990"/>
            <a:ext cx="838893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132A0AA7-BD38-4057-A38A-1C41CEF10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836" y="1419447"/>
            <a:ext cx="54483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24F3C5-A632-4FF7-A45C-F0DCC451F873}"/>
              </a:ext>
            </a:extLst>
          </p:cNvPr>
          <p:cNvSpPr txBox="1"/>
          <p:nvPr/>
        </p:nvSpPr>
        <p:spPr>
          <a:xfrm>
            <a:off x="3275856" y="4147966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Unlabeled</a:t>
            </a:r>
          </a:p>
          <a:p>
            <a:pPr algn="ctr"/>
            <a:r>
              <a:rPr lang="en-US" dirty="0"/>
              <a:t>Word Cloud Model </a:t>
            </a:r>
          </a:p>
        </p:txBody>
      </p:sp>
    </p:spTree>
    <p:extLst>
      <p:ext uri="{BB962C8B-B14F-4D97-AF65-F5344CB8AC3E}">
        <p14:creationId xmlns:p14="http://schemas.microsoft.com/office/powerpoint/2010/main" val="2858110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-308570"/>
            <a:ext cx="8136904" cy="1944216"/>
          </a:xfrm>
        </p:spPr>
        <p:txBody>
          <a:bodyPr/>
          <a:lstStyle/>
          <a:p>
            <a:pPr algn="l"/>
            <a:r>
              <a:rPr lang="en-US" altLang="ko-KR" sz="4800" dirty="0">
                <a:solidFill>
                  <a:schemeClr val="bg1"/>
                </a:solidFill>
              </a:rPr>
              <a:t>Business Recommendations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51520" y="1347614"/>
            <a:ext cx="83529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51520" y="4731990"/>
            <a:ext cx="871296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DA560C3-73F7-4B9C-93D9-686EFA6E5091}"/>
              </a:ext>
            </a:extLst>
          </p:cNvPr>
          <p:cNvSpPr txBox="1"/>
          <p:nvPr/>
        </p:nvSpPr>
        <p:spPr>
          <a:xfrm>
            <a:off x="323528" y="1779662"/>
            <a:ext cx="84969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Keep the data up to date.</a:t>
            </a:r>
          </a:p>
          <a:p>
            <a:pPr marL="228600" indent="-228600">
              <a:buAutoNum type="arabicPeriod"/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Periodically feed new data to the predictive learning model .</a:t>
            </a:r>
          </a:p>
          <a:p>
            <a:pPr marL="228600" indent="-228600">
              <a:buAutoNum type="arabicPeriod"/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Filtering reviews using machine learning method is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more accurate.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074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-308570"/>
            <a:ext cx="6264696" cy="1944216"/>
          </a:xfrm>
        </p:spPr>
        <p:txBody>
          <a:bodyPr/>
          <a:lstStyle/>
          <a:p>
            <a:pPr algn="l"/>
            <a:r>
              <a:rPr lang="en-US" altLang="ko-KR" sz="4800" dirty="0">
                <a:solidFill>
                  <a:schemeClr val="bg1"/>
                </a:solidFill>
              </a:rPr>
              <a:t>Future Works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51520" y="1347614"/>
            <a:ext cx="83529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51520" y="4731990"/>
            <a:ext cx="871296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DA560C3-73F7-4B9C-93D9-686EFA6E5091}"/>
              </a:ext>
            </a:extLst>
          </p:cNvPr>
          <p:cNvSpPr txBox="1"/>
          <p:nvPr/>
        </p:nvSpPr>
        <p:spPr>
          <a:xfrm>
            <a:off x="323528" y="1779662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Finding better model for semi supervised model.</a:t>
            </a:r>
          </a:p>
          <a:p>
            <a:pPr marL="228600" indent="-228600">
              <a:buAutoNum type="arabicPeriod"/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Applying deep learning method.</a:t>
            </a:r>
          </a:p>
          <a:p>
            <a:pPr marL="228600" indent="-228600">
              <a:buAutoNum type="arabicPeriod"/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Developing unsupervised model.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633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-308570"/>
            <a:ext cx="6264696" cy="1944216"/>
          </a:xfrm>
        </p:spPr>
        <p:txBody>
          <a:bodyPr/>
          <a:lstStyle/>
          <a:p>
            <a:pPr algn="l"/>
            <a:r>
              <a:rPr lang="en-US" altLang="ko-KR" sz="4800" dirty="0">
                <a:solidFill>
                  <a:schemeClr val="bg1"/>
                </a:solidFill>
              </a:rPr>
              <a:t>Q&amp;A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51520" y="1347614"/>
            <a:ext cx="83529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51520" y="4731990"/>
            <a:ext cx="871296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D:\Fullppt\005-PNG이미지\노트북.png">
            <a:extLst>
              <a:ext uri="{FF2B5EF4-FFF2-40B4-BE49-F238E27FC236}">
                <a16:creationId xmlns:a16="http://schemas.microsoft.com/office/drawing/2014/main" id="{DD679565-6BF5-4F41-98B1-AE3496F6F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7614"/>
            <a:ext cx="6797476" cy="345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Ask the Expert: Is the flu shot recommended if you have Sjögren's?">
            <a:extLst>
              <a:ext uri="{FF2B5EF4-FFF2-40B4-BE49-F238E27FC236}">
                <a16:creationId xmlns:a16="http://schemas.microsoft.com/office/drawing/2014/main" id="{E0BF6E60-32BD-42FC-867B-B8E1E8FC9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851670"/>
            <a:ext cx="3168352" cy="232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836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-308570"/>
            <a:ext cx="6264696" cy="1944216"/>
          </a:xfrm>
        </p:spPr>
        <p:txBody>
          <a:bodyPr/>
          <a:lstStyle/>
          <a:p>
            <a:pPr algn="l"/>
            <a:r>
              <a:rPr lang="en-US" altLang="ko-KR" sz="4800" dirty="0">
                <a:solidFill>
                  <a:schemeClr val="bg1"/>
                </a:solidFill>
              </a:rPr>
              <a:t>References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51520" y="1347614"/>
            <a:ext cx="83529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51520" y="4731990"/>
            <a:ext cx="871296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DA560C3-73F7-4B9C-93D9-686EFA6E5091}"/>
              </a:ext>
            </a:extLst>
          </p:cNvPr>
          <p:cNvSpPr txBox="1"/>
          <p:nvPr/>
        </p:nvSpPr>
        <p:spPr>
          <a:xfrm>
            <a:off x="323528" y="1779662"/>
            <a:ext cx="849694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hlinkClick r:id="rId2"/>
              </a:rPr>
              <a:t>https://websitebuilder.org/blog/online-review-statistics/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hlinkClick r:id="rId3"/>
              </a:rPr>
              <a:t>https://www.business2community.com/infographics/how-harmful-are-fake-online-reviews-infographic-02316083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hlinkClick r:id="rId4"/>
              </a:rPr>
              <a:t>https://myleott.com/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TripAdvisor.com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375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07904" y="2029594"/>
            <a:ext cx="5436096" cy="12961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23928" y="2211710"/>
            <a:ext cx="5220072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23928" y="2787774"/>
            <a:ext cx="5220072" cy="288032"/>
          </a:xfrm>
        </p:spPr>
        <p:txBody>
          <a:bodyPr/>
          <a:lstStyle/>
          <a:p>
            <a:pPr lvl="0"/>
            <a:r>
              <a:rPr lang="en-US" altLang="ko-KR" dirty="0" err="1">
                <a:solidFill>
                  <a:schemeClr val="bg1"/>
                </a:solidFill>
              </a:rPr>
              <a:t>Hyungjun</a:t>
            </a:r>
            <a:r>
              <a:rPr lang="en-US" altLang="ko-KR" dirty="0">
                <a:solidFill>
                  <a:schemeClr val="bg1"/>
                </a:solidFill>
              </a:rPr>
              <a:t> Kang</a:t>
            </a:r>
          </a:p>
        </p:txBody>
      </p:sp>
    </p:spTree>
    <p:extLst>
      <p:ext uri="{BB962C8B-B14F-4D97-AF65-F5344CB8AC3E}">
        <p14:creationId xmlns:p14="http://schemas.microsoft.com/office/powerpoint/2010/main" val="235836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2BBE2768-F787-4025-984C-E4E03C0233D4}"/>
              </a:ext>
            </a:extLst>
          </p:cNvPr>
          <p:cNvSpPr/>
          <p:nvPr/>
        </p:nvSpPr>
        <p:spPr>
          <a:xfrm>
            <a:off x="2800443" y="4338163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2"/>
          <p:cNvSpPr txBox="1">
            <a:spLocks/>
          </p:cNvSpPr>
          <p:nvPr/>
        </p:nvSpPr>
        <p:spPr>
          <a:xfrm>
            <a:off x="225863" y="479141"/>
            <a:ext cx="2952328" cy="115212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cs typeface="Arial" pitchFamily="34" charset="0"/>
              </a:rPr>
              <a:t>Table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cs typeface="Arial" pitchFamily="34" charset="0"/>
              </a:rPr>
              <a:t>Of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cs typeface="Arial" pitchFamily="34" charset="0"/>
              </a:rPr>
              <a:t>Contents</a:t>
            </a:r>
          </a:p>
        </p:txBody>
      </p:sp>
      <p:sp>
        <p:nvSpPr>
          <p:cNvPr id="3" name="Oval 2"/>
          <p:cNvSpPr/>
          <p:nvPr/>
        </p:nvSpPr>
        <p:spPr>
          <a:xfrm>
            <a:off x="2814814" y="8421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2800444" y="911189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2800444" y="1739959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2829537" y="2606519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30"/>
          <p:cNvSpPr/>
          <p:nvPr/>
        </p:nvSpPr>
        <p:spPr>
          <a:xfrm>
            <a:off x="3003313" y="259338"/>
            <a:ext cx="345306" cy="344297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36"/>
          <p:cNvSpPr/>
          <p:nvPr/>
        </p:nvSpPr>
        <p:spPr>
          <a:xfrm>
            <a:off x="2988395" y="4545405"/>
            <a:ext cx="365579" cy="30559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Oval 21"/>
          <p:cNvSpPr>
            <a:spLocks noChangeAspect="1"/>
          </p:cNvSpPr>
          <p:nvPr/>
        </p:nvSpPr>
        <p:spPr>
          <a:xfrm>
            <a:off x="3017488" y="1935267"/>
            <a:ext cx="344177" cy="34705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723393" y="305758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1. Problem Statement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74646" y="1048029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2. Objective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23393" y="2734988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4. Limitations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74646" y="3592017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5. Conclusion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3CB69A6-8FB0-4ABC-896E-7C4DFCAFDCB3}"/>
              </a:ext>
            </a:extLst>
          </p:cNvPr>
          <p:cNvSpPr/>
          <p:nvPr/>
        </p:nvSpPr>
        <p:spPr>
          <a:xfrm>
            <a:off x="2800443" y="346319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91725A18-EA08-410D-8F1E-5B4EFE095BAF}"/>
              </a:ext>
            </a:extLst>
          </p:cNvPr>
          <p:cNvSpPr/>
          <p:nvPr/>
        </p:nvSpPr>
        <p:spPr>
          <a:xfrm rot="2700000">
            <a:off x="3078991" y="1086064"/>
            <a:ext cx="198401" cy="3774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17F00DE0-27FC-4FE3-B56D-B62704D627ED}"/>
              </a:ext>
            </a:extLst>
          </p:cNvPr>
          <p:cNvSpPr/>
          <p:nvPr/>
        </p:nvSpPr>
        <p:spPr>
          <a:xfrm>
            <a:off x="3038861" y="3694341"/>
            <a:ext cx="275377" cy="2577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C58345-3F67-47CD-89FD-A94D195F617D}"/>
              </a:ext>
            </a:extLst>
          </p:cNvPr>
          <p:cNvSpPr txBox="1"/>
          <p:nvPr/>
        </p:nvSpPr>
        <p:spPr>
          <a:xfrm>
            <a:off x="3746497" y="1877959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3. Methodology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Donut 24">
            <a:extLst>
              <a:ext uri="{FF2B5EF4-FFF2-40B4-BE49-F238E27FC236}">
                <a16:creationId xmlns:a16="http://schemas.microsoft.com/office/drawing/2014/main" id="{95493B0E-2186-4F4B-AD24-5C69F131B94E}"/>
              </a:ext>
            </a:extLst>
          </p:cNvPr>
          <p:cNvSpPr/>
          <p:nvPr/>
        </p:nvSpPr>
        <p:spPr>
          <a:xfrm>
            <a:off x="3003313" y="2767004"/>
            <a:ext cx="394424" cy="3976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A40DAE-CD7E-462D-BC1D-38B863D5DEDE}"/>
              </a:ext>
            </a:extLst>
          </p:cNvPr>
          <p:cNvSpPr txBox="1"/>
          <p:nvPr/>
        </p:nvSpPr>
        <p:spPr>
          <a:xfrm>
            <a:off x="3723393" y="4467369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6. Future Works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7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</a:rPr>
              <a:t>Problem Statement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11" name="Rectangle 30"/>
          <p:cNvSpPr/>
          <p:nvPr/>
        </p:nvSpPr>
        <p:spPr>
          <a:xfrm>
            <a:off x="2861916" y="1645095"/>
            <a:ext cx="209072" cy="208461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Oval 7"/>
          <p:cNvSpPr/>
          <p:nvPr/>
        </p:nvSpPr>
        <p:spPr>
          <a:xfrm>
            <a:off x="2843520" y="4155803"/>
            <a:ext cx="245865" cy="24586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526687" y="1472408"/>
            <a:ext cx="3167619" cy="708596"/>
            <a:chOff x="-372558" y="3517597"/>
            <a:chExt cx="3235855" cy="708596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Hotel industry sales gets affected by negative online reviews.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372558" y="3517597"/>
              <a:ext cx="20596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70%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58791" y="2573697"/>
            <a:ext cx="3207992" cy="954107"/>
            <a:chOff x="-347222" y="3366891"/>
            <a:chExt cx="3277097" cy="954107"/>
          </a:xfrm>
        </p:grpSpPr>
        <p:sp>
          <p:nvSpPr>
            <p:cNvPr id="21" name="TextBox 20"/>
            <p:cNvSpPr txBox="1"/>
            <p:nvPr/>
          </p:nvSpPr>
          <p:spPr>
            <a:xfrm>
              <a:off x="870217" y="3579152"/>
              <a:ext cx="20596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World wide eCommerce annual sales in 2019.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347222" y="3366891"/>
              <a:ext cx="205965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$25 T </a:t>
              </a:r>
            </a:p>
            <a:p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USD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70716" y="3977107"/>
            <a:ext cx="3265899" cy="954107"/>
            <a:chOff x="-342501" y="3518306"/>
            <a:chExt cx="3336252" cy="954107"/>
          </a:xfrm>
        </p:grpSpPr>
        <p:sp>
          <p:nvSpPr>
            <p:cNvPr id="24" name="TextBox 23"/>
            <p:cNvSpPr txBox="1"/>
            <p:nvPr/>
          </p:nvSpPr>
          <p:spPr>
            <a:xfrm>
              <a:off x="934094" y="3691064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  eCommerce annual Sales in 2019.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-342501" y="3518306"/>
              <a:ext cx="205965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$61 B</a:t>
              </a:r>
            </a:p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USD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95536" y="1478839"/>
            <a:ext cx="3195553" cy="707886"/>
            <a:chOff x="803640" y="3524738"/>
            <a:chExt cx="3264391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Of Consumers say online reviews impact their purchasing decisions.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08374" y="3524738"/>
              <a:ext cx="20596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93%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02839" y="2623822"/>
            <a:ext cx="3169032" cy="707886"/>
            <a:chOff x="803640" y="3417726"/>
            <a:chExt cx="3237298" cy="707886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Of consumers have read fake review in the last year.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81281" y="3417726"/>
              <a:ext cx="20596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4000" b="1" dirty="0">
                  <a:solidFill>
                    <a:schemeClr val="bg1"/>
                  </a:solidFill>
                  <a:cs typeface="Arial" pitchFamily="34" charset="0"/>
                </a:rPr>
                <a:t>82%</a:t>
              </a:r>
              <a:endParaRPr lang="ko-KR" altLang="en-US" sz="4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24462" y="4038663"/>
            <a:ext cx="3247409" cy="830997"/>
            <a:chOff x="716114" y="3580572"/>
            <a:chExt cx="3317364" cy="830997"/>
          </a:xfrm>
        </p:grpSpPr>
        <p:sp>
          <p:nvSpPr>
            <p:cNvPr id="33" name="TextBox 32"/>
            <p:cNvSpPr txBox="1"/>
            <p:nvPr/>
          </p:nvSpPr>
          <p:spPr>
            <a:xfrm>
              <a:off x="716114" y="358057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Of consumers would not buy a product if they suspected it to have fake reviews.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73821" y="3589634"/>
              <a:ext cx="20596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54%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E6C51753-3290-402E-9A71-B4C1C428349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0EB1B60-3197-4F47-8DBA-CC90B912F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809" y="2354233"/>
            <a:ext cx="1572577" cy="11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58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890085" y="1477291"/>
            <a:ext cx="6498339" cy="756000"/>
          </a:xfrm>
          <a:custGeom>
            <a:avLst/>
            <a:gdLst/>
            <a:ahLst/>
            <a:cxnLst/>
            <a:rect l="l" t="t" r="r" b="b"/>
            <a:pathLst>
              <a:path w="6498339" h="756000">
                <a:moveTo>
                  <a:pt x="0" y="0"/>
                </a:moveTo>
                <a:lnTo>
                  <a:pt x="6498339" y="0"/>
                </a:lnTo>
                <a:lnTo>
                  <a:pt x="6498339" y="756000"/>
                </a:lnTo>
                <a:lnTo>
                  <a:pt x="435112" y="756000"/>
                </a:lnTo>
                <a:cubicBezTo>
                  <a:pt x="313181" y="659925"/>
                  <a:pt x="163227" y="599112"/>
                  <a:pt x="0" y="5842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ectangle 26"/>
          <p:cNvSpPr/>
          <p:nvPr/>
        </p:nvSpPr>
        <p:spPr>
          <a:xfrm>
            <a:off x="2404639" y="2298836"/>
            <a:ext cx="5983785" cy="756000"/>
          </a:xfrm>
          <a:custGeom>
            <a:avLst/>
            <a:gdLst/>
            <a:ahLst/>
            <a:cxnLst/>
            <a:rect l="l" t="t" r="r" b="b"/>
            <a:pathLst>
              <a:path w="5983785" h="756000">
                <a:moveTo>
                  <a:pt x="0" y="0"/>
                </a:moveTo>
                <a:lnTo>
                  <a:pt x="5983785" y="0"/>
                </a:lnTo>
                <a:lnTo>
                  <a:pt x="5983785" y="756000"/>
                </a:lnTo>
                <a:lnTo>
                  <a:pt x="252297" y="756000"/>
                </a:lnTo>
                <a:cubicBezTo>
                  <a:pt x="260588" y="711245"/>
                  <a:pt x="264355" y="665156"/>
                  <a:pt x="264355" y="618187"/>
                </a:cubicBezTo>
                <a:cubicBezTo>
                  <a:pt x="264355" y="374972"/>
                  <a:pt x="163339" y="155350"/>
                  <a:pt x="0" y="0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Rectangle 27"/>
          <p:cNvSpPr/>
          <p:nvPr/>
        </p:nvSpPr>
        <p:spPr>
          <a:xfrm>
            <a:off x="1908424" y="3120381"/>
            <a:ext cx="6480000" cy="756000"/>
          </a:xfrm>
          <a:custGeom>
            <a:avLst/>
            <a:gdLst/>
            <a:ahLst/>
            <a:cxnLst/>
            <a:rect l="l" t="t" r="r" b="b"/>
            <a:pathLst>
              <a:path w="6480000" h="756000">
                <a:moveTo>
                  <a:pt x="735360" y="0"/>
                </a:moveTo>
                <a:lnTo>
                  <a:pt x="6480000" y="0"/>
                </a:lnTo>
                <a:lnTo>
                  <a:pt x="6480000" y="756000"/>
                </a:lnTo>
                <a:lnTo>
                  <a:pt x="0" y="756000"/>
                </a:lnTo>
                <a:lnTo>
                  <a:pt x="0" y="650058"/>
                </a:lnTo>
                <a:cubicBezTo>
                  <a:pt x="360073" y="609245"/>
                  <a:pt x="652453" y="345514"/>
                  <a:pt x="735360" y="0"/>
                </a:cubicBezTo>
                <a:close/>
              </a:path>
            </a:pathLst>
          </a:cu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</a:rPr>
              <a:t>Objective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059832" y="1515784"/>
            <a:ext cx="3724756" cy="678692"/>
            <a:chOff x="803640" y="3362835"/>
            <a:chExt cx="2059657" cy="678692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Utilizing various machine learning methods, predictive classification model will be developed.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Developing Predictive Model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465706" y="2338731"/>
            <a:ext cx="3724756" cy="678692"/>
            <a:chOff x="803640" y="3362835"/>
            <a:chExt cx="2059657" cy="678692"/>
          </a:xfrm>
        </p:grpSpPr>
        <p:sp>
          <p:nvSpPr>
            <p:cNvPr id="39" name="TextBox 3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Developed Machine Learning model will be tested with unseen Data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Testing Developed Model with Unseen Data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871580" y="3161678"/>
            <a:ext cx="3724756" cy="678692"/>
            <a:chOff x="803640" y="3362835"/>
            <a:chExt cx="2059657" cy="678692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With combined labeled and unlabeled data, semi-supervised model will be developed.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Developing Semi-Supervised Model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5" name="Rectangle 5">
            <a:extLst>
              <a:ext uri="{FF2B5EF4-FFF2-40B4-BE49-F238E27FC236}">
                <a16:creationId xmlns:a16="http://schemas.microsoft.com/office/drawing/2014/main" id="{04F9DFF3-513B-4F88-BA87-4504AF95D81A}"/>
              </a:ext>
            </a:extLst>
          </p:cNvPr>
          <p:cNvSpPr/>
          <p:nvPr/>
        </p:nvSpPr>
        <p:spPr>
          <a:xfrm>
            <a:off x="751845" y="2139702"/>
            <a:ext cx="1946251" cy="1953032"/>
          </a:xfrm>
          <a:custGeom>
            <a:avLst/>
            <a:gdLst>
              <a:gd name="connsiteX0" fmla="*/ 305796 w 1944216"/>
              <a:gd name="connsiteY0" fmla="*/ 0 h 1953032"/>
              <a:gd name="connsiteX1" fmla="*/ 440227 w 1944216"/>
              <a:gd name="connsiteY1" fmla="*/ 501707 h 1953032"/>
              <a:gd name="connsiteX2" fmla="*/ 441057 w 1944216"/>
              <a:gd name="connsiteY2" fmla="*/ 501707 h 1953032"/>
              <a:gd name="connsiteX3" fmla="*/ 487118 w 1944216"/>
              <a:gd name="connsiteY3" fmla="*/ 674936 h 1953032"/>
              <a:gd name="connsiteX4" fmla="*/ 486644 w 1944216"/>
              <a:gd name="connsiteY4" fmla="*/ 674936 h 1953032"/>
              <a:gd name="connsiteX5" fmla="*/ 548427 w 1944216"/>
              <a:gd name="connsiteY5" fmla="*/ 905512 h 1953032"/>
              <a:gd name="connsiteX6" fmla="*/ 613777 w 1944216"/>
              <a:gd name="connsiteY6" fmla="*/ 1151288 h 1953032"/>
              <a:gd name="connsiteX7" fmla="*/ 616347 w 1944216"/>
              <a:gd name="connsiteY7" fmla="*/ 1151294 h 1953032"/>
              <a:gd name="connsiteX8" fmla="*/ 616347 w 1944216"/>
              <a:gd name="connsiteY8" fmla="*/ 1152129 h 1953032"/>
              <a:gd name="connsiteX9" fmla="*/ 963091 w 1944216"/>
              <a:gd name="connsiteY9" fmla="*/ 1152129 h 1953032"/>
              <a:gd name="connsiteX10" fmla="*/ 1602741 w 1944216"/>
              <a:gd name="connsiteY10" fmla="*/ 1153669 h 1953032"/>
              <a:gd name="connsiteX11" fmla="*/ 1796867 w 1944216"/>
              <a:gd name="connsiteY11" fmla="*/ 501707 h 1953032"/>
              <a:gd name="connsiteX12" fmla="*/ 1852445 w 1944216"/>
              <a:gd name="connsiteY12" fmla="*/ 501707 h 1953032"/>
              <a:gd name="connsiteX13" fmla="*/ 1852445 w 1944216"/>
              <a:gd name="connsiteY13" fmla="*/ 503899 h 1953032"/>
              <a:gd name="connsiteX14" fmla="*/ 1880678 w 1944216"/>
              <a:gd name="connsiteY14" fmla="*/ 506601 h 1953032"/>
              <a:gd name="connsiteX15" fmla="*/ 1883944 w 1944216"/>
              <a:gd name="connsiteY15" fmla="*/ 507592 h 1953032"/>
              <a:gd name="connsiteX16" fmla="*/ 1940535 w 1944216"/>
              <a:gd name="connsiteY16" fmla="*/ 613499 h 1953032"/>
              <a:gd name="connsiteX17" fmla="*/ 1742623 w 1944216"/>
              <a:gd name="connsiteY17" fmla="*/ 1265630 h 1953032"/>
              <a:gd name="connsiteX18" fmla="*/ 1636716 w 1944216"/>
              <a:gd name="connsiteY18" fmla="*/ 1322221 h 1953032"/>
              <a:gd name="connsiteX19" fmla="*/ 1635884 w 1944216"/>
              <a:gd name="connsiteY19" fmla="*/ 1321969 h 1953032"/>
              <a:gd name="connsiteX20" fmla="*/ 660016 w 1944216"/>
              <a:gd name="connsiteY20" fmla="*/ 1321969 h 1953032"/>
              <a:gd name="connsiteX21" fmla="*/ 700378 w 1944216"/>
              <a:gd name="connsiteY21" fmla="*/ 1472600 h 1953032"/>
              <a:gd name="connsiteX22" fmla="*/ 1678511 w 1944216"/>
              <a:gd name="connsiteY22" fmla="*/ 1472600 h 1953032"/>
              <a:gd name="connsiteX23" fmla="*/ 1678511 w 1944216"/>
              <a:gd name="connsiteY23" fmla="*/ 1640438 h 1953032"/>
              <a:gd name="connsiteX24" fmla="*/ 1758697 w 1944216"/>
              <a:gd name="connsiteY24" fmla="*/ 1783795 h 1953032"/>
              <a:gd name="connsiteX25" fmla="*/ 1589460 w 1944216"/>
              <a:gd name="connsiteY25" fmla="*/ 1953032 h 1953032"/>
              <a:gd name="connsiteX26" fmla="*/ 1420223 w 1944216"/>
              <a:gd name="connsiteY26" fmla="*/ 1783795 h 1953032"/>
              <a:gd name="connsiteX27" fmla="*/ 1491967 w 1944216"/>
              <a:gd name="connsiteY27" fmla="*/ 1645830 h 1953032"/>
              <a:gd name="connsiteX28" fmla="*/ 746794 w 1944216"/>
              <a:gd name="connsiteY28" fmla="*/ 1645830 h 1953032"/>
              <a:gd name="connsiteX29" fmla="*/ 747053 w 1944216"/>
              <a:gd name="connsiteY29" fmla="*/ 1646798 h 1953032"/>
              <a:gd name="connsiteX30" fmla="*/ 817625 w 1944216"/>
              <a:gd name="connsiteY30" fmla="*/ 1783795 h 1953032"/>
              <a:gd name="connsiteX31" fmla="*/ 648388 w 1944216"/>
              <a:gd name="connsiteY31" fmla="*/ 1953032 h 1953032"/>
              <a:gd name="connsiteX32" fmla="*/ 479151 w 1944216"/>
              <a:gd name="connsiteY32" fmla="*/ 1783795 h 1953032"/>
              <a:gd name="connsiteX33" fmla="*/ 565162 w 1944216"/>
              <a:gd name="connsiteY33" fmla="*/ 1637276 h 1953032"/>
              <a:gd name="connsiteX34" fmla="*/ 175355 w 1944216"/>
              <a:gd name="connsiteY34" fmla="*/ 182498 h 1953032"/>
              <a:gd name="connsiteX35" fmla="*/ 0 w 1944216"/>
              <a:gd name="connsiteY35" fmla="*/ 182498 h 1953032"/>
              <a:gd name="connsiteX36" fmla="*/ 0 w 1944216"/>
              <a:gd name="connsiteY36" fmla="*/ 9269 h 1953032"/>
              <a:gd name="connsiteX37" fmla="*/ 305796 w 1944216"/>
              <a:gd name="connsiteY37" fmla="*/ 0 h 1953032"/>
              <a:gd name="connsiteX0" fmla="*/ 305796 w 1940535"/>
              <a:gd name="connsiteY0" fmla="*/ 0 h 1953032"/>
              <a:gd name="connsiteX1" fmla="*/ 440227 w 1940535"/>
              <a:gd name="connsiteY1" fmla="*/ 501707 h 1953032"/>
              <a:gd name="connsiteX2" fmla="*/ 441057 w 1940535"/>
              <a:gd name="connsiteY2" fmla="*/ 501707 h 1953032"/>
              <a:gd name="connsiteX3" fmla="*/ 487118 w 1940535"/>
              <a:gd name="connsiteY3" fmla="*/ 674936 h 1953032"/>
              <a:gd name="connsiteX4" fmla="*/ 486644 w 1940535"/>
              <a:gd name="connsiteY4" fmla="*/ 674936 h 1953032"/>
              <a:gd name="connsiteX5" fmla="*/ 548427 w 1940535"/>
              <a:gd name="connsiteY5" fmla="*/ 905512 h 1953032"/>
              <a:gd name="connsiteX6" fmla="*/ 613777 w 1940535"/>
              <a:gd name="connsiteY6" fmla="*/ 1151288 h 1953032"/>
              <a:gd name="connsiteX7" fmla="*/ 616347 w 1940535"/>
              <a:gd name="connsiteY7" fmla="*/ 1151294 h 1953032"/>
              <a:gd name="connsiteX8" fmla="*/ 616347 w 1940535"/>
              <a:gd name="connsiteY8" fmla="*/ 1152129 h 1953032"/>
              <a:gd name="connsiteX9" fmla="*/ 963091 w 1940535"/>
              <a:gd name="connsiteY9" fmla="*/ 1152129 h 1953032"/>
              <a:gd name="connsiteX10" fmla="*/ 1602741 w 1940535"/>
              <a:gd name="connsiteY10" fmla="*/ 1153669 h 1953032"/>
              <a:gd name="connsiteX11" fmla="*/ 1796867 w 1940535"/>
              <a:gd name="connsiteY11" fmla="*/ 501707 h 1953032"/>
              <a:gd name="connsiteX12" fmla="*/ 1852445 w 1940535"/>
              <a:gd name="connsiteY12" fmla="*/ 501707 h 1953032"/>
              <a:gd name="connsiteX13" fmla="*/ 1852445 w 1940535"/>
              <a:gd name="connsiteY13" fmla="*/ 503899 h 1953032"/>
              <a:gd name="connsiteX14" fmla="*/ 1880678 w 1940535"/>
              <a:gd name="connsiteY14" fmla="*/ 506601 h 1953032"/>
              <a:gd name="connsiteX15" fmla="*/ 1940535 w 1940535"/>
              <a:gd name="connsiteY15" fmla="*/ 613499 h 1953032"/>
              <a:gd name="connsiteX16" fmla="*/ 1742623 w 1940535"/>
              <a:gd name="connsiteY16" fmla="*/ 1265630 h 1953032"/>
              <a:gd name="connsiteX17" fmla="*/ 1636716 w 1940535"/>
              <a:gd name="connsiteY17" fmla="*/ 1322221 h 1953032"/>
              <a:gd name="connsiteX18" fmla="*/ 1635884 w 1940535"/>
              <a:gd name="connsiteY18" fmla="*/ 1321969 h 1953032"/>
              <a:gd name="connsiteX19" fmla="*/ 660016 w 1940535"/>
              <a:gd name="connsiteY19" fmla="*/ 1321969 h 1953032"/>
              <a:gd name="connsiteX20" fmla="*/ 700378 w 1940535"/>
              <a:gd name="connsiteY20" fmla="*/ 1472600 h 1953032"/>
              <a:gd name="connsiteX21" fmla="*/ 1678511 w 1940535"/>
              <a:gd name="connsiteY21" fmla="*/ 1472600 h 1953032"/>
              <a:gd name="connsiteX22" fmla="*/ 1678511 w 1940535"/>
              <a:gd name="connsiteY22" fmla="*/ 1640438 h 1953032"/>
              <a:gd name="connsiteX23" fmla="*/ 1758697 w 1940535"/>
              <a:gd name="connsiteY23" fmla="*/ 1783795 h 1953032"/>
              <a:gd name="connsiteX24" fmla="*/ 1589460 w 1940535"/>
              <a:gd name="connsiteY24" fmla="*/ 1953032 h 1953032"/>
              <a:gd name="connsiteX25" fmla="*/ 1420223 w 1940535"/>
              <a:gd name="connsiteY25" fmla="*/ 1783795 h 1953032"/>
              <a:gd name="connsiteX26" fmla="*/ 1491967 w 1940535"/>
              <a:gd name="connsiteY26" fmla="*/ 1645830 h 1953032"/>
              <a:gd name="connsiteX27" fmla="*/ 746794 w 1940535"/>
              <a:gd name="connsiteY27" fmla="*/ 1645830 h 1953032"/>
              <a:gd name="connsiteX28" fmla="*/ 747053 w 1940535"/>
              <a:gd name="connsiteY28" fmla="*/ 1646798 h 1953032"/>
              <a:gd name="connsiteX29" fmla="*/ 817625 w 1940535"/>
              <a:gd name="connsiteY29" fmla="*/ 1783795 h 1953032"/>
              <a:gd name="connsiteX30" fmla="*/ 648388 w 1940535"/>
              <a:gd name="connsiteY30" fmla="*/ 1953032 h 1953032"/>
              <a:gd name="connsiteX31" fmla="*/ 479151 w 1940535"/>
              <a:gd name="connsiteY31" fmla="*/ 1783795 h 1953032"/>
              <a:gd name="connsiteX32" fmla="*/ 565162 w 1940535"/>
              <a:gd name="connsiteY32" fmla="*/ 1637276 h 1953032"/>
              <a:gd name="connsiteX33" fmla="*/ 175355 w 1940535"/>
              <a:gd name="connsiteY33" fmla="*/ 182498 h 1953032"/>
              <a:gd name="connsiteX34" fmla="*/ 0 w 1940535"/>
              <a:gd name="connsiteY34" fmla="*/ 182498 h 1953032"/>
              <a:gd name="connsiteX35" fmla="*/ 0 w 1940535"/>
              <a:gd name="connsiteY35" fmla="*/ 9269 h 1953032"/>
              <a:gd name="connsiteX36" fmla="*/ 305796 w 1940535"/>
              <a:gd name="connsiteY36" fmla="*/ 0 h 1953032"/>
              <a:gd name="connsiteX0" fmla="*/ 305796 w 1942940"/>
              <a:gd name="connsiteY0" fmla="*/ 0 h 1953032"/>
              <a:gd name="connsiteX1" fmla="*/ 440227 w 1942940"/>
              <a:gd name="connsiteY1" fmla="*/ 501707 h 1953032"/>
              <a:gd name="connsiteX2" fmla="*/ 441057 w 1942940"/>
              <a:gd name="connsiteY2" fmla="*/ 501707 h 1953032"/>
              <a:gd name="connsiteX3" fmla="*/ 487118 w 1942940"/>
              <a:gd name="connsiteY3" fmla="*/ 674936 h 1953032"/>
              <a:gd name="connsiteX4" fmla="*/ 486644 w 1942940"/>
              <a:gd name="connsiteY4" fmla="*/ 674936 h 1953032"/>
              <a:gd name="connsiteX5" fmla="*/ 548427 w 1942940"/>
              <a:gd name="connsiteY5" fmla="*/ 905512 h 1953032"/>
              <a:gd name="connsiteX6" fmla="*/ 613777 w 1942940"/>
              <a:gd name="connsiteY6" fmla="*/ 1151288 h 1953032"/>
              <a:gd name="connsiteX7" fmla="*/ 616347 w 1942940"/>
              <a:gd name="connsiteY7" fmla="*/ 1151294 h 1953032"/>
              <a:gd name="connsiteX8" fmla="*/ 616347 w 1942940"/>
              <a:gd name="connsiteY8" fmla="*/ 1152129 h 1953032"/>
              <a:gd name="connsiteX9" fmla="*/ 963091 w 1942940"/>
              <a:gd name="connsiteY9" fmla="*/ 1152129 h 1953032"/>
              <a:gd name="connsiteX10" fmla="*/ 1602741 w 1942940"/>
              <a:gd name="connsiteY10" fmla="*/ 1153669 h 1953032"/>
              <a:gd name="connsiteX11" fmla="*/ 1796867 w 1942940"/>
              <a:gd name="connsiteY11" fmla="*/ 501707 h 1953032"/>
              <a:gd name="connsiteX12" fmla="*/ 1852445 w 1942940"/>
              <a:gd name="connsiteY12" fmla="*/ 501707 h 1953032"/>
              <a:gd name="connsiteX13" fmla="*/ 1852445 w 1942940"/>
              <a:gd name="connsiteY13" fmla="*/ 503899 h 1953032"/>
              <a:gd name="connsiteX14" fmla="*/ 1940535 w 1942940"/>
              <a:gd name="connsiteY14" fmla="*/ 613499 h 1953032"/>
              <a:gd name="connsiteX15" fmla="*/ 1742623 w 1942940"/>
              <a:gd name="connsiteY15" fmla="*/ 1265630 h 1953032"/>
              <a:gd name="connsiteX16" fmla="*/ 1636716 w 1942940"/>
              <a:gd name="connsiteY16" fmla="*/ 1322221 h 1953032"/>
              <a:gd name="connsiteX17" fmla="*/ 1635884 w 1942940"/>
              <a:gd name="connsiteY17" fmla="*/ 1321969 h 1953032"/>
              <a:gd name="connsiteX18" fmla="*/ 660016 w 1942940"/>
              <a:gd name="connsiteY18" fmla="*/ 1321969 h 1953032"/>
              <a:gd name="connsiteX19" fmla="*/ 700378 w 1942940"/>
              <a:gd name="connsiteY19" fmla="*/ 1472600 h 1953032"/>
              <a:gd name="connsiteX20" fmla="*/ 1678511 w 1942940"/>
              <a:gd name="connsiteY20" fmla="*/ 1472600 h 1953032"/>
              <a:gd name="connsiteX21" fmla="*/ 1678511 w 1942940"/>
              <a:gd name="connsiteY21" fmla="*/ 1640438 h 1953032"/>
              <a:gd name="connsiteX22" fmla="*/ 1758697 w 1942940"/>
              <a:gd name="connsiteY22" fmla="*/ 1783795 h 1953032"/>
              <a:gd name="connsiteX23" fmla="*/ 1589460 w 1942940"/>
              <a:gd name="connsiteY23" fmla="*/ 1953032 h 1953032"/>
              <a:gd name="connsiteX24" fmla="*/ 1420223 w 1942940"/>
              <a:gd name="connsiteY24" fmla="*/ 1783795 h 1953032"/>
              <a:gd name="connsiteX25" fmla="*/ 1491967 w 1942940"/>
              <a:gd name="connsiteY25" fmla="*/ 1645830 h 1953032"/>
              <a:gd name="connsiteX26" fmla="*/ 746794 w 1942940"/>
              <a:gd name="connsiteY26" fmla="*/ 1645830 h 1953032"/>
              <a:gd name="connsiteX27" fmla="*/ 747053 w 1942940"/>
              <a:gd name="connsiteY27" fmla="*/ 1646798 h 1953032"/>
              <a:gd name="connsiteX28" fmla="*/ 817625 w 1942940"/>
              <a:gd name="connsiteY28" fmla="*/ 1783795 h 1953032"/>
              <a:gd name="connsiteX29" fmla="*/ 648388 w 1942940"/>
              <a:gd name="connsiteY29" fmla="*/ 1953032 h 1953032"/>
              <a:gd name="connsiteX30" fmla="*/ 479151 w 1942940"/>
              <a:gd name="connsiteY30" fmla="*/ 1783795 h 1953032"/>
              <a:gd name="connsiteX31" fmla="*/ 565162 w 1942940"/>
              <a:gd name="connsiteY31" fmla="*/ 1637276 h 1953032"/>
              <a:gd name="connsiteX32" fmla="*/ 175355 w 1942940"/>
              <a:gd name="connsiteY32" fmla="*/ 182498 h 1953032"/>
              <a:gd name="connsiteX33" fmla="*/ 0 w 1942940"/>
              <a:gd name="connsiteY33" fmla="*/ 182498 h 1953032"/>
              <a:gd name="connsiteX34" fmla="*/ 0 w 1942940"/>
              <a:gd name="connsiteY34" fmla="*/ 9269 h 1953032"/>
              <a:gd name="connsiteX35" fmla="*/ 305796 w 1942940"/>
              <a:gd name="connsiteY35" fmla="*/ 0 h 1953032"/>
              <a:gd name="connsiteX0" fmla="*/ 305796 w 1940535"/>
              <a:gd name="connsiteY0" fmla="*/ 0 h 1953032"/>
              <a:gd name="connsiteX1" fmla="*/ 440227 w 1940535"/>
              <a:gd name="connsiteY1" fmla="*/ 501707 h 1953032"/>
              <a:gd name="connsiteX2" fmla="*/ 441057 w 1940535"/>
              <a:gd name="connsiteY2" fmla="*/ 501707 h 1953032"/>
              <a:gd name="connsiteX3" fmla="*/ 487118 w 1940535"/>
              <a:gd name="connsiteY3" fmla="*/ 674936 h 1953032"/>
              <a:gd name="connsiteX4" fmla="*/ 486644 w 1940535"/>
              <a:gd name="connsiteY4" fmla="*/ 674936 h 1953032"/>
              <a:gd name="connsiteX5" fmla="*/ 548427 w 1940535"/>
              <a:gd name="connsiteY5" fmla="*/ 905512 h 1953032"/>
              <a:gd name="connsiteX6" fmla="*/ 613777 w 1940535"/>
              <a:gd name="connsiteY6" fmla="*/ 1151288 h 1953032"/>
              <a:gd name="connsiteX7" fmla="*/ 616347 w 1940535"/>
              <a:gd name="connsiteY7" fmla="*/ 1151294 h 1953032"/>
              <a:gd name="connsiteX8" fmla="*/ 616347 w 1940535"/>
              <a:gd name="connsiteY8" fmla="*/ 1152129 h 1953032"/>
              <a:gd name="connsiteX9" fmla="*/ 963091 w 1940535"/>
              <a:gd name="connsiteY9" fmla="*/ 1152129 h 1953032"/>
              <a:gd name="connsiteX10" fmla="*/ 1602741 w 1940535"/>
              <a:gd name="connsiteY10" fmla="*/ 1153669 h 1953032"/>
              <a:gd name="connsiteX11" fmla="*/ 1796867 w 1940535"/>
              <a:gd name="connsiteY11" fmla="*/ 501707 h 1953032"/>
              <a:gd name="connsiteX12" fmla="*/ 1852445 w 1940535"/>
              <a:gd name="connsiteY12" fmla="*/ 501707 h 1953032"/>
              <a:gd name="connsiteX13" fmla="*/ 1940535 w 1940535"/>
              <a:gd name="connsiteY13" fmla="*/ 613499 h 1953032"/>
              <a:gd name="connsiteX14" fmla="*/ 1742623 w 1940535"/>
              <a:gd name="connsiteY14" fmla="*/ 1265630 h 1953032"/>
              <a:gd name="connsiteX15" fmla="*/ 1636716 w 1940535"/>
              <a:gd name="connsiteY15" fmla="*/ 1322221 h 1953032"/>
              <a:gd name="connsiteX16" fmla="*/ 1635884 w 1940535"/>
              <a:gd name="connsiteY16" fmla="*/ 1321969 h 1953032"/>
              <a:gd name="connsiteX17" fmla="*/ 660016 w 1940535"/>
              <a:gd name="connsiteY17" fmla="*/ 1321969 h 1953032"/>
              <a:gd name="connsiteX18" fmla="*/ 700378 w 1940535"/>
              <a:gd name="connsiteY18" fmla="*/ 1472600 h 1953032"/>
              <a:gd name="connsiteX19" fmla="*/ 1678511 w 1940535"/>
              <a:gd name="connsiteY19" fmla="*/ 1472600 h 1953032"/>
              <a:gd name="connsiteX20" fmla="*/ 1678511 w 1940535"/>
              <a:gd name="connsiteY20" fmla="*/ 1640438 h 1953032"/>
              <a:gd name="connsiteX21" fmla="*/ 1758697 w 1940535"/>
              <a:gd name="connsiteY21" fmla="*/ 1783795 h 1953032"/>
              <a:gd name="connsiteX22" fmla="*/ 1589460 w 1940535"/>
              <a:gd name="connsiteY22" fmla="*/ 1953032 h 1953032"/>
              <a:gd name="connsiteX23" fmla="*/ 1420223 w 1940535"/>
              <a:gd name="connsiteY23" fmla="*/ 1783795 h 1953032"/>
              <a:gd name="connsiteX24" fmla="*/ 1491967 w 1940535"/>
              <a:gd name="connsiteY24" fmla="*/ 1645830 h 1953032"/>
              <a:gd name="connsiteX25" fmla="*/ 746794 w 1940535"/>
              <a:gd name="connsiteY25" fmla="*/ 1645830 h 1953032"/>
              <a:gd name="connsiteX26" fmla="*/ 747053 w 1940535"/>
              <a:gd name="connsiteY26" fmla="*/ 1646798 h 1953032"/>
              <a:gd name="connsiteX27" fmla="*/ 817625 w 1940535"/>
              <a:gd name="connsiteY27" fmla="*/ 1783795 h 1953032"/>
              <a:gd name="connsiteX28" fmla="*/ 648388 w 1940535"/>
              <a:gd name="connsiteY28" fmla="*/ 1953032 h 1953032"/>
              <a:gd name="connsiteX29" fmla="*/ 479151 w 1940535"/>
              <a:gd name="connsiteY29" fmla="*/ 1783795 h 1953032"/>
              <a:gd name="connsiteX30" fmla="*/ 565162 w 1940535"/>
              <a:gd name="connsiteY30" fmla="*/ 1637276 h 1953032"/>
              <a:gd name="connsiteX31" fmla="*/ 175355 w 1940535"/>
              <a:gd name="connsiteY31" fmla="*/ 182498 h 1953032"/>
              <a:gd name="connsiteX32" fmla="*/ 0 w 1940535"/>
              <a:gd name="connsiteY32" fmla="*/ 182498 h 1953032"/>
              <a:gd name="connsiteX33" fmla="*/ 0 w 1940535"/>
              <a:gd name="connsiteY33" fmla="*/ 9269 h 1953032"/>
              <a:gd name="connsiteX34" fmla="*/ 305796 w 1940535"/>
              <a:gd name="connsiteY34" fmla="*/ 0 h 1953032"/>
              <a:gd name="connsiteX0" fmla="*/ 305796 w 1940535"/>
              <a:gd name="connsiteY0" fmla="*/ 0 h 1953032"/>
              <a:gd name="connsiteX1" fmla="*/ 440227 w 1940535"/>
              <a:gd name="connsiteY1" fmla="*/ 501707 h 1953032"/>
              <a:gd name="connsiteX2" fmla="*/ 441057 w 1940535"/>
              <a:gd name="connsiteY2" fmla="*/ 501707 h 1953032"/>
              <a:gd name="connsiteX3" fmla="*/ 487118 w 1940535"/>
              <a:gd name="connsiteY3" fmla="*/ 674936 h 1953032"/>
              <a:gd name="connsiteX4" fmla="*/ 486644 w 1940535"/>
              <a:gd name="connsiteY4" fmla="*/ 674936 h 1953032"/>
              <a:gd name="connsiteX5" fmla="*/ 548427 w 1940535"/>
              <a:gd name="connsiteY5" fmla="*/ 905512 h 1953032"/>
              <a:gd name="connsiteX6" fmla="*/ 613777 w 1940535"/>
              <a:gd name="connsiteY6" fmla="*/ 1151288 h 1953032"/>
              <a:gd name="connsiteX7" fmla="*/ 616347 w 1940535"/>
              <a:gd name="connsiteY7" fmla="*/ 1151294 h 1953032"/>
              <a:gd name="connsiteX8" fmla="*/ 616347 w 1940535"/>
              <a:gd name="connsiteY8" fmla="*/ 1152129 h 1953032"/>
              <a:gd name="connsiteX9" fmla="*/ 963091 w 1940535"/>
              <a:gd name="connsiteY9" fmla="*/ 1152129 h 1953032"/>
              <a:gd name="connsiteX10" fmla="*/ 1602741 w 1940535"/>
              <a:gd name="connsiteY10" fmla="*/ 1153669 h 1953032"/>
              <a:gd name="connsiteX11" fmla="*/ 1796867 w 1940535"/>
              <a:gd name="connsiteY11" fmla="*/ 501707 h 1953032"/>
              <a:gd name="connsiteX12" fmla="*/ 1940535 w 1940535"/>
              <a:gd name="connsiteY12" fmla="*/ 613499 h 1953032"/>
              <a:gd name="connsiteX13" fmla="*/ 1742623 w 1940535"/>
              <a:gd name="connsiteY13" fmla="*/ 1265630 h 1953032"/>
              <a:gd name="connsiteX14" fmla="*/ 1636716 w 1940535"/>
              <a:gd name="connsiteY14" fmla="*/ 1322221 h 1953032"/>
              <a:gd name="connsiteX15" fmla="*/ 1635884 w 1940535"/>
              <a:gd name="connsiteY15" fmla="*/ 1321969 h 1953032"/>
              <a:gd name="connsiteX16" fmla="*/ 660016 w 1940535"/>
              <a:gd name="connsiteY16" fmla="*/ 1321969 h 1953032"/>
              <a:gd name="connsiteX17" fmla="*/ 700378 w 1940535"/>
              <a:gd name="connsiteY17" fmla="*/ 1472600 h 1953032"/>
              <a:gd name="connsiteX18" fmla="*/ 1678511 w 1940535"/>
              <a:gd name="connsiteY18" fmla="*/ 1472600 h 1953032"/>
              <a:gd name="connsiteX19" fmla="*/ 1678511 w 1940535"/>
              <a:gd name="connsiteY19" fmla="*/ 1640438 h 1953032"/>
              <a:gd name="connsiteX20" fmla="*/ 1758697 w 1940535"/>
              <a:gd name="connsiteY20" fmla="*/ 1783795 h 1953032"/>
              <a:gd name="connsiteX21" fmla="*/ 1589460 w 1940535"/>
              <a:gd name="connsiteY21" fmla="*/ 1953032 h 1953032"/>
              <a:gd name="connsiteX22" fmla="*/ 1420223 w 1940535"/>
              <a:gd name="connsiteY22" fmla="*/ 1783795 h 1953032"/>
              <a:gd name="connsiteX23" fmla="*/ 1491967 w 1940535"/>
              <a:gd name="connsiteY23" fmla="*/ 1645830 h 1953032"/>
              <a:gd name="connsiteX24" fmla="*/ 746794 w 1940535"/>
              <a:gd name="connsiteY24" fmla="*/ 1645830 h 1953032"/>
              <a:gd name="connsiteX25" fmla="*/ 747053 w 1940535"/>
              <a:gd name="connsiteY25" fmla="*/ 1646798 h 1953032"/>
              <a:gd name="connsiteX26" fmla="*/ 817625 w 1940535"/>
              <a:gd name="connsiteY26" fmla="*/ 1783795 h 1953032"/>
              <a:gd name="connsiteX27" fmla="*/ 648388 w 1940535"/>
              <a:gd name="connsiteY27" fmla="*/ 1953032 h 1953032"/>
              <a:gd name="connsiteX28" fmla="*/ 479151 w 1940535"/>
              <a:gd name="connsiteY28" fmla="*/ 1783795 h 1953032"/>
              <a:gd name="connsiteX29" fmla="*/ 565162 w 1940535"/>
              <a:gd name="connsiteY29" fmla="*/ 1637276 h 1953032"/>
              <a:gd name="connsiteX30" fmla="*/ 175355 w 1940535"/>
              <a:gd name="connsiteY30" fmla="*/ 182498 h 1953032"/>
              <a:gd name="connsiteX31" fmla="*/ 0 w 1940535"/>
              <a:gd name="connsiteY31" fmla="*/ 182498 h 1953032"/>
              <a:gd name="connsiteX32" fmla="*/ 0 w 1940535"/>
              <a:gd name="connsiteY32" fmla="*/ 9269 h 1953032"/>
              <a:gd name="connsiteX33" fmla="*/ 305796 w 1940535"/>
              <a:gd name="connsiteY33" fmla="*/ 0 h 1953032"/>
              <a:gd name="connsiteX0" fmla="*/ 305796 w 1940535"/>
              <a:gd name="connsiteY0" fmla="*/ 0 h 1953032"/>
              <a:gd name="connsiteX1" fmla="*/ 440227 w 1940535"/>
              <a:gd name="connsiteY1" fmla="*/ 501707 h 1953032"/>
              <a:gd name="connsiteX2" fmla="*/ 441057 w 1940535"/>
              <a:gd name="connsiteY2" fmla="*/ 501707 h 1953032"/>
              <a:gd name="connsiteX3" fmla="*/ 487118 w 1940535"/>
              <a:gd name="connsiteY3" fmla="*/ 674936 h 1953032"/>
              <a:gd name="connsiteX4" fmla="*/ 486644 w 1940535"/>
              <a:gd name="connsiteY4" fmla="*/ 674936 h 1953032"/>
              <a:gd name="connsiteX5" fmla="*/ 548427 w 1940535"/>
              <a:gd name="connsiteY5" fmla="*/ 905512 h 1953032"/>
              <a:gd name="connsiteX6" fmla="*/ 613777 w 1940535"/>
              <a:gd name="connsiteY6" fmla="*/ 1151288 h 1953032"/>
              <a:gd name="connsiteX7" fmla="*/ 616347 w 1940535"/>
              <a:gd name="connsiteY7" fmla="*/ 1151294 h 1953032"/>
              <a:gd name="connsiteX8" fmla="*/ 616347 w 1940535"/>
              <a:gd name="connsiteY8" fmla="*/ 1152129 h 1953032"/>
              <a:gd name="connsiteX9" fmla="*/ 963091 w 1940535"/>
              <a:gd name="connsiteY9" fmla="*/ 1152129 h 1953032"/>
              <a:gd name="connsiteX10" fmla="*/ 1602741 w 1940535"/>
              <a:gd name="connsiteY10" fmla="*/ 1153669 h 1953032"/>
              <a:gd name="connsiteX11" fmla="*/ 1796867 w 1940535"/>
              <a:gd name="connsiteY11" fmla="*/ 501707 h 1953032"/>
              <a:gd name="connsiteX12" fmla="*/ 1940535 w 1940535"/>
              <a:gd name="connsiteY12" fmla="*/ 613499 h 1953032"/>
              <a:gd name="connsiteX13" fmla="*/ 1742623 w 1940535"/>
              <a:gd name="connsiteY13" fmla="*/ 1265630 h 1953032"/>
              <a:gd name="connsiteX14" fmla="*/ 1636716 w 1940535"/>
              <a:gd name="connsiteY14" fmla="*/ 1322221 h 1953032"/>
              <a:gd name="connsiteX15" fmla="*/ 1635884 w 1940535"/>
              <a:gd name="connsiteY15" fmla="*/ 1321969 h 1953032"/>
              <a:gd name="connsiteX16" fmla="*/ 660016 w 1940535"/>
              <a:gd name="connsiteY16" fmla="*/ 1321969 h 1953032"/>
              <a:gd name="connsiteX17" fmla="*/ 700378 w 1940535"/>
              <a:gd name="connsiteY17" fmla="*/ 1472600 h 1953032"/>
              <a:gd name="connsiteX18" fmla="*/ 1678511 w 1940535"/>
              <a:gd name="connsiteY18" fmla="*/ 1472600 h 1953032"/>
              <a:gd name="connsiteX19" fmla="*/ 1678511 w 1940535"/>
              <a:gd name="connsiteY19" fmla="*/ 1640438 h 1953032"/>
              <a:gd name="connsiteX20" fmla="*/ 1758697 w 1940535"/>
              <a:gd name="connsiteY20" fmla="*/ 1783795 h 1953032"/>
              <a:gd name="connsiteX21" fmla="*/ 1589460 w 1940535"/>
              <a:gd name="connsiteY21" fmla="*/ 1953032 h 1953032"/>
              <a:gd name="connsiteX22" fmla="*/ 1420223 w 1940535"/>
              <a:gd name="connsiteY22" fmla="*/ 1783795 h 1953032"/>
              <a:gd name="connsiteX23" fmla="*/ 1491967 w 1940535"/>
              <a:gd name="connsiteY23" fmla="*/ 1645830 h 1953032"/>
              <a:gd name="connsiteX24" fmla="*/ 746794 w 1940535"/>
              <a:gd name="connsiteY24" fmla="*/ 1645830 h 1953032"/>
              <a:gd name="connsiteX25" fmla="*/ 747053 w 1940535"/>
              <a:gd name="connsiteY25" fmla="*/ 1646798 h 1953032"/>
              <a:gd name="connsiteX26" fmla="*/ 817625 w 1940535"/>
              <a:gd name="connsiteY26" fmla="*/ 1783795 h 1953032"/>
              <a:gd name="connsiteX27" fmla="*/ 648388 w 1940535"/>
              <a:gd name="connsiteY27" fmla="*/ 1953032 h 1953032"/>
              <a:gd name="connsiteX28" fmla="*/ 479151 w 1940535"/>
              <a:gd name="connsiteY28" fmla="*/ 1783795 h 1953032"/>
              <a:gd name="connsiteX29" fmla="*/ 565162 w 1940535"/>
              <a:gd name="connsiteY29" fmla="*/ 1637276 h 1953032"/>
              <a:gd name="connsiteX30" fmla="*/ 175355 w 1940535"/>
              <a:gd name="connsiteY30" fmla="*/ 182498 h 1953032"/>
              <a:gd name="connsiteX31" fmla="*/ 0 w 1940535"/>
              <a:gd name="connsiteY31" fmla="*/ 182498 h 1953032"/>
              <a:gd name="connsiteX32" fmla="*/ 0 w 1940535"/>
              <a:gd name="connsiteY32" fmla="*/ 9269 h 1953032"/>
              <a:gd name="connsiteX33" fmla="*/ 305796 w 1940535"/>
              <a:gd name="connsiteY33" fmla="*/ 0 h 1953032"/>
              <a:gd name="connsiteX0" fmla="*/ 305796 w 1946251"/>
              <a:gd name="connsiteY0" fmla="*/ 0 h 1953032"/>
              <a:gd name="connsiteX1" fmla="*/ 440227 w 1946251"/>
              <a:gd name="connsiteY1" fmla="*/ 501707 h 1953032"/>
              <a:gd name="connsiteX2" fmla="*/ 441057 w 1946251"/>
              <a:gd name="connsiteY2" fmla="*/ 501707 h 1953032"/>
              <a:gd name="connsiteX3" fmla="*/ 487118 w 1946251"/>
              <a:gd name="connsiteY3" fmla="*/ 674936 h 1953032"/>
              <a:gd name="connsiteX4" fmla="*/ 486644 w 1946251"/>
              <a:gd name="connsiteY4" fmla="*/ 674936 h 1953032"/>
              <a:gd name="connsiteX5" fmla="*/ 548427 w 1946251"/>
              <a:gd name="connsiteY5" fmla="*/ 905512 h 1953032"/>
              <a:gd name="connsiteX6" fmla="*/ 613777 w 1946251"/>
              <a:gd name="connsiteY6" fmla="*/ 1151288 h 1953032"/>
              <a:gd name="connsiteX7" fmla="*/ 616347 w 1946251"/>
              <a:gd name="connsiteY7" fmla="*/ 1151294 h 1953032"/>
              <a:gd name="connsiteX8" fmla="*/ 616347 w 1946251"/>
              <a:gd name="connsiteY8" fmla="*/ 1152129 h 1953032"/>
              <a:gd name="connsiteX9" fmla="*/ 963091 w 1946251"/>
              <a:gd name="connsiteY9" fmla="*/ 1152129 h 1953032"/>
              <a:gd name="connsiteX10" fmla="*/ 1602741 w 1946251"/>
              <a:gd name="connsiteY10" fmla="*/ 1153669 h 1953032"/>
              <a:gd name="connsiteX11" fmla="*/ 1796867 w 1946251"/>
              <a:gd name="connsiteY11" fmla="*/ 501707 h 1953032"/>
              <a:gd name="connsiteX12" fmla="*/ 1940535 w 1946251"/>
              <a:gd name="connsiteY12" fmla="*/ 613499 h 1953032"/>
              <a:gd name="connsiteX13" fmla="*/ 1742623 w 1946251"/>
              <a:gd name="connsiteY13" fmla="*/ 1265630 h 1953032"/>
              <a:gd name="connsiteX14" fmla="*/ 1636716 w 1946251"/>
              <a:gd name="connsiteY14" fmla="*/ 1322221 h 1953032"/>
              <a:gd name="connsiteX15" fmla="*/ 1635884 w 1946251"/>
              <a:gd name="connsiteY15" fmla="*/ 1321969 h 1953032"/>
              <a:gd name="connsiteX16" fmla="*/ 660016 w 1946251"/>
              <a:gd name="connsiteY16" fmla="*/ 1321969 h 1953032"/>
              <a:gd name="connsiteX17" fmla="*/ 700378 w 1946251"/>
              <a:gd name="connsiteY17" fmla="*/ 1472600 h 1953032"/>
              <a:gd name="connsiteX18" fmla="*/ 1678511 w 1946251"/>
              <a:gd name="connsiteY18" fmla="*/ 1472600 h 1953032"/>
              <a:gd name="connsiteX19" fmla="*/ 1678511 w 1946251"/>
              <a:gd name="connsiteY19" fmla="*/ 1640438 h 1953032"/>
              <a:gd name="connsiteX20" fmla="*/ 1758697 w 1946251"/>
              <a:gd name="connsiteY20" fmla="*/ 1783795 h 1953032"/>
              <a:gd name="connsiteX21" fmla="*/ 1589460 w 1946251"/>
              <a:gd name="connsiteY21" fmla="*/ 1953032 h 1953032"/>
              <a:gd name="connsiteX22" fmla="*/ 1420223 w 1946251"/>
              <a:gd name="connsiteY22" fmla="*/ 1783795 h 1953032"/>
              <a:gd name="connsiteX23" fmla="*/ 1491967 w 1946251"/>
              <a:gd name="connsiteY23" fmla="*/ 1645830 h 1953032"/>
              <a:gd name="connsiteX24" fmla="*/ 746794 w 1946251"/>
              <a:gd name="connsiteY24" fmla="*/ 1645830 h 1953032"/>
              <a:gd name="connsiteX25" fmla="*/ 747053 w 1946251"/>
              <a:gd name="connsiteY25" fmla="*/ 1646798 h 1953032"/>
              <a:gd name="connsiteX26" fmla="*/ 817625 w 1946251"/>
              <a:gd name="connsiteY26" fmla="*/ 1783795 h 1953032"/>
              <a:gd name="connsiteX27" fmla="*/ 648388 w 1946251"/>
              <a:gd name="connsiteY27" fmla="*/ 1953032 h 1953032"/>
              <a:gd name="connsiteX28" fmla="*/ 479151 w 1946251"/>
              <a:gd name="connsiteY28" fmla="*/ 1783795 h 1953032"/>
              <a:gd name="connsiteX29" fmla="*/ 565162 w 1946251"/>
              <a:gd name="connsiteY29" fmla="*/ 1637276 h 1953032"/>
              <a:gd name="connsiteX30" fmla="*/ 175355 w 1946251"/>
              <a:gd name="connsiteY30" fmla="*/ 182498 h 1953032"/>
              <a:gd name="connsiteX31" fmla="*/ 0 w 1946251"/>
              <a:gd name="connsiteY31" fmla="*/ 182498 h 1953032"/>
              <a:gd name="connsiteX32" fmla="*/ 0 w 1946251"/>
              <a:gd name="connsiteY32" fmla="*/ 9269 h 1953032"/>
              <a:gd name="connsiteX33" fmla="*/ 305796 w 1946251"/>
              <a:gd name="connsiteY33" fmla="*/ 0 h 1953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946251" h="1953032">
                <a:moveTo>
                  <a:pt x="305796" y="0"/>
                </a:moveTo>
                <a:lnTo>
                  <a:pt x="440227" y="501707"/>
                </a:lnTo>
                <a:lnTo>
                  <a:pt x="441057" y="501707"/>
                </a:lnTo>
                <a:lnTo>
                  <a:pt x="487118" y="674936"/>
                </a:lnTo>
                <a:lnTo>
                  <a:pt x="486644" y="674936"/>
                </a:lnTo>
                <a:lnTo>
                  <a:pt x="548427" y="905512"/>
                </a:lnTo>
                <a:lnTo>
                  <a:pt x="613777" y="1151288"/>
                </a:lnTo>
                <a:lnTo>
                  <a:pt x="616347" y="1151294"/>
                </a:lnTo>
                <a:lnTo>
                  <a:pt x="616347" y="1152129"/>
                </a:lnTo>
                <a:lnTo>
                  <a:pt x="963091" y="1152129"/>
                </a:lnTo>
                <a:lnTo>
                  <a:pt x="1602741" y="1153669"/>
                </a:lnTo>
                <a:lnTo>
                  <a:pt x="1796867" y="501707"/>
                </a:lnTo>
                <a:cubicBezTo>
                  <a:pt x="1879925" y="426429"/>
                  <a:pt x="1970018" y="548099"/>
                  <a:pt x="1940535" y="613499"/>
                </a:cubicBezTo>
                <a:lnTo>
                  <a:pt x="1742623" y="1265630"/>
                </a:lnTo>
                <a:cubicBezTo>
                  <a:pt x="1729005" y="1310503"/>
                  <a:pt x="1681589" y="1335840"/>
                  <a:pt x="1636716" y="1322221"/>
                </a:cubicBezTo>
                <a:lnTo>
                  <a:pt x="1635884" y="1321969"/>
                </a:lnTo>
                <a:lnTo>
                  <a:pt x="660016" y="1321969"/>
                </a:lnTo>
                <a:lnTo>
                  <a:pt x="700378" y="1472600"/>
                </a:lnTo>
                <a:lnTo>
                  <a:pt x="1678511" y="1472600"/>
                </a:lnTo>
                <a:lnTo>
                  <a:pt x="1678511" y="1640438"/>
                </a:lnTo>
                <a:cubicBezTo>
                  <a:pt x="1726758" y="1669888"/>
                  <a:pt x="1758697" y="1723112"/>
                  <a:pt x="1758697" y="1783795"/>
                </a:cubicBezTo>
                <a:cubicBezTo>
                  <a:pt x="1758697" y="1877262"/>
                  <a:pt x="1682927" y="1953032"/>
                  <a:pt x="1589460" y="1953032"/>
                </a:cubicBezTo>
                <a:cubicBezTo>
                  <a:pt x="1495993" y="1953032"/>
                  <a:pt x="1420223" y="1877262"/>
                  <a:pt x="1420223" y="1783795"/>
                </a:cubicBezTo>
                <a:cubicBezTo>
                  <a:pt x="1420223" y="1726710"/>
                  <a:pt x="1448488" y="1676225"/>
                  <a:pt x="1491967" y="1645830"/>
                </a:cubicBezTo>
                <a:lnTo>
                  <a:pt x="746794" y="1645830"/>
                </a:lnTo>
                <a:cubicBezTo>
                  <a:pt x="746880" y="1646153"/>
                  <a:pt x="746967" y="1646475"/>
                  <a:pt x="747053" y="1646798"/>
                </a:cubicBezTo>
                <a:cubicBezTo>
                  <a:pt x="789898" y="1677191"/>
                  <a:pt x="817625" y="1727255"/>
                  <a:pt x="817625" y="1783795"/>
                </a:cubicBezTo>
                <a:cubicBezTo>
                  <a:pt x="817625" y="1877262"/>
                  <a:pt x="741855" y="1953032"/>
                  <a:pt x="648388" y="1953032"/>
                </a:cubicBezTo>
                <a:cubicBezTo>
                  <a:pt x="554921" y="1953032"/>
                  <a:pt x="479151" y="1877262"/>
                  <a:pt x="479151" y="1783795"/>
                </a:cubicBezTo>
                <a:cubicBezTo>
                  <a:pt x="479151" y="1720736"/>
                  <a:pt x="513641" y="1665730"/>
                  <a:pt x="565162" y="1637276"/>
                </a:cubicBezTo>
                <a:lnTo>
                  <a:pt x="175355" y="182498"/>
                </a:lnTo>
                <a:lnTo>
                  <a:pt x="0" y="182498"/>
                </a:lnTo>
                <a:lnTo>
                  <a:pt x="0" y="9269"/>
                </a:lnTo>
                <a:lnTo>
                  <a:pt x="30579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0068358A-5143-4114-96CB-6D9B0EC1256A}"/>
              </a:ext>
            </a:extLst>
          </p:cNvPr>
          <p:cNvSpPr/>
          <p:nvPr/>
        </p:nvSpPr>
        <p:spPr>
          <a:xfrm>
            <a:off x="1184059" y="1887673"/>
            <a:ext cx="648072" cy="648072"/>
          </a:xfrm>
          <a:prstGeom prst="ellips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Oval 7">
            <a:extLst>
              <a:ext uri="{FF2B5EF4-FFF2-40B4-BE49-F238E27FC236}">
                <a16:creationId xmlns:a16="http://schemas.microsoft.com/office/drawing/2014/main" id="{95AAA4AF-5EC7-4D91-901E-584E3F3E4090}"/>
              </a:ext>
            </a:extLst>
          </p:cNvPr>
          <p:cNvSpPr/>
          <p:nvPr/>
        </p:nvSpPr>
        <p:spPr>
          <a:xfrm>
            <a:off x="1890943" y="2125894"/>
            <a:ext cx="648072" cy="648072"/>
          </a:xfrm>
          <a:prstGeom prst="ellips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Oval 8">
            <a:extLst>
              <a:ext uri="{FF2B5EF4-FFF2-40B4-BE49-F238E27FC236}">
                <a16:creationId xmlns:a16="http://schemas.microsoft.com/office/drawing/2014/main" id="{30EC6D84-B23B-4557-8DC1-1923672861E3}"/>
              </a:ext>
            </a:extLst>
          </p:cNvPr>
          <p:cNvSpPr/>
          <p:nvPr/>
        </p:nvSpPr>
        <p:spPr>
          <a:xfrm>
            <a:off x="1376063" y="2596894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Rectangle 9">
            <a:extLst>
              <a:ext uri="{FF2B5EF4-FFF2-40B4-BE49-F238E27FC236}">
                <a16:creationId xmlns:a16="http://schemas.microsoft.com/office/drawing/2014/main" id="{E76FA5F9-AE5C-40F5-9504-6B09106AFF04}"/>
              </a:ext>
            </a:extLst>
          </p:cNvPr>
          <p:cNvSpPr/>
          <p:nvPr/>
        </p:nvSpPr>
        <p:spPr>
          <a:xfrm>
            <a:off x="1538772" y="2769913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Rectangle 16">
            <a:extLst>
              <a:ext uri="{FF2B5EF4-FFF2-40B4-BE49-F238E27FC236}">
                <a16:creationId xmlns:a16="http://schemas.microsoft.com/office/drawing/2014/main" id="{25B3C205-8775-4EC8-B5A2-30867FAB5F03}"/>
              </a:ext>
            </a:extLst>
          </p:cNvPr>
          <p:cNvSpPr/>
          <p:nvPr/>
        </p:nvSpPr>
        <p:spPr>
          <a:xfrm rot="2700000">
            <a:off x="2092755" y="2230806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Parallelogram 15">
            <a:extLst>
              <a:ext uri="{FF2B5EF4-FFF2-40B4-BE49-F238E27FC236}">
                <a16:creationId xmlns:a16="http://schemas.microsoft.com/office/drawing/2014/main" id="{C9243557-5D22-48B2-A6C5-97B19A4B40D6}"/>
              </a:ext>
            </a:extLst>
          </p:cNvPr>
          <p:cNvSpPr/>
          <p:nvPr/>
        </p:nvSpPr>
        <p:spPr>
          <a:xfrm rot="16200000">
            <a:off x="1330718" y="2019706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Parallelogram 15">
            <a:extLst>
              <a:ext uri="{FF2B5EF4-FFF2-40B4-BE49-F238E27FC236}">
                <a16:creationId xmlns:a16="http://schemas.microsoft.com/office/drawing/2014/main" id="{4E3F6CD6-4A66-41B1-83C2-B65FB1A05960}"/>
              </a:ext>
            </a:extLst>
          </p:cNvPr>
          <p:cNvSpPr/>
          <p:nvPr/>
        </p:nvSpPr>
        <p:spPr>
          <a:xfrm rot="16200000">
            <a:off x="7769460" y="1676775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Rectangle 16">
            <a:extLst>
              <a:ext uri="{FF2B5EF4-FFF2-40B4-BE49-F238E27FC236}">
                <a16:creationId xmlns:a16="http://schemas.microsoft.com/office/drawing/2014/main" id="{B57E5CAB-C12D-4005-8980-650AC48DE274}"/>
              </a:ext>
            </a:extLst>
          </p:cNvPr>
          <p:cNvSpPr/>
          <p:nvPr/>
        </p:nvSpPr>
        <p:spPr>
          <a:xfrm rot="2700000">
            <a:off x="7855895" y="2426353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Rectangle 9">
            <a:extLst>
              <a:ext uri="{FF2B5EF4-FFF2-40B4-BE49-F238E27FC236}">
                <a16:creationId xmlns:a16="http://schemas.microsoft.com/office/drawing/2014/main" id="{4D4467CB-E0CF-4517-89E5-DAD49F33687C}"/>
              </a:ext>
            </a:extLst>
          </p:cNvPr>
          <p:cNvSpPr/>
          <p:nvPr/>
        </p:nvSpPr>
        <p:spPr>
          <a:xfrm>
            <a:off x="7831052" y="3292985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27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2C0"/>
                </a:solidFill>
              </a:rPr>
              <a:t>Methodology</a:t>
            </a:r>
            <a:endParaRPr lang="ko-KR" altLang="en-US" b="1" dirty="0">
              <a:solidFill>
                <a:srgbClr val="0072C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05639" y="3856459"/>
            <a:ext cx="1872209" cy="511791"/>
            <a:chOff x="3779911" y="3327771"/>
            <a:chExt cx="1584178" cy="511791"/>
          </a:xfrm>
          <a:noFill/>
        </p:grpSpPr>
        <p:sp>
          <p:nvSpPr>
            <p:cNvPr id="22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Name Here</a:t>
              </a:r>
            </a:p>
          </p:txBody>
        </p:sp>
        <p:sp>
          <p:nvSpPr>
            <p:cNvPr id="23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35895" y="3842721"/>
            <a:ext cx="1872209" cy="511791"/>
            <a:chOff x="3779911" y="3327771"/>
            <a:chExt cx="1584178" cy="511791"/>
          </a:xfrm>
          <a:noFill/>
        </p:grpSpPr>
        <p:sp>
          <p:nvSpPr>
            <p:cNvPr id="26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Name Here</a:t>
              </a:r>
            </a:p>
          </p:txBody>
        </p:sp>
        <p:sp>
          <p:nvSpPr>
            <p:cNvPr id="27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466151" y="3828983"/>
            <a:ext cx="1872209" cy="511791"/>
            <a:chOff x="3779911" y="3327771"/>
            <a:chExt cx="1584178" cy="511791"/>
          </a:xfrm>
          <a:noFill/>
        </p:grpSpPr>
        <p:sp>
          <p:nvSpPr>
            <p:cNvPr id="29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Name Here</a:t>
              </a:r>
            </a:p>
          </p:txBody>
        </p:sp>
        <p:sp>
          <p:nvSpPr>
            <p:cNvPr id="30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Programmer</a:t>
              </a:r>
            </a:p>
          </p:txBody>
        </p:sp>
      </p:grpSp>
      <p:sp>
        <p:nvSpPr>
          <p:cNvPr id="24" name="Freeform 5">
            <a:extLst>
              <a:ext uri="{FF2B5EF4-FFF2-40B4-BE49-F238E27FC236}">
                <a16:creationId xmlns:a16="http://schemas.microsoft.com/office/drawing/2014/main" id="{313CDACF-6B73-4BAD-8D10-900562E51165}"/>
              </a:ext>
            </a:extLst>
          </p:cNvPr>
          <p:cNvSpPr>
            <a:spLocks/>
          </p:cNvSpPr>
          <p:nvPr/>
        </p:nvSpPr>
        <p:spPr bwMode="auto">
          <a:xfrm>
            <a:off x="884836" y="1665574"/>
            <a:ext cx="2735559" cy="2712814"/>
          </a:xfrm>
          <a:custGeom>
            <a:avLst/>
            <a:gdLst>
              <a:gd name="T0" fmla="*/ 1112 w 1328"/>
              <a:gd name="T1" fmla="*/ 1328 h 1328"/>
              <a:gd name="T2" fmla="*/ 1142 w 1328"/>
              <a:gd name="T3" fmla="*/ 880 h 1328"/>
              <a:gd name="T4" fmla="*/ 1156 w 1328"/>
              <a:gd name="T5" fmla="*/ 886 h 1328"/>
              <a:gd name="T6" fmla="*/ 1188 w 1328"/>
              <a:gd name="T7" fmla="*/ 894 h 1328"/>
              <a:gd name="T8" fmla="*/ 1204 w 1328"/>
              <a:gd name="T9" fmla="*/ 896 h 1328"/>
              <a:gd name="T10" fmla="*/ 1228 w 1328"/>
              <a:gd name="T11" fmla="*/ 894 h 1328"/>
              <a:gd name="T12" fmla="*/ 1252 w 1328"/>
              <a:gd name="T13" fmla="*/ 886 h 1328"/>
              <a:gd name="T14" fmla="*/ 1292 w 1328"/>
              <a:gd name="T15" fmla="*/ 860 h 1328"/>
              <a:gd name="T16" fmla="*/ 1318 w 1328"/>
              <a:gd name="T17" fmla="*/ 820 h 1328"/>
              <a:gd name="T18" fmla="*/ 1326 w 1328"/>
              <a:gd name="T19" fmla="*/ 796 h 1328"/>
              <a:gd name="T20" fmla="*/ 1328 w 1328"/>
              <a:gd name="T21" fmla="*/ 772 h 1328"/>
              <a:gd name="T22" fmla="*/ 1328 w 1328"/>
              <a:gd name="T23" fmla="*/ 760 h 1328"/>
              <a:gd name="T24" fmla="*/ 1322 w 1328"/>
              <a:gd name="T25" fmla="*/ 736 h 1328"/>
              <a:gd name="T26" fmla="*/ 1306 w 1328"/>
              <a:gd name="T27" fmla="*/ 702 h 1328"/>
              <a:gd name="T28" fmla="*/ 1274 w 1328"/>
              <a:gd name="T29" fmla="*/ 670 h 1328"/>
              <a:gd name="T30" fmla="*/ 1240 w 1328"/>
              <a:gd name="T31" fmla="*/ 654 h 1328"/>
              <a:gd name="T32" fmla="*/ 1216 w 1328"/>
              <a:gd name="T33" fmla="*/ 648 h 1328"/>
              <a:gd name="T34" fmla="*/ 1204 w 1328"/>
              <a:gd name="T35" fmla="*/ 648 h 1328"/>
              <a:gd name="T36" fmla="*/ 1172 w 1328"/>
              <a:gd name="T37" fmla="*/ 652 h 1328"/>
              <a:gd name="T38" fmla="*/ 1142 w 1328"/>
              <a:gd name="T39" fmla="*/ 664 h 1328"/>
              <a:gd name="T40" fmla="*/ 1112 w 1328"/>
              <a:gd name="T41" fmla="*/ 682 h 1328"/>
              <a:gd name="T42" fmla="*/ 1112 w 1328"/>
              <a:gd name="T43" fmla="*/ 216 h 1328"/>
              <a:gd name="T44" fmla="*/ 664 w 1328"/>
              <a:gd name="T45" fmla="*/ 186 h 1328"/>
              <a:gd name="T46" fmla="*/ 670 w 1328"/>
              <a:gd name="T47" fmla="*/ 172 h 1328"/>
              <a:gd name="T48" fmla="*/ 678 w 1328"/>
              <a:gd name="T49" fmla="*/ 140 h 1328"/>
              <a:gd name="T50" fmla="*/ 680 w 1328"/>
              <a:gd name="T51" fmla="*/ 124 h 1328"/>
              <a:gd name="T52" fmla="*/ 678 w 1328"/>
              <a:gd name="T53" fmla="*/ 100 h 1328"/>
              <a:gd name="T54" fmla="*/ 670 w 1328"/>
              <a:gd name="T55" fmla="*/ 76 h 1328"/>
              <a:gd name="T56" fmla="*/ 644 w 1328"/>
              <a:gd name="T57" fmla="*/ 36 h 1328"/>
              <a:gd name="T58" fmla="*/ 604 w 1328"/>
              <a:gd name="T59" fmla="*/ 10 h 1328"/>
              <a:gd name="T60" fmla="*/ 580 w 1328"/>
              <a:gd name="T61" fmla="*/ 2 h 1328"/>
              <a:gd name="T62" fmla="*/ 556 w 1328"/>
              <a:gd name="T63" fmla="*/ 0 h 1328"/>
              <a:gd name="T64" fmla="*/ 544 w 1328"/>
              <a:gd name="T65" fmla="*/ 0 h 1328"/>
              <a:gd name="T66" fmla="*/ 520 w 1328"/>
              <a:gd name="T67" fmla="*/ 6 h 1328"/>
              <a:gd name="T68" fmla="*/ 486 w 1328"/>
              <a:gd name="T69" fmla="*/ 22 h 1328"/>
              <a:gd name="T70" fmla="*/ 454 w 1328"/>
              <a:gd name="T71" fmla="*/ 54 h 1328"/>
              <a:gd name="T72" fmla="*/ 438 w 1328"/>
              <a:gd name="T73" fmla="*/ 88 h 1328"/>
              <a:gd name="T74" fmla="*/ 432 w 1328"/>
              <a:gd name="T75" fmla="*/ 112 h 1328"/>
              <a:gd name="T76" fmla="*/ 432 w 1328"/>
              <a:gd name="T77" fmla="*/ 124 h 1328"/>
              <a:gd name="T78" fmla="*/ 436 w 1328"/>
              <a:gd name="T79" fmla="*/ 156 h 1328"/>
              <a:gd name="T80" fmla="*/ 448 w 1328"/>
              <a:gd name="T81" fmla="*/ 186 h 1328"/>
              <a:gd name="T82" fmla="*/ 432 w 1328"/>
              <a:gd name="T83" fmla="*/ 216 h 1328"/>
              <a:gd name="T84" fmla="*/ 0 w 1328"/>
              <a:gd name="T85" fmla="*/ 216 h 1328"/>
              <a:gd name="T86" fmla="*/ 1112 w 1328"/>
              <a:gd name="T87" fmla="*/ 1328 h 1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28" h="1328">
                <a:moveTo>
                  <a:pt x="1112" y="1328"/>
                </a:moveTo>
                <a:lnTo>
                  <a:pt x="1112" y="1328"/>
                </a:lnTo>
                <a:lnTo>
                  <a:pt x="1112" y="862"/>
                </a:lnTo>
                <a:lnTo>
                  <a:pt x="1142" y="880"/>
                </a:lnTo>
                <a:lnTo>
                  <a:pt x="1142" y="880"/>
                </a:lnTo>
                <a:lnTo>
                  <a:pt x="1156" y="886"/>
                </a:lnTo>
                <a:lnTo>
                  <a:pt x="1172" y="892"/>
                </a:lnTo>
                <a:lnTo>
                  <a:pt x="1188" y="894"/>
                </a:lnTo>
                <a:lnTo>
                  <a:pt x="1204" y="896"/>
                </a:lnTo>
                <a:lnTo>
                  <a:pt x="1204" y="896"/>
                </a:lnTo>
                <a:lnTo>
                  <a:pt x="1216" y="896"/>
                </a:lnTo>
                <a:lnTo>
                  <a:pt x="1228" y="894"/>
                </a:lnTo>
                <a:lnTo>
                  <a:pt x="1240" y="890"/>
                </a:lnTo>
                <a:lnTo>
                  <a:pt x="1252" y="886"/>
                </a:lnTo>
                <a:lnTo>
                  <a:pt x="1274" y="874"/>
                </a:lnTo>
                <a:lnTo>
                  <a:pt x="1292" y="860"/>
                </a:lnTo>
                <a:lnTo>
                  <a:pt x="1306" y="842"/>
                </a:lnTo>
                <a:lnTo>
                  <a:pt x="1318" y="820"/>
                </a:lnTo>
                <a:lnTo>
                  <a:pt x="1322" y="808"/>
                </a:lnTo>
                <a:lnTo>
                  <a:pt x="1326" y="796"/>
                </a:lnTo>
                <a:lnTo>
                  <a:pt x="1328" y="784"/>
                </a:lnTo>
                <a:lnTo>
                  <a:pt x="1328" y="772"/>
                </a:lnTo>
                <a:lnTo>
                  <a:pt x="1328" y="772"/>
                </a:lnTo>
                <a:lnTo>
                  <a:pt x="1328" y="760"/>
                </a:lnTo>
                <a:lnTo>
                  <a:pt x="1326" y="748"/>
                </a:lnTo>
                <a:lnTo>
                  <a:pt x="1322" y="736"/>
                </a:lnTo>
                <a:lnTo>
                  <a:pt x="1318" y="724"/>
                </a:lnTo>
                <a:lnTo>
                  <a:pt x="1306" y="702"/>
                </a:lnTo>
                <a:lnTo>
                  <a:pt x="1292" y="684"/>
                </a:lnTo>
                <a:lnTo>
                  <a:pt x="1274" y="670"/>
                </a:lnTo>
                <a:lnTo>
                  <a:pt x="1252" y="658"/>
                </a:lnTo>
                <a:lnTo>
                  <a:pt x="1240" y="654"/>
                </a:lnTo>
                <a:lnTo>
                  <a:pt x="1228" y="650"/>
                </a:lnTo>
                <a:lnTo>
                  <a:pt x="1216" y="648"/>
                </a:lnTo>
                <a:lnTo>
                  <a:pt x="1204" y="648"/>
                </a:lnTo>
                <a:lnTo>
                  <a:pt x="1204" y="648"/>
                </a:lnTo>
                <a:lnTo>
                  <a:pt x="1188" y="650"/>
                </a:lnTo>
                <a:lnTo>
                  <a:pt x="1172" y="652"/>
                </a:lnTo>
                <a:lnTo>
                  <a:pt x="1156" y="658"/>
                </a:lnTo>
                <a:lnTo>
                  <a:pt x="1142" y="664"/>
                </a:lnTo>
                <a:lnTo>
                  <a:pt x="1112" y="682"/>
                </a:lnTo>
                <a:lnTo>
                  <a:pt x="1112" y="682"/>
                </a:lnTo>
                <a:lnTo>
                  <a:pt x="1112" y="216"/>
                </a:lnTo>
                <a:lnTo>
                  <a:pt x="1112" y="216"/>
                </a:lnTo>
                <a:lnTo>
                  <a:pt x="646" y="216"/>
                </a:lnTo>
                <a:lnTo>
                  <a:pt x="664" y="186"/>
                </a:lnTo>
                <a:lnTo>
                  <a:pt x="664" y="186"/>
                </a:lnTo>
                <a:lnTo>
                  <a:pt x="670" y="172"/>
                </a:lnTo>
                <a:lnTo>
                  <a:pt x="676" y="156"/>
                </a:lnTo>
                <a:lnTo>
                  <a:pt x="678" y="140"/>
                </a:lnTo>
                <a:lnTo>
                  <a:pt x="680" y="124"/>
                </a:lnTo>
                <a:lnTo>
                  <a:pt x="680" y="124"/>
                </a:lnTo>
                <a:lnTo>
                  <a:pt x="680" y="112"/>
                </a:lnTo>
                <a:lnTo>
                  <a:pt x="678" y="100"/>
                </a:lnTo>
                <a:lnTo>
                  <a:pt x="674" y="88"/>
                </a:lnTo>
                <a:lnTo>
                  <a:pt x="670" y="76"/>
                </a:lnTo>
                <a:lnTo>
                  <a:pt x="658" y="54"/>
                </a:lnTo>
                <a:lnTo>
                  <a:pt x="644" y="36"/>
                </a:lnTo>
                <a:lnTo>
                  <a:pt x="626" y="22"/>
                </a:lnTo>
                <a:lnTo>
                  <a:pt x="604" y="10"/>
                </a:lnTo>
                <a:lnTo>
                  <a:pt x="592" y="6"/>
                </a:lnTo>
                <a:lnTo>
                  <a:pt x="580" y="2"/>
                </a:lnTo>
                <a:lnTo>
                  <a:pt x="568" y="0"/>
                </a:lnTo>
                <a:lnTo>
                  <a:pt x="556" y="0"/>
                </a:lnTo>
                <a:lnTo>
                  <a:pt x="556" y="0"/>
                </a:lnTo>
                <a:lnTo>
                  <a:pt x="544" y="0"/>
                </a:lnTo>
                <a:lnTo>
                  <a:pt x="532" y="2"/>
                </a:lnTo>
                <a:lnTo>
                  <a:pt x="520" y="6"/>
                </a:lnTo>
                <a:lnTo>
                  <a:pt x="508" y="10"/>
                </a:lnTo>
                <a:lnTo>
                  <a:pt x="486" y="22"/>
                </a:lnTo>
                <a:lnTo>
                  <a:pt x="468" y="36"/>
                </a:lnTo>
                <a:lnTo>
                  <a:pt x="454" y="54"/>
                </a:lnTo>
                <a:lnTo>
                  <a:pt x="442" y="76"/>
                </a:lnTo>
                <a:lnTo>
                  <a:pt x="438" y="88"/>
                </a:lnTo>
                <a:lnTo>
                  <a:pt x="434" y="100"/>
                </a:lnTo>
                <a:lnTo>
                  <a:pt x="432" y="112"/>
                </a:lnTo>
                <a:lnTo>
                  <a:pt x="432" y="124"/>
                </a:lnTo>
                <a:lnTo>
                  <a:pt x="432" y="124"/>
                </a:lnTo>
                <a:lnTo>
                  <a:pt x="434" y="140"/>
                </a:lnTo>
                <a:lnTo>
                  <a:pt x="436" y="156"/>
                </a:lnTo>
                <a:lnTo>
                  <a:pt x="442" y="172"/>
                </a:lnTo>
                <a:lnTo>
                  <a:pt x="448" y="186"/>
                </a:lnTo>
                <a:lnTo>
                  <a:pt x="466" y="216"/>
                </a:lnTo>
                <a:lnTo>
                  <a:pt x="432" y="216"/>
                </a:lnTo>
                <a:lnTo>
                  <a:pt x="432" y="216"/>
                </a:lnTo>
                <a:lnTo>
                  <a:pt x="0" y="216"/>
                </a:lnTo>
                <a:lnTo>
                  <a:pt x="0" y="1328"/>
                </a:lnTo>
                <a:lnTo>
                  <a:pt x="1112" y="1328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860062">
              <a:defRPr/>
            </a:pPr>
            <a:endParaRPr lang="zh-CN" altLang="en-US" sz="1317" kern="0">
              <a:latin typeface="微软雅黑" panose="020B0503020204020204" pitchFamily="34" charset="-122"/>
            </a:endParaRPr>
          </a:p>
        </p:txBody>
      </p:sp>
      <p:sp>
        <p:nvSpPr>
          <p:cNvPr id="31" name="矩形 22">
            <a:extLst>
              <a:ext uri="{FF2B5EF4-FFF2-40B4-BE49-F238E27FC236}">
                <a16:creationId xmlns:a16="http://schemas.microsoft.com/office/drawing/2014/main" id="{6E378072-6CE3-475F-ACF3-F0D64BC0D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836" y="2312763"/>
            <a:ext cx="2190439" cy="2468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028" tIns="45514" rIns="91028" bIns="45514">
            <a:spAutoFit/>
          </a:bodyPr>
          <a:lstStyle/>
          <a:p>
            <a:pPr defTabSz="910829">
              <a:lnSpc>
                <a:spcPct val="120000"/>
              </a:lnSpc>
            </a:pPr>
            <a:r>
              <a:rPr lang="en-US" altLang="zh-CN" sz="1600" b="1" u="sng" dirty="0">
                <a:solidFill>
                  <a:schemeClr val="bg1"/>
                </a:solidFill>
              </a:rPr>
              <a:t>Supervised Learning</a:t>
            </a:r>
          </a:p>
          <a:p>
            <a:pPr marL="285750" indent="-285750" defTabSz="910829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</a:rPr>
              <a:t>Supportive Vector          Machine</a:t>
            </a:r>
          </a:p>
          <a:p>
            <a:pPr marL="285750" indent="-285750" defTabSz="910829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</a:rPr>
              <a:t>Multinomial </a:t>
            </a:r>
          </a:p>
          <a:p>
            <a:pPr defTabSz="910829"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      Naïve </a:t>
            </a:r>
            <a:r>
              <a:rPr lang="en-US" altLang="zh-CN" sz="1200" dirty="0" err="1">
                <a:solidFill>
                  <a:schemeClr val="bg1"/>
                </a:solidFill>
              </a:rPr>
              <a:t>Bayse</a:t>
            </a:r>
            <a:r>
              <a:rPr lang="en-US" altLang="zh-CN" sz="1200" dirty="0">
                <a:solidFill>
                  <a:schemeClr val="bg1"/>
                </a:solidFill>
              </a:rPr>
              <a:t> Model</a:t>
            </a:r>
          </a:p>
          <a:p>
            <a:pPr marL="285750" indent="-285750" defTabSz="910829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</a:rPr>
              <a:t>Gradient Boosting</a:t>
            </a:r>
          </a:p>
          <a:p>
            <a:pPr marL="285750" indent="-285750" defTabSz="910829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</a:rPr>
              <a:t>Etc.</a:t>
            </a:r>
          </a:p>
          <a:p>
            <a:pPr marL="285750" indent="-285750" defTabSz="910829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bg1"/>
              </a:solidFill>
            </a:endParaRPr>
          </a:p>
          <a:p>
            <a:pPr defTabSz="910829">
              <a:lnSpc>
                <a:spcPct val="120000"/>
              </a:lnSpc>
            </a:pPr>
            <a:endParaRPr lang="en-US" altLang="zh-CN" sz="1400" b="1" u="sng" dirty="0">
              <a:solidFill>
                <a:schemeClr val="bg1"/>
              </a:solidFill>
            </a:endParaRPr>
          </a:p>
          <a:p>
            <a:pPr marL="285750" indent="-285750" defTabSz="910829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400" b="1" u="sng" dirty="0">
              <a:solidFill>
                <a:schemeClr val="bg1"/>
              </a:solidFill>
            </a:endParaRPr>
          </a:p>
        </p:txBody>
      </p:sp>
      <p:sp>
        <p:nvSpPr>
          <p:cNvPr id="32" name="矩形 23">
            <a:extLst>
              <a:ext uri="{FF2B5EF4-FFF2-40B4-BE49-F238E27FC236}">
                <a16:creationId xmlns:a16="http://schemas.microsoft.com/office/drawing/2014/main" id="{81939DAF-6D96-4DCF-B5FD-A22121C77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405" y="1824864"/>
            <a:ext cx="261300" cy="284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028" tIns="45514" rIns="91028" bIns="45514">
            <a:spAutoFit/>
          </a:bodyPr>
          <a:lstStyle/>
          <a:p>
            <a:pPr algn="ctr" defTabSz="910829">
              <a:lnSpc>
                <a:spcPts val="1494"/>
              </a:lnSpc>
            </a:pPr>
            <a:r>
              <a:rPr lang="en-US" altLang="zh-CN" sz="1693" dirty="0">
                <a:solidFill>
                  <a:schemeClr val="bg1"/>
                </a:solidFill>
                <a:latin typeface="微软雅黑" pitchFamily="34" charset="-122"/>
              </a:rPr>
              <a:t>1</a:t>
            </a:r>
            <a:endParaRPr lang="zh-CN" altLang="en-US" sz="1693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33" name="Freeform 10">
            <a:extLst>
              <a:ext uri="{FF2B5EF4-FFF2-40B4-BE49-F238E27FC236}">
                <a16:creationId xmlns:a16="http://schemas.microsoft.com/office/drawing/2014/main" id="{3271729C-503C-4CD5-8399-AD627980AF78}"/>
              </a:ext>
            </a:extLst>
          </p:cNvPr>
          <p:cNvSpPr>
            <a:spLocks/>
          </p:cNvSpPr>
          <p:nvPr/>
        </p:nvSpPr>
        <p:spPr bwMode="auto">
          <a:xfrm>
            <a:off x="3240118" y="1641615"/>
            <a:ext cx="2735559" cy="2736436"/>
          </a:xfrm>
          <a:custGeom>
            <a:avLst/>
            <a:gdLst>
              <a:gd name="T0" fmla="*/ 1112 w 1328"/>
              <a:gd name="T1" fmla="*/ 862 h 1328"/>
              <a:gd name="T2" fmla="*/ 1156 w 1328"/>
              <a:gd name="T3" fmla="*/ 886 h 1328"/>
              <a:gd name="T4" fmla="*/ 1204 w 1328"/>
              <a:gd name="T5" fmla="*/ 896 h 1328"/>
              <a:gd name="T6" fmla="*/ 1228 w 1328"/>
              <a:gd name="T7" fmla="*/ 894 h 1328"/>
              <a:gd name="T8" fmla="*/ 1274 w 1328"/>
              <a:gd name="T9" fmla="*/ 874 h 1328"/>
              <a:gd name="T10" fmla="*/ 1318 w 1328"/>
              <a:gd name="T11" fmla="*/ 820 h 1328"/>
              <a:gd name="T12" fmla="*/ 1328 w 1328"/>
              <a:gd name="T13" fmla="*/ 784 h 1328"/>
              <a:gd name="T14" fmla="*/ 1328 w 1328"/>
              <a:gd name="T15" fmla="*/ 760 h 1328"/>
              <a:gd name="T16" fmla="*/ 1318 w 1328"/>
              <a:gd name="T17" fmla="*/ 724 h 1328"/>
              <a:gd name="T18" fmla="*/ 1274 w 1328"/>
              <a:gd name="T19" fmla="*/ 670 h 1328"/>
              <a:gd name="T20" fmla="*/ 1228 w 1328"/>
              <a:gd name="T21" fmla="*/ 650 h 1328"/>
              <a:gd name="T22" fmla="*/ 1204 w 1328"/>
              <a:gd name="T23" fmla="*/ 648 h 1328"/>
              <a:gd name="T24" fmla="*/ 1156 w 1328"/>
              <a:gd name="T25" fmla="*/ 658 h 1328"/>
              <a:gd name="T26" fmla="*/ 1112 w 1328"/>
              <a:gd name="T27" fmla="*/ 682 h 1328"/>
              <a:gd name="T28" fmla="*/ 646 w 1328"/>
              <a:gd name="T29" fmla="*/ 216 h 1328"/>
              <a:gd name="T30" fmla="*/ 670 w 1328"/>
              <a:gd name="T31" fmla="*/ 172 h 1328"/>
              <a:gd name="T32" fmla="*/ 680 w 1328"/>
              <a:gd name="T33" fmla="*/ 124 h 1328"/>
              <a:gd name="T34" fmla="*/ 678 w 1328"/>
              <a:gd name="T35" fmla="*/ 100 h 1328"/>
              <a:gd name="T36" fmla="*/ 658 w 1328"/>
              <a:gd name="T37" fmla="*/ 54 h 1328"/>
              <a:gd name="T38" fmla="*/ 604 w 1328"/>
              <a:gd name="T39" fmla="*/ 10 h 1328"/>
              <a:gd name="T40" fmla="*/ 568 w 1328"/>
              <a:gd name="T41" fmla="*/ 0 h 1328"/>
              <a:gd name="T42" fmla="*/ 544 w 1328"/>
              <a:gd name="T43" fmla="*/ 0 h 1328"/>
              <a:gd name="T44" fmla="*/ 508 w 1328"/>
              <a:gd name="T45" fmla="*/ 10 h 1328"/>
              <a:gd name="T46" fmla="*/ 454 w 1328"/>
              <a:gd name="T47" fmla="*/ 54 h 1328"/>
              <a:gd name="T48" fmla="*/ 434 w 1328"/>
              <a:gd name="T49" fmla="*/ 100 h 1328"/>
              <a:gd name="T50" fmla="*/ 432 w 1328"/>
              <a:gd name="T51" fmla="*/ 124 h 1328"/>
              <a:gd name="T52" fmla="*/ 442 w 1328"/>
              <a:gd name="T53" fmla="*/ 172 h 1328"/>
              <a:gd name="T54" fmla="*/ 432 w 1328"/>
              <a:gd name="T55" fmla="*/ 216 h 1328"/>
              <a:gd name="T56" fmla="*/ 0 w 1328"/>
              <a:gd name="T57" fmla="*/ 216 h 1328"/>
              <a:gd name="T58" fmla="*/ 26 w 1328"/>
              <a:gd name="T59" fmla="*/ 610 h 1328"/>
              <a:gd name="T60" fmla="*/ 68 w 1328"/>
              <a:gd name="T61" fmla="*/ 608 h 1328"/>
              <a:gd name="T62" fmla="*/ 116 w 1328"/>
              <a:gd name="T63" fmla="*/ 620 h 1328"/>
              <a:gd name="T64" fmla="*/ 156 w 1328"/>
              <a:gd name="T65" fmla="*/ 646 h 1328"/>
              <a:gd name="T66" fmla="*/ 188 w 1328"/>
              <a:gd name="T67" fmla="*/ 680 h 1328"/>
              <a:gd name="T68" fmla="*/ 208 w 1328"/>
              <a:gd name="T69" fmla="*/ 724 h 1328"/>
              <a:gd name="T70" fmla="*/ 216 w 1328"/>
              <a:gd name="T71" fmla="*/ 772 h 1328"/>
              <a:gd name="T72" fmla="*/ 212 w 1328"/>
              <a:gd name="T73" fmla="*/ 806 h 1328"/>
              <a:gd name="T74" fmla="*/ 196 w 1328"/>
              <a:gd name="T75" fmla="*/ 850 h 1328"/>
              <a:gd name="T76" fmla="*/ 168 w 1328"/>
              <a:gd name="T77" fmla="*/ 888 h 1328"/>
              <a:gd name="T78" fmla="*/ 130 w 1328"/>
              <a:gd name="T79" fmla="*/ 916 h 1328"/>
              <a:gd name="T80" fmla="*/ 86 w 1328"/>
              <a:gd name="T81" fmla="*/ 932 h 1328"/>
              <a:gd name="T82" fmla="*/ 52 w 1328"/>
              <a:gd name="T83" fmla="*/ 936 h 1328"/>
              <a:gd name="T84" fmla="*/ 0 w 1328"/>
              <a:gd name="T85" fmla="*/ 928 h 1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28" h="1328">
                <a:moveTo>
                  <a:pt x="1112" y="1328"/>
                </a:moveTo>
                <a:lnTo>
                  <a:pt x="1112" y="1328"/>
                </a:lnTo>
                <a:lnTo>
                  <a:pt x="1112" y="862"/>
                </a:lnTo>
                <a:lnTo>
                  <a:pt x="1142" y="880"/>
                </a:lnTo>
                <a:lnTo>
                  <a:pt x="1142" y="880"/>
                </a:lnTo>
                <a:lnTo>
                  <a:pt x="1156" y="886"/>
                </a:lnTo>
                <a:lnTo>
                  <a:pt x="1172" y="892"/>
                </a:lnTo>
                <a:lnTo>
                  <a:pt x="1188" y="894"/>
                </a:lnTo>
                <a:lnTo>
                  <a:pt x="1204" y="896"/>
                </a:lnTo>
                <a:lnTo>
                  <a:pt x="1204" y="896"/>
                </a:lnTo>
                <a:lnTo>
                  <a:pt x="1216" y="896"/>
                </a:lnTo>
                <a:lnTo>
                  <a:pt x="1228" y="894"/>
                </a:lnTo>
                <a:lnTo>
                  <a:pt x="1240" y="890"/>
                </a:lnTo>
                <a:lnTo>
                  <a:pt x="1252" y="886"/>
                </a:lnTo>
                <a:lnTo>
                  <a:pt x="1274" y="874"/>
                </a:lnTo>
                <a:lnTo>
                  <a:pt x="1292" y="860"/>
                </a:lnTo>
                <a:lnTo>
                  <a:pt x="1306" y="842"/>
                </a:lnTo>
                <a:lnTo>
                  <a:pt x="1318" y="820"/>
                </a:lnTo>
                <a:lnTo>
                  <a:pt x="1322" y="808"/>
                </a:lnTo>
                <a:lnTo>
                  <a:pt x="1326" y="796"/>
                </a:lnTo>
                <a:lnTo>
                  <a:pt x="1328" y="784"/>
                </a:lnTo>
                <a:lnTo>
                  <a:pt x="1328" y="772"/>
                </a:lnTo>
                <a:lnTo>
                  <a:pt x="1328" y="772"/>
                </a:lnTo>
                <a:lnTo>
                  <a:pt x="1328" y="760"/>
                </a:lnTo>
                <a:lnTo>
                  <a:pt x="1326" y="748"/>
                </a:lnTo>
                <a:lnTo>
                  <a:pt x="1322" y="736"/>
                </a:lnTo>
                <a:lnTo>
                  <a:pt x="1318" y="724"/>
                </a:lnTo>
                <a:lnTo>
                  <a:pt x="1306" y="702"/>
                </a:lnTo>
                <a:lnTo>
                  <a:pt x="1292" y="684"/>
                </a:lnTo>
                <a:lnTo>
                  <a:pt x="1274" y="670"/>
                </a:lnTo>
                <a:lnTo>
                  <a:pt x="1252" y="658"/>
                </a:lnTo>
                <a:lnTo>
                  <a:pt x="1240" y="654"/>
                </a:lnTo>
                <a:lnTo>
                  <a:pt x="1228" y="650"/>
                </a:lnTo>
                <a:lnTo>
                  <a:pt x="1216" y="648"/>
                </a:lnTo>
                <a:lnTo>
                  <a:pt x="1204" y="648"/>
                </a:lnTo>
                <a:lnTo>
                  <a:pt x="1204" y="648"/>
                </a:lnTo>
                <a:lnTo>
                  <a:pt x="1188" y="650"/>
                </a:lnTo>
                <a:lnTo>
                  <a:pt x="1172" y="652"/>
                </a:lnTo>
                <a:lnTo>
                  <a:pt x="1156" y="658"/>
                </a:lnTo>
                <a:lnTo>
                  <a:pt x="1142" y="664"/>
                </a:lnTo>
                <a:lnTo>
                  <a:pt x="1112" y="682"/>
                </a:lnTo>
                <a:lnTo>
                  <a:pt x="1112" y="682"/>
                </a:lnTo>
                <a:lnTo>
                  <a:pt x="1112" y="216"/>
                </a:lnTo>
                <a:lnTo>
                  <a:pt x="1112" y="216"/>
                </a:lnTo>
                <a:lnTo>
                  <a:pt x="646" y="216"/>
                </a:lnTo>
                <a:lnTo>
                  <a:pt x="664" y="186"/>
                </a:lnTo>
                <a:lnTo>
                  <a:pt x="664" y="186"/>
                </a:lnTo>
                <a:lnTo>
                  <a:pt x="670" y="172"/>
                </a:lnTo>
                <a:lnTo>
                  <a:pt x="676" y="156"/>
                </a:lnTo>
                <a:lnTo>
                  <a:pt x="678" y="140"/>
                </a:lnTo>
                <a:lnTo>
                  <a:pt x="680" y="124"/>
                </a:lnTo>
                <a:lnTo>
                  <a:pt x="680" y="124"/>
                </a:lnTo>
                <a:lnTo>
                  <a:pt x="680" y="112"/>
                </a:lnTo>
                <a:lnTo>
                  <a:pt x="678" y="100"/>
                </a:lnTo>
                <a:lnTo>
                  <a:pt x="674" y="88"/>
                </a:lnTo>
                <a:lnTo>
                  <a:pt x="670" y="76"/>
                </a:lnTo>
                <a:lnTo>
                  <a:pt x="658" y="54"/>
                </a:lnTo>
                <a:lnTo>
                  <a:pt x="644" y="36"/>
                </a:lnTo>
                <a:lnTo>
                  <a:pt x="626" y="22"/>
                </a:lnTo>
                <a:lnTo>
                  <a:pt x="604" y="10"/>
                </a:lnTo>
                <a:lnTo>
                  <a:pt x="592" y="6"/>
                </a:lnTo>
                <a:lnTo>
                  <a:pt x="580" y="2"/>
                </a:lnTo>
                <a:lnTo>
                  <a:pt x="568" y="0"/>
                </a:lnTo>
                <a:lnTo>
                  <a:pt x="556" y="0"/>
                </a:lnTo>
                <a:lnTo>
                  <a:pt x="556" y="0"/>
                </a:lnTo>
                <a:lnTo>
                  <a:pt x="544" y="0"/>
                </a:lnTo>
                <a:lnTo>
                  <a:pt x="532" y="2"/>
                </a:lnTo>
                <a:lnTo>
                  <a:pt x="520" y="6"/>
                </a:lnTo>
                <a:lnTo>
                  <a:pt x="508" y="10"/>
                </a:lnTo>
                <a:lnTo>
                  <a:pt x="486" y="22"/>
                </a:lnTo>
                <a:lnTo>
                  <a:pt x="468" y="36"/>
                </a:lnTo>
                <a:lnTo>
                  <a:pt x="454" y="54"/>
                </a:lnTo>
                <a:lnTo>
                  <a:pt x="442" y="76"/>
                </a:lnTo>
                <a:lnTo>
                  <a:pt x="438" y="88"/>
                </a:lnTo>
                <a:lnTo>
                  <a:pt x="434" y="100"/>
                </a:lnTo>
                <a:lnTo>
                  <a:pt x="432" y="112"/>
                </a:lnTo>
                <a:lnTo>
                  <a:pt x="432" y="124"/>
                </a:lnTo>
                <a:lnTo>
                  <a:pt x="432" y="124"/>
                </a:lnTo>
                <a:lnTo>
                  <a:pt x="434" y="140"/>
                </a:lnTo>
                <a:lnTo>
                  <a:pt x="436" y="156"/>
                </a:lnTo>
                <a:lnTo>
                  <a:pt x="442" y="172"/>
                </a:lnTo>
                <a:lnTo>
                  <a:pt x="448" y="186"/>
                </a:lnTo>
                <a:lnTo>
                  <a:pt x="466" y="216"/>
                </a:lnTo>
                <a:lnTo>
                  <a:pt x="432" y="216"/>
                </a:lnTo>
                <a:lnTo>
                  <a:pt x="432" y="216"/>
                </a:lnTo>
                <a:lnTo>
                  <a:pt x="0" y="216"/>
                </a:lnTo>
                <a:lnTo>
                  <a:pt x="0" y="216"/>
                </a:lnTo>
                <a:lnTo>
                  <a:pt x="0" y="616"/>
                </a:lnTo>
                <a:lnTo>
                  <a:pt x="0" y="616"/>
                </a:lnTo>
                <a:lnTo>
                  <a:pt x="26" y="610"/>
                </a:lnTo>
                <a:lnTo>
                  <a:pt x="52" y="608"/>
                </a:lnTo>
                <a:lnTo>
                  <a:pt x="52" y="608"/>
                </a:lnTo>
                <a:lnTo>
                  <a:pt x="68" y="608"/>
                </a:lnTo>
                <a:lnTo>
                  <a:pt x="86" y="612"/>
                </a:lnTo>
                <a:lnTo>
                  <a:pt x="100" y="616"/>
                </a:lnTo>
                <a:lnTo>
                  <a:pt x="116" y="620"/>
                </a:lnTo>
                <a:lnTo>
                  <a:pt x="130" y="628"/>
                </a:lnTo>
                <a:lnTo>
                  <a:pt x="144" y="636"/>
                </a:lnTo>
                <a:lnTo>
                  <a:pt x="156" y="646"/>
                </a:lnTo>
                <a:lnTo>
                  <a:pt x="168" y="656"/>
                </a:lnTo>
                <a:lnTo>
                  <a:pt x="178" y="668"/>
                </a:lnTo>
                <a:lnTo>
                  <a:pt x="188" y="680"/>
                </a:lnTo>
                <a:lnTo>
                  <a:pt x="196" y="694"/>
                </a:lnTo>
                <a:lnTo>
                  <a:pt x="204" y="708"/>
                </a:lnTo>
                <a:lnTo>
                  <a:pt x="208" y="724"/>
                </a:lnTo>
                <a:lnTo>
                  <a:pt x="212" y="738"/>
                </a:lnTo>
                <a:lnTo>
                  <a:pt x="216" y="756"/>
                </a:lnTo>
                <a:lnTo>
                  <a:pt x="216" y="772"/>
                </a:lnTo>
                <a:lnTo>
                  <a:pt x="216" y="772"/>
                </a:lnTo>
                <a:lnTo>
                  <a:pt x="216" y="788"/>
                </a:lnTo>
                <a:lnTo>
                  <a:pt x="212" y="806"/>
                </a:lnTo>
                <a:lnTo>
                  <a:pt x="208" y="820"/>
                </a:lnTo>
                <a:lnTo>
                  <a:pt x="204" y="836"/>
                </a:lnTo>
                <a:lnTo>
                  <a:pt x="196" y="850"/>
                </a:lnTo>
                <a:lnTo>
                  <a:pt x="188" y="864"/>
                </a:lnTo>
                <a:lnTo>
                  <a:pt x="178" y="876"/>
                </a:lnTo>
                <a:lnTo>
                  <a:pt x="168" y="888"/>
                </a:lnTo>
                <a:lnTo>
                  <a:pt x="156" y="898"/>
                </a:lnTo>
                <a:lnTo>
                  <a:pt x="144" y="908"/>
                </a:lnTo>
                <a:lnTo>
                  <a:pt x="130" y="916"/>
                </a:lnTo>
                <a:lnTo>
                  <a:pt x="116" y="924"/>
                </a:lnTo>
                <a:lnTo>
                  <a:pt x="100" y="928"/>
                </a:lnTo>
                <a:lnTo>
                  <a:pt x="86" y="932"/>
                </a:lnTo>
                <a:lnTo>
                  <a:pt x="68" y="936"/>
                </a:lnTo>
                <a:lnTo>
                  <a:pt x="52" y="936"/>
                </a:lnTo>
                <a:lnTo>
                  <a:pt x="52" y="936"/>
                </a:lnTo>
                <a:lnTo>
                  <a:pt x="26" y="934"/>
                </a:lnTo>
                <a:lnTo>
                  <a:pt x="0" y="928"/>
                </a:lnTo>
                <a:lnTo>
                  <a:pt x="0" y="928"/>
                </a:lnTo>
                <a:lnTo>
                  <a:pt x="0" y="1328"/>
                </a:lnTo>
                <a:lnTo>
                  <a:pt x="1112" y="132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860062">
              <a:defRPr/>
            </a:pPr>
            <a:endParaRPr lang="zh-CN" altLang="en-US" sz="1317" kern="0">
              <a:latin typeface="微软雅黑" panose="020B0503020204020204" pitchFamily="34" charset="-122"/>
            </a:endParaRPr>
          </a:p>
        </p:txBody>
      </p:sp>
      <p:sp>
        <p:nvSpPr>
          <p:cNvPr id="34" name="矩形 26">
            <a:extLst>
              <a:ext uri="{FF2B5EF4-FFF2-40B4-BE49-F238E27FC236}">
                <a16:creationId xmlns:a16="http://schemas.microsoft.com/office/drawing/2014/main" id="{CD27CD11-86D0-4189-858C-E08B7F808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176" y="2301567"/>
            <a:ext cx="1967651" cy="2527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028" tIns="45514" rIns="91028" bIns="45514">
            <a:spAutoFit/>
          </a:bodyPr>
          <a:lstStyle/>
          <a:p>
            <a:pPr defTabSz="910829">
              <a:lnSpc>
                <a:spcPct val="120000"/>
              </a:lnSpc>
            </a:pPr>
            <a:r>
              <a:rPr lang="en-US" altLang="zh-CN" b="1" u="sng" dirty="0">
                <a:solidFill>
                  <a:schemeClr val="bg1"/>
                </a:solidFill>
              </a:rPr>
              <a:t>Neural Network</a:t>
            </a:r>
          </a:p>
          <a:p>
            <a:pPr marL="171450" indent="-171450" defTabSz="910829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</a:rPr>
              <a:t>Word2Vec</a:t>
            </a:r>
          </a:p>
          <a:p>
            <a:pPr defTabSz="910829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  - </a:t>
            </a:r>
            <a:r>
              <a:rPr lang="en-US" altLang="zh-CN" sz="1100" dirty="0">
                <a:solidFill>
                  <a:schemeClr val="bg1"/>
                </a:solidFill>
              </a:rPr>
              <a:t>Word embeddings using shallow neural network</a:t>
            </a:r>
          </a:p>
          <a:p>
            <a:pPr defTabSz="910829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  - </a:t>
            </a:r>
            <a:r>
              <a:rPr lang="en-US" altLang="zh-CN" sz="1000" dirty="0">
                <a:solidFill>
                  <a:schemeClr val="bg1"/>
                </a:solidFill>
              </a:rPr>
              <a:t>Words with similar  context occupy close spatial positions</a:t>
            </a:r>
          </a:p>
          <a:p>
            <a:pPr defTabSz="910829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  </a:t>
            </a:r>
          </a:p>
          <a:p>
            <a:pPr defTabSz="910829">
              <a:lnSpc>
                <a:spcPct val="120000"/>
              </a:lnSpc>
            </a:pPr>
            <a:endParaRPr lang="en-US" altLang="zh-CN" sz="1400" dirty="0">
              <a:solidFill>
                <a:schemeClr val="bg1"/>
              </a:solidFill>
            </a:endParaRPr>
          </a:p>
          <a:p>
            <a:pPr defTabSz="910829">
              <a:lnSpc>
                <a:spcPct val="120000"/>
              </a:lnSpc>
            </a:pP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 defTabSz="910829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200" b="1" u="sng" dirty="0">
              <a:solidFill>
                <a:schemeClr val="bg1"/>
              </a:solidFill>
            </a:endParaRPr>
          </a:p>
        </p:txBody>
      </p:sp>
      <p:sp>
        <p:nvSpPr>
          <p:cNvPr id="35" name="矩形 27">
            <a:extLst>
              <a:ext uri="{FF2B5EF4-FFF2-40B4-BE49-F238E27FC236}">
                <a16:creationId xmlns:a16="http://schemas.microsoft.com/office/drawing/2014/main" id="{688D0512-8BB9-4C5D-9DFD-17B2F9D2B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397" y="1779795"/>
            <a:ext cx="259807" cy="284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028" tIns="45514" rIns="91028" bIns="45514">
            <a:spAutoFit/>
          </a:bodyPr>
          <a:lstStyle/>
          <a:p>
            <a:pPr algn="ctr" defTabSz="910829">
              <a:lnSpc>
                <a:spcPts val="1494"/>
              </a:lnSpc>
            </a:pPr>
            <a:r>
              <a:rPr lang="en-US" altLang="zh-CN" sz="1693" dirty="0">
                <a:solidFill>
                  <a:schemeClr val="bg1"/>
                </a:solidFill>
                <a:latin typeface="微软雅黑" pitchFamily="34" charset="-122"/>
              </a:rPr>
              <a:t>2</a:t>
            </a:r>
            <a:endParaRPr lang="zh-CN" altLang="en-US" sz="1693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36" name="Freeform 10">
            <a:extLst>
              <a:ext uri="{FF2B5EF4-FFF2-40B4-BE49-F238E27FC236}">
                <a16:creationId xmlns:a16="http://schemas.microsoft.com/office/drawing/2014/main" id="{132E7226-1738-48B5-92CC-195840537336}"/>
              </a:ext>
            </a:extLst>
          </p:cNvPr>
          <p:cNvSpPr>
            <a:spLocks/>
          </p:cNvSpPr>
          <p:nvPr/>
        </p:nvSpPr>
        <p:spPr bwMode="auto">
          <a:xfrm>
            <a:off x="5593767" y="1641615"/>
            <a:ext cx="2990639" cy="2736436"/>
          </a:xfrm>
          <a:custGeom>
            <a:avLst/>
            <a:gdLst>
              <a:gd name="T0" fmla="*/ 1112 w 1328"/>
              <a:gd name="T1" fmla="*/ 862 h 1328"/>
              <a:gd name="T2" fmla="*/ 1156 w 1328"/>
              <a:gd name="T3" fmla="*/ 886 h 1328"/>
              <a:gd name="T4" fmla="*/ 1204 w 1328"/>
              <a:gd name="T5" fmla="*/ 896 h 1328"/>
              <a:gd name="T6" fmla="*/ 1228 w 1328"/>
              <a:gd name="T7" fmla="*/ 894 h 1328"/>
              <a:gd name="T8" fmla="*/ 1274 w 1328"/>
              <a:gd name="T9" fmla="*/ 874 h 1328"/>
              <a:gd name="T10" fmla="*/ 1318 w 1328"/>
              <a:gd name="T11" fmla="*/ 820 h 1328"/>
              <a:gd name="T12" fmla="*/ 1328 w 1328"/>
              <a:gd name="T13" fmla="*/ 784 h 1328"/>
              <a:gd name="T14" fmla="*/ 1328 w 1328"/>
              <a:gd name="T15" fmla="*/ 760 h 1328"/>
              <a:gd name="T16" fmla="*/ 1318 w 1328"/>
              <a:gd name="T17" fmla="*/ 724 h 1328"/>
              <a:gd name="T18" fmla="*/ 1274 w 1328"/>
              <a:gd name="T19" fmla="*/ 670 h 1328"/>
              <a:gd name="T20" fmla="*/ 1228 w 1328"/>
              <a:gd name="T21" fmla="*/ 650 h 1328"/>
              <a:gd name="T22" fmla="*/ 1204 w 1328"/>
              <a:gd name="T23" fmla="*/ 648 h 1328"/>
              <a:gd name="T24" fmla="*/ 1156 w 1328"/>
              <a:gd name="T25" fmla="*/ 658 h 1328"/>
              <a:gd name="T26" fmla="*/ 1112 w 1328"/>
              <a:gd name="T27" fmla="*/ 682 h 1328"/>
              <a:gd name="T28" fmla="*/ 646 w 1328"/>
              <a:gd name="T29" fmla="*/ 216 h 1328"/>
              <a:gd name="T30" fmla="*/ 670 w 1328"/>
              <a:gd name="T31" fmla="*/ 172 h 1328"/>
              <a:gd name="T32" fmla="*/ 680 w 1328"/>
              <a:gd name="T33" fmla="*/ 124 h 1328"/>
              <a:gd name="T34" fmla="*/ 678 w 1328"/>
              <a:gd name="T35" fmla="*/ 100 h 1328"/>
              <a:gd name="T36" fmla="*/ 658 w 1328"/>
              <a:gd name="T37" fmla="*/ 54 h 1328"/>
              <a:gd name="T38" fmla="*/ 604 w 1328"/>
              <a:gd name="T39" fmla="*/ 10 h 1328"/>
              <a:gd name="T40" fmla="*/ 568 w 1328"/>
              <a:gd name="T41" fmla="*/ 0 h 1328"/>
              <a:gd name="T42" fmla="*/ 544 w 1328"/>
              <a:gd name="T43" fmla="*/ 0 h 1328"/>
              <a:gd name="T44" fmla="*/ 508 w 1328"/>
              <a:gd name="T45" fmla="*/ 10 h 1328"/>
              <a:gd name="T46" fmla="*/ 454 w 1328"/>
              <a:gd name="T47" fmla="*/ 54 h 1328"/>
              <a:gd name="T48" fmla="*/ 434 w 1328"/>
              <a:gd name="T49" fmla="*/ 100 h 1328"/>
              <a:gd name="T50" fmla="*/ 432 w 1328"/>
              <a:gd name="T51" fmla="*/ 124 h 1328"/>
              <a:gd name="T52" fmla="*/ 442 w 1328"/>
              <a:gd name="T53" fmla="*/ 172 h 1328"/>
              <a:gd name="T54" fmla="*/ 432 w 1328"/>
              <a:gd name="T55" fmla="*/ 216 h 1328"/>
              <a:gd name="T56" fmla="*/ 0 w 1328"/>
              <a:gd name="T57" fmla="*/ 216 h 1328"/>
              <a:gd name="T58" fmla="*/ 26 w 1328"/>
              <a:gd name="T59" fmla="*/ 610 h 1328"/>
              <a:gd name="T60" fmla="*/ 68 w 1328"/>
              <a:gd name="T61" fmla="*/ 608 h 1328"/>
              <a:gd name="T62" fmla="*/ 116 w 1328"/>
              <a:gd name="T63" fmla="*/ 620 h 1328"/>
              <a:gd name="T64" fmla="*/ 156 w 1328"/>
              <a:gd name="T65" fmla="*/ 646 h 1328"/>
              <a:gd name="T66" fmla="*/ 188 w 1328"/>
              <a:gd name="T67" fmla="*/ 680 h 1328"/>
              <a:gd name="T68" fmla="*/ 208 w 1328"/>
              <a:gd name="T69" fmla="*/ 724 h 1328"/>
              <a:gd name="T70" fmla="*/ 216 w 1328"/>
              <a:gd name="T71" fmla="*/ 772 h 1328"/>
              <a:gd name="T72" fmla="*/ 212 w 1328"/>
              <a:gd name="T73" fmla="*/ 806 h 1328"/>
              <a:gd name="T74" fmla="*/ 196 w 1328"/>
              <a:gd name="T75" fmla="*/ 850 h 1328"/>
              <a:gd name="T76" fmla="*/ 168 w 1328"/>
              <a:gd name="T77" fmla="*/ 888 h 1328"/>
              <a:gd name="T78" fmla="*/ 130 w 1328"/>
              <a:gd name="T79" fmla="*/ 916 h 1328"/>
              <a:gd name="T80" fmla="*/ 86 w 1328"/>
              <a:gd name="T81" fmla="*/ 932 h 1328"/>
              <a:gd name="T82" fmla="*/ 52 w 1328"/>
              <a:gd name="T83" fmla="*/ 936 h 1328"/>
              <a:gd name="T84" fmla="*/ 0 w 1328"/>
              <a:gd name="T85" fmla="*/ 928 h 1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28" h="1328">
                <a:moveTo>
                  <a:pt x="1112" y="1328"/>
                </a:moveTo>
                <a:lnTo>
                  <a:pt x="1112" y="1328"/>
                </a:lnTo>
                <a:lnTo>
                  <a:pt x="1112" y="862"/>
                </a:lnTo>
                <a:lnTo>
                  <a:pt x="1142" y="880"/>
                </a:lnTo>
                <a:lnTo>
                  <a:pt x="1142" y="880"/>
                </a:lnTo>
                <a:lnTo>
                  <a:pt x="1156" y="886"/>
                </a:lnTo>
                <a:lnTo>
                  <a:pt x="1172" y="892"/>
                </a:lnTo>
                <a:lnTo>
                  <a:pt x="1188" y="894"/>
                </a:lnTo>
                <a:lnTo>
                  <a:pt x="1204" y="896"/>
                </a:lnTo>
                <a:lnTo>
                  <a:pt x="1204" y="896"/>
                </a:lnTo>
                <a:lnTo>
                  <a:pt x="1216" y="896"/>
                </a:lnTo>
                <a:lnTo>
                  <a:pt x="1228" y="894"/>
                </a:lnTo>
                <a:lnTo>
                  <a:pt x="1240" y="890"/>
                </a:lnTo>
                <a:lnTo>
                  <a:pt x="1252" y="886"/>
                </a:lnTo>
                <a:lnTo>
                  <a:pt x="1274" y="874"/>
                </a:lnTo>
                <a:lnTo>
                  <a:pt x="1292" y="860"/>
                </a:lnTo>
                <a:lnTo>
                  <a:pt x="1306" y="842"/>
                </a:lnTo>
                <a:lnTo>
                  <a:pt x="1318" y="820"/>
                </a:lnTo>
                <a:lnTo>
                  <a:pt x="1322" y="808"/>
                </a:lnTo>
                <a:lnTo>
                  <a:pt x="1326" y="796"/>
                </a:lnTo>
                <a:lnTo>
                  <a:pt x="1328" y="784"/>
                </a:lnTo>
                <a:lnTo>
                  <a:pt x="1328" y="772"/>
                </a:lnTo>
                <a:lnTo>
                  <a:pt x="1328" y="772"/>
                </a:lnTo>
                <a:lnTo>
                  <a:pt x="1328" y="760"/>
                </a:lnTo>
                <a:lnTo>
                  <a:pt x="1326" y="748"/>
                </a:lnTo>
                <a:lnTo>
                  <a:pt x="1322" y="736"/>
                </a:lnTo>
                <a:lnTo>
                  <a:pt x="1318" y="724"/>
                </a:lnTo>
                <a:lnTo>
                  <a:pt x="1306" y="702"/>
                </a:lnTo>
                <a:lnTo>
                  <a:pt x="1292" y="684"/>
                </a:lnTo>
                <a:lnTo>
                  <a:pt x="1274" y="670"/>
                </a:lnTo>
                <a:lnTo>
                  <a:pt x="1252" y="658"/>
                </a:lnTo>
                <a:lnTo>
                  <a:pt x="1240" y="654"/>
                </a:lnTo>
                <a:lnTo>
                  <a:pt x="1228" y="650"/>
                </a:lnTo>
                <a:lnTo>
                  <a:pt x="1216" y="648"/>
                </a:lnTo>
                <a:lnTo>
                  <a:pt x="1204" y="648"/>
                </a:lnTo>
                <a:lnTo>
                  <a:pt x="1204" y="648"/>
                </a:lnTo>
                <a:lnTo>
                  <a:pt x="1188" y="650"/>
                </a:lnTo>
                <a:lnTo>
                  <a:pt x="1172" y="652"/>
                </a:lnTo>
                <a:lnTo>
                  <a:pt x="1156" y="658"/>
                </a:lnTo>
                <a:lnTo>
                  <a:pt x="1142" y="664"/>
                </a:lnTo>
                <a:lnTo>
                  <a:pt x="1112" y="682"/>
                </a:lnTo>
                <a:lnTo>
                  <a:pt x="1112" y="682"/>
                </a:lnTo>
                <a:lnTo>
                  <a:pt x="1112" y="216"/>
                </a:lnTo>
                <a:lnTo>
                  <a:pt x="1112" y="216"/>
                </a:lnTo>
                <a:lnTo>
                  <a:pt x="646" y="216"/>
                </a:lnTo>
                <a:lnTo>
                  <a:pt x="664" y="186"/>
                </a:lnTo>
                <a:lnTo>
                  <a:pt x="664" y="186"/>
                </a:lnTo>
                <a:lnTo>
                  <a:pt x="670" y="172"/>
                </a:lnTo>
                <a:lnTo>
                  <a:pt x="676" y="156"/>
                </a:lnTo>
                <a:lnTo>
                  <a:pt x="678" y="140"/>
                </a:lnTo>
                <a:lnTo>
                  <a:pt x="680" y="124"/>
                </a:lnTo>
                <a:lnTo>
                  <a:pt x="680" y="124"/>
                </a:lnTo>
                <a:lnTo>
                  <a:pt x="680" y="112"/>
                </a:lnTo>
                <a:lnTo>
                  <a:pt x="678" y="100"/>
                </a:lnTo>
                <a:lnTo>
                  <a:pt x="674" y="88"/>
                </a:lnTo>
                <a:lnTo>
                  <a:pt x="670" y="76"/>
                </a:lnTo>
                <a:lnTo>
                  <a:pt x="658" y="54"/>
                </a:lnTo>
                <a:lnTo>
                  <a:pt x="644" y="36"/>
                </a:lnTo>
                <a:lnTo>
                  <a:pt x="626" y="22"/>
                </a:lnTo>
                <a:lnTo>
                  <a:pt x="604" y="10"/>
                </a:lnTo>
                <a:lnTo>
                  <a:pt x="592" y="6"/>
                </a:lnTo>
                <a:lnTo>
                  <a:pt x="580" y="2"/>
                </a:lnTo>
                <a:lnTo>
                  <a:pt x="568" y="0"/>
                </a:lnTo>
                <a:lnTo>
                  <a:pt x="556" y="0"/>
                </a:lnTo>
                <a:lnTo>
                  <a:pt x="556" y="0"/>
                </a:lnTo>
                <a:lnTo>
                  <a:pt x="544" y="0"/>
                </a:lnTo>
                <a:lnTo>
                  <a:pt x="532" y="2"/>
                </a:lnTo>
                <a:lnTo>
                  <a:pt x="520" y="6"/>
                </a:lnTo>
                <a:lnTo>
                  <a:pt x="508" y="10"/>
                </a:lnTo>
                <a:lnTo>
                  <a:pt x="486" y="22"/>
                </a:lnTo>
                <a:lnTo>
                  <a:pt x="468" y="36"/>
                </a:lnTo>
                <a:lnTo>
                  <a:pt x="454" y="54"/>
                </a:lnTo>
                <a:lnTo>
                  <a:pt x="442" y="76"/>
                </a:lnTo>
                <a:lnTo>
                  <a:pt x="438" y="88"/>
                </a:lnTo>
                <a:lnTo>
                  <a:pt x="434" y="100"/>
                </a:lnTo>
                <a:lnTo>
                  <a:pt x="432" y="112"/>
                </a:lnTo>
                <a:lnTo>
                  <a:pt x="432" y="124"/>
                </a:lnTo>
                <a:lnTo>
                  <a:pt x="432" y="124"/>
                </a:lnTo>
                <a:lnTo>
                  <a:pt x="434" y="140"/>
                </a:lnTo>
                <a:lnTo>
                  <a:pt x="436" y="156"/>
                </a:lnTo>
                <a:lnTo>
                  <a:pt x="442" y="172"/>
                </a:lnTo>
                <a:lnTo>
                  <a:pt x="448" y="186"/>
                </a:lnTo>
                <a:lnTo>
                  <a:pt x="466" y="216"/>
                </a:lnTo>
                <a:lnTo>
                  <a:pt x="432" y="216"/>
                </a:lnTo>
                <a:lnTo>
                  <a:pt x="432" y="216"/>
                </a:lnTo>
                <a:lnTo>
                  <a:pt x="0" y="216"/>
                </a:lnTo>
                <a:lnTo>
                  <a:pt x="0" y="216"/>
                </a:lnTo>
                <a:lnTo>
                  <a:pt x="0" y="616"/>
                </a:lnTo>
                <a:lnTo>
                  <a:pt x="0" y="616"/>
                </a:lnTo>
                <a:lnTo>
                  <a:pt x="26" y="610"/>
                </a:lnTo>
                <a:lnTo>
                  <a:pt x="52" y="608"/>
                </a:lnTo>
                <a:lnTo>
                  <a:pt x="52" y="608"/>
                </a:lnTo>
                <a:lnTo>
                  <a:pt x="68" y="608"/>
                </a:lnTo>
                <a:lnTo>
                  <a:pt x="86" y="612"/>
                </a:lnTo>
                <a:lnTo>
                  <a:pt x="100" y="616"/>
                </a:lnTo>
                <a:lnTo>
                  <a:pt x="116" y="620"/>
                </a:lnTo>
                <a:lnTo>
                  <a:pt x="130" y="628"/>
                </a:lnTo>
                <a:lnTo>
                  <a:pt x="144" y="636"/>
                </a:lnTo>
                <a:lnTo>
                  <a:pt x="156" y="646"/>
                </a:lnTo>
                <a:lnTo>
                  <a:pt x="168" y="656"/>
                </a:lnTo>
                <a:lnTo>
                  <a:pt x="178" y="668"/>
                </a:lnTo>
                <a:lnTo>
                  <a:pt x="188" y="680"/>
                </a:lnTo>
                <a:lnTo>
                  <a:pt x="196" y="694"/>
                </a:lnTo>
                <a:lnTo>
                  <a:pt x="204" y="708"/>
                </a:lnTo>
                <a:lnTo>
                  <a:pt x="208" y="724"/>
                </a:lnTo>
                <a:lnTo>
                  <a:pt x="212" y="738"/>
                </a:lnTo>
                <a:lnTo>
                  <a:pt x="216" y="756"/>
                </a:lnTo>
                <a:lnTo>
                  <a:pt x="216" y="772"/>
                </a:lnTo>
                <a:lnTo>
                  <a:pt x="216" y="772"/>
                </a:lnTo>
                <a:lnTo>
                  <a:pt x="216" y="788"/>
                </a:lnTo>
                <a:lnTo>
                  <a:pt x="212" y="806"/>
                </a:lnTo>
                <a:lnTo>
                  <a:pt x="208" y="820"/>
                </a:lnTo>
                <a:lnTo>
                  <a:pt x="204" y="836"/>
                </a:lnTo>
                <a:lnTo>
                  <a:pt x="196" y="850"/>
                </a:lnTo>
                <a:lnTo>
                  <a:pt x="188" y="864"/>
                </a:lnTo>
                <a:lnTo>
                  <a:pt x="178" y="876"/>
                </a:lnTo>
                <a:lnTo>
                  <a:pt x="168" y="888"/>
                </a:lnTo>
                <a:lnTo>
                  <a:pt x="156" y="898"/>
                </a:lnTo>
                <a:lnTo>
                  <a:pt x="144" y="908"/>
                </a:lnTo>
                <a:lnTo>
                  <a:pt x="130" y="916"/>
                </a:lnTo>
                <a:lnTo>
                  <a:pt x="116" y="924"/>
                </a:lnTo>
                <a:lnTo>
                  <a:pt x="100" y="928"/>
                </a:lnTo>
                <a:lnTo>
                  <a:pt x="86" y="932"/>
                </a:lnTo>
                <a:lnTo>
                  <a:pt x="68" y="936"/>
                </a:lnTo>
                <a:lnTo>
                  <a:pt x="52" y="936"/>
                </a:lnTo>
                <a:lnTo>
                  <a:pt x="52" y="936"/>
                </a:lnTo>
                <a:lnTo>
                  <a:pt x="26" y="934"/>
                </a:lnTo>
                <a:lnTo>
                  <a:pt x="0" y="928"/>
                </a:lnTo>
                <a:lnTo>
                  <a:pt x="0" y="928"/>
                </a:lnTo>
                <a:lnTo>
                  <a:pt x="0" y="1328"/>
                </a:lnTo>
                <a:lnTo>
                  <a:pt x="1112" y="132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pPr defTabSz="860062">
              <a:defRPr/>
            </a:pPr>
            <a:endParaRPr lang="zh-CN" altLang="en-US" sz="1317" kern="0">
              <a:latin typeface="微软雅黑" panose="020B0503020204020204" pitchFamily="34" charset="-122"/>
            </a:endParaRPr>
          </a:p>
        </p:txBody>
      </p:sp>
      <p:sp>
        <p:nvSpPr>
          <p:cNvPr id="37" name="矩形 30">
            <a:extLst>
              <a:ext uri="{FF2B5EF4-FFF2-40B4-BE49-F238E27FC236}">
                <a16:creationId xmlns:a16="http://schemas.microsoft.com/office/drawing/2014/main" id="{71ACEA6B-E463-412B-A0FA-06FA1D2C9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760" y="2320653"/>
            <a:ext cx="2008591" cy="1938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028" tIns="45514" rIns="91028" bIns="45514">
            <a:spAutoFit/>
          </a:bodyPr>
          <a:lstStyle/>
          <a:p>
            <a:pPr defTabSz="910829"/>
            <a:r>
              <a:rPr lang="en-US" altLang="zh-CN" sz="1600" b="1" u="sng" dirty="0">
                <a:solidFill>
                  <a:schemeClr val="bg1"/>
                </a:solidFill>
              </a:rPr>
              <a:t>Semi Supervised </a:t>
            </a:r>
          </a:p>
          <a:p>
            <a:pPr defTabSz="910829"/>
            <a:r>
              <a:rPr lang="en-US" altLang="zh-CN" sz="1600" b="1" u="sng" dirty="0">
                <a:solidFill>
                  <a:schemeClr val="bg1"/>
                </a:solidFill>
              </a:rPr>
              <a:t>Learning</a:t>
            </a:r>
          </a:p>
          <a:p>
            <a:pPr marL="285750" indent="-285750" defTabSz="910829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</a:rPr>
              <a:t>Label Propagation</a:t>
            </a:r>
          </a:p>
          <a:p>
            <a:pPr defTabSz="910829"/>
            <a:r>
              <a:rPr lang="en-US" altLang="zh-CN" sz="1200" dirty="0">
                <a:solidFill>
                  <a:schemeClr val="bg1"/>
                </a:solidFill>
              </a:rPr>
              <a:t>    -  Iterative algorithm </a:t>
            </a:r>
          </a:p>
          <a:p>
            <a:pPr defTabSz="910829"/>
            <a:r>
              <a:rPr lang="en-US" altLang="zh-CN" sz="1200" dirty="0">
                <a:solidFill>
                  <a:schemeClr val="bg1"/>
                </a:solidFill>
              </a:rPr>
              <a:t>  where it assign labels to unlabeled points by propagating labels through  data  set</a:t>
            </a:r>
          </a:p>
          <a:p>
            <a:pPr defTabSz="910829"/>
            <a:r>
              <a:rPr lang="en-US" altLang="zh-CN" sz="1600" dirty="0">
                <a:solidFill>
                  <a:schemeClr val="bg1"/>
                </a:solidFill>
              </a:rPr>
              <a:t>   </a:t>
            </a:r>
            <a:endParaRPr kumimoji="1" lang="en-US" altLang="zh-CN" sz="1600" dirty="0">
              <a:solidFill>
                <a:schemeClr val="bg1"/>
              </a:solidFill>
              <a:latin typeface="Ping Hei"/>
            </a:endParaRPr>
          </a:p>
        </p:txBody>
      </p:sp>
      <p:sp>
        <p:nvSpPr>
          <p:cNvPr id="38" name="矩形 31">
            <a:extLst>
              <a:ext uri="{FF2B5EF4-FFF2-40B4-BE49-F238E27FC236}">
                <a16:creationId xmlns:a16="http://schemas.microsoft.com/office/drawing/2014/main" id="{2CDC362E-053E-4180-A9A8-373D88E76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7179" y="1779795"/>
            <a:ext cx="262793" cy="284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028" tIns="45514" rIns="91028" bIns="45514">
            <a:spAutoFit/>
          </a:bodyPr>
          <a:lstStyle/>
          <a:p>
            <a:pPr algn="ctr" defTabSz="910829">
              <a:lnSpc>
                <a:spcPts val="1494"/>
              </a:lnSpc>
            </a:pPr>
            <a:r>
              <a:rPr lang="en-US" altLang="zh-CN" sz="1693" dirty="0">
                <a:solidFill>
                  <a:schemeClr val="bg1"/>
                </a:solidFill>
                <a:latin typeface="微软雅黑" pitchFamily="34" charset="-122"/>
              </a:rPr>
              <a:t>3</a:t>
            </a:r>
            <a:endParaRPr lang="zh-CN" altLang="en-US" sz="1693" dirty="0">
              <a:solidFill>
                <a:schemeClr val="bg1"/>
              </a:solidFill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157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4" grpId="0"/>
      <p:bldP spid="35" grpId="0"/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D05B4F-3F8D-405C-83C6-F73B3C8F775D}"/>
              </a:ext>
            </a:extLst>
          </p:cNvPr>
          <p:cNvSpPr/>
          <p:nvPr/>
        </p:nvSpPr>
        <p:spPr>
          <a:xfrm>
            <a:off x="103086" y="958542"/>
            <a:ext cx="5290223" cy="4061479"/>
          </a:xfrm>
          <a:prstGeom prst="rect">
            <a:avLst/>
          </a:prstGeom>
          <a:solidFill>
            <a:srgbClr val="0072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2C0"/>
                </a:solidFill>
              </a:rPr>
              <a:t>Methodology cont.</a:t>
            </a:r>
            <a:endParaRPr lang="ko-KR" altLang="en-US" b="1" dirty="0">
              <a:solidFill>
                <a:srgbClr val="0072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FE7FE5-8EDE-4C99-A5A1-797B8D238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39179"/>
            <a:ext cx="3300366" cy="198022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C64CEBD-41CC-4B7B-B6DB-E6556FE2254C}"/>
              </a:ext>
            </a:extLst>
          </p:cNvPr>
          <p:cNvSpPr txBox="1"/>
          <p:nvPr/>
        </p:nvSpPr>
        <p:spPr>
          <a:xfrm>
            <a:off x="5495527" y="951524"/>
            <a:ext cx="379191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About the Data</a:t>
            </a:r>
          </a:p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1600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labeled data was sourced from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Myle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Ott’s research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1600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Unlabeled data was web-scrapped from TripAdvisor</a:t>
            </a:r>
          </a:p>
          <a:p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Accumulated data was sourced from 20 different Chicago area hotels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0056B2-893E-4E19-8808-642B95CBA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442" y="3219822"/>
            <a:ext cx="3213483" cy="174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90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-308570"/>
            <a:ext cx="3240360" cy="1944216"/>
          </a:xfrm>
        </p:spPr>
        <p:txBody>
          <a:bodyPr/>
          <a:lstStyle/>
          <a:p>
            <a:pPr algn="r"/>
            <a:r>
              <a:rPr lang="en-US" altLang="ko-KR" sz="4800" dirty="0">
                <a:solidFill>
                  <a:schemeClr val="bg1"/>
                </a:solidFill>
              </a:rPr>
              <a:t>Limitations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6028" y="2419312"/>
            <a:ext cx="84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project only works to identify fake reviews written in English.</a:t>
            </a:r>
          </a:p>
          <a:p>
            <a:pPr marL="228600" indent="-228600">
              <a:buAutoNum type="arabicPeriod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Labeled data is from 2013. Techniques might be different current days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467544" y="1635646"/>
            <a:ext cx="813690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467544" y="4587974"/>
            <a:ext cx="813690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13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-308570"/>
            <a:ext cx="3384376" cy="1944216"/>
          </a:xfrm>
        </p:spPr>
        <p:txBody>
          <a:bodyPr/>
          <a:lstStyle/>
          <a:p>
            <a:pPr algn="r"/>
            <a:r>
              <a:rPr lang="en-US" altLang="ko-KR" sz="4800" dirty="0">
                <a:solidFill>
                  <a:schemeClr val="bg1"/>
                </a:solidFill>
              </a:rPr>
              <a:t>Conclusion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51520" y="1347614"/>
            <a:ext cx="83529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51520" y="4731990"/>
            <a:ext cx="838893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43F5D9-A550-4844-A912-CF1B0C8B91C8}"/>
              </a:ext>
            </a:extLst>
          </p:cNvPr>
          <p:cNvSpPr txBox="1"/>
          <p:nvPr/>
        </p:nvSpPr>
        <p:spPr>
          <a:xfrm>
            <a:off x="395536" y="1875767"/>
            <a:ext cx="849694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Supportive Vector Machine model had 87.7% of accuracy.</a:t>
            </a:r>
          </a:p>
          <a:p>
            <a:pPr marL="228600" indent="-228600">
              <a:buAutoNum type="arabicPeriod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Word2Vec model had 53% accuracy.</a:t>
            </a: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Pre-trained Multinomial Naïve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Bayse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model with unlabeled test data had accuracy of 51.2%.</a:t>
            </a: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Label propagation model had 50% accuracy.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04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-308570"/>
            <a:ext cx="3384376" cy="1944216"/>
          </a:xfrm>
        </p:spPr>
        <p:txBody>
          <a:bodyPr/>
          <a:lstStyle/>
          <a:p>
            <a:pPr algn="r"/>
            <a:r>
              <a:rPr lang="en-US" altLang="ko-KR" sz="4800" dirty="0">
                <a:solidFill>
                  <a:schemeClr val="bg1"/>
                </a:solidFill>
              </a:rPr>
              <a:t>Conclusion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51520" y="1347614"/>
            <a:ext cx="83529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51520" y="5020022"/>
            <a:ext cx="838893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EAF55B4-C9DB-4B9E-8C8D-5B7D713C8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59979"/>
            <a:ext cx="6786500" cy="353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17396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2C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2793</TotalTime>
  <Words>458</Words>
  <Application>Microsoft Office PowerPoint</Application>
  <PresentationFormat>On-screen Show (16:9)</PresentationFormat>
  <Paragraphs>123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微软雅黑</vt:lpstr>
      <vt:lpstr>Ping Hei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8950</cp:lastModifiedBy>
  <cp:revision>119</cp:revision>
  <dcterms:created xsi:type="dcterms:W3CDTF">2016-12-05T23:26:54Z</dcterms:created>
  <dcterms:modified xsi:type="dcterms:W3CDTF">2020-11-24T17:16:18Z</dcterms:modified>
</cp:coreProperties>
</file>