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4" r:id="rId3"/>
    <p:sldId id="285" r:id="rId4"/>
    <p:sldId id="283" r:id="rId5"/>
    <p:sldId id="286" r:id="rId6"/>
    <p:sldId id="287" r:id="rId7"/>
    <p:sldId id="288" r:id="rId8"/>
    <p:sldId id="289" r:id="rId9"/>
    <p:sldId id="292" r:id="rId10"/>
    <p:sldId id="291" r:id="rId11"/>
    <p:sldId id="282" r:id="rId1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950"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66"/>
    <a:srgbClr val="016A7A"/>
    <a:srgbClr val="00343A"/>
    <a:srgbClr val="4601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1" autoAdjust="0"/>
    <p:restoredTop sz="77434"/>
  </p:normalViewPr>
  <p:slideViewPr>
    <p:cSldViewPr snapToGrid="0">
      <p:cViewPr varScale="1">
        <p:scale>
          <a:sx n="105" d="100"/>
          <a:sy n="105" d="100"/>
        </p:scale>
        <p:origin x="126" y="258"/>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Accuracy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Cat Boost</c:v>
                </c:pt>
              </c:strCache>
            </c:strRef>
          </c:tx>
          <c:spPr>
            <a:solidFill>
              <a:schemeClr val="accent1"/>
            </a:solidFill>
            <a:ln>
              <a:noFill/>
            </a:ln>
            <a:effectLst/>
            <a:sp3d/>
          </c:spPr>
          <c:invertIfNegative val="0"/>
          <c:cat>
            <c:strRef>
              <c:f>Sheet1!$A$2</c:f>
              <c:strCache>
                <c:ptCount val="1"/>
                <c:pt idx="0">
                  <c:v>Accuracy for each ML model</c:v>
                </c:pt>
              </c:strCache>
            </c:strRef>
          </c:cat>
          <c:val>
            <c:numRef>
              <c:f>Sheet1!$B$2</c:f>
              <c:numCache>
                <c:formatCode>General</c:formatCode>
                <c:ptCount val="1"/>
                <c:pt idx="0">
                  <c:v>94.5</c:v>
                </c:pt>
              </c:numCache>
            </c:numRef>
          </c:val>
          <c:extLst>
            <c:ext xmlns:c16="http://schemas.microsoft.com/office/drawing/2014/chart" uri="{C3380CC4-5D6E-409C-BE32-E72D297353CC}">
              <c16:uniqueId val="{00000000-53B2-401A-BF31-8700530D9062}"/>
            </c:ext>
          </c:extLst>
        </c:ser>
        <c:ser>
          <c:idx val="1"/>
          <c:order val="1"/>
          <c:tx>
            <c:strRef>
              <c:f>Sheet1!$C$1</c:f>
              <c:strCache>
                <c:ptCount val="1"/>
                <c:pt idx="0">
                  <c:v>Extreme Gradient Boosting</c:v>
                </c:pt>
              </c:strCache>
            </c:strRef>
          </c:tx>
          <c:spPr>
            <a:solidFill>
              <a:schemeClr val="accent2"/>
            </a:solidFill>
            <a:ln>
              <a:noFill/>
            </a:ln>
            <a:effectLst/>
            <a:sp3d/>
          </c:spPr>
          <c:invertIfNegative val="0"/>
          <c:cat>
            <c:strRef>
              <c:f>Sheet1!$A$2</c:f>
              <c:strCache>
                <c:ptCount val="1"/>
                <c:pt idx="0">
                  <c:v>Accuracy for each ML model</c:v>
                </c:pt>
              </c:strCache>
            </c:strRef>
          </c:cat>
          <c:val>
            <c:numRef>
              <c:f>Sheet1!$C$2</c:f>
              <c:numCache>
                <c:formatCode>General</c:formatCode>
                <c:ptCount val="1"/>
                <c:pt idx="0">
                  <c:v>83.9</c:v>
                </c:pt>
              </c:numCache>
            </c:numRef>
          </c:val>
          <c:extLst>
            <c:ext xmlns:c16="http://schemas.microsoft.com/office/drawing/2014/chart" uri="{C3380CC4-5D6E-409C-BE32-E72D297353CC}">
              <c16:uniqueId val="{00000001-53B2-401A-BF31-8700530D9062}"/>
            </c:ext>
          </c:extLst>
        </c:ser>
        <c:ser>
          <c:idx val="2"/>
          <c:order val="2"/>
          <c:tx>
            <c:strRef>
              <c:f>Sheet1!$D$1</c:f>
              <c:strCache>
                <c:ptCount val="1"/>
                <c:pt idx="0">
                  <c:v>Light Gradient Boosting</c:v>
                </c:pt>
              </c:strCache>
            </c:strRef>
          </c:tx>
          <c:spPr>
            <a:solidFill>
              <a:schemeClr val="accent3"/>
            </a:solidFill>
            <a:ln>
              <a:noFill/>
            </a:ln>
            <a:effectLst/>
            <a:sp3d/>
          </c:spPr>
          <c:invertIfNegative val="0"/>
          <c:cat>
            <c:strRef>
              <c:f>Sheet1!$A$2</c:f>
              <c:strCache>
                <c:ptCount val="1"/>
                <c:pt idx="0">
                  <c:v>Accuracy for each ML model</c:v>
                </c:pt>
              </c:strCache>
            </c:strRef>
          </c:cat>
          <c:val>
            <c:numRef>
              <c:f>Sheet1!$D$2</c:f>
              <c:numCache>
                <c:formatCode>General</c:formatCode>
                <c:ptCount val="1"/>
                <c:pt idx="0">
                  <c:v>83.5</c:v>
                </c:pt>
              </c:numCache>
            </c:numRef>
          </c:val>
          <c:extLst>
            <c:ext xmlns:c16="http://schemas.microsoft.com/office/drawing/2014/chart" uri="{C3380CC4-5D6E-409C-BE32-E72D297353CC}">
              <c16:uniqueId val="{00000002-53B2-401A-BF31-8700530D9062}"/>
            </c:ext>
          </c:extLst>
        </c:ser>
        <c:dLbls>
          <c:showLegendKey val="0"/>
          <c:showVal val="0"/>
          <c:showCatName val="0"/>
          <c:showSerName val="0"/>
          <c:showPercent val="0"/>
          <c:showBubbleSize val="0"/>
        </c:dLbls>
        <c:gapWidth val="150"/>
        <c:shape val="box"/>
        <c:axId val="-1747742176"/>
        <c:axId val="-1747737200"/>
        <c:axId val="0"/>
      </c:bar3DChart>
      <c:catAx>
        <c:axId val="-17477421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7737200"/>
        <c:crosses val="autoZero"/>
        <c:auto val="1"/>
        <c:lblAlgn val="ctr"/>
        <c:lblOffset val="100"/>
        <c:noMultiLvlLbl val="0"/>
      </c:catAx>
      <c:valAx>
        <c:axId val="-1747737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7742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83518-DD1D-4ECE-A5E0-BAA9D87B2317}" type="datetimeFigureOut">
              <a:rPr lang="zh-CN" altLang="en-US" smtClean="0"/>
              <a:t>2020/10/12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DEAE4-5159-4BA0-BE89-A5340C0D6C3B}" type="slidenum">
              <a:rPr lang="zh-CN" altLang="en-US" smtClean="0"/>
              <a:t>‹#›</a:t>
            </a:fld>
            <a:endParaRPr lang="zh-CN" altLang="en-US"/>
          </a:p>
        </p:txBody>
      </p:sp>
    </p:spTree>
    <p:extLst>
      <p:ext uri="{BB962C8B-B14F-4D97-AF65-F5344CB8AC3E}">
        <p14:creationId xmlns:p14="http://schemas.microsoft.com/office/powerpoint/2010/main" val="16068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a:t>
            </a:r>
            <a:r>
              <a:rPr lang="en-US" dirty="0" err="1"/>
              <a:t>Hyungjun</a:t>
            </a:r>
            <a:r>
              <a:rPr lang="en-US" dirty="0"/>
              <a:t> Kang and today, I’m going to over my Module 5 final project, IEEE CIS Fraud Detection.</a:t>
            </a:r>
          </a:p>
        </p:txBody>
      </p:sp>
      <p:sp>
        <p:nvSpPr>
          <p:cNvPr id="4" name="Slide Number Placeholder 3"/>
          <p:cNvSpPr>
            <a:spLocks noGrp="1"/>
          </p:cNvSpPr>
          <p:nvPr>
            <p:ph type="sldNum" sz="quarter" idx="5"/>
          </p:nvPr>
        </p:nvSpPr>
        <p:spPr/>
        <p:txBody>
          <a:bodyPr/>
          <a:lstStyle/>
          <a:p>
            <a:fld id="{683DEAE4-5159-4BA0-BE89-A5340C0D6C3B}" type="slidenum">
              <a:rPr lang="zh-CN" altLang="en-US" smtClean="0"/>
              <a:t>1</a:t>
            </a:fld>
            <a:endParaRPr lang="zh-CN" altLang="en-US"/>
          </a:p>
        </p:txBody>
      </p:sp>
    </p:spTree>
    <p:extLst>
      <p:ext uri="{BB962C8B-B14F-4D97-AF65-F5344CB8AC3E}">
        <p14:creationId xmlns:p14="http://schemas.microsoft.com/office/powerpoint/2010/main" val="3134713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over table of contents: One, problem statement, two, objective, three, methodology, four, conclusion, and five future work</a:t>
            </a:r>
          </a:p>
        </p:txBody>
      </p:sp>
      <p:sp>
        <p:nvSpPr>
          <p:cNvPr id="4" name="Slide Number Placeholder 3"/>
          <p:cNvSpPr>
            <a:spLocks noGrp="1"/>
          </p:cNvSpPr>
          <p:nvPr>
            <p:ph type="sldNum" sz="quarter" idx="5"/>
          </p:nvPr>
        </p:nvSpPr>
        <p:spPr/>
        <p:txBody>
          <a:bodyPr/>
          <a:lstStyle/>
          <a:p>
            <a:fld id="{683DEAE4-5159-4BA0-BE89-A5340C0D6C3B}" type="slidenum">
              <a:rPr lang="zh-CN" altLang="en-US" smtClean="0"/>
              <a:t>2</a:t>
            </a:fld>
            <a:endParaRPr lang="zh-CN" altLang="en-US"/>
          </a:p>
        </p:txBody>
      </p:sp>
    </p:spTree>
    <p:extLst>
      <p:ext uri="{BB962C8B-B14F-4D97-AF65-F5344CB8AC3E}">
        <p14:creationId xmlns:p14="http://schemas.microsoft.com/office/powerpoint/2010/main" val="4145464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DEAE4-5159-4BA0-BE89-A5340C0D6C3B}" type="slidenum">
              <a:rPr lang="zh-CN" altLang="en-US" smtClean="0"/>
              <a:t>3</a:t>
            </a:fld>
            <a:endParaRPr lang="zh-CN" altLang="en-US"/>
          </a:p>
        </p:txBody>
      </p:sp>
    </p:spTree>
    <p:extLst>
      <p:ext uri="{BB962C8B-B14F-4D97-AF65-F5344CB8AC3E}">
        <p14:creationId xmlns:p14="http://schemas.microsoft.com/office/powerpoint/2010/main" val="205363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three different gradient boosting methods to solve the binary clarification problem. If you have any questions about these methods, I can go over with you after the presentation with my </a:t>
            </a:r>
            <a:r>
              <a:rPr lang="en-US" dirty="0" err="1"/>
              <a:t>jupyter</a:t>
            </a:r>
            <a:r>
              <a:rPr lang="en-US" dirty="0"/>
              <a:t> notebook in details.</a:t>
            </a:r>
          </a:p>
        </p:txBody>
      </p:sp>
      <p:sp>
        <p:nvSpPr>
          <p:cNvPr id="4" name="Slide Number Placeholder 3"/>
          <p:cNvSpPr>
            <a:spLocks noGrp="1"/>
          </p:cNvSpPr>
          <p:nvPr>
            <p:ph type="sldNum" sz="quarter" idx="5"/>
          </p:nvPr>
        </p:nvSpPr>
        <p:spPr/>
        <p:txBody>
          <a:bodyPr/>
          <a:lstStyle/>
          <a:p>
            <a:fld id="{683DEAE4-5159-4BA0-BE89-A5340C0D6C3B}" type="slidenum">
              <a:rPr lang="zh-CN" altLang="en-US" smtClean="0"/>
              <a:t>5</a:t>
            </a:fld>
            <a:endParaRPr lang="zh-CN" altLang="en-US"/>
          </a:p>
        </p:txBody>
      </p:sp>
    </p:spTree>
    <p:extLst>
      <p:ext uri="{BB962C8B-B14F-4D97-AF65-F5344CB8AC3E}">
        <p14:creationId xmlns:p14="http://schemas.microsoft.com/office/powerpoint/2010/main" val="3813409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I could achieve 94% with </a:t>
            </a:r>
            <a:r>
              <a:rPr lang="en-US" dirty="0" err="1"/>
              <a:t>catboost</a:t>
            </a:r>
            <a:r>
              <a:rPr lang="en-US" dirty="0"/>
              <a:t> method and the other two results were very close to each other around 84%.</a:t>
            </a:r>
          </a:p>
        </p:txBody>
      </p:sp>
      <p:sp>
        <p:nvSpPr>
          <p:cNvPr id="4" name="Slide Number Placeholder 3"/>
          <p:cNvSpPr>
            <a:spLocks noGrp="1"/>
          </p:cNvSpPr>
          <p:nvPr>
            <p:ph type="sldNum" sz="quarter" idx="5"/>
          </p:nvPr>
        </p:nvSpPr>
        <p:spPr/>
        <p:txBody>
          <a:bodyPr/>
          <a:lstStyle/>
          <a:p>
            <a:fld id="{683DEAE4-5159-4BA0-BE89-A5340C0D6C3B}" type="slidenum">
              <a:rPr lang="zh-CN" altLang="en-US" smtClean="0"/>
              <a:t>6</a:t>
            </a:fld>
            <a:endParaRPr lang="zh-CN" altLang="en-US"/>
          </a:p>
        </p:txBody>
      </p:sp>
    </p:spTree>
    <p:extLst>
      <p:ext uri="{BB962C8B-B14F-4D97-AF65-F5344CB8AC3E}">
        <p14:creationId xmlns:p14="http://schemas.microsoft.com/office/powerpoint/2010/main" val="2018476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feature importance from each model from left, cat boost, Extreme gradient Boost, and light gradient boost. Each machine learning method had slightly different weights for each features.</a:t>
            </a:r>
          </a:p>
        </p:txBody>
      </p:sp>
      <p:sp>
        <p:nvSpPr>
          <p:cNvPr id="4" name="Slide Number Placeholder 3"/>
          <p:cNvSpPr>
            <a:spLocks noGrp="1"/>
          </p:cNvSpPr>
          <p:nvPr>
            <p:ph type="sldNum" sz="quarter" idx="5"/>
          </p:nvPr>
        </p:nvSpPr>
        <p:spPr/>
        <p:txBody>
          <a:bodyPr/>
          <a:lstStyle/>
          <a:p>
            <a:fld id="{683DEAE4-5159-4BA0-BE89-A5340C0D6C3B}" type="slidenum">
              <a:rPr lang="zh-CN" altLang="en-US" smtClean="0"/>
              <a:t>7</a:t>
            </a:fld>
            <a:endParaRPr lang="zh-CN" altLang="en-US"/>
          </a:p>
        </p:txBody>
      </p:sp>
    </p:spTree>
    <p:extLst>
      <p:ext uri="{BB962C8B-B14F-4D97-AF65-F5344CB8AC3E}">
        <p14:creationId xmlns:p14="http://schemas.microsoft.com/office/powerpoint/2010/main" val="1095211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conclusion, I got 94% accuracy which is pretty good result. But, the model was built on relatively small portion of data compare to 103 trillion annual card transactions. Machine learning model needs to be updated constantly to catch up with new fraudulent methods and scams. I recommend continual learning process for the machine learning program. The process would be the same as developing regular data science project but it needs to be done over every cycle of time.</a:t>
            </a:r>
          </a:p>
        </p:txBody>
      </p:sp>
      <p:sp>
        <p:nvSpPr>
          <p:cNvPr id="4" name="Slide Number Placeholder 3"/>
          <p:cNvSpPr>
            <a:spLocks noGrp="1"/>
          </p:cNvSpPr>
          <p:nvPr>
            <p:ph type="sldNum" sz="quarter" idx="5"/>
          </p:nvPr>
        </p:nvSpPr>
        <p:spPr/>
        <p:txBody>
          <a:bodyPr/>
          <a:lstStyle/>
          <a:p>
            <a:fld id="{683DEAE4-5159-4BA0-BE89-A5340C0D6C3B}" type="slidenum">
              <a:rPr lang="zh-CN" altLang="en-US" smtClean="0"/>
              <a:t>8</a:t>
            </a:fld>
            <a:endParaRPr lang="zh-CN" altLang="en-US"/>
          </a:p>
        </p:txBody>
      </p:sp>
    </p:spTree>
    <p:extLst>
      <p:ext uri="{BB962C8B-B14F-4D97-AF65-F5344CB8AC3E}">
        <p14:creationId xmlns:p14="http://schemas.microsoft.com/office/powerpoint/2010/main" val="2981400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future works, I would like to develop deep learning, unsupervised machine learning model for the method. I also would like to minimize false positives. False positives can be real problem for the business who’s trying to secure the customers and the sales. Minimizing false positive is very important for fraudulent detection programs. I would like to explore ways of updating the machine learning model with real time data.</a:t>
            </a:r>
          </a:p>
        </p:txBody>
      </p:sp>
      <p:sp>
        <p:nvSpPr>
          <p:cNvPr id="4" name="Slide Number Placeholder 3"/>
          <p:cNvSpPr>
            <a:spLocks noGrp="1"/>
          </p:cNvSpPr>
          <p:nvPr>
            <p:ph type="sldNum" sz="quarter" idx="5"/>
          </p:nvPr>
        </p:nvSpPr>
        <p:spPr/>
        <p:txBody>
          <a:bodyPr/>
          <a:lstStyle/>
          <a:p>
            <a:fld id="{683DEAE4-5159-4BA0-BE89-A5340C0D6C3B}" type="slidenum">
              <a:rPr lang="zh-CN" altLang="en-US" smtClean="0"/>
              <a:t>9</a:t>
            </a:fld>
            <a:endParaRPr lang="zh-CN" altLang="en-US"/>
          </a:p>
        </p:txBody>
      </p:sp>
    </p:spTree>
    <p:extLst>
      <p:ext uri="{BB962C8B-B14F-4D97-AF65-F5344CB8AC3E}">
        <p14:creationId xmlns:p14="http://schemas.microsoft.com/office/powerpoint/2010/main" val="956697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DEAE4-5159-4BA0-BE89-A5340C0D6C3B}" type="slidenum">
              <a:rPr lang="zh-CN" altLang="en-US" smtClean="0"/>
              <a:t>11</a:t>
            </a:fld>
            <a:endParaRPr lang="zh-CN" altLang="en-US"/>
          </a:p>
        </p:txBody>
      </p:sp>
    </p:spTree>
    <p:extLst>
      <p:ext uri="{BB962C8B-B14F-4D97-AF65-F5344CB8AC3E}">
        <p14:creationId xmlns:p14="http://schemas.microsoft.com/office/powerpoint/2010/main" val="71101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9CE5B826-6809-49B3-9B4B-177D412235B0}" type="datetimeFigureOut">
              <a:rPr lang="zh-CN" altLang="en-US" smtClean="0"/>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3418514425"/>
      </p:ext>
    </p:extLst>
  </p:cSld>
  <p:clrMapOvr>
    <a:masterClrMapping/>
  </p:clrMapOvr>
  <p:transition spd="med" advClick="0" advTm="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9CE5B826-6809-49B3-9B4B-177D412235B0}" type="datetimeFigureOut">
              <a:rPr lang="zh-CN" altLang="en-US" smtClean="0"/>
              <a:t>2020/10/12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2392944547"/>
      </p:ext>
    </p:extLst>
  </p:cSld>
  <p:clrMapOvr>
    <a:masterClrMapping/>
  </p:clrMapOvr>
  <p:transition spd="med" advClick="0"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E5B826-6809-49B3-9B4B-177D412235B0}" type="datetimeFigureOut">
              <a:rPr lang="zh-CN" altLang="en-US" smtClean="0"/>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2718678549"/>
      </p:ext>
    </p:extLst>
  </p:cSld>
  <p:clrMapOvr>
    <a:masterClrMapping/>
  </p:clrMapOvr>
  <p:transition spd="med" advClick="0"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E5B826-6809-49B3-9B4B-177D412235B0}" type="datetimeFigureOut">
              <a:rPr lang="zh-CN" altLang="en-US" smtClean="0"/>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310227679"/>
      </p:ext>
    </p:extLst>
  </p:cSld>
  <p:clrMapOvr>
    <a:masterClrMapping/>
  </p:clrMapOvr>
  <p:transition spd="med"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E5B826-6809-49B3-9B4B-177D412235B0}" type="datetimeFigureOut">
              <a:rPr lang="zh-CN" altLang="en-US" smtClean="0"/>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3279149237"/>
      </p:ext>
    </p:extLst>
  </p:cSld>
  <p:clrMapOvr>
    <a:masterClrMapping/>
  </p:clrMapOvr>
  <p:transition spd="med" advClick="0"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CE5B826-6809-49B3-9B4B-177D412235B0}" type="datetimeFigureOut">
              <a:rPr lang="zh-CN" altLang="en-US" smtClean="0"/>
              <a:t>2020/10/12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1AD0B5-09AD-499F-88BC-01FCE55CDA76}" type="slidenum">
              <a:rPr lang="zh-CN" altLang="en-US" smtClean="0"/>
              <a:t>‹#›</a:t>
            </a:fld>
            <a:endParaRPr lang="zh-CN" altLang="en-US"/>
          </a:p>
        </p:txBody>
      </p:sp>
      <p:sp>
        <p:nvSpPr>
          <p:cNvPr id="7" name="矩形 6"/>
          <p:cNvSpPr/>
          <p:nvPr userDrawn="1"/>
        </p:nvSpPr>
        <p:spPr>
          <a:xfrm>
            <a:off x="3867528" y="375142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767943954"/>
      </p:ext>
    </p:extLst>
  </p:cSld>
  <p:clrMapOvr>
    <a:masterClrMapping/>
  </p:clrMapOvr>
  <p:transition spd="med" advClick="0"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CE5B826-6809-49B3-9B4B-177D412235B0}" type="datetimeFigureOut">
              <a:rPr lang="zh-CN" altLang="en-US" smtClean="0"/>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2142134983"/>
      </p:ext>
    </p:extLst>
  </p:cSld>
  <p:clrMapOvr>
    <a:masterClrMapping/>
  </p:clrMapOvr>
  <p:transition spd="med" advClick="0"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CE5B826-6809-49B3-9B4B-177D412235B0}" type="datetimeFigureOut">
              <a:rPr lang="zh-CN" altLang="en-US" smtClean="0"/>
              <a:t>2020/10/12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983261952"/>
      </p:ext>
    </p:extLst>
  </p:cSld>
  <p:clrMapOvr>
    <a:masterClrMapping/>
  </p:clrMapOvr>
  <p:transition spd="med" advClick="0"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CE5B826-6809-49B3-9B4B-177D412235B0}" type="datetimeFigureOut">
              <a:rPr lang="zh-CN" altLang="en-US" smtClean="0"/>
              <a:t>2020/10/12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1579557760"/>
      </p:ext>
    </p:extLst>
  </p:cSld>
  <p:clrMapOvr>
    <a:masterClrMapping/>
  </p:clrMapOvr>
  <p:transition spd="med" advClick="0"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CE5B826-6809-49B3-9B4B-177D412235B0}" type="datetimeFigureOut">
              <a:rPr lang="zh-CN" altLang="en-US" smtClean="0"/>
              <a:t>2020/10/12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4190927272"/>
      </p:ext>
    </p:extLst>
  </p:cSld>
  <p:clrMapOvr>
    <a:masterClrMapping/>
  </p:clrMapOvr>
  <p:transition spd="med" advClick="0"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E5B826-6809-49B3-9B4B-177D412235B0}" type="datetimeFigureOut">
              <a:rPr lang="zh-CN" altLang="en-US" smtClean="0"/>
              <a:t>2020/10/12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96147258"/>
      </p:ext>
    </p:extLst>
  </p:cSld>
  <p:clrMapOvr>
    <a:masterClrMapping/>
  </p:clrMapOvr>
  <p:transition spd="med" advClick="0"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9CE5B826-6809-49B3-9B4B-177D412235B0}" type="datetimeFigureOut">
              <a:rPr lang="zh-CN" altLang="en-US" smtClean="0"/>
              <a:t>2020/10/12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244105539"/>
      </p:ext>
    </p:extLst>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CE5B826-6809-49B3-9B4B-177D412235B0}" type="datetimeFigureOut">
              <a:rPr lang="zh-CN" altLang="en-US" smtClean="0"/>
              <a:t>2020/10/12</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171279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0" advTm="0">
    <p:pull/>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9144000" cy="5143501"/>
          </a:xfrm>
          <a:prstGeom prst="rect">
            <a:avLst/>
          </a:prstGeom>
        </p:spPr>
      </p:pic>
      <p:sp>
        <p:nvSpPr>
          <p:cNvPr id="10" name="文本框 9"/>
          <p:cNvSpPr txBox="1"/>
          <p:nvPr/>
        </p:nvSpPr>
        <p:spPr>
          <a:xfrm>
            <a:off x="1431556" y="2876713"/>
            <a:ext cx="6280887" cy="1077218"/>
          </a:xfrm>
          <a:prstGeom prst="rect">
            <a:avLst/>
          </a:prstGeom>
          <a:noFill/>
        </p:spPr>
        <p:txBody>
          <a:bodyPr wrap="none" rtlCol="0">
            <a:spAutoFit/>
          </a:bodyPr>
          <a:lstStyle/>
          <a:p>
            <a:r>
              <a:rPr lang="en-US" altLang="zh-CN" sz="3200" b="1" dirty="0">
                <a:solidFill>
                  <a:schemeClr val="bg1"/>
                </a:solidFill>
                <a:effectLst>
                  <a:outerShdw blurRad="38100" dist="38100" dir="2700000" algn="tl">
                    <a:srgbClr val="000000">
                      <a:alpha val="43137"/>
                    </a:srgbClr>
                  </a:outerShdw>
                </a:effectLst>
              </a:rPr>
              <a:t>MOD 5 Final Project</a:t>
            </a:r>
          </a:p>
          <a:p>
            <a:r>
              <a:rPr lang="en-US" altLang="zh-CN" sz="3200" b="1" dirty="0">
                <a:solidFill>
                  <a:schemeClr val="bg1"/>
                </a:solidFill>
                <a:effectLst>
                  <a:outerShdw blurRad="38100" dist="38100" dir="2700000" algn="tl">
                    <a:srgbClr val="000000">
                      <a:alpha val="43137"/>
                    </a:srgbClr>
                  </a:outerShdw>
                </a:effectLst>
              </a:rPr>
              <a:t>IEEE CIS Fraud Detection Project</a:t>
            </a:r>
            <a:endParaRPr lang="zh-CN" altLang="en-US" sz="3200" b="1" dirty="0">
              <a:solidFill>
                <a:schemeClr val="bg1"/>
              </a:solidFill>
              <a:effectLst>
                <a:outerShdw blurRad="38100" dist="38100" dir="2700000" algn="tl">
                  <a:srgbClr val="000000">
                    <a:alpha val="43137"/>
                  </a:srgbClr>
                </a:outerShdw>
              </a:effectLst>
            </a:endParaRPr>
          </a:p>
        </p:txBody>
      </p:sp>
      <p:cxnSp>
        <p:nvCxnSpPr>
          <p:cNvPr id="11" name="直接连接符 10"/>
          <p:cNvCxnSpPr/>
          <p:nvPr/>
        </p:nvCxnSpPr>
        <p:spPr>
          <a:xfrm>
            <a:off x="2275866" y="4387184"/>
            <a:ext cx="4871334" cy="0"/>
          </a:xfrm>
          <a:prstGeom prst="line">
            <a:avLst/>
          </a:prstGeom>
          <a:ln w="19050">
            <a:solidFill>
              <a:srgbClr val="00343A"/>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2944296" y="4171637"/>
            <a:ext cx="3559862" cy="397713"/>
          </a:xfrm>
          <a:prstGeom prst="roundRect">
            <a:avLst/>
          </a:prstGeom>
          <a:solidFill>
            <a:srgbClr val="00343A"/>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685732" eaLnBrk="1" fontAlgn="auto" hangingPunct="1">
              <a:spcBef>
                <a:spcPts val="0"/>
              </a:spcBef>
              <a:spcAft>
                <a:spcPts val="0"/>
              </a:spcAft>
              <a:defRPr/>
            </a:pPr>
            <a:r>
              <a:rPr lang="en-US" altLang="zh-CN" sz="2000" b="1" dirty="0" err="1">
                <a:solidFill>
                  <a:schemeClr val="bg1"/>
                </a:solidFill>
                <a:latin typeface="微软雅黑" pitchFamily="34" charset="-122"/>
                <a:ea typeface="微软雅黑" pitchFamily="34" charset="-122"/>
              </a:rPr>
              <a:t>Hyungjun</a:t>
            </a:r>
            <a:r>
              <a:rPr lang="en-US" altLang="zh-CN" sz="2000" b="1" dirty="0">
                <a:solidFill>
                  <a:schemeClr val="bg1"/>
                </a:solidFill>
                <a:latin typeface="微软雅黑" pitchFamily="34" charset="-122"/>
                <a:ea typeface="微软雅黑" pitchFamily="34" charset="-122"/>
              </a:rPr>
              <a:t> Kang</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968376374"/>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decel="36000" fill="hold" grpId="0" nodeType="afterEffect">
                                  <p:stCondLst>
                                    <p:cond delay="0"/>
                                  </p:stCondLst>
                                  <p:iterate type="lt">
                                    <p:tmPct val="13000"/>
                                  </p:iterate>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3795"/>
                            </p:stCondLst>
                            <p:childTnLst>
                              <p:par>
                                <p:cTn id="14" presetID="16" presetClass="entr" presetSubtype="21"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childTnLst>
                          </p:cTn>
                        </p:par>
                        <p:par>
                          <p:cTn id="17" fill="hold">
                            <p:stCondLst>
                              <p:cond delay="4295"/>
                            </p:stCondLst>
                            <p:childTnLst>
                              <p:par>
                                <p:cTn id="18" presetID="16" presetClass="entr" presetSubtype="37"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outVertic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8F4046F-7616-4C87-A711-7EFA19556DC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9144000" cy="5143501"/>
          </a:xfrm>
          <a:prstGeom prst="rect">
            <a:avLst/>
          </a:prstGeom>
        </p:spPr>
      </p:pic>
      <p:sp>
        <p:nvSpPr>
          <p:cNvPr id="3" name="Rectangle: Rounded Corners 2">
            <a:extLst>
              <a:ext uri="{FF2B5EF4-FFF2-40B4-BE49-F238E27FC236}">
                <a16:creationId xmlns:a16="http://schemas.microsoft.com/office/drawing/2014/main" id="{E94B1D68-95DE-45D5-9B79-C1781A12DE55}"/>
              </a:ext>
            </a:extLst>
          </p:cNvPr>
          <p:cNvSpPr/>
          <p:nvPr/>
        </p:nvSpPr>
        <p:spPr>
          <a:xfrm>
            <a:off x="63134" y="1089288"/>
            <a:ext cx="8913243" cy="38926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3840EEA-7612-4E4E-B54E-3C1B56617864}"/>
              </a:ext>
            </a:extLst>
          </p:cNvPr>
          <p:cNvSpPr/>
          <p:nvPr/>
        </p:nvSpPr>
        <p:spPr>
          <a:xfrm>
            <a:off x="0" y="333040"/>
            <a:ext cx="9144000" cy="543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9EC93F8-08B7-45A3-9C00-D883422B8605}"/>
              </a:ext>
            </a:extLst>
          </p:cNvPr>
          <p:cNvSpPr txBox="1"/>
          <p:nvPr/>
        </p:nvSpPr>
        <p:spPr>
          <a:xfrm>
            <a:off x="115377" y="281606"/>
            <a:ext cx="8315865" cy="646331"/>
          </a:xfrm>
          <a:prstGeom prst="rect">
            <a:avLst/>
          </a:prstGeom>
          <a:noFill/>
        </p:spPr>
        <p:txBody>
          <a:bodyPr wrap="square" rtlCol="0">
            <a:spAutoFit/>
          </a:bodyPr>
          <a:lstStyle/>
          <a:p>
            <a:r>
              <a:rPr lang="en-US" sz="3600" b="1" dirty="0">
                <a:solidFill>
                  <a:schemeClr val="bg1"/>
                </a:solidFill>
              </a:rPr>
              <a:t>Questions and Answers</a:t>
            </a:r>
          </a:p>
        </p:txBody>
      </p:sp>
      <p:sp>
        <p:nvSpPr>
          <p:cNvPr id="26" name="矩形 23">
            <a:extLst>
              <a:ext uri="{FF2B5EF4-FFF2-40B4-BE49-F238E27FC236}">
                <a16:creationId xmlns:a16="http://schemas.microsoft.com/office/drawing/2014/main" id="{3DA8CBBE-839C-4223-9696-3516F2B05F8E}"/>
              </a:ext>
            </a:extLst>
          </p:cNvPr>
          <p:cNvSpPr>
            <a:spLocks noChangeArrowheads="1"/>
          </p:cNvSpPr>
          <p:nvPr/>
        </p:nvSpPr>
        <p:spPr bwMode="auto">
          <a:xfrm>
            <a:off x="1914405" y="1824864"/>
            <a:ext cx="261300" cy="284277"/>
          </a:xfrm>
          <a:prstGeom prst="rect">
            <a:avLst/>
          </a:prstGeom>
          <a:noFill/>
          <a:ln w="9525">
            <a:noFill/>
            <a:miter lim="800000"/>
            <a:headEnd/>
            <a:tailEnd/>
          </a:ln>
        </p:spPr>
        <p:txBody>
          <a:bodyPr lIns="91028" tIns="45514" rIns="91028" bIns="45514">
            <a:spAutoFit/>
          </a:bodyPr>
          <a:lstStyle/>
          <a:p>
            <a:pPr algn="ctr" defTabSz="910829">
              <a:lnSpc>
                <a:spcPts val="1494"/>
              </a:lnSpc>
            </a:pPr>
            <a:r>
              <a:rPr lang="en-US" altLang="zh-CN" sz="1693" dirty="0">
                <a:solidFill>
                  <a:schemeClr val="bg1"/>
                </a:solidFill>
                <a:latin typeface="微软雅黑" pitchFamily="34" charset="-122"/>
              </a:rPr>
              <a:t>1</a:t>
            </a:r>
            <a:endParaRPr lang="zh-CN" altLang="en-US" sz="1693" dirty="0">
              <a:solidFill>
                <a:schemeClr val="bg1"/>
              </a:solidFill>
              <a:latin typeface="微软雅黑" pitchFamily="34" charset="-122"/>
            </a:endParaRPr>
          </a:p>
        </p:txBody>
      </p:sp>
      <p:sp>
        <p:nvSpPr>
          <p:cNvPr id="28" name="矩形 26">
            <a:extLst>
              <a:ext uri="{FF2B5EF4-FFF2-40B4-BE49-F238E27FC236}">
                <a16:creationId xmlns:a16="http://schemas.microsoft.com/office/drawing/2014/main" id="{887885A2-DC84-457E-BFEC-5F2250AEED3B}"/>
              </a:ext>
            </a:extLst>
          </p:cNvPr>
          <p:cNvSpPr>
            <a:spLocks noChangeArrowheads="1"/>
          </p:cNvSpPr>
          <p:nvPr/>
        </p:nvSpPr>
        <p:spPr bwMode="auto">
          <a:xfrm>
            <a:off x="3620395" y="2319019"/>
            <a:ext cx="1967651" cy="2404409"/>
          </a:xfrm>
          <a:prstGeom prst="rect">
            <a:avLst/>
          </a:prstGeom>
          <a:noFill/>
          <a:ln w="9525">
            <a:noFill/>
            <a:miter lim="800000"/>
            <a:headEnd/>
            <a:tailEnd/>
          </a:ln>
        </p:spPr>
        <p:txBody>
          <a:bodyPr wrap="square" lIns="91028" tIns="45514" rIns="91028" bIns="45514">
            <a:spAutoFit/>
          </a:bodyPr>
          <a:lstStyle/>
          <a:p>
            <a:pPr defTabSz="910829">
              <a:lnSpc>
                <a:spcPct val="120000"/>
              </a:lnSpc>
            </a:pPr>
            <a:r>
              <a:rPr lang="en-US" altLang="zh-CN" sz="1400" b="1" u="sng" dirty="0">
                <a:solidFill>
                  <a:schemeClr val="bg1"/>
                </a:solidFill>
              </a:rPr>
              <a:t>Extreme Gradient Boosting</a:t>
            </a:r>
          </a:p>
          <a:p>
            <a:pPr marL="171450" indent="-171450" defTabSz="910829">
              <a:lnSpc>
                <a:spcPct val="120000"/>
              </a:lnSpc>
              <a:buFont typeface="Arial" panose="020B0604020202020204" pitchFamily="34" charset="0"/>
              <a:buChar char="•"/>
            </a:pPr>
            <a:r>
              <a:rPr lang="en-US" altLang="zh-CN" sz="1400" dirty="0">
                <a:solidFill>
                  <a:schemeClr val="bg1"/>
                </a:solidFill>
              </a:rPr>
              <a:t>Gradient Boosting.</a:t>
            </a:r>
          </a:p>
          <a:p>
            <a:pPr marL="171450" indent="-171450" defTabSz="910829">
              <a:lnSpc>
                <a:spcPct val="120000"/>
              </a:lnSpc>
              <a:buFont typeface="Arial" panose="020B0604020202020204" pitchFamily="34" charset="0"/>
              <a:buChar char="•"/>
            </a:pPr>
            <a:r>
              <a:rPr lang="en-US" altLang="zh-CN" sz="1400" dirty="0">
                <a:solidFill>
                  <a:schemeClr val="bg1"/>
                </a:solidFill>
              </a:rPr>
              <a:t>Decision Tree based ensemble Machine Learning.</a:t>
            </a:r>
          </a:p>
          <a:p>
            <a:pPr marL="171450" indent="-171450" defTabSz="910829">
              <a:lnSpc>
                <a:spcPct val="120000"/>
              </a:lnSpc>
              <a:buFont typeface="Arial" panose="020B0604020202020204" pitchFamily="34" charset="0"/>
              <a:buChar char="•"/>
            </a:pPr>
            <a:endParaRPr lang="en-US" altLang="zh-CN" sz="1400" dirty="0">
              <a:solidFill>
                <a:schemeClr val="bg1"/>
              </a:solidFill>
            </a:endParaRPr>
          </a:p>
          <a:p>
            <a:pPr defTabSz="910829">
              <a:lnSpc>
                <a:spcPct val="120000"/>
              </a:lnSpc>
            </a:pPr>
            <a:endParaRPr lang="en-US" altLang="zh-CN" sz="1200" dirty="0">
              <a:solidFill>
                <a:schemeClr val="bg1"/>
              </a:solidFill>
            </a:endParaRPr>
          </a:p>
          <a:p>
            <a:pPr marL="171450" indent="-171450" defTabSz="910829">
              <a:lnSpc>
                <a:spcPct val="120000"/>
              </a:lnSpc>
              <a:buFont typeface="Arial" panose="020B0604020202020204" pitchFamily="34" charset="0"/>
              <a:buChar char="•"/>
            </a:pPr>
            <a:endParaRPr lang="zh-CN" altLang="en-US" sz="1200" b="1" u="sng" dirty="0">
              <a:solidFill>
                <a:schemeClr val="bg1"/>
              </a:solidFill>
            </a:endParaRPr>
          </a:p>
        </p:txBody>
      </p:sp>
      <p:sp>
        <p:nvSpPr>
          <p:cNvPr id="29" name="矩形 27">
            <a:extLst>
              <a:ext uri="{FF2B5EF4-FFF2-40B4-BE49-F238E27FC236}">
                <a16:creationId xmlns:a16="http://schemas.microsoft.com/office/drawing/2014/main" id="{D146A71C-56D3-45DA-AA16-01A992E3A482}"/>
              </a:ext>
            </a:extLst>
          </p:cNvPr>
          <p:cNvSpPr>
            <a:spLocks noChangeArrowheads="1"/>
          </p:cNvSpPr>
          <p:nvPr/>
        </p:nvSpPr>
        <p:spPr bwMode="auto">
          <a:xfrm>
            <a:off x="4259949" y="1824863"/>
            <a:ext cx="259807" cy="284277"/>
          </a:xfrm>
          <a:prstGeom prst="rect">
            <a:avLst/>
          </a:prstGeom>
          <a:noFill/>
          <a:ln w="9525">
            <a:noFill/>
            <a:miter lim="800000"/>
            <a:headEnd/>
            <a:tailEnd/>
          </a:ln>
        </p:spPr>
        <p:txBody>
          <a:bodyPr lIns="91028" tIns="45514" rIns="91028" bIns="45514">
            <a:spAutoFit/>
          </a:bodyPr>
          <a:lstStyle/>
          <a:p>
            <a:pPr algn="ctr" defTabSz="910829">
              <a:lnSpc>
                <a:spcPts val="1494"/>
              </a:lnSpc>
            </a:pPr>
            <a:r>
              <a:rPr lang="en-US" altLang="zh-CN" sz="1693">
                <a:solidFill>
                  <a:schemeClr val="bg1"/>
                </a:solidFill>
                <a:latin typeface="微软雅黑" pitchFamily="34" charset="-122"/>
              </a:rPr>
              <a:t>2</a:t>
            </a:r>
            <a:endParaRPr lang="zh-CN" altLang="en-US" sz="1693">
              <a:solidFill>
                <a:schemeClr val="bg1"/>
              </a:solidFill>
              <a:latin typeface="微软雅黑" pitchFamily="34" charset="-122"/>
            </a:endParaRPr>
          </a:p>
        </p:txBody>
      </p:sp>
      <p:sp>
        <p:nvSpPr>
          <p:cNvPr id="31" name="矩形 30">
            <a:extLst>
              <a:ext uri="{FF2B5EF4-FFF2-40B4-BE49-F238E27FC236}">
                <a16:creationId xmlns:a16="http://schemas.microsoft.com/office/drawing/2014/main" id="{72545288-BBA9-4F77-B829-17F3D90D0CC0}"/>
              </a:ext>
            </a:extLst>
          </p:cNvPr>
          <p:cNvSpPr>
            <a:spLocks noChangeArrowheads="1"/>
          </p:cNvSpPr>
          <p:nvPr/>
        </p:nvSpPr>
        <p:spPr bwMode="auto">
          <a:xfrm>
            <a:off x="5964237" y="2297168"/>
            <a:ext cx="2042931" cy="1476911"/>
          </a:xfrm>
          <a:prstGeom prst="rect">
            <a:avLst/>
          </a:prstGeom>
          <a:noFill/>
          <a:ln w="9525">
            <a:noFill/>
            <a:miter lim="800000"/>
            <a:headEnd/>
            <a:tailEnd/>
          </a:ln>
        </p:spPr>
        <p:txBody>
          <a:bodyPr wrap="square" lIns="91028" tIns="45514" rIns="91028" bIns="45514">
            <a:spAutoFit/>
          </a:bodyPr>
          <a:lstStyle/>
          <a:p>
            <a:pPr defTabSz="910829"/>
            <a:r>
              <a:rPr lang="en-US" altLang="zh-CN" sz="1600" b="1" u="sng" dirty="0">
                <a:solidFill>
                  <a:schemeClr val="bg1"/>
                </a:solidFill>
              </a:rPr>
              <a:t>CAT Boosting</a:t>
            </a:r>
          </a:p>
          <a:p>
            <a:pPr marL="285750" indent="-285750" defTabSz="910829">
              <a:buFont typeface="Arial" panose="020B0604020202020204" pitchFamily="34" charset="0"/>
              <a:buChar char="•"/>
            </a:pPr>
            <a:r>
              <a:rPr lang="en-US" altLang="zh-CN" sz="1400" dirty="0">
                <a:solidFill>
                  <a:schemeClr val="bg1"/>
                </a:solidFill>
              </a:rPr>
              <a:t>Gradient Boosting.</a:t>
            </a:r>
          </a:p>
          <a:p>
            <a:pPr marL="285750" indent="-285750" defTabSz="910829">
              <a:buFont typeface="Arial" panose="020B0604020202020204" pitchFamily="34" charset="0"/>
              <a:buChar char="•"/>
            </a:pPr>
            <a:r>
              <a:rPr lang="en-US" altLang="zh-CN" sz="1400" dirty="0">
                <a:solidFill>
                  <a:schemeClr val="bg1"/>
                </a:solidFill>
              </a:rPr>
              <a:t>Great results with default parameters.</a:t>
            </a:r>
          </a:p>
          <a:p>
            <a:pPr marL="285750" indent="-285750" defTabSz="910829">
              <a:buFont typeface="Arial" panose="020B0604020202020204" pitchFamily="34" charset="0"/>
              <a:buChar char="•"/>
            </a:pPr>
            <a:endParaRPr lang="en-US" altLang="zh-CN" sz="1600" dirty="0">
              <a:solidFill>
                <a:schemeClr val="bg1"/>
              </a:solidFill>
            </a:endParaRPr>
          </a:p>
          <a:p>
            <a:pPr marL="285750" indent="-285750" defTabSz="910829">
              <a:buFont typeface="Arial" panose="020B0604020202020204" pitchFamily="34" charset="0"/>
              <a:buChar char="•"/>
            </a:pPr>
            <a:endParaRPr kumimoji="1" lang="en-US" altLang="zh-CN" sz="1600" dirty="0">
              <a:solidFill>
                <a:schemeClr val="bg1"/>
              </a:solidFill>
              <a:latin typeface="Ping Hei"/>
            </a:endParaRPr>
          </a:p>
        </p:txBody>
      </p:sp>
      <p:sp>
        <p:nvSpPr>
          <p:cNvPr id="32" name="矩形 31">
            <a:extLst>
              <a:ext uri="{FF2B5EF4-FFF2-40B4-BE49-F238E27FC236}">
                <a16:creationId xmlns:a16="http://schemas.microsoft.com/office/drawing/2014/main" id="{0B337DF8-A069-4F32-856F-CB2E51C8424E}"/>
              </a:ext>
            </a:extLst>
          </p:cNvPr>
          <p:cNvSpPr>
            <a:spLocks noChangeArrowheads="1"/>
          </p:cNvSpPr>
          <p:nvPr/>
        </p:nvSpPr>
        <p:spPr bwMode="auto">
          <a:xfrm>
            <a:off x="6742281" y="1837667"/>
            <a:ext cx="262793" cy="284277"/>
          </a:xfrm>
          <a:prstGeom prst="rect">
            <a:avLst/>
          </a:prstGeom>
          <a:noFill/>
          <a:ln w="9525">
            <a:noFill/>
            <a:miter lim="800000"/>
            <a:headEnd/>
            <a:tailEnd/>
          </a:ln>
        </p:spPr>
        <p:txBody>
          <a:bodyPr lIns="91028" tIns="45514" rIns="91028" bIns="45514">
            <a:spAutoFit/>
          </a:bodyPr>
          <a:lstStyle/>
          <a:p>
            <a:pPr algn="ctr" defTabSz="910829">
              <a:lnSpc>
                <a:spcPts val="1494"/>
              </a:lnSpc>
            </a:pPr>
            <a:r>
              <a:rPr lang="en-US" altLang="zh-CN" sz="1693" dirty="0">
                <a:solidFill>
                  <a:schemeClr val="bg1"/>
                </a:solidFill>
                <a:latin typeface="微软雅黑" pitchFamily="34" charset="-122"/>
              </a:rPr>
              <a:t>3</a:t>
            </a:r>
            <a:endParaRPr lang="zh-CN" altLang="en-US" sz="1693" dirty="0">
              <a:solidFill>
                <a:schemeClr val="bg1"/>
              </a:solidFill>
              <a:latin typeface="微软雅黑" pitchFamily="34" charset="-122"/>
            </a:endParaRPr>
          </a:p>
        </p:txBody>
      </p:sp>
      <p:sp>
        <p:nvSpPr>
          <p:cNvPr id="13" name="TextBox 12">
            <a:extLst>
              <a:ext uri="{FF2B5EF4-FFF2-40B4-BE49-F238E27FC236}">
                <a16:creationId xmlns:a16="http://schemas.microsoft.com/office/drawing/2014/main" id="{3386667B-83BB-4E36-88C4-AE78F52C14B8}"/>
              </a:ext>
            </a:extLst>
          </p:cNvPr>
          <p:cNvSpPr txBox="1">
            <a:spLocks noChangeArrowheads="1"/>
          </p:cNvSpPr>
          <p:nvPr/>
        </p:nvSpPr>
        <p:spPr bwMode="auto">
          <a:xfrm>
            <a:off x="3826176" y="2572419"/>
            <a:ext cx="1626031" cy="463204"/>
          </a:xfrm>
          <a:prstGeom prst="rect">
            <a:avLst/>
          </a:prstGeom>
          <a:noFill/>
          <a:ln w="9525">
            <a:noFill/>
            <a:miter lim="800000"/>
            <a:headEnd/>
            <a:tailEnd/>
          </a:ln>
        </p:spPr>
        <p:txBody>
          <a:bodyPr lIns="0" tIns="0" rIns="0" bIns="0">
            <a:spAutoFit/>
          </a:bodyPr>
          <a:lstStyle/>
          <a:p>
            <a:pPr algn="ctr"/>
            <a:r>
              <a:rPr lang="en-US" altLang="zh-CN" sz="3010" dirty="0">
                <a:solidFill>
                  <a:schemeClr val="bg2"/>
                </a:solidFill>
                <a:latin typeface="微软雅黑" pitchFamily="34" charset="-122"/>
              </a:rPr>
              <a:t>Q&amp;A</a:t>
            </a:r>
            <a:endParaRPr lang="zh-CN" altLang="en-US" sz="3010" dirty="0">
              <a:solidFill>
                <a:schemeClr val="bg2"/>
              </a:solidFill>
              <a:latin typeface="微软雅黑" pitchFamily="34" charset="-122"/>
            </a:endParaRPr>
          </a:p>
        </p:txBody>
      </p:sp>
      <p:sp>
        <p:nvSpPr>
          <p:cNvPr id="14" name="AutoShape 23">
            <a:extLst>
              <a:ext uri="{FF2B5EF4-FFF2-40B4-BE49-F238E27FC236}">
                <a16:creationId xmlns:a16="http://schemas.microsoft.com/office/drawing/2014/main" id="{B82730F2-9DB5-4A28-9CC7-508180CA86A3}"/>
              </a:ext>
            </a:extLst>
          </p:cNvPr>
          <p:cNvSpPr>
            <a:spLocks noChangeArrowheads="1"/>
          </p:cNvSpPr>
          <p:nvPr/>
        </p:nvSpPr>
        <p:spPr bwMode="auto">
          <a:xfrm>
            <a:off x="3353597" y="1659442"/>
            <a:ext cx="2574176" cy="2402465"/>
          </a:xfrm>
          <a:prstGeom prst="diamond">
            <a:avLst/>
          </a:prstGeom>
          <a:noFill/>
          <a:ln w="190500" cmpd="thickThin">
            <a:solidFill>
              <a:schemeClr val="tx2"/>
            </a:solidFill>
            <a:miter lim="800000"/>
            <a:headEnd/>
            <a:tailEnd/>
          </a:ln>
        </p:spPr>
        <p:txBody>
          <a:bodyPr wrap="none" anchor="ctr"/>
          <a:lstStyle/>
          <a:p>
            <a:endParaRPr lang="zh-CN" altLang="en-US" sz="1693"/>
          </a:p>
        </p:txBody>
      </p:sp>
      <p:sp>
        <p:nvSpPr>
          <p:cNvPr id="15" name="AutoShape 26">
            <a:extLst>
              <a:ext uri="{FF2B5EF4-FFF2-40B4-BE49-F238E27FC236}">
                <a16:creationId xmlns:a16="http://schemas.microsoft.com/office/drawing/2014/main" id="{6AB54F7C-E5BC-4601-908C-9B4936EED3C2}"/>
              </a:ext>
            </a:extLst>
          </p:cNvPr>
          <p:cNvSpPr>
            <a:spLocks noChangeArrowheads="1"/>
          </p:cNvSpPr>
          <p:nvPr/>
        </p:nvSpPr>
        <p:spPr bwMode="auto">
          <a:xfrm>
            <a:off x="2878777" y="2435875"/>
            <a:ext cx="1015337" cy="946652"/>
          </a:xfrm>
          <a:prstGeom prst="diamond">
            <a:avLst/>
          </a:prstGeom>
          <a:noFill/>
          <a:ln w="190500" cmpd="thickThin">
            <a:solidFill>
              <a:schemeClr val="tx2"/>
            </a:solidFill>
            <a:miter lim="800000"/>
            <a:headEnd/>
            <a:tailEnd/>
          </a:ln>
        </p:spPr>
        <p:txBody>
          <a:bodyPr wrap="none" anchor="ctr"/>
          <a:lstStyle/>
          <a:p>
            <a:endParaRPr lang="zh-CN" altLang="en-US" sz="1693"/>
          </a:p>
        </p:txBody>
      </p:sp>
      <p:sp>
        <p:nvSpPr>
          <p:cNvPr id="16" name="AutoShape 27">
            <a:extLst>
              <a:ext uri="{FF2B5EF4-FFF2-40B4-BE49-F238E27FC236}">
                <a16:creationId xmlns:a16="http://schemas.microsoft.com/office/drawing/2014/main" id="{1A3BD9A0-26C6-4E54-9A83-FD36E0352CFF}"/>
              </a:ext>
            </a:extLst>
          </p:cNvPr>
          <p:cNvSpPr>
            <a:spLocks noChangeArrowheads="1"/>
          </p:cNvSpPr>
          <p:nvPr/>
        </p:nvSpPr>
        <p:spPr bwMode="auto">
          <a:xfrm>
            <a:off x="5384269" y="2435875"/>
            <a:ext cx="1015337" cy="946652"/>
          </a:xfrm>
          <a:prstGeom prst="diamond">
            <a:avLst/>
          </a:prstGeom>
          <a:noFill/>
          <a:ln w="190500" cmpd="thickThin">
            <a:solidFill>
              <a:schemeClr val="tx2"/>
            </a:solidFill>
            <a:miter lim="800000"/>
            <a:headEnd/>
            <a:tailEnd/>
          </a:ln>
        </p:spPr>
        <p:txBody>
          <a:bodyPr wrap="none" anchor="ctr"/>
          <a:lstStyle/>
          <a:p>
            <a:endParaRPr lang="zh-CN" altLang="en-US" sz="1693"/>
          </a:p>
        </p:txBody>
      </p:sp>
    </p:spTree>
    <p:extLst>
      <p:ext uri="{BB962C8B-B14F-4D97-AF65-F5344CB8AC3E}">
        <p14:creationId xmlns:p14="http://schemas.microsoft.com/office/powerpoint/2010/main" val="3406933652"/>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 calcmode="lin" valueType="num">
                                      <p:cBhvr>
                                        <p:cTn id="10" dur="1000" fill="hold"/>
                                        <p:tgtEl>
                                          <p:spTgt spid="26"/>
                                        </p:tgtEl>
                                        <p:attrNameLst>
                                          <p:attrName>ppt_w</p:attrName>
                                        </p:attrNameLst>
                                      </p:cBhvr>
                                      <p:tavLst>
                                        <p:tav tm="0">
                                          <p:val>
                                            <p:fltVal val="0"/>
                                          </p:val>
                                        </p:tav>
                                        <p:tav tm="100000">
                                          <p:val>
                                            <p:strVal val="#ppt_w"/>
                                          </p:val>
                                        </p:tav>
                                      </p:tavLst>
                                    </p:anim>
                                    <p:anim calcmode="lin" valueType="num">
                                      <p:cBhvr>
                                        <p:cTn id="11" dur="1000" fill="hold"/>
                                        <p:tgtEl>
                                          <p:spTgt spid="26"/>
                                        </p:tgtEl>
                                        <p:attrNameLst>
                                          <p:attrName>ppt_h</p:attrName>
                                        </p:attrNameLst>
                                      </p:cBhvr>
                                      <p:tavLst>
                                        <p:tav tm="0">
                                          <p:val>
                                            <p:fltVal val="0"/>
                                          </p:val>
                                        </p:tav>
                                        <p:tav tm="100000">
                                          <p:val>
                                            <p:strVal val="#ppt_h"/>
                                          </p:val>
                                        </p:tav>
                                      </p:tavLst>
                                    </p:anim>
                                    <p:animEffect transition="in" filter="fade">
                                      <p:cBhvr>
                                        <p:cTn id="12" dur="1000"/>
                                        <p:tgtEl>
                                          <p:spTgt spid="26"/>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1000" fill="hold"/>
                                        <p:tgtEl>
                                          <p:spTgt spid="29"/>
                                        </p:tgtEl>
                                        <p:attrNameLst>
                                          <p:attrName>ppt_w</p:attrName>
                                        </p:attrNameLst>
                                      </p:cBhvr>
                                      <p:tavLst>
                                        <p:tav tm="0">
                                          <p:val>
                                            <p:fltVal val="0"/>
                                          </p:val>
                                        </p:tav>
                                        <p:tav tm="100000">
                                          <p:val>
                                            <p:strVal val="#ppt_w"/>
                                          </p:val>
                                        </p:tav>
                                      </p:tavLst>
                                    </p:anim>
                                    <p:anim calcmode="lin" valueType="num">
                                      <p:cBhvr>
                                        <p:cTn id="16" dur="1000" fill="hold"/>
                                        <p:tgtEl>
                                          <p:spTgt spid="29"/>
                                        </p:tgtEl>
                                        <p:attrNameLst>
                                          <p:attrName>ppt_h</p:attrName>
                                        </p:attrNameLst>
                                      </p:cBhvr>
                                      <p:tavLst>
                                        <p:tav tm="0">
                                          <p:val>
                                            <p:fltVal val="0"/>
                                          </p:val>
                                        </p:tav>
                                        <p:tav tm="100000">
                                          <p:val>
                                            <p:strVal val="#ppt_h"/>
                                          </p:val>
                                        </p:tav>
                                      </p:tavLst>
                                    </p:anim>
                                    <p:animEffect transition="in" filter="fade">
                                      <p:cBhvr>
                                        <p:cTn id="17" dur="1000"/>
                                        <p:tgtEl>
                                          <p:spTgt spid="29"/>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1000" fill="hold"/>
                                        <p:tgtEl>
                                          <p:spTgt spid="28"/>
                                        </p:tgtEl>
                                        <p:attrNameLst>
                                          <p:attrName>ppt_w</p:attrName>
                                        </p:attrNameLst>
                                      </p:cBhvr>
                                      <p:tavLst>
                                        <p:tav tm="0">
                                          <p:val>
                                            <p:fltVal val="0"/>
                                          </p:val>
                                        </p:tav>
                                        <p:tav tm="100000">
                                          <p:val>
                                            <p:strVal val="#ppt_w"/>
                                          </p:val>
                                        </p:tav>
                                      </p:tavLst>
                                    </p:anim>
                                    <p:anim calcmode="lin" valueType="num">
                                      <p:cBhvr>
                                        <p:cTn id="21" dur="1000" fill="hold"/>
                                        <p:tgtEl>
                                          <p:spTgt spid="28"/>
                                        </p:tgtEl>
                                        <p:attrNameLst>
                                          <p:attrName>ppt_h</p:attrName>
                                        </p:attrNameLst>
                                      </p:cBhvr>
                                      <p:tavLst>
                                        <p:tav tm="0">
                                          <p:val>
                                            <p:fltVal val="0"/>
                                          </p:val>
                                        </p:tav>
                                        <p:tav tm="100000">
                                          <p:val>
                                            <p:strVal val="#ppt_h"/>
                                          </p:val>
                                        </p:tav>
                                      </p:tavLst>
                                    </p:anim>
                                    <p:animEffect transition="in" filter="fade">
                                      <p:cBhvr>
                                        <p:cTn id="22" dur="1000"/>
                                        <p:tgtEl>
                                          <p:spTgt spid="28"/>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1000" fill="hold"/>
                                        <p:tgtEl>
                                          <p:spTgt spid="32"/>
                                        </p:tgtEl>
                                        <p:attrNameLst>
                                          <p:attrName>ppt_w</p:attrName>
                                        </p:attrNameLst>
                                      </p:cBhvr>
                                      <p:tavLst>
                                        <p:tav tm="0">
                                          <p:val>
                                            <p:fltVal val="0"/>
                                          </p:val>
                                        </p:tav>
                                        <p:tav tm="100000">
                                          <p:val>
                                            <p:strVal val="#ppt_w"/>
                                          </p:val>
                                        </p:tav>
                                      </p:tavLst>
                                    </p:anim>
                                    <p:anim calcmode="lin" valueType="num">
                                      <p:cBhvr>
                                        <p:cTn id="26" dur="1000" fill="hold"/>
                                        <p:tgtEl>
                                          <p:spTgt spid="32"/>
                                        </p:tgtEl>
                                        <p:attrNameLst>
                                          <p:attrName>ppt_h</p:attrName>
                                        </p:attrNameLst>
                                      </p:cBhvr>
                                      <p:tavLst>
                                        <p:tav tm="0">
                                          <p:val>
                                            <p:fltVal val="0"/>
                                          </p:val>
                                        </p:tav>
                                        <p:tav tm="100000">
                                          <p:val>
                                            <p:strVal val="#ppt_h"/>
                                          </p:val>
                                        </p:tav>
                                      </p:tavLst>
                                    </p:anim>
                                    <p:animEffect transition="in" filter="fade">
                                      <p:cBhvr>
                                        <p:cTn id="27" dur="1000"/>
                                        <p:tgtEl>
                                          <p:spTgt spid="32"/>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1000" fill="hold"/>
                                        <p:tgtEl>
                                          <p:spTgt spid="31"/>
                                        </p:tgtEl>
                                        <p:attrNameLst>
                                          <p:attrName>ppt_w</p:attrName>
                                        </p:attrNameLst>
                                      </p:cBhvr>
                                      <p:tavLst>
                                        <p:tav tm="0">
                                          <p:val>
                                            <p:fltVal val="0"/>
                                          </p:val>
                                        </p:tav>
                                        <p:tav tm="100000">
                                          <p:val>
                                            <p:strVal val="#ppt_w"/>
                                          </p:val>
                                        </p:tav>
                                      </p:tavLst>
                                    </p:anim>
                                    <p:anim calcmode="lin" valueType="num">
                                      <p:cBhvr>
                                        <p:cTn id="31" dur="1000" fill="hold"/>
                                        <p:tgtEl>
                                          <p:spTgt spid="31"/>
                                        </p:tgtEl>
                                        <p:attrNameLst>
                                          <p:attrName>ppt_h</p:attrName>
                                        </p:attrNameLst>
                                      </p:cBhvr>
                                      <p:tavLst>
                                        <p:tav tm="0">
                                          <p:val>
                                            <p:fltVal val="0"/>
                                          </p:val>
                                        </p:tav>
                                        <p:tav tm="100000">
                                          <p:val>
                                            <p:strVal val="#ppt_h"/>
                                          </p:val>
                                        </p:tav>
                                      </p:tavLst>
                                    </p:anim>
                                    <p:animEffect transition="in" filter="fade">
                                      <p:cBhvr>
                                        <p:cTn id="32" dur="1000"/>
                                        <p:tgtEl>
                                          <p:spTgt spid="31"/>
                                        </p:tgtEl>
                                      </p:cBhvr>
                                    </p:animEffect>
                                  </p:childTnLst>
                                </p:cTn>
                              </p:par>
                            </p:childTnLst>
                          </p:cTn>
                        </p:par>
                        <p:par>
                          <p:cTn id="33" fill="hold">
                            <p:stCondLst>
                              <p:cond delay="1000"/>
                            </p:stCondLst>
                            <p:childTnLst>
                              <p:par>
                                <p:cTn id="34" presetID="17" presetClass="entr" presetSubtype="1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strVal val="#ppt_h"/>
                                          </p:val>
                                        </p:tav>
                                        <p:tav tm="100000">
                                          <p:val>
                                            <p:strVal val="#ppt_h"/>
                                          </p:val>
                                        </p:tav>
                                      </p:tavLst>
                                    </p:anim>
                                  </p:childTnLst>
                                </p:cTn>
                              </p:par>
                            </p:childTnLst>
                          </p:cTn>
                        </p:par>
                        <p:par>
                          <p:cTn id="38" fill="hold">
                            <p:stCondLst>
                              <p:cond delay="1500"/>
                            </p:stCondLst>
                            <p:childTnLst>
                              <p:par>
                                <p:cTn id="39" presetID="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53" presetClass="entr" presetSubtype="16"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p:bldP spid="31" grpId="0"/>
      <p:bldP spid="32" grpId="0"/>
      <p:bldP spid="13" grpId="0"/>
      <p:bldP spid="14"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9144000" cy="5143501"/>
          </a:xfrm>
          <a:prstGeom prst="rect">
            <a:avLst/>
          </a:prstGeom>
        </p:spPr>
      </p:pic>
      <p:sp>
        <p:nvSpPr>
          <p:cNvPr id="10" name="文本框 9"/>
          <p:cNvSpPr txBox="1"/>
          <p:nvPr/>
        </p:nvSpPr>
        <p:spPr>
          <a:xfrm>
            <a:off x="1827601" y="3327400"/>
            <a:ext cx="3853940" cy="769441"/>
          </a:xfrm>
          <a:prstGeom prst="rect">
            <a:avLst/>
          </a:prstGeom>
          <a:noFill/>
        </p:spPr>
        <p:txBody>
          <a:bodyPr wrap="none" rtlCol="0">
            <a:spAutoFit/>
          </a:bodyPr>
          <a:lstStyle/>
          <a:p>
            <a:r>
              <a:rPr lang="en-US" altLang="zh-CN" sz="4400" b="1" dirty="0">
                <a:solidFill>
                  <a:schemeClr val="bg1"/>
                </a:solidFill>
                <a:effectLst>
                  <a:outerShdw blurRad="38100" dist="38100" dir="2700000" algn="tl">
                    <a:srgbClr val="000000">
                      <a:alpha val="43137"/>
                    </a:srgbClr>
                  </a:outerShdw>
                </a:effectLst>
              </a:rPr>
              <a:t>THANK YOU ! </a:t>
            </a:r>
            <a:endParaRPr lang="zh-CN" altLang="en-US" sz="4400" b="1" dirty="0">
              <a:solidFill>
                <a:schemeClr val="bg1"/>
              </a:solidFill>
              <a:effectLst>
                <a:outerShdw blurRad="38100" dist="38100" dir="2700000" algn="tl">
                  <a:srgbClr val="000000">
                    <a:alpha val="43137"/>
                  </a:srgbClr>
                </a:outerShdw>
              </a:effectLst>
            </a:endParaRPr>
          </a:p>
        </p:txBody>
      </p:sp>
      <p:cxnSp>
        <p:nvCxnSpPr>
          <p:cNvPr id="11" name="直接连接符 10"/>
          <p:cNvCxnSpPr/>
          <p:nvPr/>
        </p:nvCxnSpPr>
        <p:spPr>
          <a:xfrm>
            <a:off x="2275866" y="4387184"/>
            <a:ext cx="4871334" cy="0"/>
          </a:xfrm>
          <a:prstGeom prst="line">
            <a:avLst/>
          </a:prstGeom>
          <a:ln w="19050">
            <a:solidFill>
              <a:srgbClr val="00343A"/>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2944296" y="4171637"/>
            <a:ext cx="3559862" cy="397713"/>
          </a:xfrm>
          <a:prstGeom prst="roundRect">
            <a:avLst/>
          </a:prstGeom>
          <a:solidFill>
            <a:srgbClr val="00343A"/>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685732" eaLnBrk="1" fontAlgn="auto" hangingPunct="1">
              <a:spcBef>
                <a:spcPts val="0"/>
              </a:spcBef>
              <a:spcAft>
                <a:spcPts val="0"/>
              </a:spcAft>
              <a:defRPr/>
            </a:pPr>
            <a:r>
              <a:rPr lang="en-US" altLang="zh-CN" sz="2000" b="1" dirty="0" err="1">
                <a:solidFill>
                  <a:schemeClr val="bg1"/>
                </a:solidFill>
                <a:latin typeface="微软雅黑" pitchFamily="34" charset="-122"/>
                <a:ea typeface="微软雅黑" pitchFamily="34" charset="-122"/>
              </a:rPr>
              <a:t>Hyungjun</a:t>
            </a:r>
            <a:r>
              <a:rPr lang="en-US" altLang="zh-CN" sz="2000" b="1" dirty="0">
                <a:solidFill>
                  <a:schemeClr val="bg1"/>
                </a:solidFill>
                <a:latin typeface="微软雅黑" pitchFamily="34" charset="-122"/>
                <a:ea typeface="微软雅黑" pitchFamily="34" charset="-122"/>
              </a:rPr>
              <a:t> Kang</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387923647"/>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decel="36000" fill="hold" grpId="0" nodeType="afterEffect">
                                  <p:stCondLst>
                                    <p:cond delay="0"/>
                                  </p:stCondLst>
                                  <p:iterate type="lt">
                                    <p:tmPct val="13000"/>
                                  </p:iterate>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520"/>
                            </p:stCondLst>
                            <p:childTnLst>
                              <p:par>
                                <p:cTn id="14" presetID="16" presetClass="entr" presetSubtype="21"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childTnLst>
                          </p:cTn>
                        </p:par>
                        <p:par>
                          <p:cTn id="17" fill="hold">
                            <p:stCondLst>
                              <p:cond delay="2020"/>
                            </p:stCondLst>
                            <p:childTnLst>
                              <p:par>
                                <p:cTn id="18" presetID="16" presetClass="entr" presetSubtype="37"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outVertic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8F4046F-7616-4C87-A711-7EFA19556DC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9144000" cy="5143501"/>
          </a:xfrm>
          <a:prstGeom prst="rect">
            <a:avLst/>
          </a:prstGeom>
        </p:spPr>
      </p:pic>
      <p:sp>
        <p:nvSpPr>
          <p:cNvPr id="3" name="Rectangle: Rounded Corners 2">
            <a:extLst>
              <a:ext uri="{FF2B5EF4-FFF2-40B4-BE49-F238E27FC236}">
                <a16:creationId xmlns:a16="http://schemas.microsoft.com/office/drawing/2014/main" id="{E94B1D68-95DE-45D5-9B79-C1781A12DE55}"/>
              </a:ext>
            </a:extLst>
          </p:cNvPr>
          <p:cNvSpPr/>
          <p:nvPr/>
        </p:nvSpPr>
        <p:spPr>
          <a:xfrm>
            <a:off x="115378" y="1115100"/>
            <a:ext cx="8913243" cy="38926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3840EEA-7612-4E4E-B54E-3C1B56617864}"/>
              </a:ext>
            </a:extLst>
          </p:cNvPr>
          <p:cNvSpPr/>
          <p:nvPr/>
        </p:nvSpPr>
        <p:spPr>
          <a:xfrm>
            <a:off x="0" y="333040"/>
            <a:ext cx="9144000" cy="543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9EC93F8-08B7-45A3-9C00-D883422B8605}"/>
              </a:ext>
            </a:extLst>
          </p:cNvPr>
          <p:cNvSpPr txBox="1"/>
          <p:nvPr/>
        </p:nvSpPr>
        <p:spPr>
          <a:xfrm>
            <a:off x="115377" y="281606"/>
            <a:ext cx="8315865" cy="646331"/>
          </a:xfrm>
          <a:prstGeom prst="rect">
            <a:avLst/>
          </a:prstGeom>
          <a:noFill/>
        </p:spPr>
        <p:txBody>
          <a:bodyPr wrap="square" rtlCol="0">
            <a:spAutoFit/>
          </a:bodyPr>
          <a:lstStyle/>
          <a:p>
            <a:r>
              <a:rPr lang="en-US" sz="3600" b="1" dirty="0">
                <a:solidFill>
                  <a:schemeClr val="bg1"/>
                </a:solidFill>
              </a:rPr>
              <a:t>Table of Contents</a:t>
            </a:r>
          </a:p>
        </p:txBody>
      </p:sp>
      <p:sp>
        <p:nvSpPr>
          <p:cNvPr id="8" name="TextBox 7">
            <a:extLst>
              <a:ext uri="{FF2B5EF4-FFF2-40B4-BE49-F238E27FC236}">
                <a16:creationId xmlns:a16="http://schemas.microsoft.com/office/drawing/2014/main" id="{0B385D96-5DCF-42F5-A10E-3425CB4CF4A6}"/>
              </a:ext>
            </a:extLst>
          </p:cNvPr>
          <p:cNvSpPr txBox="1"/>
          <p:nvPr/>
        </p:nvSpPr>
        <p:spPr>
          <a:xfrm>
            <a:off x="479915" y="1751965"/>
            <a:ext cx="3793394" cy="2454518"/>
          </a:xfrm>
          <a:prstGeom prst="rect">
            <a:avLst/>
          </a:prstGeom>
          <a:noFill/>
        </p:spPr>
        <p:txBody>
          <a:bodyPr wrap="square" rtlCol="0">
            <a:spAutoFit/>
          </a:bodyPr>
          <a:lstStyle/>
          <a:p>
            <a:pPr marL="457200" indent="-457200">
              <a:buFont typeface="+mj-lt"/>
              <a:buAutoNum type="arabicPeriod"/>
            </a:pPr>
            <a:r>
              <a:rPr lang="en-US" sz="2800" dirty="0"/>
              <a:t>Problem Statement</a:t>
            </a:r>
          </a:p>
          <a:p>
            <a:pPr marL="457200" indent="-457200">
              <a:buFont typeface="+mj-lt"/>
              <a:buAutoNum type="arabicPeriod"/>
            </a:pPr>
            <a:r>
              <a:rPr lang="en-US" sz="2800" dirty="0"/>
              <a:t>Objective</a:t>
            </a:r>
          </a:p>
          <a:p>
            <a:pPr marL="457200" indent="-457200">
              <a:buFont typeface="+mj-lt"/>
              <a:buAutoNum type="arabicPeriod"/>
            </a:pPr>
            <a:r>
              <a:rPr lang="en-US" sz="2800" dirty="0"/>
              <a:t>Methodology</a:t>
            </a:r>
          </a:p>
          <a:p>
            <a:pPr marL="457200" indent="-457200">
              <a:buFont typeface="+mj-lt"/>
              <a:buAutoNum type="arabicPeriod"/>
            </a:pPr>
            <a:r>
              <a:rPr lang="en-US" sz="2800" dirty="0"/>
              <a:t>Conclusion</a:t>
            </a:r>
          </a:p>
          <a:p>
            <a:pPr marL="457200" indent="-457200">
              <a:buFont typeface="+mj-lt"/>
              <a:buAutoNum type="arabicPeriod"/>
            </a:pPr>
            <a:r>
              <a:rPr lang="en-US" sz="2800" dirty="0"/>
              <a:t>Future Work</a:t>
            </a:r>
          </a:p>
          <a:p>
            <a:pPr marL="285750" indent="-285750">
              <a:buFont typeface="Arial" panose="020B0604020202020204" pitchFamily="34" charset="0"/>
              <a:buChar char="•"/>
            </a:pPr>
            <a:endParaRPr lang="en-US" dirty="0"/>
          </a:p>
        </p:txBody>
      </p:sp>
      <p:pic>
        <p:nvPicPr>
          <p:cNvPr id="1026" name="Picture 2">
            <a:extLst>
              <a:ext uri="{FF2B5EF4-FFF2-40B4-BE49-F238E27FC236}">
                <a16:creationId xmlns:a16="http://schemas.microsoft.com/office/drawing/2014/main" id="{1F75FAE0-64A5-4F1B-AC6C-194208F847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3309" y="2793421"/>
            <a:ext cx="4224507" cy="20684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E7C5F63-E38A-4E39-9B32-50EF2CD019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1034" y="1616654"/>
            <a:ext cx="1905000"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441671"/>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8F4046F-7616-4C87-A711-7EFA19556DC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9144000" cy="5143501"/>
          </a:xfrm>
          <a:prstGeom prst="rect">
            <a:avLst/>
          </a:prstGeom>
        </p:spPr>
      </p:pic>
      <p:sp>
        <p:nvSpPr>
          <p:cNvPr id="3" name="Rectangle: Rounded Corners 2">
            <a:extLst>
              <a:ext uri="{FF2B5EF4-FFF2-40B4-BE49-F238E27FC236}">
                <a16:creationId xmlns:a16="http://schemas.microsoft.com/office/drawing/2014/main" id="{E94B1D68-95DE-45D5-9B79-C1781A12DE55}"/>
              </a:ext>
            </a:extLst>
          </p:cNvPr>
          <p:cNvSpPr/>
          <p:nvPr/>
        </p:nvSpPr>
        <p:spPr>
          <a:xfrm>
            <a:off x="115378" y="1103452"/>
            <a:ext cx="8913243" cy="38926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3840EEA-7612-4E4E-B54E-3C1B56617864}"/>
              </a:ext>
            </a:extLst>
          </p:cNvPr>
          <p:cNvSpPr/>
          <p:nvPr/>
        </p:nvSpPr>
        <p:spPr>
          <a:xfrm>
            <a:off x="0" y="333040"/>
            <a:ext cx="9144000" cy="543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9EC93F8-08B7-45A3-9C00-D883422B8605}"/>
              </a:ext>
            </a:extLst>
          </p:cNvPr>
          <p:cNvSpPr txBox="1"/>
          <p:nvPr/>
        </p:nvSpPr>
        <p:spPr>
          <a:xfrm>
            <a:off x="115377" y="281606"/>
            <a:ext cx="8315865" cy="646331"/>
          </a:xfrm>
          <a:prstGeom prst="rect">
            <a:avLst/>
          </a:prstGeom>
          <a:noFill/>
        </p:spPr>
        <p:txBody>
          <a:bodyPr wrap="square" rtlCol="0">
            <a:spAutoFit/>
          </a:bodyPr>
          <a:lstStyle/>
          <a:p>
            <a:r>
              <a:rPr lang="en-US" sz="3600" b="1" dirty="0">
                <a:solidFill>
                  <a:schemeClr val="bg1"/>
                </a:solidFill>
              </a:rPr>
              <a:t>Problem Statement</a:t>
            </a:r>
          </a:p>
        </p:txBody>
      </p:sp>
      <p:sp>
        <p:nvSpPr>
          <p:cNvPr id="8" name="TextBox 7">
            <a:extLst>
              <a:ext uri="{FF2B5EF4-FFF2-40B4-BE49-F238E27FC236}">
                <a16:creationId xmlns:a16="http://schemas.microsoft.com/office/drawing/2014/main" id="{0B385D96-5DCF-42F5-A10E-3425CB4CF4A6}"/>
              </a:ext>
            </a:extLst>
          </p:cNvPr>
          <p:cNvSpPr txBox="1"/>
          <p:nvPr/>
        </p:nvSpPr>
        <p:spPr>
          <a:xfrm>
            <a:off x="492895" y="1310956"/>
            <a:ext cx="4256856" cy="3747180"/>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Arial" panose="020B0604020202020204" pitchFamily="34" charset="0"/>
              </a:rPr>
              <a:t>Credit card fraud is the unauthorized use of a credit/debit card, fraudulently obtaining money or property. </a:t>
            </a:r>
          </a:p>
          <a:p>
            <a:pPr marL="285750" indent="-285750">
              <a:buFont typeface="Arial" panose="020B0604020202020204" pitchFamily="34" charset="0"/>
              <a:buChar char="•"/>
            </a:pPr>
            <a:endParaRPr lang="en-US" sz="1600" dirty="0">
              <a:latin typeface="Arial" panose="020B0604020202020204" pitchFamily="34" charset="0"/>
            </a:endParaRPr>
          </a:p>
          <a:p>
            <a:pPr marL="285750" indent="-285750">
              <a:buFont typeface="Arial" panose="020B0604020202020204" pitchFamily="34" charset="0"/>
              <a:buChar char="•"/>
            </a:pPr>
            <a:r>
              <a:rPr lang="en-US" sz="1600" b="0" i="0" dirty="0">
                <a:effectLst/>
                <a:latin typeface="Arial" panose="020B0604020202020204" pitchFamily="34" charset="0"/>
              </a:rPr>
              <a:t>Cases of Credit Card Fraud are increasing every year in the US.</a:t>
            </a:r>
          </a:p>
          <a:p>
            <a:pPr marL="285750" indent="-285750">
              <a:buFont typeface="Arial" panose="020B0604020202020204" pitchFamily="34" charset="0"/>
              <a:buChar char="•"/>
            </a:pPr>
            <a:endParaRPr lang="en-US" sz="1600" dirty="0">
              <a:latin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rPr>
              <a:t>Credit Card fraud costs consumers and financial companies billions of dollars every year.</a:t>
            </a:r>
          </a:p>
          <a:p>
            <a:pPr marL="285750" indent="-285750">
              <a:buFont typeface="Arial" panose="020B0604020202020204" pitchFamily="34" charset="0"/>
              <a:buChar char="•"/>
            </a:pPr>
            <a:endParaRPr lang="en-US" sz="1600" b="0" i="0" dirty="0">
              <a:effectLst/>
              <a:latin typeface="Arial" panose="020B0604020202020204" pitchFamily="34" charset="0"/>
            </a:endParaRPr>
          </a:p>
          <a:p>
            <a:pPr marL="285750" indent="-285750">
              <a:buFont typeface="Arial" panose="020B0604020202020204" pitchFamily="34" charset="0"/>
              <a:buChar char="•"/>
            </a:pPr>
            <a:r>
              <a:rPr lang="en-US" sz="1600" b="0" i="0" dirty="0">
                <a:effectLst/>
                <a:latin typeface="Arial" panose="020B0604020202020204" pitchFamily="34" charset="0"/>
              </a:rPr>
              <a:t>Develo</a:t>
            </a:r>
            <a:r>
              <a:rPr lang="en-US" sz="1600" dirty="0">
                <a:latin typeface="Arial" panose="020B0604020202020204" pitchFamily="34" charset="0"/>
              </a:rPr>
              <a:t>ping a fraud detection system is important to prevent losses across the various parties. </a:t>
            </a:r>
            <a:endParaRPr lang="en-US" sz="1600" b="0" i="0" dirty="0">
              <a:effectLst/>
              <a:latin typeface="Arial" panose="020B0604020202020204" pitchFamily="34" charset="0"/>
            </a:endParaRPr>
          </a:p>
          <a:p>
            <a:pPr marL="285750" indent="-285750">
              <a:buFont typeface="Arial" panose="020B0604020202020204" pitchFamily="34" charset="0"/>
              <a:buChar char="•"/>
            </a:pPr>
            <a:endParaRPr lang="en-US" dirty="0"/>
          </a:p>
        </p:txBody>
      </p:sp>
      <p:pic>
        <p:nvPicPr>
          <p:cNvPr id="10" name="Picture 9" descr="Chart, bar chart&#10;&#10;Description automatically generated">
            <a:extLst>
              <a:ext uri="{FF2B5EF4-FFF2-40B4-BE49-F238E27FC236}">
                <a16:creationId xmlns:a16="http://schemas.microsoft.com/office/drawing/2014/main" id="{4C90B0A8-715B-4C03-B7A6-06CA522C2A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9751" y="1523975"/>
            <a:ext cx="3916266" cy="3170880"/>
          </a:xfrm>
          <a:prstGeom prst="rect">
            <a:avLst/>
          </a:prstGeom>
        </p:spPr>
      </p:pic>
    </p:spTree>
    <p:extLst>
      <p:ext uri="{BB962C8B-B14F-4D97-AF65-F5344CB8AC3E}">
        <p14:creationId xmlns:p14="http://schemas.microsoft.com/office/powerpoint/2010/main" val="2001088166"/>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8F4046F-7616-4C87-A711-7EFA19556DC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9144000" cy="5143501"/>
          </a:xfrm>
          <a:prstGeom prst="rect">
            <a:avLst/>
          </a:prstGeom>
        </p:spPr>
      </p:pic>
      <p:sp>
        <p:nvSpPr>
          <p:cNvPr id="3" name="Rectangle: Rounded Corners 2">
            <a:extLst>
              <a:ext uri="{FF2B5EF4-FFF2-40B4-BE49-F238E27FC236}">
                <a16:creationId xmlns:a16="http://schemas.microsoft.com/office/drawing/2014/main" id="{E94B1D68-95DE-45D5-9B79-C1781A12DE55}"/>
              </a:ext>
            </a:extLst>
          </p:cNvPr>
          <p:cNvSpPr/>
          <p:nvPr/>
        </p:nvSpPr>
        <p:spPr>
          <a:xfrm>
            <a:off x="115378" y="1103452"/>
            <a:ext cx="8913243" cy="38926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3840EEA-7612-4E4E-B54E-3C1B56617864}"/>
              </a:ext>
            </a:extLst>
          </p:cNvPr>
          <p:cNvSpPr/>
          <p:nvPr/>
        </p:nvSpPr>
        <p:spPr>
          <a:xfrm>
            <a:off x="0" y="333040"/>
            <a:ext cx="9144000" cy="543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9EC93F8-08B7-45A3-9C00-D883422B8605}"/>
              </a:ext>
            </a:extLst>
          </p:cNvPr>
          <p:cNvSpPr txBox="1"/>
          <p:nvPr/>
        </p:nvSpPr>
        <p:spPr>
          <a:xfrm>
            <a:off x="115377" y="281606"/>
            <a:ext cx="8315865" cy="646331"/>
          </a:xfrm>
          <a:prstGeom prst="rect">
            <a:avLst/>
          </a:prstGeom>
          <a:noFill/>
        </p:spPr>
        <p:txBody>
          <a:bodyPr wrap="square" rtlCol="0">
            <a:spAutoFit/>
          </a:bodyPr>
          <a:lstStyle/>
          <a:p>
            <a:r>
              <a:rPr lang="en-US" sz="3600" b="1" dirty="0">
                <a:solidFill>
                  <a:schemeClr val="bg1"/>
                </a:solidFill>
              </a:rPr>
              <a:t>Objective</a:t>
            </a:r>
          </a:p>
        </p:txBody>
      </p:sp>
      <p:sp>
        <p:nvSpPr>
          <p:cNvPr id="8" name="TextBox 7">
            <a:extLst>
              <a:ext uri="{FF2B5EF4-FFF2-40B4-BE49-F238E27FC236}">
                <a16:creationId xmlns:a16="http://schemas.microsoft.com/office/drawing/2014/main" id="{0B385D96-5DCF-42F5-A10E-3425CB4CF4A6}"/>
              </a:ext>
            </a:extLst>
          </p:cNvPr>
          <p:cNvSpPr txBox="1"/>
          <p:nvPr/>
        </p:nvSpPr>
        <p:spPr>
          <a:xfrm>
            <a:off x="477982" y="1588418"/>
            <a:ext cx="4532430" cy="3254737"/>
          </a:xfrm>
          <a:prstGeom prst="rect">
            <a:avLst/>
          </a:prstGeom>
          <a:noFill/>
        </p:spPr>
        <p:txBody>
          <a:bodyPr wrap="square" rtlCol="0">
            <a:spAutoFit/>
          </a:bodyPr>
          <a:lstStyle/>
          <a:p>
            <a:pPr marL="285750" indent="-285750">
              <a:buFont typeface="Arial" panose="020B0604020202020204" pitchFamily="34" charset="0"/>
              <a:buChar char="•"/>
            </a:pPr>
            <a:r>
              <a:rPr lang="en-US" sz="2400" dirty="0"/>
              <a:t>Developing a data science project based on IEEE CIS dataset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Benchmarking machine learning models on large scale dataset to predict fraudulent customers.</a:t>
            </a:r>
          </a:p>
          <a:p>
            <a:pPr marL="285750" indent="-285750">
              <a:buFont typeface="Arial" panose="020B0604020202020204" pitchFamily="34" charset="0"/>
              <a:buChar char="•"/>
            </a:pPr>
            <a:endParaRPr lang="en-US" dirty="0"/>
          </a:p>
        </p:txBody>
      </p:sp>
      <p:pic>
        <p:nvPicPr>
          <p:cNvPr id="2050" name="Picture 2" descr="fraud prevention tools">
            <a:extLst>
              <a:ext uri="{FF2B5EF4-FFF2-40B4-BE49-F238E27FC236}">
                <a16:creationId xmlns:a16="http://schemas.microsoft.com/office/drawing/2014/main" id="{98F8AC2F-9744-4F37-A474-9EE84DDFF5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0412" y="2087464"/>
            <a:ext cx="3801300" cy="1947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615356"/>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8F4046F-7616-4C87-A711-7EFA19556DC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9144000" cy="5143501"/>
          </a:xfrm>
          <a:prstGeom prst="rect">
            <a:avLst/>
          </a:prstGeom>
        </p:spPr>
      </p:pic>
      <p:sp>
        <p:nvSpPr>
          <p:cNvPr id="3" name="Rectangle: Rounded Corners 2">
            <a:extLst>
              <a:ext uri="{FF2B5EF4-FFF2-40B4-BE49-F238E27FC236}">
                <a16:creationId xmlns:a16="http://schemas.microsoft.com/office/drawing/2014/main" id="{E94B1D68-95DE-45D5-9B79-C1781A12DE55}"/>
              </a:ext>
            </a:extLst>
          </p:cNvPr>
          <p:cNvSpPr/>
          <p:nvPr/>
        </p:nvSpPr>
        <p:spPr>
          <a:xfrm>
            <a:off x="115377" y="1097783"/>
            <a:ext cx="8913243" cy="38926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3840EEA-7612-4E4E-B54E-3C1B56617864}"/>
              </a:ext>
            </a:extLst>
          </p:cNvPr>
          <p:cNvSpPr/>
          <p:nvPr/>
        </p:nvSpPr>
        <p:spPr>
          <a:xfrm>
            <a:off x="0" y="333040"/>
            <a:ext cx="9144000" cy="543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9EC93F8-08B7-45A3-9C00-D883422B8605}"/>
              </a:ext>
            </a:extLst>
          </p:cNvPr>
          <p:cNvSpPr txBox="1"/>
          <p:nvPr/>
        </p:nvSpPr>
        <p:spPr>
          <a:xfrm>
            <a:off x="115377" y="281606"/>
            <a:ext cx="8315865" cy="646331"/>
          </a:xfrm>
          <a:prstGeom prst="rect">
            <a:avLst/>
          </a:prstGeom>
          <a:noFill/>
        </p:spPr>
        <p:txBody>
          <a:bodyPr wrap="square" rtlCol="0">
            <a:spAutoFit/>
          </a:bodyPr>
          <a:lstStyle/>
          <a:p>
            <a:r>
              <a:rPr lang="en-US" sz="3600" b="1" dirty="0">
                <a:solidFill>
                  <a:schemeClr val="bg1"/>
                </a:solidFill>
              </a:rPr>
              <a:t>Methodology</a:t>
            </a:r>
          </a:p>
        </p:txBody>
      </p:sp>
      <p:sp>
        <p:nvSpPr>
          <p:cNvPr id="24" name="Freeform 5">
            <a:extLst>
              <a:ext uri="{FF2B5EF4-FFF2-40B4-BE49-F238E27FC236}">
                <a16:creationId xmlns:a16="http://schemas.microsoft.com/office/drawing/2014/main" id="{0624AB1A-1153-4367-9C85-CB125A7CA989}"/>
              </a:ext>
            </a:extLst>
          </p:cNvPr>
          <p:cNvSpPr>
            <a:spLocks/>
          </p:cNvSpPr>
          <p:nvPr/>
        </p:nvSpPr>
        <p:spPr bwMode="auto">
          <a:xfrm>
            <a:off x="884836" y="1665574"/>
            <a:ext cx="2735559" cy="2712814"/>
          </a:xfrm>
          <a:custGeom>
            <a:avLst/>
            <a:gdLst>
              <a:gd name="T0" fmla="*/ 1112 w 1328"/>
              <a:gd name="T1" fmla="*/ 1328 h 1328"/>
              <a:gd name="T2" fmla="*/ 1142 w 1328"/>
              <a:gd name="T3" fmla="*/ 880 h 1328"/>
              <a:gd name="T4" fmla="*/ 1156 w 1328"/>
              <a:gd name="T5" fmla="*/ 886 h 1328"/>
              <a:gd name="T6" fmla="*/ 1188 w 1328"/>
              <a:gd name="T7" fmla="*/ 894 h 1328"/>
              <a:gd name="T8" fmla="*/ 1204 w 1328"/>
              <a:gd name="T9" fmla="*/ 896 h 1328"/>
              <a:gd name="T10" fmla="*/ 1228 w 1328"/>
              <a:gd name="T11" fmla="*/ 894 h 1328"/>
              <a:gd name="T12" fmla="*/ 1252 w 1328"/>
              <a:gd name="T13" fmla="*/ 886 h 1328"/>
              <a:gd name="T14" fmla="*/ 1292 w 1328"/>
              <a:gd name="T15" fmla="*/ 860 h 1328"/>
              <a:gd name="T16" fmla="*/ 1318 w 1328"/>
              <a:gd name="T17" fmla="*/ 820 h 1328"/>
              <a:gd name="T18" fmla="*/ 1326 w 1328"/>
              <a:gd name="T19" fmla="*/ 796 h 1328"/>
              <a:gd name="T20" fmla="*/ 1328 w 1328"/>
              <a:gd name="T21" fmla="*/ 772 h 1328"/>
              <a:gd name="T22" fmla="*/ 1328 w 1328"/>
              <a:gd name="T23" fmla="*/ 760 h 1328"/>
              <a:gd name="T24" fmla="*/ 1322 w 1328"/>
              <a:gd name="T25" fmla="*/ 736 h 1328"/>
              <a:gd name="T26" fmla="*/ 1306 w 1328"/>
              <a:gd name="T27" fmla="*/ 702 h 1328"/>
              <a:gd name="T28" fmla="*/ 1274 w 1328"/>
              <a:gd name="T29" fmla="*/ 670 h 1328"/>
              <a:gd name="T30" fmla="*/ 1240 w 1328"/>
              <a:gd name="T31" fmla="*/ 654 h 1328"/>
              <a:gd name="T32" fmla="*/ 1216 w 1328"/>
              <a:gd name="T33" fmla="*/ 648 h 1328"/>
              <a:gd name="T34" fmla="*/ 1204 w 1328"/>
              <a:gd name="T35" fmla="*/ 648 h 1328"/>
              <a:gd name="T36" fmla="*/ 1172 w 1328"/>
              <a:gd name="T37" fmla="*/ 652 h 1328"/>
              <a:gd name="T38" fmla="*/ 1142 w 1328"/>
              <a:gd name="T39" fmla="*/ 664 h 1328"/>
              <a:gd name="T40" fmla="*/ 1112 w 1328"/>
              <a:gd name="T41" fmla="*/ 682 h 1328"/>
              <a:gd name="T42" fmla="*/ 1112 w 1328"/>
              <a:gd name="T43" fmla="*/ 216 h 1328"/>
              <a:gd name="T44" fmla="*/ 664 w 1328"/>
              <a:gd name="T45" fmla="*/ 186 h 1328"/>
              <a:gd name="T46" fmla="*/ 670 w 1328"/>
              <a:gd name="T47" fmla="*/ 172 h 1328"/>
              <a:gd name="T48" fmla="*/ 678 w 1328"/>
              <a:gd name="T49" fmla="*/ 140 h 1328"/>
              <a:gd name="T50" fmla="*/ 680 w 1328"/>
              <a:gd name="T51" fmla="*/ 124 h 1328"/>
              <a:gd name="T52" fmla="*/ 678 w 1328"/>
              <a:gd name="T53" fmla="*/ 100 h 1328"/>
              <a:gd name="T54" fmla="*/ 670 w 1328"/>
              <a:gd name="T55" fmla="*/ 76 h 1328"/>
              <a:gd name="T56" fmla="*/ 644 w 1328"/>
              <a:gd name="T57" fmla="*/ 36 h 1328"/>
              <a:gd name="T58" fmla="*/ 604 w 1328"/>
              <a:gd name="T59" fmla="*/ 10 h 1328"/>
              <a:gd name="T60" fmla="*/ 580 w 1328"/>
              <a:gd name="T61" fmla="*/ 2 h 1328"/>
              <a:gd name="T62" fmla="*/ 556 w 1328"/>
              <a:gd name="T63" fmla="*/ 0 h 1328"/>
              <a:gd name="T64" fmla="*/ 544 w 1328"/>
              <a:gd name="T65" fmla="*/ 0 h 1328"/>
              <a:gd name="T66" fmla="*/ 520 w 1328"/>
              <a:gd name="T67" fmla="*/ 6 h 1328"/>
              <a:gd name="T68" fmla="*/ 486 w 1328"/>
              <a:gd name="T69" fmla="*/ 22 h 1328"/>
              <a:gd name="T70" fmla="*/ 454 w 1328"/>
              <a:gd name="T71" fmla="*/ 54 h 1328"/>
              <a:gd name="T72" fmla="*/ 438 w 1328"/>
              <a:gd name="T73" fmla="*/ 88 h 1328"/>
              <a:gd name="T74" fmla="*/ 432 w 1328"/>
              <a:gd name="T75" fmla="*/ 112 h 1328"/>
              <a:gd name="T76" fmla="*/ 432 w 1328"/>
              <a:gd name="T77" fmla="*/ 124 h 1328"/>
              <a:gd name="T78" fmla="*/ 436 w 1328"/>
              <a:gd name="T79" fmla="*/ 156 h 1328"/>
              <a:gd name="T80" fmla="*/ 448 w 1328"/>
              <a:gd name="T81" fmla="*/ 186 h 1328"/>
              <a:gd name="T82" fmla="*/ 432 w 1328"/>
              <a:gd name="T83" fmla="*/ 216 h 1328"/>
              <a:gd name="T84" fmla="*/ 0 w 1328"/>
              <a:gd name="T85" fmla="*/ 216 h 1328"/>
              <a:gd name="T86" fmla="*/ 1112 w 1328"/>
              <a:gd name="T87" fmla="*/ 1328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28" h="1328">
                <a:moveTo>
                  <a:pt x="1112" y="1328"/>
                </a:moveTo>
                <a:lnTo>
                  <a:pt x="1112" y="1328"/>
                </a:lnTo>
                <a:lnTo>
                  <a:pt x="1112" y="862"/>
                </a:lnTo>
                <a:lnTo>
                  <a:pt x="1142" y="880"/>
                </a:lnTo>
                <a:lnTo>
                  <a:pt x="1142" y="880"/>
                </a:lnTo>
                <a:lnTo>
                  <a:pt x="1156" y="886"/>
                </a:lnTo>
                <a:lnTo>
                  <a:pt x="1172" y="892"/>
                </a:lnTo>
                <a:lnTo>
                  <a:pt x="1188" y="894"/>
                </a:lnTo>
                <a:lnTo>
                  <a:pt x="1204" y="896"/>
                </a:lnTo>
                <a:lnTo>
                  <a:pt x="1204" y="896"/>
                </a:lnTo>
                <a:lnTo>
                  <a:pt x="1216" y="896"/>
                </a:lnTo>
                <a:lnTo>
                  <a:pt x="1228" y="894"/>
                </a:lnTo>
                <a:lnTo>
                  <a:pt x="1240" y="890"/>
                </a:lnTo>
                <a:lnTo>
                  <a:pt x="1252" y="886"/>
                </a:lnTo>
                <a:lnTo>
                  <a:pt x="1274" y="874"/>
                </a:lnTo>
                <a:lnTo>
                  <a:pt x="1292" y="860"/>
                </a:lnTo>
                <a:lnTo>
                  <a:pt x="1306" y="842"/>
                </a:lnTo>
                <a:lnTo>
                  <a:pt x="1318" y="820"/>
                </a:lnTo>
                <a:lnTo>
                  <a:pt x="1322" y="808"/>
                </a:lnTo>
                <a:lnTo>
                  <a:pt x="1326" y="796"/>
                </a:lnTo>
                <a:lnTo>
                  <a:pt x="1328" y="784"/>
                </a:lnTo>
                <a:lnTo>
                  <a:pt x="1328" y="772"/>
                </a:lnTo>
                <a:lnTo>
                  <a:pt x="1328" y="772"/>
                </a:lnTo>
                <a:lnTo>
                  <a:pt x="1328" y="760"/>
                </a:lnTo>
                <a:lnTo>
                  <a:pt x="1326" y="748"/>
                </a:lnTo>
                <a:lnTo>
                  <a:pt x="1322" y="736"/>
                </a:lnTo>
                <a:lnTo>
                  <a:pt x="1318" y="724"/>
                </a:lnTo>
                <a:lnTo>
                  <a:pt x="1306" y="702"/>
                </a:lnTo>
                <a:lnTo>
                  <a:pt x="1292" y="684"/>
                </a:lnTo>
                <a:lnTo>
                  <a:pt x="1274" y="670"/>
                </a:lnTo>
                <a:lnTo>
                  <a:pt x="1252" y="658"/>
                </a:lnTo>
                <a:lnTo>
                  <a:pt x="1240" y="654"/>
                </a:lnTo>
                <a:lnTo>
                  <a:pt x="1228" y="650"/>
                </a:lnTo>
                <a:lnTo>
                  <a:pt x="1216" y="648"/>
                </a:lnTo>
                <a:lnTo>
                  <a:pt x="1204" y="648"/>
                </a:lnTo>
                <a:lnTo>
                  <a:pt x="1204" y="648"/>
                </a:lnTo>
                <a:lnTo>
                  <a:pt x="1188" y="650"/>
                </a:lnTo>
                <a:lnTo>
                  <a:pt x="1172" y="652"/>
                </a:lnTo>
                <a:lnTo>
                  <a:pt x="1156" y="658"/>
                </a:lnTo>
                <a:lnTo>
                  <a:pt x="1142" y="664"/>
                </a:lnTo>
                <a:lnTo>
                  <a:pt x="1112" y="682"/>
                </a:lnTo>
                <a:lnTo>
                  <a:pt x="1112" y="682"/>
                </a:lnTo>
                <a:lnTo>
                  <a:pt x="1112" y="216"/>
                </a:lnTo>
                <a:lnTo>
                  <a:pt x="1112" y="216"/>
                </a:lnTo>
                <a:lnTo>
                  <a:pt x="646" y="216"/>
                </a:lnTo>
                <a:lnTo>
                  <a:pt x="664" y="186"/>
                </a:lnTo>
                <a:lnTo>
                  <a:pt x="664" y="186"/>
                </a:lnTo>
                <a:lnTo>
                  <a:pt x="670" y="172"/>
                </a:lnTo>
                <a:lnTo>
                  <a:pt x="676" y="156"/>
                </a:lnTo>
                <a:lnTo>
                  <a:pt x="678" y="140"/>
                </a:lnTo>
                <a:lnTo>
                  <a:pt x="680" y="124"/>
                </a:lnTo>
                <a:lnTo>
                  <a:pt x="680" y="124"/>
                </a:lnTo>
                <a:lnTo>
                  <a:pt x="680" y="112"/>
                </a:lnTo>
                <a:lnTo>
                  <a:pt x="678" y="100"/>
                </a:lnTo>
                <a:lnTo>
                  <a:pt x="674" y="88"/>
                </a:lnTo>
                <a:lnTo>
                  <a:pt x="670" y="76"/>
                </a:lnTo>
                <a:lnTo>
                  <a:pt x="658" y="54"/>
                </a:lnTo>
                <a:lnTo>
                  <a:pt x="644" y="36"/>
                </a:lnTo>
                <a:lnTo>
                  <a:pt x="626" y="22"/>
                </a:lnTo>
                <a:lnTo>
                  <a:pt x="604" y="10"/>
                </a:lnTo>
                <a:lnTo>
                  <a:pt x="592" y="6"/>
                </a:lnTo>
                <a:lnTo>
                  <a:pt x="580" y="2"/>
                </a:lnTo>
                <a:lnTo>
                  <a:pt x="568" y="0"/>
                </a:lnTo>
                <a:lnTo>
                  <a:pt x="556" y="0"/>
                </a:lnTo>
                <a:lnTo>
                  <a:pt x="556" y="0"/>
                </a:lnTo>
                <a:lnTo>
                  <a:pt x="544" y="0"/>
                </a:lnTo>
                <a:lnTo>
                  <a:pt x="532" y="2"/>
                </a:lnTo>
                <a:lnTo>
                  <a:pt x="520" y="6"/>
                </a:lnTo>
                <a:lnTo>
                  <a:pt x="508" y="10"/>
                </a:lnTo>
                <a:lnTo>
                  <a:pt x="486" y="22"/>
                </a:lnTo>
                <a:lnTo>
                  <a:pt x="468" y="36"/>
                </a:lnTo>
                <a:lnTo>
                  <a:pt x="454" y="54"/>
                </a:lnTo>
                <a:lnTo>
                  <a:pt x="442" y="76"/>
                </a:lnTo>
                <a:lnTo>
                  <a:pt x="438" y="88"/>
                </a:lnTo>
                <a:lnTo>
                  <a:pt x="434" y="100"/>
                </a:lnTo>
                <a:lnTo>
                  <a:pt x="432" y="112"/>
                </a:lnTo>
                <a:lnTo>
                  <a:pt x="432" y="124"/>
                </a:lnTo>
                <a:lnTo>
                  <a:pt x="432" y="124"/>
                </a:lnTo>
                <a:lnTo>
                  <a:pt x="434" y="140"/>
                </a:lnTo>
                <a:lnTo>
                  <a:pt x="436" y="156"/>
                </a:lnTo>
                <a:lnTo>
                  <a:pt x="442" y="172"/>
                </a:lnTo>
                <a:lnTo>
                  <a:pt x="448" y="186"/>
                </a:lnTo>
                <a:lnTo>
                  <a:pt x="466" y="216"/>
                </a:lnTo>
                <a:lnTo>
                  <a:pt x="432" y="216"/>
                </a:lnTo>
                <a:lnTo>
                  <a:pt x="432" y="216"/>
                </a:lnTo>
                <a:lnTo>
                  <a:pt x="0" y="216"/>
                </a:lnTo>
                <a:lnTo>
                  <a:pt x="0" y="1328"/>
                </a:lnTo>
                <a:lnTo>
                  <a:pt x="1112" y="1328"/>
                </a:lnTo>
                <a:close/>
              </a:path>
            </a:pathLst>
          </a:custGeom>
          <a:solidFill>
            <a:schemeClr val="tx2"/>
          </a:solidFill>
          <a:ln>
            <a:noFill/>
          </a:ln>
          <a:effectLst/>
        </p:spPr>
        <p:txBody>
          <a:bodyPr wrap="none" anchor="ctr"/>
          <a:lstStyle/>
          <a:p>
            <a:pPr defTabSz="860062">
              <a:defRPr/>
            </a:pPr>
            <a:endParaRPr lang="zh-CN" altLang="en-US" sz="1317" kern="0">
              <a:latin typeface="微软雅黑" panose="020B0503020204020204" pitchFamily="34" charset="-122"/>
            </a:endParaRPr>
          </a:p>
        </p:txBody>
      </p:sp>
      <p:sp>
        <p:nvSpPr>
          <p:cNvPr id="25" name="矩形 22">
            <a:extLst>
              <a:ext uri="{FF2B5EF4-FFF2-40B4-BE49-F238E27FC236}">
                <a16:creationId xmlns:a16="http://schemas.microsoft.com/office/drawing/2014/main" id="{2644E58D-4EA9-4007-ACE6-3355F099F4E5}"/>
              </a:ext>
            </a:extLst>
          </p:cNvPr>
          <p:cNvSpPr>
            <a:spLocks noChangeArrowheads="1"/>
          </p:cNvSpPr>
          <p:nvPr/>
        </p:nvSpPr>
        <p:spPr bwMode="auto">
          <a:xfrm>
            <a:off x="884836" y="2312763"/>
            <a:ext cx="2190439" cy="2143504"/>
          </a:xfrm>
          <a:prstGeom prst="rect">
            <a:avLst/>
          </a:prstGeom>
          <a:noFill/>
          <a:ln w="9525">
            <a:noFill/>
            <a:miter lim="800000"/>
            <a:headEnd/>
            <a:tailEnd/>
          </a:ln>
        </p:spPr>
        <p:txBody>
          <a:bodyPr wrap="square" lIns="91028" tIns="45514" rIns="91028" bIns="45514">
            <a:spAutoFit/>
          </a:bodyPr>
          <a:lstStyle/>
          <a:p>
            <a:pPr defTabSz="910829">
              <a:lnSpc>
                <a:spcPct val="120000"/>
              </a:lnSpc>
            </a:pPr>
            <a:r>
              <a:rPr lang="en-US" altLang="zh-CN" sz="1400" b="1" u="sng" dirty="0">
                <a:solidFill>
                  <a:schemeClr val="bg1"/>
                </a:solidFill>
              </a:rPr>
              <a:t>Light Gradient Boosting</a:t>
            </a:r>
          </a:p>
          <a:p>
            <a:pPr marL="285750" indent="-285750" defTabSz="910829">
              <a:lnSpc>
                <a:spcPct val="120000"/>
              </a:lnSpc>
              <a:buFont typeface="Arial" panose="020B0604020202020204" pitchFamily="34" charset="0"/>
              <a:buChar char="•"/>
            </a:pPr>
            <a:r>
              <a:rPr lang="en-US" altLang="zh-CN" sz="1400" dirty="0">
                <a:solidFill>
                  <a:schemeClr val="bg1"/>
                </a:solidFill>
              </a:rPr>
              <a:t>Gradient boosting method.</a:t>
            </a:r>
          </a:p>
          <a:p>
            <a:pPr marL="285750" indent="-285750" defTabSz="910829">
              <a:lnSpc>
                <a:spcPct val="120000"/>
              </a:lnSpc>
              <a:buFont typeface="Arial" panose="020B0604020202020204" pitchFamily="34" charset="0"/>
              <a:buChar char="•"/>
            </a:pPr>
            <a:r>
              <a:rPr lang="en-US" altLang="zh-CN" sz="1400" dirty="0">
                <a:solidFill>
                  <a:schemeClr val="bg1"/>
                </a:solidFill>
              </a:rPr>
              <a:t>Tree leaf-wise.</a:t>
            </a:r>
          </a:p>
          <a:p>
            <a:pPr marL="285750" indent="-285750" defTabSz="910829">
              <a:lnSpc>
                <a:spcPct val="120000"/>
              </a:lnSpc>
              <a:buFont typeface="Arial" panose="020B0604020202020204" pitchFamily="34" charset="0"/>
              <a:buChar char="•"/>
            </a:pPr>
            <a:r>
              <a:rPr lang="en-US" altLang="zh-CN" sz="1400" dirty="0">
                <a:solidFill>
                  <a:schemeClr val="bg1"/>
                </a:solidFill>
              </a:rPr>
              <a:t>Solving regression or classification problems.</a:t>
            </a:r>
          </a:p>
          <a:p>
            <a:pPr defTabSz="910829">
              <a:lnSpc>
                <a:spcPct val="120000"/>
              </a:lnSpc>
            </a:pPr>
            <a:endParaRPr lang="en-US" altLang="zh-CN" sz="1400" b="1" u="sng" dirty="0">
              <a:solidFill>
                <a:schemeClr val="bg1"/>
              </a:solidFill>
            </a:endParaRPr>
          </a:p>
          <a:p>
            <a:pPr marL="285750" indent="-285750" defTabSz="910829">
              <a:lnSpc>
                <a:spcPct val="120000"/>
              </a:lnSpc>
              <a:buFont typeface="Arial" panose="020B0604020202020204" pitchFamily="34" charset="0"/>
              <a:buChar char="•"/>
            </a:pPr>
            <a:endParaRPr lang="zh-CN" altLang="en-US" sz="1400" b="1" u="sng" dirty="0">
              <a:solidFill>
                <a:schemeClr val="bg1"/>
              </a:solidFill>
            </a:endParaRPr>
          </a:p>
        </p:txBody>
      </p:sp>
      <p:sp>
        <p:nvSpPr>
          <p:cNvPr id="26" name="矩形 23">
            <a:extLst>
              <a:ext uri="{FF2B5EF4-FFF2-40B4-BE49-F238E27FC236}">
                <a16:creationId xmlns:a16="http://schemas.microsoft.com/office/drawing/2014/main" id="{3DA8CBBE-839C-4223-9696-3516F2B05F8E}"/>
              </a:ext>
            </a:extLst>
          </p:cNvPr>
          <p:cNvSpPr>
            <a:spLocks noChangeArrowheads="1"/>
          </p:cNvSpPr>
          <p:nvPr/>
        </p:nvSpPr>
        <p:spPr bwMode="auto">
          <a:xfrm>
            <a:off x="1914405" y="1824864"/>
            <a:ext cx="261300" cy="284277"/>
          </a:xfrm>
          <a:prstGeom prst="rect">
            <a:avLst/>
          </a:prstGeom>
          <a:noFill/>
          <a:ln w="9525">
            <a:noFill/>
            <a:miter lim="800000"/>
            <a:headEnd/>
            <a:tailEnd/>
          </a:ln>
        </p:spPr>
        <p:txBody>
          <a:bodyPr lIns="91028" tIns="45514" rIns="91028" bIns="45514">
            <a:spAutoFit/>
          </a:bodyPr>
          <a:lstStyle/>
          <a:p>
            <a:pPr algn="ctr" defTabSz="910829">
              <a:lnSpc>
                <a:spcPts val="1494"/>
              </a:lnSpc>
            </a:pPr>
            <a:r>
              <a:rPr lang="en-US" altLang="zh-CN" sz="1693" dirty="0">
                <a:solidFill>
                  <a:schemeClr val="bg1"/>
                </a:solidFill>
                <a:latin typeface="微软雅黑" pitchFamily="34" charset="-122"/>
              </a:rPr>
              <a:t>1</a:t>
            </a:r>
            <a:endParaRPr lang="zh-CN" altLang="en-US" sz="1693" dirty="0">
              <a:solidFill>
                <a:schemeClr val="bg1"/>
              </a:solidFill>
              <a:latin typeface="微软雅黑" pitchFamily="34" charset="-122"/>
            </a:endParaRPr>
          </a:p>
        </p:txBody>
      </p:sp>
      <p:sp>
        <p:nvSpPr>
          <p:cNvPr id="27" name="Freeform 10">
            <a:extLst>
              <a:ext uri="{FF2B5EF4-FFF2-40B4-BE49-F238E27FC236}">
                <a16:creationId xmlns:a16="http://schemas.microsoft.com/office/drawing/2014/main" id="{7CE9F0E8-0407-4522-84C0-A0D4609AA378}"/>
              </a:ext>
            </a:extLst>
          </p:cNvPr>
          <p:cNvSpPr>
            <a:spLocks/>
          </p:cNvSpPr>
          <p:nvPr/>
        </p:nvSpPr>
        <p:spPr bwMode="auto">
          <a:xfrm>
            <a:off x="3240118" y="1641615"/>
            <a:ext cx="2735559" cy="2736436"/>
          </a:xfrm>
          <a:custGeom>
            <a:avLst/>
            <a:gdLst>
              <a:gd name="T0" fmla="*/ 1112 w 1328"/>
              <a:gd name="T1" fmla="*/ 862 h 1328"/>
              <a:gd name="T2" fmla="*/ 1156 w 1328"/>
              <a:gd name="T3" fmla="*/ 886 h 1328"/>
              <a:gd name="T4" fmla="*/ 1204 w 1328"/>
              <a:gd name="T5" fmla="*/ 896 h 1328"/>
              <a:gd name="T6" fmla="*/ 1228 w 1328"/>
              <a:gd name="T7" fmla="*/ 894 h 1328"/>
              <a:gd name="T8" fmla="*/ 1274 w 1328"/>
              <a:gd name="T9" fmla="*/ 874 h 1328"/>
              <a:gd name="T10" fmla="*/ 1318 w 1328"/>
              <a:gd name="T11" fmla="*/ 820 h 1328"/>
              <a:gd name="T12" fmla="*/ 1328 w 1328"/>
              <a:gd name="T13" fmla="*/ 784 h 1328"/>
              <a:gd name="T14" fmla="*/ 1328 w 1328"/>
              <a:gd name="T15" fmla="*/ 760 h 1328"/>
              <a:gd name="T16" fmla="*/ 1318 w 1328"/>
              <a:gd name="T17" fmla="*/ 724 h 1328"/>
              <a:gd name="T18" fmla="*/ 1274 w 1328"/>
              <a:gd name="T19" fmla="*/ 670 h 1328"/>
              <a:gd name="T20" fmla="*/ 1228 w 1328"/>
              <a:gd name="T21" fmla="*/ 650 h 1328"/>
              <a:gd name="T22" fmla="*/ 1204 w 1328"/>
              <a:gd name="T23" fmla="*/ 648 h 1328"/>
              <a:gd name="T24" fmla="*/ 1156 w 1328"/>
              <a:gd name="T25" fmla="*/ 658 h 1328"/>
              <a:gd name="T26" fmla="*/ 1112 w 1328"/>
              <a:gd name="T27" fmla="*/ 682 h 1328"/>
              <a:gd name="T28" fmla="*/ 646 w 1328"/>
              <a:gd name="T29" fmla="*/ 216 h 1328"/>
              <a:gd name="T30" fmla="*/ 670 w 1328"/>
              <a:gd name="T31" fmla="*/ 172 h 1328"/>
              <a:gd name="T32" fmla="*/ 680 w 1328"/>
              <a:gd name="T33" fmla="*/ 124 h 1328"/>
              <a:gd name="T34" fmla="*/ 678 w 1328"/>
              <a:gd name="T35" fmla="*/ 100 h 1328"/>
              <a:gd name="T36" fmla="*/ 658 w 1328"/>
              <a:gd name="T37" fmla="*/ 54 h 1328"/>
              <a:gd name="T38" fmla="*/ 604 w 1328"/>
              <a:gd name="T39" fmla="*/ 10 h 1328"/>
              <a:gd name="T40" fmla="*/ 568 w 1328"/>
              <a:gd name="T41" fmla="*/ 0 h 1328"/>
              <a:gd name="T42" fmla="*/ 544 w 1328"/>
              <a:gd name="T43" fmla="*/ 0 h 1328"/>
              <a:gd name="T44" fmla="*/ 508 w 1328"/>
              <a:gd name="T45" fmla="*/ 10 h 1328"/>
              <a:gd name="T46" fmla="*/ 454 w 1328"/>
              <a:gd name="T47" fmla="*/ 54 h 1328"/>
              <a:gd name="T48" fmla="*/ 434 w 1328"/>
              <a:gd name="T49" fmla="*/ 100 h 1328"/>
              <a:gd name="T50" fmla="*/ 432 w 1328"/>
              <a:gd name="T51" fmla="*/ 124 h 1328"/>
              <a:gd name="T52" fmla="*/ 442 w 1328"/>
              <a:gd name="T53" fmla="*/ 172 h 1328"/>
              <a:gd name="T54" fmla="*/ 432 w 1328"/>
              <a:gd name="T55" fmla="*/ 216 h 1328"/>
              <a:gd name="T56" fmla="*/ 0 w 1328"/>
              <a:gd name="T57" fmla="*/ 216 h 1328"/>
              <a:gd name="T58" fmla="*/ 26 w 1328"/>
              <a:gd name="T59" fmla="*/ 610 h 1328"/>
              <a:gd name="T60" fmla="*/ 68 w 1328"/>
              <a:gd name="T61" fmla="*/ 608 h 1328"/>
              <a:gd name="T62" fmla="*/ 116 w 1328"/>
              <a:gd name="T63" fmla="*/ 620 h 1328"/>
              <a:gd name="T64" fmla="*/ 156 w 1328"/>
              <a:gd name="T65" fmla="*/ 646 h 1328"/>
              <a:gd name="T66" fmla="*/ 188 w 1328"/>
              <a:gd name="T67" fmla="*/ 680 h 1328"/>
              <a:gd name="T68" fmla="*/ 208 w 1328"/>
              <a:gd name="T69" fmla="*/ 724 h 1328"/>
              <a:gd name="T70" fmla="*/ 216 w 1328"/>
              <a:gd name="T71" fmla="*/ 772 h 1328"/>
              <a:gd name="T72" fmla="*/ 212 w 1328"/>
              <a:gd name="T73" fmla="*/ 806 h 1328"/>
              <a:gd name="T74" fmla="*/ 196 w 1328"/>
              <a:gd name="T75" fmla="*/ 850 h 1328"/>
              <a:gd name="T76" fmla="*/ 168 w 1328"/>
              <a:gd name="T77" fmla="*/ 888 h 1328"/>
              <a:gd name="T78" fmla="*/ 130 w 1328"/>
              <a:gd name="T79" fmla="*/ 916 h 1328"/>
              <a:gd name="T80" fmla="*/ 86 w 1328"/>
              <a:gd name="T81" fmla="*/ 932 h 1328"/>
              <a:gd name="T82" fmla="*/ 52 w 1328"/>
              <a:gd name="T83" fmla="*/ 936 h 1328"/>
              <a:gd name="T84" fmla="*/ 0 w 1328"/>
              <a:gd name="T85" fmla="*/ 928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8" h="1328">
                <a:moveTo>
                  <a:pt x="1112" y="1328"/>
                </a:moveTo>
                <a:lnTo>
                  <a:pt x="1112" y="1328"/>
                </a:lnTo>
                <a:lnTo>
                  <a:pt x="1112" y="862"/>
                </a:lnTo>
                <a:lnTo>
                  <a:pt x="1142" y="880"/>
                </a:lnTo>
                <a:lnTo>
                  <a:pt x="1142" y="880"/>
                </a:lnTo>
                <a:lnTo>
                  <a:pt x="1156" y="886"/>
                </a:lnTo>
                <a:lnTo>
                  <a:pt x="1172" y="892"/>
                </a:lnTo>
                <a:lnTo>
                  <a:pt x="1188" y="894"/>
                </a:lnTo>
                <a:lnTo>
                  <a:pt x="1204" y="896"/>
                </a:lnTo>
                <a:lnTo>
                  <a:pt x="1204" y="896"/>
                </a:lnTo>
                <a:lnTo>
                  <a:pt x="1216" y="896"/>
                </a:lnTo>
                <a:lnTo>
                  <a:pt x="1228" y="894"/>
                </a:lnTo>
                <a:lnTo>
                  <a:pt x="1240" y="890"/>
                </a:lnTo>
                <a:lnTo>
                  <a:pt x="1252" y="886"/>
                </a:lnTo>
                <a:lnTo>
                  <a:pt x="1274" y="874"/>
                </a:lnTo>
                <a:lnTo>
                  <a:pt x="1292" y="860"/>
                </a:lnTo>
                <a:lnTo>
                  <a:pt x="1306" y="842"/>
                </a:lnTo>
                <a:lnTo>
                  <a:pt x="1318" y="820"/>
                </a:lnTo>
                <a:lnTo>
                  <a:pt x="1322" y="808"/>
                </a:lnTo>
                <a:lnTo>
                  <a:pt x="1326" y="796"/>
                </a:lnTo>
                <a:lnTo>
                  <a:pt x="1328" y="784"/>
                </a:lnTo>
                <a:lnTo>
                  <a:pt x="1328" y="772"/>
                </a:lnTo>
                <a:lnTo>
                  <a:pt x="1328" y="772"/>
                </a:lnTo>
                <a:lnTo>
                  <a:pt x="1328" y="760"/>
                </a:lnTo>
                <a:lnTo>
                  <a:pt x="1326" y="748"/>
                </a:lnTo>
                <a:lnTo>
                  <a:pt x="1322" y="736"/>
                </a:lnTo>
                <a:lnTo>
                  <a:pt x="1318" y="724"/>
                </a:lnTo>
                <a:lnTo>
                  <a:pt x="1306" y="702"/>
                </a:lnTo>
                <a:lnTo>
                  <a:pt x="1292" y="684"/>
                </a:lnTo>
                <a:lnTo>
                  <a:pt x="1274" y="670"/>
                </a:lnTo>
                <a:lnTo>
                  <a:pt x="1252" y="658"/>
                </a:lnTo>
                <a:lnTo>
                  <a:pt x="1240" y="654"/>
                </a:lnTo>
                <a:lnTo>
                  <a:pt x="1228" y="650"/>
                </a:lnTo>
                <a:lnTo>
                  <a:pt x="1216" y="648"/>
                </a:lnTo>
                <a:lnTo>
                  <a:pt x="1204" y="648"/>
                </a:lnTo>
                <a:lnTo>
                  <a:pt x="1204" y="648"/>
                </a:lnTo>
                <a:lnTo>
                  <a:pt x="1188" y="650"/>
                </a:lnTo>
                <a:lnTo>
                  <a:pt x="1172" y="652"/>
                </a:lnTo>
                <a:lnTo>
                  <a:pt x="1156" y="658"/>
                </a:lnTo>
                <a:lnTo>
                  <a:pt x="1142" y="664"/>
                </a:lnTo>
                <a:lnTo>
                  <a:pt x="1112" y="682"/>
                </a:lnTo>
                <a:lnTo>
                  <a:pt x="1112" y="682"/>
                </a:lnTo>
                <a:lnTo>
                  <a:pt x="1112" y="216"/>
                </a:lnTo>
                <a:lnTo>
                  <a:pt x="1112" y="216"/>
                </a:lnTo>
                <a:lnTo>
                  <a:pt x="646" y="216"/>
                </a:lnTo>
                <a:lnTo>
                  <a:pt x="664" y="186"/>
                </a:lnTo>
                <a:lnTo>
                  <a:pt x="664" y="186"/>
                </a:lnTo>
                <a:lnTo>
                  <a:pt x="670" y="172"/>
                </a:lnTo>
                <a:lnTo>
                  <a:pt x="676" y="156"/>
                </a:lnTo>
                <a:lnTo>
                  <a:pt x="678" y="140"/>
                </a:lnTo>
                <a:lnTo>
                  <a:pt x="680" y="124"/>
                </a:lnTo>
                <a:lnTo>
                  <a:pt x="680" y="124"/>
                </a:lnTo>
                <a:lnTo>
                  <a:pt x="680" y="112"/>
                </a:lnTo>
                <a:lnTo>
                  <a:pt x="678" y="100"/>
                </a:lnTo>
                <a:lnTo>
                  <a:pt x="674" y="88"/>
                </a:lnTo>
                <a:lnTo>
                  <a:pt x="670" y="76"/>
                </a:lnTo>
                <a:lnTo>
                  <a:pt x="658" y="54"/>
                </a:lnTo>
                <a:lnTo>
                  <a:pt x="644" y="36"/>
                </a:lnTo>
                <a:lnTo>
                  <a:pt x="626" y="22"/>
                </a:lnTo>
                <a:lnTo>
                  <a:pt x="604" y="10"/>
                </a:lnTo>
                <a:lnTo>
                  <a:pt x="592" y="6"/>
                </a:lnTo>
                <a:lnTo>
                  <a:pt x="580" y="2"/>
                </a:lnTo>
                <a:lnTo>
                  <a:pt x="568" y="0"/>
                </a:lnTo>
                <a:lnTo>
                  <a:pt x="556" y="0"/>
                </a:lnTo>
                <a:lnTo>
                  <a:pt x="556" y="0"/>
                </a:lnTo>
                <a:lnTo>
                  <a:pt x="544" y="0"/>
                </a:lnTo>
                <a:lnTo>
                  <a:pt x="532" y="2"/>
                </a:lnTo>
                <a:lnTo>
                  <a:pt x="520" y="6"/>
                </a:lnTo>
                <a:lnTo>
                  <a:pt x="508" y="10"/>
                </a:lnTo>
                <a:lnTo>
                  <a:pt x="486" y="22"/>
                </a:lnTo>
                <a:lnTo>
                  <a:pt x="468" y="36"/>
                </a:lnTo>
                <a:lnTo>
                  <a:pt x="454" y="54"/>
                </a:lnTo>
                <a:lnTo>
                  <a:pt x="442" y="76"/>
                </a:lnTo>
                <a:lnTo>
                  <a:pt x="438" y="88"/>
                </a:lnTo>
                <a:lnTo>
                  <a:pt x="434" y="100"/>
                </a:lnTo>
                <a:lnTo>
                  <a:pt x="432" y="112"/>
                </a:lnTo>
                <a:lnTo>
                  <a:pt x="432" y="124"/>
                </a:lnTo>
                <a:lnTo>
                  <a:pt x="432" y="124"/>
                </a:lnTo>
                <a:lnTo>
                  <a:pt x="434" y="140"/>
                </a:lnTo>
                <a:lnTo>
                  <a:pt x="436" y="156"/>
                </a:lnTo>
                <a:lnTo>
                  <a:pt x="442" y="172"/>
                </a:lnTo>
                <a:lnTo>
                  <a:pt x="448" y="186"/>
                </a:lnTo>
                <a:lnTo>
                  <a:pt x="466" y="216"/>
                </a:lnTo>
                <a:lnTo>
                  <a:pt x="432" y="216"/>
                </a:lnTo>
                <a:lnTo>
                  <a:pt x="432" y="216"/>
                </a:lnTo>
                <a:lnTo>
                  <a:pt x="0" y="216"/>
                </a:lnTo>
                <a:lnTo>
                  <a:pt x="0" y="216"/>
                </a:lnTo>
                <a:lnTo>
                  <a:pt x="0" y="616"/>
                </a:lnTo>
                <a:lnTo>
                  <a:pt x="0" y="616"/>
                </a:lnTo>
                <a:lnTo>
                  <a:pt x="26" y="610"/>
                </a:lnTo>
                <a:lnTo>
                  <a:pt x="52" y="608"/>
                </a:lnTo>
                <a:lnTo>
                  <a:pt x="52" y="608"/>
                </a:lnTo>
                <a:lnTo>
                  <a:pt x="68" y="608"/>
                </a:lnTo>
                <a:lnTo>
                  <a:pt x="86" y="612"/>
                </a:lnTo>
                <a:lnTo>
                  <a:pt x="100" y="616"/>
                </a:lnTo>
                <a:lnTo>
                  <a:pt x="116" y="620"/>
                </a:lnTo>
                <a:lnTo>
                  <a:pt x="130" y="628"/>
                </a:lnTo>
                <a:lnTo>
                  <a:pt x="144" y="636"/>
                </a:lnTo>
                <a:lnTo>
                  <a:pt x="156" y="646"/>
                </a:lnTo>
                <a:lnTo>
                  <a:pt x="168" y="656"/>
                </a:lnTo>
                <a:lnTo>
                  <a:pt x="178" y="668"/>
                </a:lnTo>
                <a:lnTo>
                  <a:pt x="188" y="680"/>
                </a:lnTo>
                <a:lnTo>
                  <a:pt x="196" y="694"/>
                </a:lnTo>
                <a:lnTo>
                  <a:pt x="204" y="708"/>
                </a:lnTo>
                <a:lnTo>
                  <a:pt x="208" y="724"/>
                </a:lnTo>
                <a:lnTo>
                  <a:pt x="212" y="738"/>
                </a:lnTo>
                <a:lnTo>
                  <a:pt x="216" y="756"/>
                </a:lnTo>
                <a:lnTo>
                  <a:pt x="216" y="772"/>
                </a:lnTo>
                <a:lnTo>
                  <a:pt x="216" y="772"/>
                </a:lnTo>
                <a:lnTo>
                  <a:pt x="216" y="788"/>
                </a:lnTo>
                <a:lnTo>
                  <a:pt x="212" y="806"/>
                </a:lnTo>
                <a:lnTo>
                  <a:pt x="208" y="820"/>
                </a:lnTo>
                <a:lnTo>
                  <a:pt x="204" y="836"/>
                </a:lnTo>
                <a:lnTo>
                  <a:pt x="196" y="850"/>
                </a:lnTo>
                <a:lnTo>
                  <a:pt x="188" y="864"/>
                </a:lnTo>
                <a:lnTo>
                  <a:pt x="178" y="876"/>
                </a:lnTo>
                <a:lnTo>
                  <a:pt x="168" y="888"/>
                </a:lnTo>
                <a:lnTo>
                  <a:pt x="156" y="898"/>
                </a:lnTo>
                <a:lnTo>
                  <a:pt x="144" y="908"/>
                </a:lnTo>
                <a:lnTo>
                  <a:pt x="130" y="916"/>
                </a:lnTo>
                <a:lnTo>
                  <a:pt x="116" y="924"/>
                </a:lnTo>
                <a:lnTo>
                  <a:pt x="100" y="928"/>
                </a:lnTo>
                <a:lnTo>
                  <a:pt x="86" y="932"/>
                </a:lnTo>
                <a:lnTo>
                  <a:pt x="68" y="936"/>
                </a:lnTo>
                <a:lnTo>
                  <a:pt x="52" y="936"/>
                </a:lnTo>
                <a:lnTo>
                  <a:pt x="52" y="936"/>
                </a:lnTo>
                <a:lnTo>
                  <a:pt x="26" y="934"/>
                </a:lnTo>
                <a:lnTo>
                  <a:pt x="0" y="928"/>
                </a:lnTo>
                <a:lnTo>
                  <a:pt x="0" y="928"/>
                </a:lnTo>
                <a:lnTo>
                  <a:pt x="0" y="1328"/>
                </a:lnTo>
                <a:lnTo>
                  <a:pt x="1112" y="1328"/>
                </a:lnTo>
                <a:close/>
              </a:path>
            </a:pathLst>
          </a:custGeom>
          <a:solidFill>
            <a:schemeClr val="bg2"/>
          </a:solidFill>
          <a:ln>
            <a:noFill/>
          </a:ln>
          <a:effectLst/>
        </p:spPr>
        <p:txBody>
          <a:bodyPr wrap="none" anchor="ctr"/>
          <a:lstStyle/>
          <a:p>
            <a:pPr defTabSz="860062">
              <a:defRPr/>
            </a:pPr>
            <a:endParaRPr lang="zh-CN" altLang="en-US" sz="1317" kern="0">
              <a:latin typeface="微软雅黑" panose="020B0503020204020204" pitchFamily="34" charset="-122"/>
            </a:endParaRPr>
          </a:p>
        </p:txBody>
      </p:sp>
      <p:sp>
        <p:nvSpPr>
          <p:cNvPr id="28" name="矩形 26">
            <a:extLst>
              <a:ext uri="{FF2B5EF4-FFF2-40B4-BE49-F238E27FC236}">
                <a16:creationId xmlns:a16="http://schemas.microsoft.com/office/drawing/2014/main" id="{887885A2-DC84-457E-BFEC-5F2250AEED3B}"/>
              </a:ext>
            </a:extLst>
          </p:cNvPr>
          <p:cNvSpPr>
            <a:spLocks noChangeArrowheads="1"/>
          </p:cNvSpPr>
          <p:nvPr/>
        </p:nvSpPr>
        <p:spPr bwMode="auto">
          <a:xfrm>
            <a:off x="3620395" y="2319019"/>
            <a:ext cx="1967651" cy="2404409"/>
          </a:xfrm>
          <a:prstGeom prst="rect">
            <a:avLst/>
          </a:prstGeom>
          <a:noFill/>
          <a:ln w="9525">
            <a:noFill/>
            <a:miter lim="800000"/>
            <a:headEnd/>
            <a:tailEnd/>
          </a:ln>
        </p:spPr>
        <p:txBody>
          <a:bodyPr wrap="square" lIns="91028" tIns="45514" rIns="91028" bIns="45514">
            <a:spAutoFit/>
          </a:bodyPr>
          <a:lstStyle/>
          <a:p>
            <a:pPr defTabSz="910829">
              <a:lnSpc>
                <a:spcPct val="120000"/>
              </a:lnSpc>
            </a:pPr>
            <a:r>
              <a:rPr lang="en-US" altLang="zh-CN" sz="1400" b="1" u="sng" dirty="0">
                <a:solidFill>
                  <a:schemeClr val="bg1"/>
                </a:solidFill>
              </a:rPr>
              <a:t>Extreme Gradient Boosting</a:t>
            </a:r>
          </a:p>
          <a:p>
            <a:pPr marL="171450" indent="-171450" defTabSz="910829">
              <a:lnSpc>
                <a:spcPct val="120000"/>
              </a:lnSpc>
              <a:buFont typeface="Arial" panose="020B0604020202020204" pitchFamily="34" charset="0"/>
              <a:buChar char="•"/>
            </a:pPr>
            <a:r>
              <a:rPr lang="en-US" altLang="zh-CN" sz="1400" dirty="0">
                <a:solidFill>
                  <a:schemeClr val="bg1"/>
                </a:solidFill>
              </a:rPr>
              <a:t>Gradient Boosting.</a:t>
            </a:r>
          </a:p>
          <a:p>
            <a:pPr marL="171450" indent="-171450" defTabSz="910829">
              <a:lnSpc>
                <a:spcPct val="120000"/>
              </a:lnSpc>
              <a:buFont typeface="Arial" panose="020B0604020202020204" pitchFamily="34" charset="0"/>
              <a:buChar char="•"/>
            </a:pPr>
            <a:r>
              <a:rPr lang="en-US" altLang="zh-CN" sz="1400" dirty="0">
                <a:solidFill>
                  <a:schemeClr val="bg1"/>
                </a:solidFill>
              </a:rPr>
              <a:t>Decision Tree based ensemble Machine Learning.</a:t>
            </a:r>
          </a:p>
          <a:p>
            <a:pPr marL="171450" indent="-171450" defTabSz="910829">
              <a:lnSpc>
                <a:spcPct val="120000"/>
              </a:lnSpc>
              <a:buFont typeface="Arial" panose="020B0604020202020204" pitchFamily="34" charset="0"/>
              <a:buChar char="•"/>
            </a:pPr>
            <a:endParaRPr lang="en-US" altLang="zh-CN" sz="1400" dirty="0">
              <a:solidFill>
                <a:schemeClr val="bg1"/>
              </a:solidFill>
            </a:endParaRPr>
          </a:p>
          <a:p>
            <a:pPr defTabSz="910829">
              <a:lnSpc>
                <a:spcPct val="120000"/>
              </a:lnSpc>
            </a:pPr>
            <a:endParaRPr lang="en-US" altLang="zh-CN" sz="1200" dirty="0">
              <a:solidFill>
                <a:schemeClr val="bg1"/>
              </a:solidFill>
            </a:endParaRPr>
          </a:p>
          <a:p>
            <a:pPr marL="171450" indent="-171450" defTabSz="910829">
              <a:lnSpc>
                <a:spcPct val="120000"/>
              </a:lnSpc>
              <a:buFont typeface="Arial" panose="020B0604020202020204" pitchFamily="34" charset="0"/>
              <a:buChar char="•"/>
            </a:pPr>
            <a:endParaRPr lang="zh-CN" altLang="en-US" sz="1200" b="1" u="sng" dirty="0">
              <a:solidFill>
                <a:schemeClr val="bg1"/>
              </a:solidFill>
            </a:endParaRPr>
          </a:p>
        </p:txBody>
      </p:sp>
      <p:sp>
        <p:nvSpPr>
          <p:cNvPr id="29" name="矩形 27">
            <a:extLst>
              <a:ext uri="{FF2B5EF4-FFF2-40B4-BE49-F238E27FC236}">
                <a16:creationId xmlns:a16="http://schemas.microsoft.com/office/drawing/2014/main" id="{D146A71C-56D3-45DA-AA16-01A992E3A482}"/>
              </a:ext>
            </a:extLst>
          </p:cNvPr>
          <p:cNvSpPr>
            <a:spLocks noChangeArrowheads="1"/>
          </p:cNvSpPr>
          <p:nvPr/>
        </p:nvSpPr>
        <p:spPr bwMode="auto">
          <a:xfrm>
            <a:off x="4259949" y="1824863"/>
            <a:ext cx="259807" cy="284277"/>
          </a:xfrm>
          <a:prstGeom prst="rect">
            <a:avLst/>
          </a:prstGeom>
          <a:noFill/>
          <a:ln w="9525">
            <a:noFill/>
            <a:miter lim="800000"/>
            <a:headEnd/>
            <a:tailEnd/>
          </a:ln>
        </p:spPr>
        <p:txBody>
          <a:bodyPr lIns="91028" tIns="45514" rIns="91028" bIns="45514">
            <a:spAutoFit/>
          </a:bodyPr>
          <a:lstStyle/>
          <a:p>
            <a:pPr algn="ctr" defTabSz="910829">
              <a:lnSpc>
                <a:spcPts val="1494"/>
              </a:lnSpc>
            </a:pPr>
            <a:r>
              <a:rPr lang="en-US" altLang="zh-CN" sz="1693">
                <a:solidFill>
                  <a:schemeClr val="bg1"/>
                </a:solidFill>
                <a:latin typeface="微软雅黑" pitchFamily="34" charset="-122"/>
              </a:rPr>
              <a:t>2</a:t>
            </a:r>
            <a:endParaRPr lang="zh-CN" altLang="en-US" sz="1693">
              <a:solidFill>
                <a:schemeClr val="bg1"/>
              </a:solidFill>
              <a:latin typeface="微软雅黑" pitchFamily="34" charset="-122"/>
            </a:endParaRPr>
          </a:p>
        </p:txBody>
      </p:sp>
      <p:sp>
        <p:nvSpPr>
          <p:cNvPr id="30" name="Freeform 10">
            <a:extLst>
              <a:ext uri="{FF2B5EF4-FFF2-40B4-BE49-F238E27FC236}">
                <a16:creationId xmlns:a16="http://schemas.microsoft.com/office/drawing/2014/main" id="{F3F98EAE-F76D-47BC-A8A4-8D77A451D9C3}"/>
              </a:ext>
            </a:extLst>
          </p:cNvPr>
          <p:cNvSpPr>
            <a:spLocks/>
          </p:cNvSpPr>
          <p:nvPr/>
        </p:nvSpPr>
        <p:spPr bwMode="auto">
          <a:xfrm>
            <a:off x="5593767" y="1641615"/>
            <a:ext cx="2990639" cy="2736436"/>
          </a:xfrm>
          <a:custGeom>
            <a:avLst/>
            <a:gdLst>
              <a:gd name="T0" fmla="*/ 1112 w 1328"/>
              <a:gd name="T1" fmla="*/ 862 h 1328"/>
              <a:gd name="T2" fmla="*/ 1156 w 1328"/>
              <a:gd name="T3" fmla="*/ 886 h 1328"/>
              <a:gd name="T4" fmla="*/ 1204 w 1328"/>
              <a:gd name="T5" fmla="*/ 896 h 1328"/>
              <a:gd name="T6" fmla="*/ 1228 w 1328"/>
              <a:gd name="T7" fmla="*/ 894 h 1328"/>
              <a:gd name="T8" fmla="*/ 1274 w 1328"/>
              <a:gd name="T9" fmla="*/ 874 h 1328"/>
              <a:gd name="T10" fmla="*/ 1318 w 1328"/>
              <a:gd name="T11" fmla="*/ 820 h 1328"/>
              <a:gd name="T12" fmla="*/ 1328 w 1328"/>
              <a:gd name="T13" fmla="*/ 784 h 1328"/>
              <a:gd name="T14" fmla="*/ 1328 w 1328"/>
              <a:gd name="T15" fmla="*/ 760 h 1328"/>
              <a:gd name="T16" fmla="*/ 1318 w 1328"/>
              <a:gd name="T17" fmla="*/ 724 h 1328"/>
              <a:gd name="T18" fmla="*/ 1274 w 1328"/>
              <a:gd name="T19" fmla="*/ 670 h 1328"/>
              <a:gd name="T20" fmla="*/ 1228 w 1328"/>
              <a:gd name="T21" fmla="*/ 650 h 1328"/>
              <a:gd name="T22" fmla="*/ 1204 w 1328"/>
              <a:gd name="T23" fmla="*/ 648 h 1328"/>
              <a:gd name="T24" fmla="*/ 1156 w 1328"/>
              <a:gd name="T25" fmla="*/ 658 h 1328"/>
              <a:gd name="T26" fmla="*/ 1112 w 1328"/>
              <a:gd name="T27" fmla="*/ 682 h 1328"/>
              <a:gd name="T28" fmla="*/ 646 w 1328"/>
              <a:gd name="T29" fmla="*/ 216 h 1328"/>
              <a:gd name="T30" fmla="*/ 670 w 1328"/>
              <a:gd name="T31" fmla="*/ 172 h 1328"/>
              <a:gd name="T32" fmla="*/ 680 w 1328"/>
              <a:gd name="T33" fmla="*/ 124 h 1328"/>
              <a:gd name="T34" fmla="*/ 678 w 1328"/>
              <a:gd name="T35" fmla="*/ 100 h 1328"/>
              <a:gd name="T36" fmla="*/ 658 w 1328"/>
              <a:gd name="T37" fmla="*/ 54 h 1328"/>
              <a:gd name="T38" fmla="*/ 604 w 1328"/>
              <a:gd name="T39" fmla="*/ 10 h 1328"/>
              <a:gd name="T40" fmla="*/ 568 w 1328"/>
              <a:gd name="T41" fmla="*/ 0 h 1328"/>
              <a:gd name="T42" fmla="*/ 544 w 1328"/>
              <a:gd name="T43" fmla="*/ 0 h 1328"/>
              <a:gd name="T44" fmla="*/ 508 w 1328"/>
              <a:gd name="T45" fmla="*/ 10 h 1328"/>
              <a:gd name="T46" fmla="*/ 454 w 1328"/>
              <a:gd name="T47" fmla="*/ 54 h 1328"/>
              <a:gd name="T48" fmla="*/ 434 w 1328"/>
              <a:gd name="T49" fmla="*/ 100 h 1328"/>
              <a:gd name="T50" fmla="*/ 432 w 1328"/>
              <a:gd name="T51" fmla="*/ 124 h 1328"/>
              <a:gd name="T52" fmla="*/ 442 w 1328"/>
              <a:gd name="T53" fmla="*/ 172 h 1328"/>
              <a:gd name="T54" fmla="*/ 432 w 1328"/>
              <a:gd name="T55" fmla="*/ 216 h 1328"/>
              <a:gd name="T56" fmla="*/ 0 w 1328"/>
              <a:gd name="T57" fmla="*/ 216 h 1328"/>
              <a:gd name="T58" fmla="*/ 26 w 1328"/>
              <a:gd name="T59" fmla="*/ 610 h 1328"/>
              <a:gd name="T60" fmla="*/ 68 w 1328"/>
              <a:gd name="T61" fmla="*/ 608 h 1328"/>
              <a:gd name="T62" fmla="*/ 116 w 1328"/>
              <a:gd name="T63" fmla="*/ 620 h 1328"/>
              <a:gd name="T64" fmla="*/ 156 w 1328"/>
              <a:gd name="T65" fmla="*/ 646 h 1328"/>
              <a:gd name="T66" fmla="*/ 188 w 1328"/>
              <a:gd name="T67" fmla="*/ 680 h 1328"/>
              <a:gd name="T68" fmla="*/ 208 w 1328"/>
              <a:gd name="T69" fmla="*/ 724 h 1328"/>
              <a:gd name="T70" fmla="*/ 216 w 1328"/>
              <a:gd name="T71" fmla="*/ 772 h 1328"/>
              <a:gd name="T72" fmla="*/ 212 w 1328"/>
              <a:gd name="T73" fmla="*/ 806 h 1328"/>
              <a:gd name="T74" fmla="*/ 196 w 1328"/>
              <a:gd name="T75" fmla="*/ 850 h 1328"/>
              <a:gd name="T76" fmla="*/ 168 w 1328"/>
              <a:gd name="T77" fmla="*/ 888 h 1328"/>
              <a:gd name="T78" fmla="*/ 130 w 1328"/>
              <a:gd name="T79" fmla="*/ 916 h 1328"/>
              <a:gd name="T80" fmla="*/ 86 w 1328"/>
              <a:gd name="T81" fmla="*/ 932 h 1328"/>
              <a:gd name="T82" fmla="*/ 52 w 1328"/>
              <a:gd name="T83" fmla="*/ 936 h 1328"/>
              <a:gd name="T84" fmla="*/ 0 w 1328"/>
              <a:gd name="T85" fmla="*/ 928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8" h="1328">
                <a:moveTo>
                  <a:pt x="1112" y="1328"/>
                </a:moveTo>
                <a:lnTo>
                  <a:pt x="1112" y="1328"/>
                </a:lnTo>
                <a:lnTo>
                  <a:pt x="1112" y="862"/>
                </a:lnTo>
                <a:lnTo>
                  <a:pt x="1142" y="880"/>
                </a:lnTo>
                <a:lnTo>
                  <a:pt x="1142" y="880"/>
                </a:lnTo>
                <a:lnTo>
                  <a:pt x="1156" y="886"/>
                </a:lnTo>
                <a:lnTo>
                  <a:pt x="1172" y="892"/>
                </a:lnTo>
                <a:lnTo>
                  <a:pt x="1188" y="894"/>
                </a:lnTo>
                <a:lnTo>
                  <a:pt x="1204" y="896"/>
                </a:lnTo>
                <a:lnTo>
                  <a:pt x="1204" y="896"/>
                </a:lnTo>
                <a:lnTo>
                  <a:pt x="1216" y="896"/>
                </a:lnTo>
                <a:lnTo>
                  <a:pt x="1228" y="894"/>
                </a:lnTo>
                <a:lnTo>
                  <a:pt x="1240" y="890"/>
                </a:lnTo>
                <a:lnTo>
                  <a:pt x="1252" y="886"/>
                </a:lnTo>
                <a:lnTo>
                  <a:pt x="1274" y="874"/>
                </a:lnTo>
                <a:lnTo>
                  <a:pt x="1292" y="860"/>
                </a:lnTo>
                <a:lnTo>
                  <a:pt x="1306" y="842"/>
                </a:lnTo>
                <a:lnTo>
                  <a:pt x="1318" y="820"/>
                </a:lnTo>
                <a:lnTo>
                  <a:pt x="1322" y="808"/>
                </a:lnTo>
                <a:lnTo>
                  <a:pt x="1326" y="796"/>
                </a:lnTo>
                <a:lnTo>
                  <a:pt x="1328" y="784"/>
                </a:lnTo>
                <a:lnTo>
                  <a:pt x="1328" y="772"/>
                </a:lnTo>
                <a:lnTo>
                  <a:pt x="1328" y="772"/>
                </a:lnTo>
                <a:lnTo>
                  <a:pt x="1328" y="760"/>
                </a:lnTo>
                <a:lnTo>
                  <a:pt x="1326" y="748"/>
                </a:lnTo>
                <a:lnTo>
                  <a:pt x="1322" y="736"/>
                </a:lnTo>
                <a:lnTo>
                  <a:pt x="1318" y="724"/>
                </a:lnTo>
                <a:lnTo>
                  <a:pt x="1306" y="702"/>
                </a:lnTo>
                <a:lnTo>
                  <a:pt x="1292" y="684"/>
                </a:lnTo>
                <a:lnTo>
                  <a:pt x="1274" y="670"/>
                </a:lnTo>
                <a:lnTo>
                  <a:pt x="1252" y="658"/>
                </a:lnTo>
                <a:lnTo>
                  <a:pt x="1240" y="654"/>
                </a:lnTo>
                <a:lnTo>
                  <a:pt x="1228" y="650"/>
                </a:lnTo>
                <a:lnTo>
                  <a:pt x="1216" y="648"/>
                </a:lnTo>
                <a:lnTo>
                  <a:pt x="1204" y="648"/>
                </a:lnTo>
                <a:lnTo>
                  <a:pt x="1204" y="648"/>
                </a:lnTo>
                <a:lnTo>
                  <a:pt x="1188" y="650"/>
                </a:lnTo>
                <a:lnTo>
                  <a:pt x="1172" y="652"/>
                </a:lnTo>
                <a:lnTo>
                  <a:pt x="1156" y="658"/>
                </a:lnTo>
                <a:lnTo>
                  <a:pt x="1142" y="664"/>
                </a:lnTo>
                <a:lnTo>
                  <a:pt x="1112" y="682"/>
                </a:lnTo>
                <a:lnTo>
                  <a:pt x="1112" y="682"/>
                </a:lnTo>
                <a:lnTo>
                  <a:pt x="1112" y="216"/>
                </a:lnTo>
                <a:lnTo>
                  <a:pt x="1112" y="216"/>
                </a:lnTo>
                <a:lnTo>
                  <a:pt x="646" y="216"/>
                </a:lnTo>
                <a:lnTo>
                  <a:pt x="664" y="186"/>
                </a:lnTo>
                <a:lnTo>
                  <a:pt x="664" y="186"/>
                </a:lnTo>
                <a:lnTo>
                  <a:pt x="670" y="172"/>
                </a:lnTo>
                <a:lnTo>
                  <a:pt x="676" y="156"/>
                </a:lnTo>
                <a:lnTo>
                  <a:pt x="678" y="140"/>
                </a:lnTo>
                <a:lnTo>
                  <a:pt x="680" y="124"/>
                </a:lnTo>
                <a:lnTo>
                  <a:pt x="680" y="124"/>
                </a:lnTo>
                <a:lnTo>
                  <a:pt x="680" y="112"/>
                </a:lnTo>
                <a:lnTo>
                  <a:pt x="678" y="100"/>
                </a:lnTo>
                <a:lnTo>
                  <a:pt x="674" y="88"/>
                </a:lnTo>
                <a:lnTo>
                  <a:pt x="670" y="76"/>
                </a:lnTo>
                <a:lnTo>
                  <a:pt x="658" y="54"/>
                </a:lnTo>
                <a:lnTo>
                  <a:pt x="644" y="36"/>
                </a:lnTo>
                <a:lnTo>
                  <a:pt x="626" y="22"/>
                </a:lnTo>
                <a:lnTo>
                  <a:pt x="604" y="10"/>
                </a:lnTo>
                <a:lnTo>
                  <a:pt x="592" y="6"/>
                </a:lnTo>
                <a:lnTo>
                  <a:pt x="580" y="2"/>
                </a:lnTo>
                <a:lnTo>
                  <a:pt x="568" y="0"/>
                </a:lnTo>
                <a:lnTo>
                  <a:pt x="556" y="0"/>
                </a:lnTo>
                <a:lnTo>
                  <a:pt x="556" y="0"/>
                </a:lnTo>
                <a:lnTo>
                  <a:pt x="544" y="0"/>
                </a:lnTo>
                <a:lnTo>
                  <a:pt x="532" y="2"/>
                </a:lnTo>
                <a:lnTo>
                  <a:pt x="520" y="6"/>
                </a:lnTo>
                <a:lnTo>
                  <a:pt x="508" y="10"/>
                </a:lnTo>
                <a:lnTo>
                  <a:pt x="486" y="22"/>
                </a:lnTo>
                <a:lnTo>
                  <a:pt x="468" y="36"/>
                </a:lnTo>
                <a:lnTo>
                  <a:pt x="454" y="54"/>
                </a:lnTo>
                <a:lnTo>
                  <a:pt x="442" y="76"/>
                </a:lnTo>
                <a:lnTo>
                  <a:pt x="438" y="88"/>
                </a:lnTo>
                <a:lnTo>
                  <a:pt x="434" y="100"/>
                </a:lnTo>
                <a:lnTo>
                  <a:pt x="432" y="112"/>
                </a:lnTo>
                <a:lnTo>
                  <a:pt x="432" y="124"/>
                </a:lnTo>
                <a:lnTo>
                  <a:pt x="432" y="124"/>
                </a:lnTo>
                <a:lnTo>
                  <a:pt x="434" y="140"/>
                </a:lnTo>
                <a:lnTo>
                  <a:pt x="436" y="156"/>
                </a:lnTo>
                <a:lnTo>
                  <a:pt x="442" y="172"/>
                </a:lnTo>
                <a:lnTo>
                  <a:pt x="448" y="186"/>
                </a:lnTo>
                <a:lnTo>
                  <a:pt x="466" y="216"/>
                </a:lnTo>
                <a:lnTo>
                  <a:pt x="432" y="216"/>
                </a:lnTo>
                <a:lnTo>
                  <a:pt x="432" y="216"/>
                </a:lnTo>
                <a:lnTo>
                  <a:pt x="0" y="216"/>
                </a:lnTo>
                <a:lnTo>
                  <a:pt x="0" y="216"/>
                </a:lnTo>
                <a:lnTo>
                  <a:pt x="0" y="616"/>
                </a:lnTo>
                <a:lnTo>
                  <a:pt x="0" y="616"/>
                </a:lnTo>
                <a:lnTo>
                  <a:pt x="26" y="610"/>
                </a:lnTo>
                <a:lnTo>
                  <a:pt x="52" y="608"/>
                </a:lnTo>
                <a:lnTo>
                  <a:pt x="52" y="608"/>
                </a:lnTo>
                <a:lnTo>
                  <a:pt x="68" y="608"/>
                </a:lnTo>
                <a:lnTo>
                  <a:pt x="86" y="612"/>
                </a:lnTo>
                <a:lnTo>
                  <a:pt x="100" y="616"/>
                </a:lnTo>
                <a:lnTo>
                  <a:pt x="116" y="620"/>
                </a:lnTo>
                <a:lnTo>
                  <a:pt x="130" y="628"/>
                </a:lnTo>
                <a:lnTo>
                  <a:pt x="144" y="636"/>
                </a:lnTo>
                <a:lnTo>
                  <a:pt x="156" y="646"/>
                </a:lnTo>
                <a:lnTo>
                  <a:pt x="168" y="656"/>
                </a:lnTo>
                <a:lnTo>
                  <a:pt x="178" y="668"/>
                </a:lnTo>
                <a:lnTo>
                  <a:pt x="188" y="680"/>
                </a:lnTo>
                <a:lnTo>
                  <a:pt x="196" y="694"/>
                </a:lnTo>
                <a:lnTo>
                  <a:pt x="204" y="708"/>
                </a:lnTo>
                <a:lnTo>
                  <a:pt x="208" y="724"/>
                </a:lnTo>
                <a:lnTo>
                  <a:pt x="212" y="738"/>
                </a:lnTo>
                <a:lnTo>
                  <a:pt x="216" y="756"/>
                </a:lnTo>
                <a:lnTo>
                  <a:pt x="216" y="772"/>
                </a:lnTo>
                <a:lnTo>
                  <a:pt x="216" y="772"/>
                </a:lnTo>
                <a:lnTo>
                  <a:pt x="216" y="788"/>
                </a:lnTo>
                <a:lnTo>
                  <a:pt x="212" y="806"/>
                </a:lnTo>
                <a:lnTo>
                  <a:pt x="208" y="820"/>
                </a:lnTo>
                <a:lnTo>
                  <a:pt x="204" y="836"/>
                </a:lnTo>
                <a:lnTo>
                  <a:pt x="196" y="850"/>
                </a:lnTo>
                <a:lnTo>
                  <a:pt x="188" y="864"/>
                </a:lnTo>
                <a:lnTo>
                  <a:pt x="178" y="876"/>
                </a:lnTo>
                <a:lnTo>
                  <a:pt x="168" y="888"/>
                </a:lnTo>
                <a:lnTo>
                  <a:pt x="156" y="898"/>
                </a:lnTo>
                <a:lnTo>
                  <a:pt x="144" y="908"/>
                </a:lnTo>
                <a:lnTo>
                  <a:pt x="130" y="916"/>
                </a:lnTo>
                <a:lnTo>
                  <a:pt x="116" y="924"/>
                </a:lnTo>
                <a:lnTo>
                  <a:pt x="100" y="928"/>
                </a:lnTo>
                <a:lnTo>
                  <a:pt x="86" y="932"/>
                </a:lnTo>
                <a:lnTo>
                  <a:pt x="68" y="936"/>
                </a:lnTo>
                <a:lnTo>
                  <a:pt x="52" y="936"/>
                </a:lnTo>
                <a:lnTo>
                  <a:pt x="52" y="936"/>
                </a:lnTo>
                <a:lnTo>
                  <a:pt x="26" y="934"/>
                </a:lnTo>
                <a:lnTo>
                  <a:pt x="0" y="928"/>
                </a:lnTo>
                <a:lnTo>
                  <a:pt x="0" y="928"/>
                </a:lnTo>
                <a:lnTo>
                  <a:pt x="0" y="1328"/>
                </a:lnTo>
                <a:lnTo>
                  <a:pt x="1112" y="1328"/>
                </a:lnTo>
                <a:close/>
              </a:path>
            </a:pathLst>
          </a:custGeom>
          <a:solidFill>
            <a:schemeClr val="tx2"/>
          </a:solidFill>
          <a:ln>
            <a:noFill/>
          </a:ln>
          <a:effectLst/>
        </p:spPr>
        <p:txBody>
          <a:bodyPr wrap="none" anchor="ctr"/>
          <a:lstStyle/>
          <a:p>
            <a:pPr defTabSz="860062">
              <a:defRPr/>
            </a:pPr>
            <a:endParaRPr lang="zh-CN" altLang="en-US" sz="1317" kern="0">
              <a:latin typeface="微软雅黑" panose="020B0503020204020204" pitchFamily="34" charset="-122"/>
            </a:endParaRPr>
          </a:p>
        </p:txBody>
      </p:sp>
      <p:sp>
        <p:nvSpPr>
          <p:cNvPr id="31" name="矩形 30">
            <a:extLst>
              <a:ext uri="{FF2B5EF4-FFF2-40B4-BE49-F238E27FC236}">
                <a16:creationId xmlns:a16="http://schemas.microsoft.com/office/drawing/2014/main" id="{72545288-BBA9-4F77-B829-17F3D90D0CC0}"/>
              </a:ext>
            </a:extLst>
          </p:cNvPr>
          <p:cNvSpPr>
            <a:spLocks noChangeArrowheads="1"/>
          </p:cNvSpPr>
          <p:nvPr/>
        </p:nvSpPr>
        <p:spPr bwMode="auto">
          <a:xfrm>
            <a:off x="6091054" y="2297168"/>
            <a:ext cx="1916114" cy="1907799"/>
          </a:xfrm>
          <a:prstGeom prst="rect">
            <a:avLst/>
          </a:prstGeom>
          <a:noFill/>
          <a:ln w="9525">
            <a:noFill/>
            <a:miter lim="800000"/>
            <a:headEnd/>
            <a:tailEnd/>
          </a:ln>
        </p:spPr>
        <p:txBody>
          <a:bodyPr wrap="square" lIns="91028" tIns="45514" rIns="91028" bIns="45514">
            <a:spAutoFit/>
          </a:bodyPr>
          <a:lstStyle/>
          <a:p>
            <a:pPr defTabSz="910829"/>
            <a:r>
              <a:rPr lang="en-US" altLang="zh-CN" sz="1600" b="1" u="sng" dirty="0">
                <a:solidFill>
                  <a:schemeClr val="bg1"/>
                </a:solidFill>
              </a:rPr>
              <a:t>CAT Boosting</a:t>
            </a:r>
          </a:p>
          <a:p>
            <a:pPr marL="285750" indent="-285750" defTabSz="910829">
              <a:buFont typeface="Arial" panose="020B0604020202020204" pitchFamily="34" charset="0"/>
              <a:buChar char="•"/>
            </a:pPr>
            <a:r>
              <a:rPr lang="en-US" altLang="zh-CN" sz="1400" dirty="0">
                <a:solidFill>
                  <a:schemeClr val="bg1"/>
                </a:solidFill>
              </a:rPr>
              <a:t>Gradient Boosting.</a:t>
            </a:r>
          </a:p>
          <a:p>
            <a:pPr marL="285750" indent="-285750" defTabSz="910829">
              <a:buFont typeface="Arial" panose="020B0604020202020204" pitchFamily="34" charset="0"/>
              <a:buChar char="•"/>
            </a:pPr>
            <a:r>
              <a:rPr lang="en-US" altLang="zh-CN" sz="1400" dirty="0">
                <a:solidFill>
                  <a:schemeClr val="bg1"/>
                </a:solidFill>
              </a:rPr>
              <a:t>Great results with default parameters.</a:t>
            </a:r>
          </a:p>
          <a:p>
            <a:pPr marL="285750" indent="-285750" defTabSz="910829">
              <a:buFont typeface="Arial" panose="020B0604020202020204" pitchFamily="34" charset="0"/>
              <a:buChar char="•"/>
            </a:pPr>
            <a:r>
              <a:rPr lang="en-US" altLang="zh-CN" sz="1400" dirty="0">
                <a:solidFill>
                  <a:schemeClr val="bg1"/>
                </a:solidFill>
              </a:rPr>
              <a:t>Faster Predictions.</a:t>
            </a:r>
          </a:p>
          <a:p>
            <a:pPr marL="285750" indent="-285750" defTabSz="910829">
              <a:buFont typeface="Arial" panose="020B0604020202020204" pitchFamily="34" charset="0"/>
              <a:buChar char="•"/>
            </a:pPr>
            <a:r>
              <a:rPr lang="en-US" altLang="zh-CN" sz="1400" dirty="0">
                <a:solidFill>
                  <a:schemeClr val="bg1"/>
                </a:solidFill>
              </a:rPr>
              <a:t>Ordered boosting</a:t>
            </a:r>
          </a:p>
          <a:p>
            <a:pPr marL="285750" indent="-285750" defTabSz="910829">
              <a:buFont typeface="Arial" panose="020B0604020202020204" pitchFamily="34" charset="0"/>
              <a:buChar char="•"/>
            </a:pPr>
            <a:endParaRPr lang="en-US" altLang="zh-CN" sz="1600" dirty="0">
              <a:solidFill>
                <a:schemeClr val="bg1"/>
              </a:solidFill>
            </a:endParaRPr>
          </a:p>
          <a:p>
            <a:pPr marL="285750" indent="-285750" defTabSz="910829">
              <a:buFont typeface="Arial" panose="020B0604020202020204" pitchFamily="34" charset="0"/>
              <a:buChar char="•"/>
            </a:pPr>
            <a:endParaRPr kumimoji="1" lang="en-US" altLang="zh-CN" sz="1600" dirty="0">
              <a:solidFill>
                <a:schemeClr val="bg1"/>
              </a:solidFill>
              <a:latin typeface="Ping Hei"/>
            </a:endParaRPr>
          </a:p>
        </p:txBody>
      </p:sp>
      <p:sp>
        <p:nvSpPr>
          <p:cNvPr id="32" name="矩形 31">
            <a:extLst>
              <a:ext uri="{FF2B5EF4-FFF2-40B4-BE49-F238E27FC236}">
                <a16:creationId xmlns:a16="http://schemas.microsoft.com/office/drawing/2014/main" id="{0B337DF8-A069-4F32-856F-CB2E51C8424E}"/>
              </a:ext>
            </a:extLst>
          </p:cNvPr>
          <p:cNvSpPr>
            <a:spLocks noChangeArrowheads="1"/>
          </p:cNvSpPr>
          <p:nvPr/>
        </p:nvSpPr>
        <p:spPr bwMode="auto">
          <a:xfrm>
            <a:off x="6742281" y="1837667"/>
            <a:ext cx="262793" cy="284277"/>
          </a:xfrm>
          <a:prstGeom prst="rect">
            <a:avLst/>
          </a:prstGeom>
          <a:noFill/>
          <a:ln w="9525">
            <a:noFill/>
            <a:miter lim="800000"/>
            <a:headEnd/>
            <a:tailEnd/>
          </a:ln>
        </p:spPr>
        <p:txBody>
          <a:bodyPr lIns="91028" tIns="45514" rIns="91028" bIns="45514">
            <a:spAutoFit/>
          </a:bodyPr>
          <a:lstStyle/>
          <a:p>
            <a:pPr algn="ctr" defTabSz="910829">
              <a:lnSpc>
                <a:spcPts val="1494"/>
              </a:lnSpc>
            </a:pPr>
            <a:r>
              <a:rPr lang="en-US" altLang="zh-CN" sz="1693" dirty="0">
                <a:solidFill>
                  <a:schemeClr val="bg1"/>
                </a:solidFill>
                <a:latin typeface="微软雅黑" pitchFamily="34" charset="-122"/>
              </a:rPr>
              <a:t>3</a:t>
            </a:r>
            <a:endParaRPr lang="zh-CN" altLang="en-US" sz="1693" dirty="0">
              <a:solidFill>
                <a:schemeClr val="bg1"/>
              </a:solidFill>
              <a:latin typeface="微软雅黑" pitchFamily="34" charset="-122"/>
            </a:endParaRPr>
          </a:p>
        </p:txBody>
      </p:sp>
    </p:spTree>
    <p:extLst>
      <p:ext uri="{BB962C8B-B14F-4D97-AF65-F5344CB8AC3E}">
        <p14:creationId xmlns:p14="http://schemas.microsoft.com/office/powerpoint/2010/main" val="1396692561"/>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1000" fill="hold"/>
                                        <p:tgtEl>
                                          <p:spTgt spid="26"/>
                                        </p:tgtEl>
                                        <p:attrNameLst>
                                          <p:attrName>ppt_w</p:attrName>
                                        </p:attrNameLst>
                                      </p:cBhvr>
                                      <p:tavLst>
                                        <p:tav tm="0">
                                          <p:val>
                                            <p:fltVal val="0"/>
                                          </p:val>
                                        </p:tav>
                                        <p:tav tm="100000">
                                          <p:val>
                                            <p:strVal val="#ppt_w"/>
                                          </p:val>
                                        </p:tav>
                                      </p:tavLst>
                                    </p:anim>
                                    <p:anim calcmode="lin" valueType="num">
                                      <p:cBhvr>
                                        <p:cTn id="16" dur="1000" fill="hold"/>
                                        <p:tgtEl>
                                          <p:spTgt spid="26"/>
                                        </p:tgtEl>
                                        <p:attrNameLst>
                                          <p:attrName>ppt_h</p:attrName>
                                        </p:attrNameLst>
                                      </p:cBhvr>
                                      <p:tavLst>
                                        <p:tav tm="0">
                                          <p:val>
                                            <p:fltVal val="0"/>
                                          </p:val>
                                        </p:tav>
                                        <p:tav tm="100000">
                                          <p:val>
                                            <p:strVal val="#ppt_h"/>
                                          </p:val>
                                        </p:tav>
                                      </p:tavLst>
                                    </p:anim>
                                    <p:animEffect transition="in" filter="fade">
                                      <p:cBhvr>
                                        <p:cTn id="17" dur="1000"/>
                                        <p:tgtEl>
                                          <p:spTgt spid="2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p:cTn id="20" dur="1000" fill="hold"/>
                                        <p:tgtEl>
                                          <p:spTgt spid="25"/>
                                        </p:tgtEl>
                                        <p:attrNameLst>
                                          <p:attrName>ppt_w</p:attrName>
                                        </p:attrNameLst>
                                      </p:cBhvr>
                                      <p:tavLst>
                                        <p:tav tm="0">
                                          <p:val>
                                            <p:fltVal val="0"/>
                                          </p:val>
                                        </p:tav>
                                        <p:tav tm="100000">
                                          <p:val>
                                            <p:strVal val="#ppt_w"/>
                                          </p:val>
                                        </p:tav>
                                      </p:tavLst>
                                    </p:anim>
                                    <p:anim calcmode="lin" valueType="num">
                                      <p:cBhvr>
                                        <p:cTn id="21" dur="1000" fill="hold"/>
                                        <p:tgtEl>
                                          <p:spTgt spid="25"/>
                                        </p:tgtEl>
                                        <p:attrNameLst>
                                          <p:attrName>ppt_h</p:attrName>
                                        </p:attrNameLst>
                                      </p:cBhvr>
                                      <p:tavLst>
                                        <p:tav tm="0">
                                          <p:val>
                                            <p:fltVal val="0"/>
                                          </p:val>
                                        </p:tav>
                                        <p:tav tm="100000">
                                          <p:val>
                                            <p:strVal val="#ppt_h"/>
                                          </p:val>
                                        </p:tav>
                                      </p:tavLst>
                                    </p:anim>
                                    <p:animEffect transition="in" filter="fade">
                                      <p:cBhvr>
                                        <p:cTn id="22" dur="1000"/>
                                        <p:tgtEl>
                                          <p:spTgt spid="25"/>
                                        </p:tgtEl>
                                      </p:cBhvr>
                                    </p:animEffect>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1+#ppt_w/2"/>
                                          </p:val>
                                        </p:tav>
                                        <p:tav tm="100000">
                                          <p:val>
                                            <p:strVal val="#ppt_x"/>
                                          </p:val>
                                        </p:tav>
                                      </p:tavLst>
                                    </p:anim>
                                    <p:anim calcmode="lin" valueType="num">
                                      <p:cBhvr additive="base">
                                        <p:cTn id="27" dur="500" fill="hold"/>
                                        <p:tgtEl>
                                          <p:spTgt spid="27"/>
                                        </p:tgtEl>
                                        <p:attrNameLst>
                                          <p:attrName>ppt_y</p:attrName>
                                        </p:attrNameLst>
                                      </p:cBhvr>
                                      <p:tavLst>
                                        <p:tav tm="0">
                                          <p:val>
                                            <p:strVal val="#ppt_y"/>
                                          </p:val>
                                        </p:tav>
                                        <p:tav tm="100000">
                                          <p:val>
                                            <p:strVal val="#ppt_y"/>
                                          </p:val>
                                        </p:tav>
                                      </p:tavLst>
                                    </p:anim>
                                  </p:childTnLst>
                                </p:cTn>
                              </p:par>
                              <p:par>
                                <p:cTn id="28" presetID="53" presetClass="entr" presetSubtype="16"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p:cTn id="30" dur="1000" fill="hold"/>
                                        <p:tgtEl>
                                          <p:spTgt spid="29"/>
                                        </p:tgtEl>
                                        <p:attrNameLst>
                                          <p:attrName>ppt_w</p:attrName>
                                        </p:attrNameLst>
                                      </p:cBhvr>
                                      <p:tavLst>
                                        <p:tav tm="0">
                                          <p:val>
                                            <p:fltVal val="0"/>
                                          </p:val>
                                        </p:tav>
                                        <p:tav tm="100000">
                                          <p:val>
                                            <p:strVal val="#ppt_w"/>
                                          </p:val>
                                        </p:tav>
                                      </p:tavLst>
                                    </p:anim>
                                    <p:anim calcmode="lin" valueType="num">
                                      <p:cBhvr>
                                        <p:cTn id="31" dur="1000" fill="hold"/>
                                        <p:tgtEl>
                                          <p:spTgt spid="29"/>
                                        </p:tgtEl>
                                        <p:attrNameLst>
                                          <p:attrName>ppt_h</p:attrName>
                                        </p:attrNameLst>
                                      </p:cBhvr>
                                      <p:tavLst>
                                        <p:tav tm="0">
                                          <p:val>
                                            <p:fltVal val="0"/>
                                          </p:val>
                                        </p:tav>
                                        <p:tav tm="100000">
                                          <p:val>
                                            <p:strVal val="#ppt_h"/>
                                          </p:val>
                                        </p:tav>
                                      </p:tavLst>
                                    </p:anim>
                                    <p:animEffect transition="in" filter="fade">
                                      <p:cBhvr>
                                        <p:cTn id="32" dur="1000"/>
                                        <p:tgtEl>
                                          <p:spTgt spid="29"/>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p:cTn id="35" dur="1000" fill="hold"/>
                                        <p:tgtEl>
                                          <p:spTgt spid="28"/>
                                        </p:tgtEl>
                                        <p:attrNameLst>
                                          <p:attrName>ppt_w</p:attrName>
                                        </p:attrNameLst>
                                      </p:cBhvr>
                                      <p:tavLst>
                                        <p:tav tm="0">
                                          <p:val>
                                            <p:fltVal val="0"/>
                                          </p:val>
                                        </p:tav>
                                        <p:tav tm="100000">
                                          <p:val>
                                            <p:strVal val="#ppt_w"/>
                                          </p:val>
                                        </p:tav>
                                      </p:tavLst>
                                    </p:anim>
                                    <p:anim calcmode="lin" valueType="num">
                                      <p:cBhvr>
                                        <p:cTn id="36" dur="1000" fill="hold"/>
                                        <p:tgtEl>
                                          <p:spTgt spid="28"/>
                                        </p:tgtEl>
                                        <p:attrNameLst>
                                          <p:attrName>ppt_h</p:attrName>
                                        </p:attrNameLst>
                                      </p:cBhvr>
                                      <p:tavLst>
                                        <p:tav tm="0">
                                          <p:val>
                                            <p:fltVal val="0"/>
                                          </p:val>
                                        </p:tav>
                                        <p:tav tm="100000">
                                          <p:val>
                                            <p:strVal val="#ppt_h"/>
                                          </p:val>
                                        </p:tav>
                                      </p:tavLst>
                                    </p:anim>
                                    <p:animEffect transition="in" filter="fade">
                                      <p:cBhvr>
                                        <p:cTn id="37" dur="1000"/>
                                        <p:tgtEl>
                                          <p:spTgt spid="28"/>
                                        </p:tgtEl>
                                      </p:cBhvr>
                                    </p:animEffect>
                                  </p:childTnLst>
                                </p:cTn>
                              </p:par>
                            </p:childTnLst>
                          </p:cTn>
                        </p:par>
                        <p:par>
                          <p:cTn id="38" fill="hold">
                            <p:stCondLst>
                              <p:cond delay="2500"/>
                            </p:stCondLst>
                            <p:childTnLst>
                              <p:par>
                                <p:cTn id="39" presetID="2" presetClass="entr" presetSubtype="2"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1+#ppt_w/2"/>
                                          </p:val>
                                        </p:tav>
                                        <p:tav tm="100000">
                                          <p:val>
                                            <p:strVal val="#ppt_x"/>
                                          </p:val>
                                        </p:tav>
                                      </p:tavLst>
                                    </p:anim>
                                    <p:anim calcmode="lin" valueType="num">
                                      <p:cBhvr additive="base">
                                        <p:cTn id="42" dur="500" fill="hold"/>
                                        <p:tgtEl>
                                          <p:spTgt spid="30"/>
                                        </p:tgtEl>
                                        <p:attrNameLst>
                                          <p:attrName>ppt_y</p:attrName>
                                        </p:attrNameLst>
                                      </p:cBhvr>
                                      <p:tavLst>
                                        <p:tav tm="0">
                                          <p:val>
                                            <p:strVal val="#ppt_y"/>
                                          </p:val>
                                        </p:tav>
                                        <p:tav tm="100000">
                                          <p:val>
                                            <p:strVal val="#ppt_y"/>
                                          </p:val>
                                        </p:tav>
                                      </p:tavLst>
                                    </p:anim>
                                  </p:childTnLst>
                                </p:cTn>
                              </p:par>
                              <p:par>
                                <p:cTn id="43" presetID="53" presetClass="entr" presetSubtype="16"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1000" fill="hold"/>
                                        <p:tgtEl>
                                          <p:spTgt spid="32"/>
                                        </p:tgtEl>
                                        <p:attrNameLst>
                                          <p:attrName>ppt_w</p:attrName>
                                        </p:attrNameLst>
                                      </p:cBhvr>
                                      <p:tavLst>
                                        <p:tav tm="0">
                                          <p:val>
                                            <p:fltVal val="0"/>
                                          </p:val>
                                        </p:tav>
                                        <p:tav tm="100000">
                                          <p:val>
                                            <p:strVal val="#ppt_w"/>
                                          </p:val>
                                        </p:tav>
                                      </p:tavLst>
                                    </p:anim>
                                    <p:anim calcmode="lin" valueType="num">
                                      <p:cBhvr>
                                        <p:cTn id="46" dur="1000" fill="hold"/>
                                        <p:tgtEl>
                                          <p:spTgt spid="32"/>
                                        </p:tgtEl>
                                        <p:attrNameLst>
                                          <p:attrName>ppt_h</p:attrName>
                                        </p:attrNameLst>
                                      </p:cBhvr>
                                      <p:tavLst>
                                        <p:tav tm="0">
                                          <p:val>
                                            <p:fltVal val="0"/>
                                          </p:val>
                                        </p:tav>
                                        <p:tav tm="100000">
                                          <p:val>
                                            <p:strVal val="#ppt_h"/>
                                          </p:val>
                                        </p:tav>
                                      </p:tavLst>
                                    </p:anim>
                                    <p:animEffect transition="in" filter="fade">
                                      <p:cBhvr>
                                        <p:cTn id="47" dur="1000"/>
                                        <p:tgtEl>
                                          <p:spTgt spid="3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1000" fill="hold"/>
                                        <p:tgtEl>
                                          <p:spTgt spid="31"/>
                                        </p:tgtEl>
                                        <p:attrNameLst>
                                          <p:attrName>ppt_w</p:attrName>
                                        </p:attrNameLst>
                                      </p:cBhvr>
                                      <p:tavLst>
                                        <p:tav tm="0">
                                          <p:val>
                                            <p:fltVal val="0"/>
                                          </p:val>
                                        </p:tav>
                                        <p:tav tm="100000">
                                          <p:val>
                                            <p:strVal val="#ppt_w"/>
                                          </p:val>
                                        </p:tav>
                                      </p:tavLst>
                                    </p:anim>
                                    <p:anim calcmode="lin" valueType="num">
                                      <p:cBhvr>
                                        <p:cTn id="51" dur="1000" fill="hold"/>
                                        <p:tgtEl>
                                          <p:spTgt spid="31"/>
                                        </p:tgtEl>
                                        <p:attrNameLst>
                                          <p:attrName>ppt_h</p:attrName>
                                        </p:attrNameLst>
                                      </p:cBhvr>
                                      <p:tavLst>
                                        <p:tav tm="0">
                                          <p:val>
                                            <p:fltVal val="0"/>
                                          </p:val>
                                        </p:tav>
                                        <p:tav tm="100000">
                                          <p:val>
                                            <p:strVal val="#ppt_h"/>
                                          </p:val>
                                        </p:tav>
                                      </p:tavLst>
                                    </p:anim>
                                    <p:animEffect transition="in" filter="fade">
                                      <p:cBhvr>
                                        <p:cTn id="5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29" grpId="0"/>
      <p:bldP spid="31"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8F4046F-7616-4C87-A711-7EFA19556DC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9144000" cy="5143501"/>
          </a:xfrm>
          <a:prstGeom prst="rect">
            <a:avLst/>
          </a:prstGeom>
        </p:spPr>
      </p:pic>
      <p:sp>
        <p:nvSpPr>
          <p:cNvPr id="3" name="Rectangle: Rounded Corners 2">
            <a:extLst>
              <a:ext uri="{FF2B5EF4-FFF2-40B4-BE49-F238E27FC236}">
                <a16:creationId xmlns:a16="http://schemas.microsoft.com/office/drawing/2014/main" id="{E94B1D68-95DE-45D5-9B79-C1781A12DE55}"/>
              </a:ext>
            </a:extLst>
          </p:cNvPr>
          <p:cNvSpPr/>
          <p:nvPr/>
        </p:nvSpPr>
        <p:spPr>
          <a:xfrm>
            <a:off x="63134" y="1089288"/>
            <a:ext cx="8913243" cy="38926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3840EEA-7612-4E4E-B54E-3C1B56617864}"/>
              </a:ext>
            </a:extLst>
          </p:cNvPr>
          <p:cNvSpPr/>
          <p:nvPr/>
        </p:nvSpPr>
        <p:spPr>
          <a:xfrm>
            <a:off x="0" y="333040"/>
            <a:ext cx="9144000" cy="543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9EC93F8-08B7-45A3-9C00-D883422B8605}"/>
              </a:ext>
            </a:extLst>
          </p:cNvPr>
          <p:cNvSpPr txBox="1"/>
          <p:nvPr/>
        </p:nvSpPr>
        <p:spPr>
          <a:xfrm>
            <a:off x="115377" y="281606"/>
            <a:ext cx="8315865" cy="646331"/>
          </a:xfrm>
          <a:prstGeom prst="rect">
            <a:avLst/>
          </a:prstGeom>
          <a:noFill/>
        </p:spPr>
        <p:txBody>
          <a:bodyPr wrap="square" rtlCol="0">
            <a:spAutoFit/>
          </a:bodyPr>
          <a:lstStyle/>
          <a:p>
            <a:r>
              <a:rPr lang="en-US" sz="3600" b="1" dirty="0">
                <a:solidFill>
                  <a:schemeClr val="bg1"/>
                </a:solidFill>
              </a:rPr>
              <a:t>Results</a:t>
            </a:r>
          </a:p>
        </p:txBody>
      </p:sp>
      <p:sp>
        <p:nvSpPr>
          <p:cNvPr id="26" name="矩形 23">
            <a:extLst>
              <a:ext uri="{FF2B5EF4-FFF2-40B4-BE49-F238E27FC236}">
                <a16:creationId xmlns:a16="http://schemas.microsoft.com/office/drawing/2014/main" id="{3DA8CBBE-839C-4223-9696-3516F2B05F8E}"/>
              </a:ext>
            </a:extLst>
          </p:cNvPr>
          <p:cNvSpPr>
            <a:spLocks noChangeArrowheads="1"/>
          </p:cNvSpPr>
          <p:nvPr/>
        </p:nvSpPr>
        <p:spPr bwMode="auto">
          <a:xfrm>
            <a:off x="1914405" y="1824864"/>
            <a:ext cx="261300" cy="284277"/>
          </a:xfrm>
          <a:prstGeom prst="rect">
            <a:avLst/>
          </a:prstGeom>
          <a:noFill/>
          <a:ln w="9525">
            <a:noFill/>
            <a:miter lim="800000"/>
            <a:headEnd/>
            <a:tailEnd/>
          </a:ln>
        </p:spPr>
        <p:txBody>
          <a:bodyPr lIns="91028" tIns="45514" rIns="91028" bIns="45514">
            <a:spAutoFit/>
          </a:bodyPr>
          <a:lstStyle/>
          <a:p>
            <a:pPr algn="ctr" defTabSz="910829">
              <a:lnSpc>
                <a:spcPts val="1494"/>
              </a:lnSpc>
            </a:pPr>
            <a:r>
              <a:rPr lang="en-US" altLang="zh-CN" sz="1693" dirty="0">
                <a:solidFill>
                  <a:schemeClr val="bg1"/>
                </a:solidFill>
                <a:latin typeface="微软雅黑" pitchFamily="34" charset="-122"/>
              </a:rPr>
              <a:t>1</a:t>
            </a:r>
            <a:endParaRPr lang="zh-CN" altLang="en-US" sz="1693" dirty="0">
              <a:solidFill>
                <a:schemeClr val="bg1"/>
              </a:solidFill>
              <a:latin typeface="微软雅黑" pitchFamily="34" charset="-122"/>
            </a:endParaRPr>
          </a:p>
        </p:txBody>
      </p:sp>
      <p:sp>
        <p:nvSpPr>
          <p:cNvPr id="28" name="矩形 26">
            <a:extLst>
              <a:ext uri="{FF2B5EF4-FFF2-40B4-BE49-F238E27FC236}">
                <a16:creationId xmlns:a16="http://schemas.microsoft.com/office/drawing/2014/main" id="{887885A2-DC84-457E-BFEC-5F2250AEED3B}"/>
              </a:ext>
            </a:extLst>
          </p:cNvPr>
          <p:cNvSpPr>
            <a:spLocks noChangeArrowheads="1"/>
          </p:cNvSpPr>
          <p:nvPr/>
        </p:nvSpPr>
        <p:spPr bwMode="auto">
          <a:xfrm>
            <a:off x="3620395" y="2319019"/>
            <a:ext cx="1967651" cy="2404409"/>
          </a:xfrm>
          <a:prstGeom prst="rect">
            <a:avLst/>
          </a:prstGeom>
          <a:noFill/>
          <a:ln w="9525">
            <a:noFill/>
            <a:miter lim="800000"/>
            <a:headEnd/>
            <a:tailEnd/>
          </a:ln>
        </p:spPr>
        <p:txBody>
          <a:bodyPr wrap="square" lIns="91028" tIns="45514" rIns="91028" bIns="45514">
            <a:spAutoFit/>
          </a:bodyPr>
          <a:lstStyle/>
          <a:p>
            <a:pPr defTabSz="910829">
              <a:lnSpc>
                <a:spcPct val="120000"/>
              </a:lnSpc>
            </a:pPr>
            <a:r>
              <a:rPr lang="en-US" altLang="zh-CN" sz="1400" b="1" u="sng" dirty="0">
                <a:solidFill>
                  <a:schemeClr val="bg1"/>
                </a:solidFill>
              </a:rPr>
              <a:t>Extreme Gradient Boosting</a:t>
            </a:r>
          </a:p>
          <a:p>
            <a:pPr marL="171450" indent="-171450" defTabSz="910829">
              <a:lnSpc>
                <a:spcPct val="120000"/>
              </a:lnSpc>
              <a:buFont typeface="Arial" panose="020B0604020202020204" pitchFamily="34" charset="0"/>
              <a:buChar char="•"/>
            </a:pPr>
            <a:r>
              <a:rPr lang="en-US" altLang="zh-CN" sz="1400" dirty="0">
                <a:solidFill>
                  <a:schemeClr val="bg1"/>
                </a:solidFill>
              </a:rPr>
              <a:t>Gradient Boosting.</a:t>
            </a:r>
          </a:p>
          <a:p>
            <a:pPr marL="171450" indent="-171450" defTabSz="910829">
              <a:lnSpc>
                <a:spcPct val="120000"/>
              </a:lnSpc>
              <a:buFont typeface="Arial" panose="020B0604020202020204" pitchFamily="34" charset="0"/>
              <a:buChar char="•"/>
            </a:pPr>
            <a:r>
              <a:rPr lang="en-US" altLang="zh-CN" sz="1400" dirty="0">
                <a:solidFill>
                  <a:schemeClr val="bg1"/>
                </a:solidFill>
              </a:rPr>
              <a:t>Decision Tree based ensemble Machine Learning.</a:t>
            </a:r>
          </a:p>
          <a:p>
            <a:pPr marL="171450" indent="-171450" defTabSz="910829">
              <a:lnSpc>
                <a:spcPct val="120000"/>
              </a:lnSpc>
              <a:buFont typeface="Arial" panose="020B0604020202020204" pitchFamily="34" charset="0"/>
              <a:buChar char="•"/>
            </a:pPr>
            <a:endParaRPr lang="en-US" altLang="zh-CN" sz="1400" dirty="0">
              <a:solidFill>
                <a:schemeClr val="bg1"/>
              </a:solidFill>
            </a:endParaRPr>
          </a:p>
          <a:p>
            <a:pPr defTabSz="910829">
              <a:lnSpc>
                <a:spcPct val="120000"/>
              </a:lnSpc>
            </a:pPr>
            <a:endParaRPr lang="en-US" altLang="zh-CN" sz="1200" dirty="0">
              <a:solidFill>
                <a:schemeClr val="bg1"/>
              </a:solidFill>
            </a:endParaRPr>
          </a:p>
          <a:p>
            <a:pPr marL="171450" indent="-171450" defTabSz="910829">
              <a:lnSpc>
                <a:spcPct val="120000"/>
              </a:lnSpc>
              <a:buFont typeface="Arial" panose="020B0604020202020204" pitchFamily="34" charset="0"/>
              <a:buChar char="•"/>
            </a:pPr>
            <a:endParaRPr lang="zh-CN" altLang="en-US" sz="1200" b="1" u="sng" dirty="0">
              <a:solidFill>
                <a:schemeClr val="bg1"/>
              </a:solidFill>
            </a:endParaRPr>
          </a:p>
        </p:txBody>
      </p:sp>
      <p:sp>
        <p:nvSpPr>
          <p:cNvPr id="29" name="矩形 27">
            <a:extLst>
              <a:ext uri="{FF2B5EF4-FFF2-40B4-BE49-F238E27FC236}">
                <a16:creationId xmlns:a16="http://schemas.microsoft.com/office/drawing/2014/main" id="{D146A71C-56D3-45DA-AA16-01A992E3A482}"/>
              </a:ext>
            </a:extLst>
          </p:cNvPr>
          <p:cNvSpPr>
            <a:spLocks noChangeArrowheads="1"/>
          </p:cNvSpPr>
          <p:nvPr/>
        </p:nvSpPr>
        <p:spPr bwMode="auto">
          <a:xfrm>
            <a:off x="4259949" y="1824863"/>
            <a:ext cx="259807" cy="284277"/>
          </a:xfrm>
          <a:prstGeom prst="rect">
            <a:avLst/>
          </a:prstGeom>
          <a:noFill/>
          <a:ln w="9525">
            <a:noFill/>
            <a:miter lim="800000"/>
            <a:headEnd/>
            <a:tailEnd/>
          </a:ln>
        </p:spPr>
        <p:txBody>
          <a:bodyPr lIns="91028" tIns="45514" rIns="91028" bIns="45514">
            <a:spAutoFit/>
          </a:bodyPr>
          <a:lstStyle/>
          <a:p>
            <a:pPr algn="ctr" defTabSz="910829">
              <a:lnSpc>
                <a:spcPts val="1494"/>
              </a:lnSpc>
            </a:pPr>
            <a:r>
              <a:rPr lang="en-US" altLang="zh-CN" sz="1693">
                <a:solidFill>
                  <a:schemeClr val="bg1"/>
                </a:solidFill>
                <a:latin typeface="微软雅黑" pitchFamily="34" charset="-122"/>
              </a:rPr>
              <a:t>2</a:t>
            </a:r>
            <a:endParaRPr lang="zh-CN" altLang="en-US" sz="1693">
              <a:solidFill>
                <a:schemeClr val="bg1"/>
              </a:solidFill>
              <a:latin typeface="微软雅黑" pitchFamily="34" charset="-122"/>
            </a:endParaRPr>
          </a:p>
        </p:txBody>
      </p:sp>
      <p:sp>
        <p:nvSpPr>
          <p:cNvPr id="31" name="矩形 30">
            <a:extLst>
              <a:ext uri="{FF2B5EF4-FFF2-40B4-BE49-F238E27FC236}">
                <a16:creationId xmlns:a16="http://schemas.microsoft.com/office/drawing/2014/main" id="{72545288-BBA9-4F77-B829-17F3D90D0CC0}"/>
              </a:ext>
            </a:extLst>
          </p:cNvPr>
          <p:cNvSpPr>
            <a:spLocks noChangeArrowheads="1"/>
          </p:cNvSpPr>
          <p:nvPr/>
        </p:nvSpPr>
        <p:spPr bwMode="auto">
          <a:xfrm>
            <a:off x="5964237" y="2297168"/>
            <a:ext cx="2042931" cy="1476911"/>
          </a:xfrm>
          <a:prstGeom prst="rect">
            <a:avLst/>
          </a:prstGeom>
          <a:noFill/>
          <a:ln w="9525">
            <a:noFill/>
            <a:miter lim="800000"/>
            <a:headEnd/>
            <a:tailEnd/>
          </a:ln>
        </p:spPr>
        <p:txBody>
          <a:bodyPr wrap="square" lIns="91028" tIns="45514" rIns="91028" bIns="45514">
            <a:spAutoFit/>
          </a:bodyPr>
          <a:lstStyle/>
          <a:p>
            <a:pPr defTabSz="910829"/>
            <a:r>
              <a:rPr lang="en-US" altLang="zh-CN" sz="1600" b="1" u="sng" dirty="0">
                <a:solidFill>
                  <a:schemeClr val="bg1"/>
                </a:solidFill>
              </a:rPr>
              <a:t>CAT Boosting</a:t>
            </a:r>
          </a:p>
          <a:p>
            <a:pPr marL="285750" indent="-285750" defTabSz="910829">
              <a:buFont typeface="Arial" panose="020B0604020202020204" pitchFamily="34" charset="0"/>
              <a:buChar char="•"/>
            </a:pPr>
            <a:r>
              <a:rPr lang="en-US" altLang="zh-CN" sz="1400" dirty="0">
                <a:solidFill>
                  <a:schemeClr val="bg1"/>
                </a:solidFill>
              </a:rPr>
              <a:t>Gradient Boosting.</a:t>
            </a:r>
          </a:p>
          <a:p>
            <a:pPr marL="285750" indent="-285750" defTabSz="910829">
              <a:buFont typeface="Arial" panose="020B0604020202020204" pitchFamily="34" charset="0"/>
              <a:buChar char="•"/>
            </a:pPr>
            <a:r>
              <a:rPr lang="en-US" altLang="zh-CN" sz="1400" dirty="0">
                <a:solidFill>
                  <a:schemeClr val="bg1"/>
                </a:solidFill>
              </a:rPr>
              <a:t>Great results with default parameters.</a:t>
            </a:r>
          </a:p>
          <a:p>
            <a:pPr marL="285750" indent="-285750" defTabSz="910829">
              <a:buFont typeface="Arial" panose="020B0604020202020204" pitchFamily="34" charset="0"/>
              <a:buChar char="•"/>
            </a:pPr>
            <a:endParaRPr lang="en-US" altLang="zh-CN" sz="1600" dirty="0">
              <a:solidFill>
                <a:schemeClr val="bg1"/>
              </a:solidFill>
            </a:endParaRPr>
          </a:p>
          <a:p>
            <a:pPr marL="285750" indent="-285750" defTabSz="910829">
              <a:buFont typeface="Arial" panose="020B0604020202020204" pitchFamily="34" charset="0"/>
              <a:buChar char="•"/>
            </a:pPr>
            <a:endParaRPr kumimoji="1" lang="en-US" altLang="zh-CN" sz="1600" dirty="0">
              <a:solidFill>
                <a:schemeClr val="bg1"/>
              </a:solidFill>
              <a:latin typeface="Ping Hei"/>
            </a:endParaRPr>
          </a:p>
        </p:txBody>
      </p:sp>
      <p:sp>
        <p:nvSpPr>
          <p:cNvPr id="32" name="矩形 31">
            <a:extLst>
              <a:ext uri="{FF2B5EF4-FFF2-40B4-BE49-F238E27FC236}">
                <a16:creationId xmlns:a16="http://schemas.microsoft.com/office/drawing/2014/main" id="{0B337DF8-A069-4F32-856F-CB2E51C8424E}"/>
              </a:ext>
            </a:extLst>
          </p:cNvPr>
          <p:cNvSpPr>
            <a:spLocks noChangeArrowheads="1"/>
          </p:cNvSpPr>
          <p:nvPr/>
        </p:nvSpPr>
        <p:spPr bwMode="auto">
          <a:xfrm>
            <a:off x="6742281" y="1837667"/>
            <a:ext cx="262793" cy="284277"/>
          </a:xfrm>
          <a:prstGeom prst="rect">
            <a:avLst/>
          </a:prstGeom>
          <a:noFill/>
          <a:ln w="9525">
            <a:noFill/>
            <a:miter lim="800000"/>
            <a:headEnd/>
            <a:tailEnd/>
          </a:ln>
        </p:spPr>
        <p:txBody>
          <a:bodyPr lIns="91028" tIns="45514" rIns="91028" bIns="45514">
            <a:spAutoFit/>
          </a:bodyPr>
          <a:lstStyle/>
          <a:p>
            <a:pPr algn="ctr" defTabSz="910829">
              <a:lnSpc>
                <a:spcPts val="1494"/>
              </a:lnSpc>
            </a:pPr>
            <a:r>
              <a:rPr lang="en-US" altLang="zh-CN" sz="1693" dirty="0">
                <a:solidFill>
                  <a:schemeClr val="bg1"/>
                </a:solidFill>
                <a:latin typeface="微软雅黑" pitchFamily="34" charset="-122"/>
              </a:rPr>
              <a:t>3</a:t>
            </a:r>
            <a:endParaRPr lang="zh-CN" altLang="en-US" sz="1693" dirty="0">
              <a:solidFill>
                <a:schemeClr val="bg1"/>
              </a:solidFill>
              <a:latin typeface="微软雅黑" pitchFamily="34" charset="-122"/>
            </a:endParaRPr>
          </a:p>
        </p:txBody>
      </p:sp>
      <p:sp>
        <p:nvSpPr>
          <p:cNvPr id="5" name="TextBox 4">
            <a:extLst>
              <a:ext uri="{FF2B5EF4-FFF2-40B4-BE49-F238E27FC236}">
                <a16:creationId xmlns:a16="http://schemas.microsoft.com/office/drawing/2014/main" id="{2CAB9FBD-0768-4AC9-8214-371A930F829B}"/>
              </a:ext>
            </a:extLst>
          </p:cNvPr>
          <p:cNvSpPr txBox="1"/>
          <p:nvPr/>
        </p:nvSpPr>
        <p:spPr>
          <a:xfrm>
            <a:off x="488515" y="1427967"/>
            <a:ext cx="8254652" cy="1131079"/>
          </a:xfrm>
          <a:prstGeom prst="rect">
            <a:avLst/>
          </a:prstGeom>
          <a:noFill/>
        </p:spPr>
        <p:txBody>
          <a:bodyPr wrap="square" rtlCol="0">
            <a:spAutoFit/>
          </a:bodyPr>
          <a:lstStyle/>
          <a:p>
            <a:r>
              <a:rPr lang="en-US" dirty="0" err="1"/>
              <a:t>Catboost</a:t>
            </a:r>
            <a:r>
              <a:rPr lang="en-US" dirty="0"/>
              <a:t> presented with the best accuracy at 94.9%.</a:t>
            </a:r>
          </a:p>
          <a:p>
            <a:endParaRPr lang="en-US" dirty="0"/>
          </a:p>
          <a:p>
            <a:pPr marL="342900" indent="-342900">
              <a:buFont typeface="+mj-lt"/>
              <a:buAutoNum type="arabicPeriod"/>
            </a:pPr>
            <a:r>
              <a:rPr lang="en-US" dirty="0" err="1"/>
              <a:t>Catboost</a:t>
            </a:r>
            <a:r>
              <a:rPr lang="en-US" dirty="0"/>
              <a:t>: 94.9%</a:t>
            </a:r>
          </a:p>
          <a:p>
            <a:pPr marL="342900" indent="-342900">
              <a:buFont typeface="+mj-lt"/>
              <a:buAutoNum type="arabicPeriod"/>
            </a:pPr>
            <a:r>
              <a:rPr lang="en-US" dirty="0"/>
              <a:t>Extreme Gradient Boosting: 83.9%</a:t>
            </a:r>
          </a:p>
          <a:p>
            <a:pPr marL="342900" indent="-342900">
              <a:buFont typeface="+mj-lt"/>
              <a:buAutoNum type="arabicPeriod"/>
            </a:pPr>
            <a:r>
              <a:rPr lang="en-US" dirty="0"/>
              <a:t>Light Gradient Boosting: 83.5%</a:t>
            </a:r>
          </a:p>
        </p:txBody>
      </p:sp>
      <p:graphicFrame>
        <p:nvGraphicFramePr>
          <p:cNvPr id="9" name="Chart 8">
            <a:extLst>
              <a:ext uri="{FF2B5EF4-FFF2-40B4-BE49-F238E27FC236}">
                <a16:creationId xmlns:a16="http://schemas.microsoft.com/office/drawing/2014/main" id="{125A771E-0A60-4BC1-9434-1F3D6DF12DFA}"/>
              </a:ext>
            </a:extLst>
          </p:cNvPr>
          <p:cNvGraphicFramePr/>
          <p:nvPr>
            <p:extLst>
              <p:ext uri="{D42A27DB-BD31-4B8C-83A1-F6EECF244321}">
                <p14:modId xmlns:p14="http://schemas.microsoft.com/office/powerpoint/2010/main" val="1067921865"/>
              </p:ext>
            </p:extLst>
          </p:nvPr>
        </p:nvGraphicFramePr>
        <p:xfrm>
          <a:off x="1524000" y="2506036"/>
          <a:ext cx="6096000" cy="24946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16541637"/>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 calcmode="lin" valueType="num">
                                      <p:cBhvr>
                                        <p:cTn id="10" dur="1000" fill="hold"/>
                                        <p:tgtEl>
                                          <p:spTgt spid="26"/>
                                        </p:tgtEl>
                                        <p:attrNameLst>
                                          <p:attrName>ppt_w</p:attrName>
                                        </p:attrNameLst>
                                      </p:cBhvr>
                                      <p:tavLst>
                                        <p:tav tm="0">
                                          <p:val>
                                            <p:fltVal val="0"/>
                                          </p:val>
                                        </p:tav>
                                        <p:tav tm="100000">
                                          <p:val>
                                            <p:strVal val="#ppt_w"/>
                                          </p:val>
                                        </p:tav>
                                      </p:tavLst>
                                    </p:anim>
                                    <p:anim calcmode="lin" valueType="num">
                                      <p:cBhvr>
                                        <p:cTn id="11" dur="1000" fill="hold"/>
                                        <p:tgtEl>
                                          <p:spTgt spid="26"/>
                                        </p:tgtEl>
                                        <p:attrNameLst>
                                          <p:attrName>ppt_h</p:attrName>
                                        </p:attrNameLst>
                                      </p:cBhvr>
                                      <p:tavLst>
                                        <p:tav tm="0">
                                          <p:val>
                                            <p:fltVal val="0"/>
                                          </p:val>
                                        </p:tav>
                                        <p:tav tm="100000">
                                          <p:val>
                                            <p:strVal val="#ppt_h"/>
                                          </p:val>
                                        </p:tav>
                                      </p:tavLst>
                                    </p:anim>
                                    <p:animEffect transition="in" filter="fade">
                                      <p:cBhvr>
                                        <p:cTn id="12" dur="1000"/>
                                        <p:tgtEl>
                                          <p:spTgt spid="26"/>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1000" fill="hold"/>
                                        <p:tgtEl>
                                          <p:spTgt spid="29"/>
                                        </p:tgtEl>
                                        <p:attrNameLst>
                                          <p:attrName>ppt_w</p:attrName>
                                        </p:attrNameLst>
                                      </p:cBhvr>
                                      <p:tavLst>
                                        <p:tav tm="0">
                                          <p:val>
                                            <p:fltVal val="0"/>
                                          </p:val>
                                        </p:tav>
                                        <p:tav tm="100000">
                                          <p:val>
                                            <p:strVal val="#ppt_w"/>
                                          </p:val>
                                        </p:tav>
                                      </p:tavLst>
                                    </p:anim>
                                    <p:anim calcmode="lin" valueType="num">
                                      <p:cBhvr>
                                        <p:cTn id="16" dur="1000" fill="hold"/>
                                        <p:tgtEl>
                                          <p:spTgt spid="29"/>
                                        </p:tgtEl>
                                        <p:attrNameLst>
                                          <p:attrName>ppt_h</p:attrName>
                                        </p:attrNameLst>
                                      </p:cBhvr>
                                      <p:tavLst>
                                        <p:tav tm="0">
                                          <p:val>
                                            <p:fltVal val="0"/>
                                          </p:val>
                                        </p:tav>
                                        <p:tav tm="100000">
                                          <p:val>
                                            <p:strVal val="#ppt_h"/>
                                          </p:val>
                                        </p:tav>
                                      </p:tavLst>
                                    </p:anim>
                                    <p:animEffect transition="in" filter="fade">
                                      <p:cBhvr>
                                        <p:cTn id="17" dur="1000"/>
                                        <p:tgtEl>
                                          <p:spTgt spid="29"/>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1000" fill="hold"/>
                                        <p:tgtEl>
                                          <p:spTgt spid="28"/>
                                        </p:tgtEl>
                                        <p:attrNameLst>
                                          <p:attrName>ppt_w</p:attrName>
                                        </p:attrNameLst>
                                      </p:cBhvr>
                                      <p:tavLst>
                                        <p:tav tm="0">
                                          <p:val>
                                            <p:fltVal val="0"/>
                                          </p:val>
                                        </p:tav>
                                        <p:tav tm="100000">
                                          <p:val>
                                            <p:strVal val="#ppt_w"/>
                                          </p:val>
                                        </p:tav>
                                      </p:tavLst>
                                    </p:anim>
                                    <p:anim calcmode="lin" valueType="num">
                                      <p:cBhvr>
                                        <p:cTn id="21" dur="1000" fill="hold"/>
                                        <p:tgtEl>
                                          <p:spTgt spid="28"/>
                                        </p:tgtEl>
                                        <p:attrNameLst>
                                          <p:attrName>ppt_h</p:attrName>
                                        </p:attrNameLst>
                                      </p:cBhvr>
                                      <p:tavLst>
                                        <p:tav tm="0">
                                          <p:val>
                                            <p:fltVal val="0"/>
                                          </p:val>
                                        </p:tav>
                                        <p:tav tm="100000">
                                          <p:val>
                                            <p:strVal val="#ppt_h"/>
                                          </p:val>
                                        </p:tav>
                                      </p:tavLst>
                                    </p:anim>
                                    <p:animEffect transition="in" filter="fade">
                                      <p:cBhvr>
                                        <p:cTn id="22" dur="1000"/>
                                        <p:tgtEl>
                                          <p:spTgt spid="28"/>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1000" fill="hold"/>
                                        <p:tgtEl>
                                          <p:spTgt spid="32"/>
                                        </p:tgtEl>
                                        <p:attrNameLst>
                                          <p:attrName>ppt_w</p:attrName>
                                        </p:attrNameLst>
                                      </p:cBhvr>
                                      <p:tavLst>
                                        <p:tav tm="0">
                                          <p:val>
                                            <p:fltVal val="0"/>
                                          </p:val>
                                        </p:tav>
                                        <p:tav tm="100000">
                                          <p:val>
                                            <p:strVal val="#ppt_w"/>
                                          </p:val>
                                        </p:tav>
                                      </p:tavLst>
                                    </p:anim>
                                    <p:anim calcmode="lin" valueType="num">
                                      <p:cBhvr>
                                        <p:cTn id="26" dur="1000" fill="hold"/>
                                        <p:tgtEl>
                                          <p:spTgt spid="32"/>
                                        </p:tgtEl>
                                        <p:attrNameLst>
                                          <p:attrName>ppt_h</p:attrName>
                                        </p:attrNameLst>
                                      </p:cBhvr>
                                      <p:tavLst>
                                        <p:tav tm="0">
                                          <p:val>
                                            <p:fltVal val="0"/>
                                          </p:val>
                                        </p:tav>
                                        <p:tav tm="100000">
                                          <p:val>
                                            <p:strVal val="#ppt_h"/>
                                          </p:val>
                                        </p:tav>
                                      </p:tavLst>
                                    </p:anim>
                                    <p:animEffect transition="in" filter="fade">
                                      <p:cBhvr>
                                        <p:cTn id="27" dur="1000"/>
                                        <p:tgtEl>
                                          <p:spTgt spid="32"/>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1000" fill="hold"/>
                                        <p:tgtEl>
                                          <p:spTgt spid="31"/>
                                        </p:tgtEl>
                                        <p:attrNameLst>
                                          <p:attrName>ppt_w</p:attrName>
                                        </p:attrNameLst>
                                      </p:cBhvr>
                                      <p:tavLst>
                                        <p:tav tm="0">
                                          <p:val>
                                            <p:fltVal val="0"/>
                                          </p:val>
                                        </p:tav>
                                        <p:tav tm="100000">
                                          <p:val>
                                            <p:strVal val="#ppt_w"/>
                                          </p:val>
                                        </p:tav>
                                      </p:tavLst>
                                    </p:anim>
                                    <p:anim calcmode="lin" valueType="num">
                                      <p:cBhvr>
                                        <p:cTn id="31" dur="1000" fill="hold"/>
                                        <p:tgtEl>
                                          <p:spTgt spid="31"/>
                                        </p:tgtEl>
                                        <p:attrNameLst>
                                          <p:attrName>ppt_h</p:attrName>
                                        </p:attrNameLst>
                                      </p:cBhvr>
                                      <p:tavLst>
                                        <p:tav tm="0">
                                          <p:val>
                                            <p:fltVal val="0"/>
                                          </p:val>
                                        </p:tav>
                                        <p:tav tm="100000">
                                          <p:val>
                                            <p:strVal val="#ppt_h"/>
                                          </p:val>
                                        </p:tav>
                                      </p:tavLst>
                                    </p:anim>
                                    <p:animEffect transition="in" filter="fade">
                                      <p:cBhvr>
                                        <p:cTn id="3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8F4046F-7616-4C87-A711-7EFA19556DC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9144000" cy="5143501"/>
          </a:xfrm>
          <a:prstGeom prst="rect">
            <a:avLst/>
          </a:prstGeom>
        </p:spPr>
      </p:pic>
      <p:sp>
        <p:nvSpPr>
          <p:cNvPr id="3" name="Rectangle: Rounded Corners 2">
            <a:extLst>
              <a:ext uri="{FF2B5EF4-FFF2-40B4-BE49-F238E27FC236}">
                <a16:creationId xmlns:a16="http://schemas.microsoft.com/office/drawing/2014/main" id="{E94B1D68-95DE-45D5-9B79-C1781A12DE55}"/>
              </a:ext>
            </a:extLst>
          </p:cNvPr>
          <p:cNvSpPr/>
          <p:nvPr/>
        </p:nvSpPr>
        <p:spPr>
          <a:xfrm>
            <a:off x="115378" y="1115100"/>
            <a:ext cx="8913243" cy="38926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3840EEA-7612-4E4E-B54E-3C1B56617864}"/>
              </a:ext>
            </a:extLst>
          </p:cNvPr>
          <p:cNvSpPr/>
          <p:nvPr/>
        </p:nvSpPr>
        <p:spPr>
          <a:xfrm>
            <a:off x="0" y="333040"/>
            <a:ext cx="9144000" cy="543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9EC93F8-08B7-45A3-9C00-D883422B8605}"/>
              </a:ext>
            </a:extLst>
          </p:cNvPr>
          <p:cNvSpPr txBox="1"/>
          <p:nvPr/>
        </p:nvSpPr>
        <p:spPr>
          <a:xfrm>
            <a:off x="115377" y="281606"/>
            <a:ext cx="8315865" cy="646331"/>
          </a:xfrm>
          <a:prstGeom prst="rect">
            <a:avLst/>
          </a:prstGeom>
          <a:noFill/>
        </p:spPr>
        <p:txBody>
          <a:bodyPr wrap="square" rtlCol="0">
            <a:spAutoFit/>
          </a:bodyPr>
          <a:lstStyle/>
          <a:p>
            <a:r>
              <a:rPr lang="en-US" sz="3600" b="1">
                <a:solidFill>
                  <a:schemeClr val="bg1"/>
                </a:solidFill>
              </a:rPr>
              <a:t>Results</a:t>
            </a:r>
            <a:endParaRPr lang="en-US" sz="3600" b="1" dirty="0">
              <a:solidFill>
                <a:schemeClr val="bg1"/>
              </a:solidFill>
            </a:endParaRPr>
          </a:p>
        </p:txBody>
      </p:sp>
      <p:pic>
        <p:nvPicPr>
          <p:cNvPr id="4100" name="Picture 4">
            <a:extLst>
              <a:ext uri="{FF2B5EF4-FFF2-40B4-BE49-F238E27FC236}">
                <a16:creationId xmlns:a16="http://schemas.microsoft.com/office/drawing/2014/main" id="{74CE8054-9FB8-40A0-A075-D336F47FF9C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90115" y="2013855"/>
            <a:ext cx="2836580" cy="279660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BB41974-BDB5-4BA5-A50E-54FE0608844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378" y="2013857"/>
            <a:ext cx="2590016" cy="279660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69770115-F6BF-430A-AE7F-BE4830FC82D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71880" y="2013855"/>
            <a:ext cx="3002857" cy="27966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89BBBB-3896-462A-A5AC-FB83250F399B}"/>
              </a:ext>
            </a:extLst>
          </p:cNvPr>
          <p:cNvSpPr txBox="1"/>
          <p:nvPr/>
        </p:nvSpPr>
        <p:spPr>
          <a:xfrm>
            <a:off x="417305" y="1371600"/>
            <a:ext cx="6647524"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t>Different result for feature importance for each models</a:t>
            </a:r>
          </a:p>
        </p:txBody>
      </p:sp>
    </p:spTree>
    <p:extLst>
      <p:ext uri="{BB962C8B-B14F-4D97-AF65-F5344CB8AC3E}">
        <p14:creationId xmlns:p14="http://schemas.microsoft.com/office/powerpoint/2010/main" val="3779927060"/>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8F4046F-7616-4C87-A711-7EFA19556DC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9144000" cy="5143501"/>
          </a:xfrm>
          <a:prstGeom prst="rect">
            <a:avLst/>
          </a:prstGeom>
        </p:spPr>
      </p:pic>
      <p:sp>
        <p:nvSpPr>
          <p:cNvPr id="3" name="Rectangle: Rounded Corners 2">
            <a:extLst>
              <a:ext uri="{FF2B5EF4-FFF2-40B4-BE49-F238E27FC236}">
                <a16:creationId xmlns:a16="http://schemas.microsoft.com/office/drawing/2014/main" id="{E94B1D68-95DE-45D5-9B79-C1781A12DE55}"/>
              </a:ext>
            </a:extLst>
          </p:cNvPr>
          <p:cNvSpPr/>
          <p:nvPr/>
        </p:nvSpPr>
        <p:spPr>
          <a:xfrm>
            <a:off x="115377" y="1089288"/>
            <a:ext cx="8913243" cy="38926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3840EEA-7612-4E4E-B54E-3C1B56617864}"/>
              </a:ext>
            </a:extLst>
          </p:cNvPr>
          <p:cNvSpPr/>
          <p:nvPr/>
        </p:nvSpPr>
        <p:spPr>
          <a:xfrm>
            <a:off x="0" y="333040"/>
            <a:ext cx="9144000" cy="543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9EC93F8-08B7-45A3-9C00-D883422B8605}"/>
              </a:ext>
            </a:extLst>
          </p:cNvPr>
          <p:cNvSpPr txBox="1"/>
          <p:nvPr/>
        </p:nvSpPr>
        <p:spPr>
          <a:xfrm>
            <a:off x="115377" y="281606"/>
            <a:ext cx="8315865" cy="646331"/>
          </a:xfrm>
          <a:prstGeom prst="rect">
            <a:avLst/>
          </a:prstGeom>
          <a:noFill/>
        </p:spPr>
        <p:txBody>
          <a:bodyPr wrap="square" rtlCol="0">
            <a:spAutoFit/>
          </a:bodyPr>
          <a:lstStyle/>
          <a:p>
            <a:r>
              <a:rPr lang="en-US" sz="3600" b="1" dirty="0">
                <a:solidFill>
                  <a:schemeClr val="bg1"/>
                </a:solidFill>
              </a:rPr>
              <a:t>Conclusion – Continual Learning</a:t>
            </a:r>
          </a:p>
        </p:txBody>
      </p:sp>
      <p:sp>
        <p:nvSpPr>
          <p:cNvPr id="26" name="矩形 23">
            <a:extLst>
              <a:ext uri="{FF2B5EF4-FFF2-40B4-BE49-F238E27FC236}">
                <a16:creationId xmlns:a16="http://schemas.microsoft.com/office/drawing/2014/main" id="{3DA8CBBE-839C-4223-9696-3516F2B05F8E}"/>
              </a:ext>
            </a:extLst>
          </p:cNvPr>
          <p:cNvSpPr>
            <a:spLocks noChangeArrowheads="1"/>
          </p:cNvSpPr>
          <p:nvPr/>
        </p:nvSpPr>
        <p:spPr bwMode="auto">
          <a:xfrm>
            <a:off x="1914405" y="1824864"/>
            <a:ext cx="261300" cy="284277"/>
          </a:xfrm>
          <a:prstGeom prst="rect">
            <a:avLst/>
          </a:prstGeom>
          <a:noFill/>
          <a:ln w="9525">
            <a:noFill/>
            <a:miter lim="800000"/>
            <a:headEnd/>
            <a:tailEnd/>
          </a:ln>
        </p:spPr>
        <p:txBody>
          <a:bodyPr lIns="91028" tIns="45514" rIns="91028" bIns="45514">
            <a:spAutoFit/>
          </a:bodyPr>
          <a:lstStyle/>
          <a:p>
            <a:pPr algn="ctr" defTabSz="910829">
              <a:lnSpc>
                <a:spcPts val="1494"/>
              </a:lnSpc>
            </a:pPr>
            <a:r>
              <a:rPr lang="en-US" altLang="zh-CN" sz="1693" dirty="0">
                <a:solidFill>
                  <a:schemeClr val="bg1"/>
                </a:solidFill>
                <a:latin typeface="微软雅黑" pitchFamily="34" charset="-122"/>
              </a:rPr>
              <a:t>1</a:t>
            </a:r>
            <a:endParaRPr lang="zh-CN" altLang="en-US" sz="1693" dirty="0">
              <a:solidFill>
                <a:schemeClr val="bg1"/>
              </a:solidFill>
              <a:latin typeface="微软雅黑" pitchFamily="34" charset="-122"/>
            </a:endParaRPr>
          </a:p>
        </p:txBody>
      </p:sp>
      <p:sp>
        <p:nvSpPr>
          <p:cNvPr id="28" name="矩形 26">
            <a:extLst>
              <a:ext uri="{FF2B5EF4-FFF2-40B4-BE49-F238E27FC236}">
                <a16:creationId xmlns:a16="http://schemas.microsoft.com/office/drawing/2014/main" id="{887885A2-DC84-457E-BFEC-5F2250AEED3B}"/>
              </a:ext>
            </a:extLst>
          </p:cNvPr>
          <p:cNvSpPr>
            <a:spLocks noChangeArrowheads="1"/>
          </p:cNvSpPr>
          <p:nvPr/>
        </p:nvSpPr>
        <p:spPr bwMode="auto">
          <a:xfrm>
            <a:off x="3620395" y="2319019"/>
            <a:ext cx="1967651" cy="2404409"/>
          </a:xfrm>
          <a:prstGeom prst="rect">
            <a:avLst/>
          </a:prstGeom>
          <a:noFill/>
          <a:ln w="9525">
            <a:noFill/>
            <a:miter lim="800000"/>
            <a:headEnd/>
            <a:tailEnd/>
          </a:ln>
        </p:spPr>
        <p:txBody>
          <a:bodyPr wrap="square" lIns="91028" tIns="45514" rIns="91028" bIns="45514">
            <a:spAutoFit/>
          </a:bodyPr>
          <a:lstStyle/>
          <a:p>
            <a:pPr defTabSz="910829">
              <a:lnSpc>
                <a:spcPct val="120000"/>
              </a:lnSpc>
            </a:pPr>
            <a:r>
              <a:rPr lang="en-US" altLang="zh-CN" sz="1400" b="1" u="sng" dirty="0">
                <a:solidFill>
                  <a:schemeClr val="bg1"/>
                </a:solidFill>
              </a:rPr>
              <a:t>Extreme Gradient Boosting</a:t>
            </a:r>
          </a:p>
          <a:p>
            <a:pPr marL="171450" indent="-171450" defTabSz="910829">
              <a:lnSpc>
                <a:spcPct val="120000"/>
              </a:lnSpc>
              <a:buFont typeface="Arial" panose="020B0604020202020204" pitchFamily="34" charset="0"/>
              <a:buChar char="•"/>
            </a:pPr>
            <a:r>
              <a:rPr lang="en-US" altLang="zh-CN" sz="1400" dirty="0">
                <a:solidFill>
                  <a:schemeClr val="bg1"/>
                </a:solidFill>
              </a:rPr>
              <a:t>Gradient Boosting.</a:t>
            </a:r>
          </a:p>
          <a:p>
            <a:pPr marL="171450" indent="-171450" defTabSz="910829">
              <a:lnSpc>
                <a:spcPct val="120000"/>
              </a:lnSpc>
              <a:buFont typeface="Arial" panose="020B0604020202020204" pitchFamily="34" charset="0"/>
              <a:buChar char="•"/>
            </a:pPr>
            <a:r>
              <a:rPr lang="en-US" altLang="zh-CN" sz="1400" dirty="0">
                <a:solidFill>
                  <a:schemeClr val="bg1"/>
                </a:solidFill>
              </a:rPr>
              <a:t>Decision Tree based ensemble Machine Learning.</a:t>
            </a:r>
          </a:p>
          <a:p>
            <a:pPr marL="171450" indent="-171450" defTabSz="910829">
              <a:lnSpc>
                <a:spcPct val="120000"/>
              </a:lnSpc>
              <a:buFont typeface="Arial" panose="020B0604020202020204" pitchFamily="34" charset="0"/>
              <a:buChar char="•"/>
            </a:pPr>
            <a:endParaRPr lang="en-US" altLang="zh-CN" sz="1400" dirty="0">
              <a:solidFill>
                <a:schemeClr val="bg1"/>
              </a:solidFill>
            </a:endParaRPr>
          </a:p>
          <a:p>
            <a:pPr defTabSz="910829">
              <a:lnSpc>
                <a:spcPct val="120000"/>
              </a:lnSpc>
            </a:pPr>
            <a:endParaRPr lang="en-US" altLang="zh-CN" sz="1200" dirty="0">
              <a:solidFill>
                <a:schemeClr val="bg1"/>
              </a:solidFill>
            </a:endParaRPr>
          </a:p>
          <a:p>
            <a:pPr marL="171450" indent="-171450" defTabSz="910829">
              <a:lnSpc>
                <a:spcPct val="120000"/>
              </a:lnSpc>
              <a:buFont typeface="Arial" panose="020B0604020202020204" pitchFamily="34" charset="0"/>
              <a:buChar char="•"/>
            </a:pPr>
            <a:endParaRPr lang="zh-CN" altLang="en-US" sz="1200" b="1" u="sng" dirty="0">
              <a:solidFill>
                <a:schemeClr val="bg1"/>
              </a:solidFill>
            </a:endParaRPr>
          </a:p>
        </p:txBody>
      </p:sp>
      <p:sp>
        <p:nvSpPr>
          <p:cNvPr id="29" name="矩形 27">
            <a:extLst>
              <a:ext uri="{FF2B5EF4-FFF2-40B4-BE49-F238E27FC236}">
                <a16:creationId xmlns:a16="http://schemas.microsoft.com/office/drawing/2014/main" id="{D146A71C-56D3-45DA-AA16-01A992E3A482}"/>
              </a:ext>
            </a:extLst>
          </p:cNvPr>
          <p:cNvSpPr>
            <a:spLocks noChangeArrowheads="1"/>
          </p:cNvSpPr>
          <p:nvPr/>
        </p:nvSpPr>
        <p:spPr bwMode="auto">
          <a:xfrm>
            <a:off x="4259949" y="1824863"/>
            <a:ext cx="259807" cy="284277"/>
          </a:xfrm>
          <a:prstGeom prst="rect">
            <a:avLst/>
          </a:prstGeom>
          <a:noFill/>
          <a:ln w="9525">
            <a:noFill/>
            <a:miter lim="800000"/>
            <a:headEnd/>
            <a:tailEnd/>
          </a:ln>
        </p:spPr>
        <p:txBody>
          <a:bodyPr lIns="91028" tIns="45514" rIns="91028" bIns="45514">
            <a:spAutoFit/>
          </a:bodyPr>
          <a:lstStyle/>
          <a:p>
            <a:pPr algn="ctr" defTabSz="910829">
              <a:lnSpc>
                <a:spcPts val="1494"/>
              </a:lnSpc>
            </a:pPr>
            <a:r>
              <a:rPr lang="en-US" altLang="zh-CN" sz="1693">
                <a:solidFill>
                  <a:schemeClr val="bg1"/>
                </a:solidFill>
                <a:latin typeface="微软雅黑" pitchFamily="34" charset="-122"/>
              </a:rPr>
              <a:t>2</a:t>
            </a:r>
            <a:endParaRPr lang="zh-CN" altLang="en-US" sz="1693">
              <a:solidFill>
                <a:schemeClr val="bg1"/>
              </a:solidFill>
              <a:latin typeface="微软雅黑" pitchFamily="34" charset="-122"/>
            </a:endParaRPr>
          </a:p>
        </p:txBody>
      </p:sp>
      <p:sp>
        <p:nvSpPr>
          <p:cNvPr id="31" name="矩形 30">
            <a:extLst>
              <a:ext uri="{FF2B5EF4-FFF2-40B4-BE49-F238E27FC236}">
                <a16:creationId xmlns:a16="http://schemas.microsoft.com/office/drawing/2014/main" id="{72545288-BBA9-4F77-B829-17F3D90D0CC0}"/>
              </a:ext>
            </a:extLst>
          </p:cNvPr>
          <p:cNvSpPr>
            <a:spLocks noChangeArrowheads="1"/>
          </p:cNvSpPr>
          <p:nvPr/>
        </p:nvSpPr>
        <p:spPr bwMode="auto">
          <a:xfrm>
            <a:off x="5964237" y="2297168"/>
            <a:ext cx="2042931" cy="1476911"/>
          </a:xfrm>
          <a:prstGeom prst="rect">
            <a:avLst/>
          </a:prstGeom>
          <a:noFill/>
          <a:ln w="9525">
            <a:noFill/>
            <a:miter lim="800000"/>
            <a:headEnd/>
            <a:tailEnd/>
          </a:ln>
        </p:spPr>
        <p:txBody>
          <a:bodyPr wrap="square" lIns="91028" tIns="45514" rIns="91028" bIns="45514">
            <a:spAutoFit/>
          </a:bodyPr>
          <a:lstStyle/>
          <a:p>
            <a:pPr defTabSz="910829"/>
            <a:r>
              <a:rPr lang="en-US" altLang="zh-CN" sz="1600" b="1" u="sng" dirty="0">
                <a:solidFill>
                  <a:schemeClr val="bg1"/>
                </a:solidFill>
              </a:rPr>
              <a:t>CAT Boosting</a:t>
            </a:r>
          </a:p>
          <a:p>
            <a:pPr marL="285750" indent="-285750" defTabSz="910829">
              <a:buFont typeface="Arial" panose="020B0604020202020204" pitchFamily="34" charset="0"/>
              <a:buChar char="•"/>
            </a:pPr>
            <a:r>
              <a:rPr lang="en-US" altLang="zh-CN" sz="1400" dirty="0">
                <a:solidFill>
                  <a:schemeClr val="bg1"/>
                </a:solidFill>
              </a:rPr>
              <a:t>Gradient Boosting.</a:t>
            </a:r>
          </a:p>
          <a:p>
            <a:pPr marL="285750" indent="-285750" defTabSz="910829">
              <a:buFont typeface="Arial" panose="020B0604020202020204" pitchFamily="34" charset="0"/>
              <a:buChar char="•"/>
            </a:pPr>
            <a:r>
              <a:rPr lang="en-US" altLang="zh-CN" sz="1400" dirty="0">
                <a:solidFill>
                  <a:schemeClr val="bg1"/>
                </a:solidFill>
              </a:rPr>
              <a:t>Great results with default parameters.</a:t>
            </a:r>
          </a:p>
          <a:p>
            <a:pPr marL="285750" indent="-285750" defTabSz="910829">
              <a:buFont typeface="Arial" panose="020B0604020202020204" pitchFamily="34" charset="0"/>
              <a:buChar char="•"/>
            </a:pPr>
            <a:endParaRPr lang="en-US" altLang="zh-CN" sz="1600" dirty="0">
              <a:solidFill>
                <a:schemeClr val="bg1"/>
              </a:solidFill>
            </a:endParaRPr>
          </a:p>
          <a:p>
            <a:pPr marL="285750" indent="-285750" defTabSz="910829">
              <a:buFont typeface="Arial" panose="020B0604020202020204" pitchFamily="34" charset="0"/>
              <a:buChar char="•"/>
            </a:pPr>
            <a:endParaRPr kumimoji="1" lang="en-US" altLang="zh-CN" sz="1600" dirty="0">
              <a:solidFill>
                <a:schemeClr val="bg1"/>
              </a:solidFill>
              <a:latin typeface="Ping Hei"/>
            </a:endParaRPr>
          </a:p>
        </p:txBody>
      </p:sp>
      <p:sp>
        <p:nvSpPr>
          <p:cNvPr id="32" name="矩形 31">
            <a:extLst>
              <a:ext uri="{FF2B5EF4-FFF2-40B4-BE49-F238E27FC236}">
                <a16:creationId xmlns:a16="http://schemas.microsoft.com/office/drawing/2014/main" id="{0B337DF8-A069-4F32-856F-CB2E51C8424E}"/>
              </a:ext>
            </a:extLst>
          </p:cNvPr>
          <p:cNvSpPr>
            <a:spLocks noChangeArrowheads="1"/>
          </p:cNvSpPr>
          <p:nvPr/>
        </p:nvSpPr>
        <p:spPr bwMode="auto">
          <a:xfrm>
            <a:off x="6742281" y="1837667"/>
            <a:ext cx="262793" cy="284277"/>
          </a:xfrm>
          <a:prstGeom prst="rect">
            <a:avLst/>
          </a:prstGeom>
          <a:noFill/>
          <a:ln w="9525">
            <a:noFill/>
            <a:miter lim="800000"/>
            <a:headEnd/>
            <a:tailEnd/>
          </a:ln>
        </p:spPr>
        <p:txBody>
          <a:bodyPr lIns="91028" tIns="45514" rIns="91028" bIns="45514">
            <a:spAutoFit/>
          </a:bodyPr>
          <a:lstStyle/>
          <a:p>
            <a:pPr algn="ctr" defTabSz="910829">
              <a:lnSpc>
                <a:spcPts val="1494"/>
              </a:lnSpc>
            </a:pPr>
            <a:r>
              <a:rPr lang="en-US" altLang="zh-CN" sz="1693" dirty="0">
                <a:solidFill>
                  <a:schemeClr val="bg1"/>
                </a:solidFill>
                <a:latin typeface="微软雅黑" pitchFamily="34" charset="-122"/>
              </a:rPr>
              <a:t>3</a:t>
            </a:r>
            <a:endParaRPr lang="zh-CN" altLang="en-US" sz="1693" dirty="0">
              <a:solidFill>
                <a:schemeClr val="bg1"/>
              </a:solidFill>
              <a:latin typeface="微软雅黑" pitchFamily="34" charset="-122"/>
            </a:endParaRPr>
          </a:p>
        </p:txBody>
      </p:sp>
      <p:sp>
        <p:nvSpPr>
          <p:cNvPr id="13" name="任意多边形 16">
            <a:extLst>
              <a:ext uri="{FF2B5EF4-FFF2-40B4-BE49-F238E27FC236}">
                <a16:creationId xmlns:a16="http://schemas.microsoft.com/office/drawing/2014/main" id="{BA27F03C-BA7F-4BC3-8C3A-434A76E55105}"/>
              </a:ext>
            </a:extLst>
          </p:cNvPr>
          <p:cNvSpPr>
            <a:spLocks/>
          </p:cNvSpPr>
          <p:nvPr/>
        </p:nvSpPr>
        <p:spPr bwMode="auto">
          <a:xfrm>
            <a:off x="801818" y="2916667"/>
            <a:ext cx="1637976" cy="827201"/>
          </a:xfrm>
          <a:custGeom>
            <a:avLst/>
            <a:gdLst>
              <a:gd name="T0" fmla="*/ 27 w 2184400"/>
              <a:gd name="T1" fmla="*/ 0 h 1117600"/>
              <a:gd name="T2" fmla="*/ 5538 w 2184400"/>
              <a:gd name="T3" fmla="*/ 0 h 1117600"/>
              <a:gd name="T4" fmla="*/ 5483 w 2184400"/>
              <a:gd name="T5" fmla="*/ 433 h 1117600"/>
              <a:gd name="T6" fmla="*/ 23190 w 2184400"/>
              <a:gd name="T7" fmla="*/ 14625 h 1117600"/>
              <a:gd name="T8" fmla="*/ 40896 w 2184400"/>
              <a:gd name="T9" fmla="*/ 433 h 1117600"/>
              <a:gd name="T10" fmla="*/ 40843 w 2184400"/>
              <a:gd name="T11" fmla="*/ 0 h 1117600"/>
              <a:gd name="T12" fmla="*/ 46353 w 2184400"/>
              <a:gd name="T13" fmla="*/ 0 h 1117600"/>
              <a:gd name="T14" fmla="*/ 46379 w 2184400"/>
              <a:gd name="T15" fmla="*/ 433 h 1117600"/>
              <a:gd name="T16" fmla="*/ 23190 w 2184400"/>
              <a:gd name="T17" fmla="*/ 19021 h 1117600"/>
              <a:gd name="T18" fmla="*/ 0 w 2184400"/>
              <a:gd name="T19" fmla="*/ 433 h 1117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4400"/>
              <a:gd name="T31" fmla="*/ 0 h 1117600"/>
              <a:gd name="T32" fmla="*/ 2184400 w 2184400"/>
              <a:gd name="T33" fmla="*/ 1117600 h 1117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4400" h="1117600">
                <a:moveTo>
                  <a:pt x="1283" y="0"/>
                </a:moveTo>
                <a:lnTo>
                  <a:pt x="260801" y="0"/>
                </a:lnTo>
                <a:lnTo>
                  <a:pt x="258240" y="25400"/>
                </a:lnTo>
                <a:cubicBezTo>
                  <a:pt x="258240" y="485983"/>
                  <a:pt x="631617" y="859360"/>
                  <a:pt x="1092200" y="859360"/>
                </a:cubicBezTo>
                <a:cubicBezTo>
                  <a:pt x="1552783" y="859360"/>
                  <a:pt x="1926160" y="485983"/>
                  <a:pt x="1926160" y="25400"/>
                </a:cubicBezTo>
                <a:lnTo>
                  <a:pt x="1923600" y="0"/>
                </a:lnTo>
                <a:lnTo>
                  <a:pt x="2183118" y="0"/>
                </a:lnTo>
                <a:lnTo>
                  <a:pt x="2184400" y="25400"/>
                </a:lnTo>
                <a:cubicBezTo>
                  <a:pt x="2184400" y="628605"/>
                  <a:pt x="1695405" y="1117600"/>
                  <a:pt x="1092200" y="1117600"/>
                </a:cubicBezTo>
                <a:cubicBezTo>
                  <a:pt x="488995" y="1117600"/>
                  <a:pt x="0" y="628605"/>
                  <a:pt x="0" y="25400"/>
                </a:cubicBezTo>
                <a:close/>
              </a:path>
            </a:pathLst>
          </a:custGeom>
          <a:solidFill>
            <a:schemeClr val="bg2"/>
          </a:solidFill>
          <a:ln w="12700" cap="flat" cmpd="sng" algn="ctr">
            <a:noFill/>
            <a:prstDash val="solid"/>
            <a:miter lim="800000"/>
            <a:headEnd/>
            <a:tailEnd/>
          </a:ln>
        </p:spPr>
        <p:txBody>
          <a:bodyPr anchor="ctr"/>
          <a:lstStyle/>
          <a:p>
            <a:endParaRPr lang="zh-CN" altLang="en-US" sz="1693"/>
          </a:p>
        </p:txBody>
      </p:sp>
      <p:sp>
        <p:nvSpPr>
          <p:cNvPr id="14" name="任意多边形 18">
            <a:extLst>
              <a:ext uri="{FF2B5EF4-FFF2-40B4-BE49-F238E27FC236}">
                <a16:creationId xmlns:a16="http://schemas.microsoft.com/office/drawing/2014/main" id="{EC791918-1378-4AA9-A444-059BA59222F6}"/>
              </a:ext>
            </a:extLst>
          </p:cNvPr>
          <p:cNvSpPr>
            <a:spLocks/>
          </p:cNvSpPr>
          <p:nvPr/>
        </p:nvSpPr>
        <p:spPr bwMode="auto">
          <a:xfrm>
            <a:off x="3708965" y="2916667"/>
            <a:ext cx="1637977" cy="827201"/>
          </a:xfrm>
          <a:custGeom>
            <a:avLst/>
            <a:gdLst>
              <a:gd name="T0" fmla="*/ 27 w 2184400"/>
              <a:gd name="T1" fmla="*/ 0 h 1117600"/>
              <a:gd name="T2" fmla="*/ 5538 w 2184400"/>
              <a:gd name="T3" fmla="*/ 0 h 1117600"/>
              <a:gd name="T4" fmla="*/ 5483 w 2184400"/>
              <a:gd name="T5" fmla="*/ 433 h 1117600"/>
              <a:gd name="T6" fmla="*/ 23190 w 2184400"/>
              <a:gd name="T7" fmla="*/ 14625 h 1117600"/>
              <a:gd name="T8" fmla="*/ 40897 w 2184400"/>
              <a:gd name="T9" fmla="*/ 433 h 1117600"/>
              <a:gd name="T10" fmla="*/ 40843 w 2184400"/>
              <a:gd name="T11" fmla="*/ 0 h 1117600"/>
              <a:gd name="T12" fmla="*/ 46354 w 2184400"/>
              <a:gd name="T13" fmla="*/ 0 h 1117600"/>
              <a:gd name="T14" fmla="*/ 46380 w 2184400"/>
              <a:gd name="T15" fmla="*/ 433 h 1117600"/>
              <a:gd name="T16" fmla="*/ 23190 w 2184400"/>
              <a:gd name="T17" fmla="*/ 19021 h 1117600"/>
              <a:gd name="T18" fmla="*/ 0 w 2184400"/>
              <a:gd name="T19" fmla="*/ 433 h 1117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4400"/>
              <a:gd name="T31" fmla="*/ 0 h 1117600"/>
              <a:gd name="T32" fmla="*/ 2184400 w 2184400"/>
              <a:gd name="T33" fmla="*/ 1117600 h 1117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4400" h="1117600">
                <a:moveTo>
                  <a:pt x="1283" y="0"/>
                </a:moveTo>
                <a:lnTo>
                  <a:pt x="260801" y="0"/>
                </a:lnTo>
                <a:lnTo>
                  <a:pt x="258240" y="25400"/>
                </a:lnTo>
                <a:cubicBezTo>
                  <a:pt x="258240" y="485983"/>
                  <a:pt x="631617" y="859360"/>
                  <a:pt x="1092200" y="859360"/>
                </a:cubicBezTo>
                <a:cubicBezTo>
                  <a:pt x="1552783" y="859360"/>
                  <a:pt x="1926160" y="485983"/>
                  <a:pt x="1926160" y="25400"/>
                </a:cubicBezTo>
                <a:lnTo>
                  <a:pt x="1923600" y="0"/>
                </a:lnTo>
                <a:lnTo>
                  <a:pt x="2183118" y="0"/>
                </a:lnTo>
                <a:lnTo>
                  <a:pt x="2184400" y="25400"/>
                </a:lnTo>
                <a:cubicBezTo>
                  <a:pt x="2184400" y="628605"/>
                  <a:pt x="1695405" y="1117600"/>
                  <a:pt x="1092200" y="1117600"/>
                </a:cubicBezTo>
                <a:cubicBezTo>
                  <a:pt x="488995" y="1117600"/>
                  <a:pt x="0" y="628605"/>
                  <a:pt x="0" y="25400"/>
                </a:cubicBezTo>
                <a:close/>
              </a:path>
            </a:pathLst>
          </a:custGeom>
          <a:solidFill>
            <a:schemeClr val="bg2"/>
          </a:solidFill>
          <a:ln w="12700" cap="flat" cmpd="sng" algn="ctr">
            <a:noFill/>
            <a:prstDash val="solid"/>
            <a:miter lim="800000"/>
            <a:headEnd/>
            <a:tailEnd/>
          </a:ln>
        </p:spPr>
        <p:txBody>
          <a:bodyPr anchor="ctr"/>
          <a:lstStyle/>
          <a:p>
            <a:endParaRPr lang="zh-CN" altLang="en-US" sz="1693"/>
          </a:p>
        </p:txBody>
      </p:sp>
      <p:sp>
        <p:nvSpPr>
          <p:cNvPr id="15" name="任意多边形 20">
            <a:extLst>
              <a:ext uri="{FF2B5EF4-FFF2-40B4-BE49-F238E27FC236}">
                <a16:creationId xmlns:a16="http://schemas.microsoft.com/office/drawing/2014/main" id="{B68947B1-44E8-42D2-9EE2-D9134EBA59B1}"/>
              </a:ext>
            </a:extLst>
          </p:cNvPr>
          <p:cNvSpPr>
            <a:spLocks/>
          </p:cNvSpPr>
          <p:nvPr/>
        </p:nvSpPr>
        <p:spPr bwMode="auto">
          <a:xfrm>
            <a:off x="6592222" y="2916667"/>
            <a:ext cx="1637976" cy="827201"/>
          </a:xfrm>
          <a:custGeom>
            <a:avLst/>
            <a:gdLst>
              <a:gd name="T0" fmla="*/ 27 w 2184400"/>
              <a:gd name="T1" fmla="*/ 0 h 1117600"/>
              <a:gd name="T2" fmla="*/ 5538 w 2184400"/>
              <a:gd name="T3" fmla="*/ 0 h 1117600"/>
              <a:gd name="T4" fmla="*/ 5483 w 2184400"/>
              <a:gd name="T5" fmla="*/ 433 h 1117600"/>
              <a:gd name="T6" fmla="*/ 23190 w 2184400"/>
              <a:gd name="T7" fmla="*/ 14625 h 1117600"/>
              <a:gd name="T8" fmla="*/ 40896 w 2184400"/>
              <a:gd name="T9" fmla="*/ 433 h 1117600"/>
              <a:gd name="T10" fmla="*/ 40843 w 2184400"/>
              <a:gd name="T11" fmla="*/ 0 h 1117600"/>
              <a:gd name="T12" fmla="*/ 46353 w 2184400"/>
              <a:gd name="T13" fmla="*/ 0 h 1117600"/>
              <a:gd name="T14" fmla="*/ 46379 w 2184400"/>
              <a:gd name="T15" fmla="*/ 433 h 1117600"/>
              <a:gd name="T16" fmla="*/ 23190 w 2184400"/>
              <a:gd name="T17" fmla="*/ 19021 h 1117600"/>
              <a:gd name="T18" fmla="*/ 0 w 2184400"/>
              <a:gd name="T19" fmla="*/ 433 h 1117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4400"/>
              <a:gd name="T31" fmla="*/ 0 h 1117600"/>
              <a:gd name="T32" fmla="*/ 2184400 w 2184400"/>
              <a:gd name="T33" fmla="*/ 1117600 h 1117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4400" h="1117600">
                <a:moveTo>
                  <a:pt x="1283" y="0"/>
                </a:moveTo>
                <a:lnTo>
                  <a:pt x="260801" y="0"/>
                </a:lnTo>
                <a:lnTo>
                  <a:pt x="258240" y="25400"/>
                </a:lnTo>
                <a:cubicBezTo>
                  <a:pt x="258240" y="485983"/>
                  <a:pt x="631617" y="859360"/>
                  <a:pt x="1092200" y="859360"/>
                </a:cubicBezTo>
                <a:cubicBezTo>
                  <a:pt x="1552783" y="859360"/>
                  <a:pt x="1926160" y="485983"/>
                  <a:pt x="1926160" y="25400"/>
                </a:cubicBezTo>
                <a:lnTo>
                  <a:pt x="1923600" y="0"/>
                </a:lnTo>
                <a:lnTo>
                  <a:pt x="2183118" y="0"/>
                </a:lnTo>
                <a:lnTo>
                  <a:pt x="2184400" y="25400"/>
                </a:lnTo>
                <a:cubicBezTo>
                  <a:pt x="2184400" y="628605"/>
                  <a:pt x="1695405" y="1117600"/>
                  <a:pt x="1092200" y="1117600"/>
                </a:cubicBezTo>
                <a:cubicBezTo>
                  <a:pt x="488995" y="1117600"/>
                  <a:pt x="0" y="628605"/>
                  <a:pt x="0" y="25400"/>
                </a:cubicBezTo>
                <a:close/>
              </a:path>
            </a:pathLst>
          </a:custGeom>
          <a:solidFill>
            <a:schemeClr val="bg2"/>
          </a:solidFill>
          <a:ln w="12700" cap="flat" cmpd="sng" algn="ctr">
            <a:noFill/>
            <a:prstDash val="solid"/>
            <a:miter lim="800000"/>
            <a:headEnd/>
            <a:tailEnd/>
          </a:ln>
        </p:spPr>
        <p:txBody>
          <a:bodyPr anchor="ctr"/>
          <a:lstStyle/>
          <a:p>
            <a:endParaRPr lang="zh-CN" altLang="en-US" sz="1693"/>
          </a:p>
        </p:txBody>
      </p:sp>
      <p:sp>
        <p:nvSpPr>
          <p:cNvPr id="16" name="任意多边形 22">
            <a:extLst>
              <a:ext uri="{FF2B5EF4-FFF2-40B4-BE49-F238E27FC236}">
                <a16:creationId xmlns:a16="http://schemas.microsoft.com/office/drawing/2014/main" id="{D2AEB70E-200B-4EC6-84D5-D7BE0F0607B1}"/>
              </a:ext>
            </a:extLst>
          </p:cNvPr>
          <p:cNvSpPr>
            <a:spLocks/>
          </p:cNvSpPr>
          <p:nvPr/>
        </p:nvSpPr>
        <p:spPr bwMode="auto">
          <a:xfrm flipV="1">
            <a:off x="2260617" y="2131515"/>
            <a:ext cx="1637977" cy="828693"/>
          </a:xfrm>
          <a:custGeom>
            <a:avLst/>
            <a:gdLst>
              <a:gd name="T0" fmla="*/ 27 w 2184400"/>
              <a:gd name="T1" fmla="*/ 0 h 1117600"/>
              <a:gd name="T2" fmla="*/ 5538 w 2184400"/>
              <a:gd name="T3" fmla="*/ 0 h 1117600"/>
              <a:gd name="T4" fmla="*/ 5483 w 2184400"/>
              <a:gd name="T5" fmla="*/ 445 h 1117600"/>
              <a:gd name="T6" fmla="*/ 23190 w 2184400"/>
              <a:gd name="T7" fmla="*/ 15080 h 1117600"/>
              <a:gd name="T8" fmla="*/ 40897 w 2184400"/>
              <a:gd name="T9" fmla="*/ 445 h 1117600"/>
              <a:gd name="T10" fmla="*/ 40843 w 2184400"/>
              <a:gd name="T11" fmla="*/ 0 h 1117600"/>
              <a:gd name="T12" fmla="*/ 46354 w 2184400"/>
              <a:gd name="T13" fmla="*/ 0 h 1117600"/>
              <a:gd name="T14" fmla="*/ 46380 w 2184400"/>
              <a:gd name="T15" fmla="*/ 445 h 1117600"/>
              <a:gd name="T16" fmla="*/ 23190 w 2184400"/>
              <a:gd name="T17" fmla="*/ 19613 h 1117600"/>
              <a:gd name="T18" fmla="*/ 0 w 2184400"/>
              <a:gd name="T19" fmla="*/ 445 h 1117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4400"/>
              <a:gd name="T31" fmla="*/ 0 h 1117600"/>
              <a:gd name="T32" fmla="*/ 2184400 w 2184400"/>
              <a:gd name="T33" fmla="*/ 1117600 h 1117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4400" h="1117600">
                <a:moveTo>
                  <a:pt x="1283" y="0"/>
                </a:moveTo>
                <a:lnTo>
                  <a:pt x="260801" y="0"/>
                </a:lnTo>
                <a:lnTo>
                  <a:pt x="258240" y="25400"/>
                </a:lnTo>
                <a:cubicBezTo>
                  <a:pt x="258240" y="485983"/>
                  <a:pt x="631617" y="859360"/>
                  <a:pt x="1092200" y="859360"/>
                </a:cubicBezTo>
                <a:cubicBezTo>
                  <a:pt x="1552783" y="859360"/>
                  <a:pt x="1926160" y="485983"/>
                  <a:pt x="1926160" y="25400"/>
                </a:cubicBezTo>
                <a:lnTo>
                  <a:pt x="1923600" y="0"/>
                </a:lnTo>
                <a:lnTo>
                  <a:pt x="2183118" y="0"/>
                </a:lnTo>
                <a:lnTo>
                  <a:pt x="2184400" y="25400"/>
                </a:lnTo>
                <a:cubicBezTo>
                  <a:pt x="2184400" y="628605"/>
                  <a:pt x="1695405" y="1117600"/>
                  <a:pt x="1092200" y="1117600"/>
                </a:cubicBezTo>
                <a:cubicBezTo>
                  <a:pt x="488995" y="1117600"/>
                  <a:pt x="0" y="628605"/>
                  <a:pt x="0" y="25400"/>
                </a:cubicBezTo>
                <a:close/>
              </a:path>
            </a:pathLst>
          </a:custGeom>
          <a:solidFill>
            <a:schemeClr val="bg2"/>
          </a:solidFill>
          <a:ln w="12700" cap="flat" cmpd="sng" algn="ctr">
            <a:noFill/>
            <a:prstDash val="solid"/>
            <a:miter lim="800000"/>
            <a:headEnd/>
            <a:tailEnd/>
          </a:ln>
        </p:spPr>
        <p:txBody>
          <a:bodyPr anchor="ctr"/>
          <a:lstStyle/>
          <a:p>
            <a:endParaRPr lang="zh-CN" altLang="en-US" sz="1693"/>
          </a:p>
        </p:txBody>
      </p:sp>
      <p:sp>
        <p:nvSpPr>
          <p:cNvPr id="17" name="任意多边形 24">
            <a:extLst>
              <a:ext uri="{FF2B5EF4-FFF2-40B4-BE49-F238E27FC236}">
                <a16:creationId xmlns:a16="http://schemas.microsoft.com/office/drawing/2014/main" id="{E8AC8DFE-5C76-44CC-8643-2CB571AD0610}"/>
              </a:ext>
            </a:extLst>
          </p:cNvPr>
          <p:cNvSpPr>
            <a:spLocks/>
          </p:cNvSpPr>
          <p:nvPr/>
        </p:nvSpPr>
        <p:spPr bwMode="auto">
          <a:xfrm flipV="1">
            <a:off x="5157312" y="2146029"/>
            <a:ext cx="1637977" cy="828693"/>
          </a:xfrm>
          <a:custGeom>
            <a:avLst/>
            <a:gdLst>
              <a:gd name="T0" fmla="*/ 27 w 2184400"/>
              <a:gd name="T1" fmla="*/ 0 h 1117600"/>
              <a:gd name="T2" fmla="*/ 5538 w 2184400"/>
              <a:gd name="T3" fmla="*/ 0 h 1117600"/>
              <a:gd name="T4" fmla="*/ 5483 w 2184400"/>
              <a:gd name="T5" fmla="*/ 445 h 1117600"/>
              <a:gd name="T6" fmla="*/ 23190 w 2184400"/>
              <a:gd name="T7" fmla="*/ 15080 h 1117600"/>
              <a:gd name="T8" fmla="*/ 40897 w 2184400"/>
              <a:gd name="T9" fmla="*/ 445 h 1117600"/>
              <a:gd name="T10" fmla="*/ 40843 w 2184400"/>
              <a:gd name="T11" fmla="*/ 0 h 1117600"/>
              <a:gd name="T12" fmla="*/ 46354 w 2184400"/>
              <a:gd name="T13" fmla="*/ 0 h 1117600"/>
              <a:gd name="T14" fmla="*/ 46380 w 2184400"/>
              <a:gd name="T15" fmla="*/ 445 h 1117600"/>
              <a:gd name="T16" fmla="*/ 23190 w 2184400"/>
              <a:gd name="T17" fmla="*/ 19613 h 1117600"/>
              <a:gd name="T18" fmla="*/ 0 w 2184400"/>
              <a:gd name="T19" fmla="*/ 445 h 1117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4400"/>
              <a:gd name="T31" fmla="*/ 0 h 1117600"/>
              <a:gd name="T32" fmla="*/ 2184400 w 2184400"/>
              <a:gd name="T33" fmla="*/ 1117600 h 1117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4400" h="1117600">
                <a:moveTo>
                  <a:pt x="1283" y="0"/>
                </a:moveTo>
                <a:lnTo>
                  <a:pt x="260801" y="0"/>
                </a:lnTo>
                <a:lnTo>
                  <a:pt x="258240" y="25400"/>
                </a:lnTo>
                <a:cubicBezTo>
                  <a:pt x="258240" y="485983"/>
                  <a:pt x="631617" y="859360"/>
                  <a:pt x="1092200" y="859360"/>
                </a:cubicBezTo>
                <a:cubicBezTo>
                  <a:pt x="1552783" y="859360"/>
                  <a:pt x="1926160" y="485983"/>
                  <a:pt x="1926160" y="25400"/>
                </a:cubicBezTo>
                <a:lnTo>
                  <a:pt x="1923600" y="0"/>
                </a:lnTo>
                <a:lnTo>
                  <a:pt x="2183118" y="0"/>
                </a:lnTo>
                <a:lnTo>
                  <a:pt x="2184400" y="25400"/>
                </a:lnTo>
                <a:cubicBezTo>
                  <a:pt x="2184400" y="628605"/>
                  <a:pt x="1695405" y="1117600"/>
                  <a:pt x="1092200" y="1117600"/>
                </a:cubicBezTo>
                <a:cubicBezTo>
                  <a:pt x="488995" y="1117600"/>
                  <a:pt x="0" y="628605"/>
                  <a:pt x="0" y="25400"/>
                </a:cubicBezTo>
                <a:close/>
              </a:path>
            </a:pathLst>
          </a:custGeom>
          <a:solidFill>
            <a:schemeClr val="bg2"/>
          </a:solidFill>
          <a:ln w="12700" cap="flat" cmpd="sng" algn="ctr">
            <a:noFill/>
            <a:prstDash val="solid"/>
            <a:miter lim="800000"/>
            <a:headEnd/>
            <a:tailEnd/>
          </a:ln>
        </p:spPr>
        <p:txBody>
          <a:bodyPr anchor="ctr"/>
          <a:lstStyle/>
          <a:p>
            <a:endParaRPr lang="zh-CN" altLang="en-US" sz="1693"/>
          </a:p>
        </p:txBody>
      </p:sp>
      <p:sp>
        <p:nvSpPr>
          <p:cNvPr id="18" name="任意多边形 17">
            <a:extLst>
              <a:ext uri="{FF2B5EF4-FFF2-40B4-BE49-F238E27FC236}">
                <a16:creationId xmlns:a16="http://schemas.microsoft.com/office/drawing/2014/main" id="{EFF2BB4E-4BC5-4417-9E82-B6CD4541BAEC}"/>
              </a:ext>
            </a:extLst>
          </p:cNvPr>
          <p:cNvSpPr>
            <a:spLocks/>
          </p:cNvSpPr>
          <p:nvPr/>
        </p:nvSpPr>
        <p:spPr bwMode="auto">
          <a:xfrm>
            <a:off x="2247179" y="2916667"/>
            <a:ext cx="1639470" cy="827201"/>
          </a:xfrm>
          <a:custGeom>
            <a:avLst/>
            <a:gdLst>
              <a:gd name="T0" fmla="*/ 27 w 2184400"/>
              <a:gd name="T1" fmla="*/ 0 h 1117600"/>
              <a:gd name="T2" fmla="*/ 5624 w 2184400"/>
              <a:gd name="T3" fmla="*/ 0 h 1117600"/>
              <a:gd name="T4" fmla="*/ 5569 w 2184400"/>
              <a:gd name="T5" fmla="*/ 433 h 1117600"/>
              <a:gd name="T6" fmla="*/ 23552 w 2184400"/>
              <a:gd name="T7" fmla="*/ 14625 h 1117600"/>
              <a:gd name="T8" fmla="*/ 41535 w 2184400"/>
              <a:gd name="T9" fmla="*/ 433 h 1117600"/>
              <a:gd name="T10" fmla="*/ 41480 w 2184400"/>
              <a:gd name="T11" fmla="*/ 0 h 1117600"/>
              <a:gd name="T12" fmla="*/ 47077 w 2184400"/>
              <a:gd name="T13" fmla="*/ 0 h 1117600"/>
              <a:gd name="T14" fmla="*/ 47104 w 2184400"/>
              <a:gd name="T15" fmla="*/ 433 h 1117600"/>
              <a:gd name="T16" fmla="*/ 23552 w 2184400"/>
              <a:gd name="T17" fmla="*/ 19021 h 1117600"/>
              <a:gd name="T18" fmla="*/ 0 w 2184400"/>
              <a:gd name="T19" fmla="*/ 433 h 1117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4400"/>
              <a:gd name="T31" fmla="*/ 0 h 1117600"/>
              <a:gd name="T32" fmla="*/ 2184400 w 2184400"/>
              <a:gd name="T33" fmla="*/ 1117600 h 1117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4400" h="1117600">
                <a:moveTo>
                  <a:pt x="1283" y="0"/>
                </a:moveTo>
                <a:lnTo>
                  <a:pt x="260801" y="0"/>
                </a:lnTo>
                <a:lnTo>
                  <a:pt x="258240" y="25400"/>
                </a:lnTo>
                <a:cubicBezTo>
                  <a:pt x="258240" y="485983"/>
                  <a:pt x="631617" y="859360"/>
                  <a:pt x="1092200" y="859360"/>
                </a:cubicBezTo>
                <a:cubicBezTo>
                  <a:pt x="1552783" y="859360"/>
                  <a:pt x="1926160" y="485983"/>
                  <a:pt x="1926160" y="25400"/>
                </a:cubicBezTo>
                <a:lnTo>
                  <a:pt x="1923600" y="0"/>
                </a:lnTo>
                <a:lnTo>
                  <a:pt x="2183118" y="0"/>
                </a:lnTo>
                <a:lnTo>
                  <a:pt x="2184400" y="25400"/>
                </a:lnTo>
                <a:cubicBezTo>
                  <a:pt x="2184400" y="628605"/>
                  <a:pt x="1695405" y="1117600"/>
                  <a:pt x="1092200" y="1117600"/>
                </a:cubicBezTo>
                <a:cubicBezTo>
                  <a:pt x="488995" y="1117600"/>
                  <a:pt x="0" y="628605"/>
                  <a:pt x="0" y="25400"/>
                </a:cubicBezTo>
                <a:close/>
              </a:path>
            </a:pathLst>
          </a:custGeom>
          <a:solidFill>
            <a:schemeClr val="tx2"/>
          </a:solidFill>
          <a:ln w="12700" cap="flat" cmpd="sng" algn="ctr">
            <a:noFill/>
            <a:prstDash val="solid"/>
            <a:miter lim="800000"/>
            <a:headEnd/>
            <a:tailEnd/>
          </a:ln>
        </p:spPr>
        <p:txBody>
          <a:bodyPr anchor="ctr"/>
          <a:lstStyle/>
          <a:p>
            <a:endParaRPr lang="zh-CN" altLang="en-US" sz="1693"/>
          </a:p>
        </p:txBody>
      </p:sp>
      <p:sp>
        <p:nvSpPr>
          <p:cNvPr id="19" name="任意多边形 19">
            <a:extLst>
              <a:ext uri="{FF2B5EF4-FFF2-40B4-BE49-F238E27FC236}">
                <a16:creationId xmlns:a16="http://schemas.microsoft.com/office/drawing/2014/main" id="{4632288C-F91C-4BE6-82A2-778C2FC1760D}"/>
              </a:ext>
            </a:extLst>
          </p:cNvPr>
          <p:cNvSpPr>
            <a:spLocks/>
          </p:cNvSpPr>
          <p:nvPr/>
        </p:nvSpPr>
        <p:spPr bwMode="auto">
          <a:xfrm>
            <a:off x="5145367" y="2916667"/>
            <a:ext cx="1637977" cy="827201"/>
          </a:xfrm>
          <a:custGeom>
            <a:avLst/>
            <a:gdLst>
              <a:gd name="T0" fmla="*/ 27 w 2184400"/>
              <a:gd name="T1" fmla="*/ 0 h 1117600"/>
              <a:gd name="T2" fmla="*/ 5538 w 2184400"/>
              <a:gd name="T3" fmla="*/ 0 h 1117600"/>
              <a:gd name="T4" fmla="*/ 5483 w 2184400"/>
              <a:gd name="T5" fmla="*/ 433 h 1117600"/>
              <a:gd name="T6" fmla="*/ 23190 w 2184400"/>
              <a:gd name="T7" fmla="*/ 14625 h 1117600"/>
              <a:gd name="T8" fmla="*/ 40897 w 2184400"/>
              <a:gd name="T9" fmla="*/ 433 h 1117600"/>
              <a:gd name="T10" fmla="*/ 40843 w 2184400"/>
              <a:gd name="T11" fmla="*/ 0 h 1117600"/>
              <a:gd name="T12" fmla="*/ 46354 w 2184400"/>
              <a:gd name="T13" fmla="*/ 0 h 1117600"/>
              <a:gd name="T14" fmla="*/ 46380 w 2184400"/>
              <a:gd name="T15" fmla="*/ 433 h 1117600"/>
              <a:gd name="T16" fmla="*/ 23190 w 2184400"/>
              <a:gd name="T17" fmla="*/ 19021 h 1117600"/>
              <a:gd name="T18" fmla="*/ 0 w 2184400"/>
              <a:gd name="T19" fmla="*/ 433 h 1117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4400"/>
              <a:gd name="T31" fmla="*/ 0 h 1117600"/>
              <a:gd name="T32" fmla="*/ 2184400 w 2184400"/>
              <a:gd name="T33" fmla="*/ 1117600 h 1117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4400" h="1117600">
                <a:moveTo>
                  <a:pt x="1283" y="0"/>
                </a:moveTo>
                <a:lnTo>
                  <a:pt x="260801" y="0"/>
                </a:lnTo>
                <a:lnTo>
                  <a:pt x="258240" y="25400"/>
                </a:lnTo>
                <a:cubicBezTo>
                  <a:pt x="258240" y="485983"/>
                  <a:pt x="631617" y="859360"/>
                  <a:pt x="1092200" y="859360"/>
                </a:cubicBezTo>
                <a:cubicBezTo>
                  <a:pt x="1552783" y="859360"/>
                  <a:pt x="1926160" y="485983"/>
                  <a:pt x="1926160" y="25400"/>
                </a:cubicBezTo>
                <a:lnTo>
                  <a:pt x="1923600" y="0"/>
                </a:lnTo>
                <a:lnTo>
                  <a:pt x="2183118" y="0"/>
                </a:lnTo>
                <a:lnTo>
                  <a:pt x="2184400" y="25400"/>
                </a:lnTo>
                <a:cubicBezTo>
                  <a:pt x="2184400" y="628605"/>
                  <a:pt x="1695405" y="1117600"/>
                  <a:pt x="1092200" y="1117600"/>
                </a:cubicBezTo>
                <a:cubicBezTo>
                  <a:pt x="488995" y="1117600"/>
                  <a:pt x="0" y="628605"/>
                  <a:pt x="0" y="25400"/>
                </a:cubicBezTo>
                <a:close/>
              </a:path>
            </a:pathLst>
          </a:custGeom>
          <a:solidFill>
            <a:schemeClr val="tx2"/>
          </a:solidFill>
          <a:ln w="12700" cap="flat" cmpd="sng" algn="ctr">
            <a:noFill/>
            <a:prstDash val="solid"/>
            <a:miter lim="800000"/>
            <a:headEnd/>
            <a:tailEnd/>
          </a:ln>
        </p:spPr>
        <p:txBody>
          <a:bodyPr anchor="ctr"/>
          <a:lstStyle/>
          <a:p>
            <a:endParaRPr lang="zh-CN" altLang="en-US" sz="1693"/>
          </a:p>
        </p:txBody>
      </p:sp>
      <p:sp>
        <p:nvSpPr>
          <p:cNvPr id="20" name="任意多边形 21">
            <a:extLst>
              <a:ext uri="{FF2B5EF4-FFF2-40B4-BE49-F238E27FC236}">
                <a16:creationId xmlns:a16="http://schemas.microsoft.com/office/drawing/2014/main" id="{7D75D946-6B2B-4FC2-B9A1-80E9D5723F22}"/>
              </a:ext>
            </a:extLst>
          </p:cNvPr>
          <p:cNvSpPr>
            <a:spLocks/>
          </p:cNvSpPr>
          <p:nvPr/>
        </p:nvSpPr>
        <p:spPr bwMode="auto">
          <a:xfrm flipV="1">
            <a:off x="801818" y="2146029"/>
            <a:ext cx="1637976" cy="828693"/>
          </a:xfrm>
          <a:custGeom>
            <a:avLst/>
            <a:gdLst>
              <a:gd name="T0" fmla="*/ 27 w 2184400"/>
              <a:gd name="T1" fmla="*/ 0 h 1117600"/>
              <a:gd name="T2" fmla="*/ 5538 w 2184400"/>
              <a:gd name="T3" fmla="*/ 0 h 1117600"/>
              <a:gd name="T4" fmla="*/ 5483 w 2184400"/>
              <a:gd name="T5" fmla="*/ 445 h 1117600"/>
              <a:gd name="T6" fmla="*/ 23190 w 2184400"/>
              <a:gd name="T7" fmla="*/ 15080 h 1117600"/>
              <a:gd name="T8" fmla="*/ 40896 w 2184400"/>
              <a:gd name="T9" fmla="*/ 445 h 1117600"/>
              <a:gd name="T10" fmla="*/ 40843 w 2184400"/>
              <a:gd name="T11" fmla="*/ 0 h 1117600"/>
              <a:gd name="T12" fmla="*/ 46353 w 2184400"/>
              <a:gd name="T13" fmla="*/ 0 h 1117600"/>
              <a:gd name="T14" fmla="*/ 46379 w 2184400"/>
              <a:gd name="T15" fmla="*/ 445 h 1117600"/>
              <a:gd name="T16" fmla="*/ 23190 w 2184400"/>
              <a:gd name="T17" fmla="*/ 19613 h 1117600"/>
              <a:gd name="T18" fmla="*/ 0 w 2184400"/>
              <a:gd name="T19" fmla="*/ 445 h 1117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4400"/>
              <a:gd name="T31" fmla="*/ 0 h 1117600"/>
              <a:gd name="T32" fmla="*/ 2184400 w 2184400"/>
              <a:gd name="T33" fmla="*/ 1117600 h 1117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4400" h="1117600">
                <a:moveTo>
                  <a:pt x="1283" y="0"/>
                </a:moveTo>
                <a:lnTo>
                  <a:pt x="260801" y="0"/>
                </a:lnTo>
                <a:lnTo>
                  <a:pt x="258240" y="25400"/>
                </a:lnTo>
                <a:cubicBezTo>
                  <a:pt x="258240" y="485983"/>
                  <a:pt x="631617" y="859360"/>
                  <a:pt x="1092200" y="859360"/>
                </a:cubicBezTo>
                <a:cubicBezTo>
                  <a:pt x="1552783" y="859360"/>
                  <a:pt x="1926160" y="485983"/>
                  <a:pt x="1926160" y="25400"/>
                </a:cubicBezTo>
                <a:lnTo>
                  <a:pt x="1923600" y="0"/>
                </a:lnTo>
                <a:lnTo>
                  <a:pt x="2183118" y="0"/>
                </a:lnTo>
                <a:lnTo>
                  <a:pt x="2184400" y="25400"/>
                </a:lnTo>
                <a:cubicBezTo>
                  <a:pt x="2184400" y="628605"/>
                  <a:pt x="1695405" y="1117600"/>
                  <a:pt x="1092200" y="1117600"/>
                </a:cubicBezTo>
                <a:cubicBezTo>
                  <a:pt x="488995" y="1117600"/>
                  <a:pt x="0" y="628605"/>
                  <a:pt x="0" y="25400"/>
                </a:cubicBezTo>
                <a:close/>
              </a:path>
            </a:pathLst>
          </a:custGeom>
          <a:solidFill>
            <a:schemeClr val="tx2"/>
          </a:solidFill>
          <a:ln w="12700" cap="flat" cmpd="sng" algn="ctr">
            <a:noFill/>
            <a:prstDash val="solid"/>
            <a:miter lim="800000"/>
            <a:headEnd/>
            <a:tailEnd/>
          </a:ln>
        </p:spPr>
        <p:txBody>
          <a:bodyPr anchor="ctr"/>
          <a:lstStyle/>
          <a:p>
            <a:endParaRPr lang="zh-CN" altLang="en-US" sz="1693"/>
          </a:p>
        </p:txBody>
      </p:sp>
      <p:sp>
        <p:nvSpPr>
          <p:cNvPr id="21" name="任意多边形 23">
            <a:extLst>
              <a:ext uri="{FF2B5EF4-FFF2-40B4-BE49-F238E27FC236}">
                <a16:creationId xmlns:a16="http://schemas.microsoft.com/office/drawing/2014/main" id="{C351A61C-C8D8-41B4-9383-284A53094F95}"/>
              </a:ext>
            </a:extLst>
          </p:cNvPr>
          <p:cNvSpPr>
            <a:spLocks/>
          </p:cNvSpPr>
          <p:nvPr/>
        </p:nvSpPr>
        <p:spPr bwMode="auto">
          <a:xfrm flipV="1">
            <a:off x="3697020" y="2146029"/>
            <a:ext cx="1637977" cy="828693"/>
          </a:xfrm>
          <a:custGeom>
            <a:avLst/>
            <a:gdLst>
              <a:gd name="T0" fmla="*/ 27 w 2184400"/>
              <a:gd name="T1" fmla="*/ 0 h 1117600"/>
              <a:gd name="T2" fmla="*/ 5538 w 2184400"/>
              <a:gd name="T3" fmla="*/ 0 h 1117600"/>
              <a:gd name="T4" fmla="*/ 5483 w 2184400"/>
              <a:gd name="T5" fmla="*/ 445 h 1117600"/>
              <a:gd name="T6" fmla="*/ 23190 w 2184400"/>
              <a:gd name="T7" fmla="*/ 15080 h 1117600"/>
              <a:gd name="T8" fmla="*/ 40897 w 2184400"/>
              <a:gd name="T9" fmla="*/ 445 h 1117600"/>
              <a:gd name="T10" fmla="*/ 40843 w 2184400"/>
              <a:gd name="T11" fmla="*/ 0 h 1117600"/>
              <a:gd name="T12" fmla="*/ 46354 w 2184400"/>
              <a:gd name="T13" fmla="*/ 0 h 1117600"/>
              <a:gd name="T14" fmla="*/ 46380 w 2184400"/>
              <a:gd name="T15" fmla="*/ 445 h 1117600"/>
              <a:gd name="T16" fmla="*/ 23190 w 2184400"/>
              <a:gd name="T17" fmla="*/ 19613 h 1117600"/>
              <a:gd name="T18" fmla="*/ 0 w 2184400"/>
              <a:gd name="T19" fmla="*/ 445 h 1117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4400"/>
              <a:gd name="T31" fmla="*/ 0 h 1117600"/>
              <a:gd name="T32" fmla="*/ 2184400 w 2184400"/>
              <a:gd name="T33" fmla="*/ 1117600 h 1117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4400" h="1117600">
                <a:moveTo>
                  <a:pt x="1283" y="0"/>
                </a:moveTo>
                <a:lnTo>
                  <a:pt x="260801" y="0"/>
                </a:lnTo>
                <a:lnTo>
                  <a:pt x="258240" y="25400"/>
                </a:lnTo>
                <a:cubicBezTo>
                  <a:pt x="258240" y="485983"/>
                  <a:pt x="631617" y="859360"/>
                  <a:pt x="1092200" y="859360"/>
                </a:cubicBezTo>
                <a:cubicBezTo>
                  <a:pt x="1552783" y="859360"/>
                  <a:pt x="1926160" y="485983"/>
                  <a:pt x="1926160" y="25400"/>
                </a:cubicBezTo>
                <a:lnTo>
                  <a:pt x="1923600" y="0"/>
                </a:lnTo>
                <a:lnTo>
                  <a:pt x="2183118" y="0"/>
                </a:lnTo>
                <a:lnTo>
                  <a:pt x="2184400" y="25400"/>
                </a:lnTo>
                <a:cubicBezTo>
                  <a:pt x="2184400" y="628605"/>
                  <a:pt x="1695405" y="1117600"/>
                  <a:pt x="1092200" y="1117600"/>
                </a:cubicBezTo>
                <a:cubicBezTo>
                  <a:pt x="488995" y="1117600"/>
                  <a:pt x="0" y="628605"/>
                  <a:pt x="0" y="25400"/>
                </a:cubicBezTo>
                <a:close/>
              </a:path>
            </a:pathLst>
          </a:custGeom>
          <a:solidFill>
            <a:schemeClr val="tx2"/>
          </a:solidFill>
          <a:ln w="12700" cap="flat" cmpd="sng" algn="ctr">
            <a:noFill/>
            <a:prstDash val="solid"/>
            <a:miter lim="800000"/>
            <a:headEnd/>
            <a:tailEnd/>
          </a:ln>
        </p:spPr>
        <p:txBody>
          <a:bodyPr anchor="ctr"/>
          <a:lstStyle/>
          <a:p>
            <a:endParaRPr lang="zh-CN" altLang="en-US" sz="1693"/>
          </a:p>
        </p:txBody>
      </p:sp>
      <p:sp>
        <p:nvSpPr>
          <p:cNvPr id="22" name="任意多边形 25">
            <a:extLst>
              <a:ext uri="{FF2B5EF4-FFF2-40B4-BE49-F238E27FC236}">
                <a16:creationId xmlns:a16="http://schemas.microsoft.com/office/drawing/2014/main" id="{5BE1352E-76C9-4E9E-96A4-4BB58EEC22A7}"/>
              </a:ext>
            </a:extLst>
          </p:cNvPr>
          <p:cNvSpPr>
            <a:spLocks/>
          </p:cNvSpPr>
          <p:nvPr/>
        </p:nvSpPr>
        <p:spPr bwMode="auto">
          <a:xfrm flipV="1">
            <a:off x="6592222" y="2146029"/>
            <a:ext cx="1637976" cy="828693"/>
          </a:xfrm>
          <a:custGeom>
            <a:avLst/>
            <a:gdLst>
              <a:gd name="T0" fmla="*/ 27 w 2184400"/>
              <a:gd name="T1" fmla="*/ 0 h 1117600"/>
              <a:gd name="T2" fmla="*/ 5538 w 2184400"/>
              <a:gd name="T3" fmla="*/ 0 h 1117600"/>
              <a:gd name="T4" fmla="*/ 5483 w 2184400"/>
              <a:gd name="T5" fmla="*/ 445 h 1117600"/>
              <a:gd name="T6" fmla="*/ 23190 w 2184400"/>
              <a:gd name="T7" fmla="*/ 15080 h 1117600"/>
              <a:gd name="T8" fmla="*/ 40896 w 2184400"/>
              <a:gd name="T9" fmla="*/ 445 h 1117600"/>
              <a:gd name="T10" fmla="*/ 40843 w 2184400"/>
              <a:gd name="T11" fmla="*/ 0 h 1117600"/>
              <a:gd name="T12" fmla="*/ 46353 w 2184400"/>
              <a:gd name="T13" fmla="*/ 0 h 1117600"/>
              <a:gd name="T14" fmla="*/ 46379 w 2184400"/>
              <a:gd name="T15" fmla="*/ 445 h 1117600"/>
              <a:gd name="T16" fmla="*/ 23190 w 2184400"/>
              <a:gd name="T17" fmla="*/ 19613 h 1117600"/>
              <a:gd name="T18" fmla="*/ 0 w 2184400"/>
              <a:gd name="T19" fmla="*/ 445 h 1117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4400"/>
              <a:gd name="T31" fmla="*/ 0 h 1117600"/>
              <a:gd name="T32" fmla="*/ 2184400 w 2184400"/>
              <a:gd name="T33" fmla="*/ 1117600 h 1117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4400" h="1117600">
                <a:moveTo>
                  <a:pt x="1283" y="0"/>
                </a:moveTo>
                <a:lnTo>
                  <a:pt x="260801" y="0"/>
                </a:lnTo>
                <a:lnTo>
                  <a:pt x="258240" y="25400"/>
                </a:lnTo>
                <a:cubicBezTo>
                  <a:pt x="258240" y="485983"/>
                  <a:pt x="631617" y="859360"/>
                  <a:pt x="1092200" y="859360"/>
                </a:cubicBezTo>
                <a:cubicBezTo>
                  <a:pt x="1552783" y="859360"/>
                  <a:pt x="1926160" y="485983"/>
                  <a:pt x="1926160" y="25400"/>
                </a:cubicBezTo>
                <a:lnTo>
                  <a:pt x="1923600" y="0"/>
                </a:lnTo>
                <a:lnTo>
                  <a:pt x="2183118" y="0"/>
                </a:lnTo>
                <a:lnTo>
                  <a:pt x="2184400" y="25400"/>
                </a:lnTo>
                <a:cubicBezTo>
                  <a:pt x="2184400" y="628605"/>
                  <a:pt x="1695405" y="1117600"/>
                  <a:pt x="1092200" y="1117600"/>
                </a:cubicBezTo>
                <a:cubicBezTo>
                  <a:pt x="488995" y="1117600"/>
                  <a:pt x="0" y="628605"/>
                  <a:pt x="0" y="25400"/>
                </a:cubicBezTo>
                <a:close/>
              </a:path>
            </a:pathLst>
          </a:custGeom>
          <a:solidFill>
            <a:schemeClr val="tx2"/>
          </a:solidFill>
          <a:ln w="12700" cap="flat" cmpd="sng" algn="ctr">
            <a:noFill/>
            <a:prstDash val="solid"/>
            <a:miter lim="800000"/>
            <a:headEnd/>
            <a:tailEnd/>
          </a:ln>
        </p:spPr>
        <p:txBody>
          <a:bodyPr anchor="ctr"/>
          <a:lstStyle/>
          <a:p>
            <a:endParaRPr lang="zh-CN" altLang="en-US" sz="1693"/>
          </a:p>
        </p:txBody>
      </p:sp>
      <p:sp>
        <p:nvSpPr>
          <p:cNvPr id="23" name="文本框 27">
            <a:extLst>
              <a:ext uri="{FF2B5EF4-FFF2-40B4-BE49-F238E27FC236}">
                <a16:creationId xmlns:a16="http://schemas.microsoft.com/office/drawing/2014/main" id="{81AE88DC-1963-4801-AED0-7E3A88BA7C0E}"/>
              </a:ext>
            </a:extLst>
          </p:cNvPr>
          <p:cNvSpPr txBox="1">
            <a:spLocks noChangeArrowheads="1"/>
          </p:cNvSpPr>
          <p:nvPr/>
        </p:nvSpPr>
        <p:spPr bwMode="auto">
          <a:xfrm>
            <a:off x="1245281" y="2574738"/>
            <a:ext cx="736119" cy="691417"/>
          </a:xfrm>
          <a:prstGeom prst="rect">
            <a:avLst/>
          </a:prstGeom>
          <a:noFill/>
          <a:ln w="9525">
            <a:noFill/>
            <a:miter lim="800000"/>
            <a:headEnd/>
            <a:tailEnd/>
          </a:ln>
        </p:spPr>
        <p:txBody>
          <a:bodyPr lIns="68271" tIns="34136" rIns="68271" bIns="34136">
            <a:spAutoFit/>
          </a:bodyPr>
          <a:lstStyle/>
          <a:p>
            <a:pPr algn="ctr" defTabSz="682376"/>
            <a:r>
              <a:rPr lang="en-US" altLang="zh-CN" sz="4045">
                <a:solidFill>
                  <a:srgbClr val="5F5F5F"/>
                </a:solidFill>
                <a:latin typeface="Impact" pitchFamily="34" charset="0"/>
                <a:ea typeface="时尚中黑简体" pitchFamily="2" charset="-122"/>
                <a:cs typeface="Arial" charset="0"/>
              </a:rPr>
              <a:t>01</a:t>
            </a:r>
            <a:endParaRPr lang="zh-CN" altLang="en-US" sz="4045">
              <a:solidFill>
                <a:srgbClr val="5F5F5F"/>
              </a:solidFill>
              <a:latin typeface="Impact" pitchFamily="34" charset="0"/>
              <a:ea typeface="时尚中黑简体" pitchFamily="2" charset="-122"/>
              <a:cs typeface="Arial" charset="0"/>
            </a:endParaRPr>
          </a:p>
        </p:txBody>
      </p:sp>
      <p:sp>
        <p:nvSpPr>
          <p:cNvPr id="24" name="文本框 28">
            <a:extLst>
              <a:ext uri="{FF2B5EF4-FFF2-40B4-BE49-F238E27FC236}">
                <a16:creationId xmlns:a16="http://schemas.microsoft.com/office/drawing/2014/main" id="{CC91129E-B8F6-471E-B1B6-1D964D4CC411}"/>
              </a:ext>
            </a:extLst>
          </p:cNvPr>
          <p:cNvSpPr txBox="1">
            <a:spLocks noChangeArrowheads="1"/>
          </p:cNvSpPr>
          <p:nvPr/>
        </p:nvSpPr>
        <p:spPr bwMode="auto">
          <a:xfrm>
            <a:off x="2693628" y="2574738"/>
            <a:ext cx="736119" cy="691417"/>
          </a:xfrm>
          <a:prstGeom prst="rect">
            <a:avLst/>
          </a:prstGeom>
          <a:noFill/>
          <a:ln w="9525">
            <a:noFill/>
            <a:miter lim="800000"/>
            <a:headEnd/>
            <a:tailEnd/>
          </a:ln>
        </p:spPr>
        <p:txBody>
          <a:bodyPr lIns="68271" tIns="34136" rIns="68271" bIns="34136">
            <a:spAutoFit/>
          </a:bodyPr>
          <a:lstStyle/>
          <a:p>
            <a:pPr algn="ctr" defTabSz="682376"/>
            <a:r>
              <a:rPr lang="en-US" altLang="zh-CN" sz="4045" dirty="0">
                <a:solidFill>
                  <a:srgbClr val="5F5F5F"/>
                </a:solidFill>
                <a:latin typeface="Impact" pitchFamily="34" charset="0"/>
                <a:ea typeface="时尚中黑简体" pitchFamily="2" charset="-122"/>
                <a:cs typeface="Arial" charset="0"/>
              </a:rPr>
              <a:t>02</a:t>
            </a:r>
            <a:endParaRPr lang="zh-CN" altLang="en-US" sz="4045" dirty="0">
              <a:solidFill>
                <a:srgbClr val="5F5F5F"/>
              </a:solidFill>
              <a:latin typeface="Impact" pitchFamily="34" charset="0"/>
              <a:ea typeface="时尚中黑简体" pitchFamily="2" charset="-122"/>
              <a:cs typeface="Arial" charset="0"/>
            </a:endParaRPr>
          </a:p>
        </p:txBody>
      </p:sp>
      <p:sp>
        <p:nvSpPr>
          <p:cNvPr id="25" name="文本框 29">
            <a:extLst>
              <a:ext uri="{FF2B5EF4-FFF2-40B4-BE49-F238E27FC236}">
                <a16:creationId xmlns:a16="http://schemas.microsoft.com/office/drawing/2014/main" id="{AE7F37F1-3BA9-46BA-A923-F4A09E7B7C91}"/>
              </a:ext>
            </a:extLst>
          </p:cNvPr>
          <p:cNvSpPr txBox="1">
            <a:spLocks noChangeArrowheads="1"/>
          </p:cNvSpPr>
          <p:nvPr/>
        </p:nvSpPr>
        <p:spPr bwMode="auto">
          <a:xfrm>
            <a:off x="4152429" y="2574738"/>
            <a:ext cx="737612" cy="691417"/>
          </a:xfrm>
          <a:prstGeom prst="rect">
            <a:avLst/>
          </a:prstGeom>
          <a:noFill/>
          <a:ln w="9525">
            <a:noFill/>
            <a:miter lim="800000"/>
            <a:headEnd/>
            <a:tailEnd/>
          </a:ln>
        </p:spPr>
        <p:txBody>
          <a:bodyPr lIns="68271" tIns="34136" rIns="68271" bIns="34136">
            <a:spAutoFit/>
          </a:bodyPr>
          <a:lstStyle/>
          <a:p>
            <a:pPr algn="ctr" defTabSz="682376"/>
            <a:r>
              <a:rPr lang="en-US" altLang="zh-CN" sz="4045">
                <a:solidFill>
                  <a:srgbClr val="5F5F5F"/>
                </a:solidFill>
                <a:latin typeface="Impact" pitchFamily="34" charset="0"/>
                <a:ea typeface="时尚中黑简体" pitchFamily="2" charset="-122"/>
                <a:cs typeface="Arial" charset="0"/>
              </a:rPr>
              <a:t>03</a:t>
            </a:r>
            <a:endParaRPr lang="zh-CN" altLang="en-US" sz="4045">
              <a:solidFill>
                <a:srgbClr val="5F5F5F"/>
              </a:solidFill>
              <a:latin typeface="Impact" pitchFamily="34" charset="0"/>
              <a:ea typeface="时尚中黑简体" pitchFamily="2" charset="-122"/>
              <a:cs typeface="Arial" charset="0"/>
            </a:endParaRPr>
          </a:p>
        </p:txBody>
      </p:sp>
      <p:sp>
        <p:nvSpPr>
          <p:cNvPr id="27" name="文本框 30">
            <a:extLst>
              <a:ext uri="{FF2B5EF4-FFF2-40B4-BE49-F238E27FC236}">
                <a16:creationId xmlns:a16="http://schemas.microsoft.com/office/drawing/2014/main" id="{C12AD4A4-53FB-46C9-A473-D651E592E28A}"/>
              </a:ext>
            </a:extLst>
          </p:cNvPr>
          <p:cNvSpPr txBox="1">
            <a:spLocks noChangeArrowheads="1"/>
          </p:cNvSpPr>
          <p:nvPr/>
        </p:nvSpPr>
        <p:spPr bwMode="auto">
          <a:xfrm>
            <a:off x="5626159" y="2574738"/>
            <a:ext cx="737612" cy="691417"/>
          </a:xfrm>
          <a:prstGeom prst="rect">
            <a:avLst/>
          </a:prstGeom>
          <a:noFill/>
          <a:ln w="9525">
            <a:noFill/>
            <a:miter lim="800000"/>
            <a:headEnd/>
            <a:tailEnd/>
          </a:ln>
        </p:spPr>
        <p:txBody>
          <a:bodyPr lIns="68271" tIns="34136" rIns="68271" bIns="34136">
            <a:spAutoFit/>
          </a:bodyPr>
          <a:lstStyle/>
          <a:p>
            <a:pPr algn="ctr" defTabSz="682376"/>
            <a:r>
              <a:rPr lang="en-US" altLang="zh-CN" sz="4045">
                <a:solidFill>
                  <a:srgbClr val="5F5F5F"/>
                </a:solidFill>
                <a:latin typeface="Impact" pitchFamily="34" charset="0"/>
                <a:ea typeface="时尚中黑简体" pitchFamily="2" charset="-122"/>
                <a:cs typeface="Arial" charset="0"/>
              </a:rPr>
              <a:t>04</a:t>
            </a:r>
            <a:endParaRPr lang="zh-CN" altLang="en-US" sz="4045">
              <a:solidFill>
                <a:srgbClr val="5F5F5F"/>
              </a:solidFill>
              <a:latin typeface="Impact" pitchFamily="34" charset="0"/>
              <a:ea typeface="时尚中黑简体" pitchFamily="2" charset="-122"/>
              <a:cs typeface="Arial" charset="0"/>
            </a:endParaRPr>
          </a:p>
        </p:txBody>
      </p:sp>
      <p:sp>
        <p:nvSpPr>
          <p:cNvPr id="30" name="文本框 31">
            <a:extLst>
              <a:ext uri="{FF2B5EF4-FFF2-40B4-BE49-F238E27FC236}">
                <a16:creationId xmlns:a16="http://schemas.microsoft.com/office/drawing/2014/main" id="{5511E3F3-A8C9-43D2-896C-9301EB8D8B53}"/>
              </a:ext>
            </a:extLst>
          </p:cNvPr>
          <p:cNvSpPr txBox="1">
            <a:spLocks noChangeArrowheads="1"/>
          </p:cNvSpPr>
          <p:nvPr/>
        </p:nvSpPr>
        <p:spPr bwMode="auto">
          <a:xfrm>
            <a:off x="7049124" y="2574738"/>
            <a:ext cx="737612" cy="691417"/>
          </a:xfrm>
          <a:prstGeom prst="rect">
            <a:avLst/>
          </a:prstGeom>
          <a:noFill/>
          <a:ln w="9525">
            <a:noFill/>
            <a:miter lim="800000"/>
            <a:headEnd/>
            <a:tailEnd/>
          </a:ln>
        </p:spPr>
        <p:txBody>
          <a:bodyPr lIns="68271" tIns="34136" rIns="68271" bIns="34136">
            <a:spAutoFit/>
          </a:bodyPr>
          <a:lstStyle/>
          <a:p>
            <a:pPr algn="ctr" defTabSz="682376"/>
            <a:r>
              <a:rPr lang="en-US" altLang="zh-CN" sz="4045">
                <a:solidFill>
                  <a:srgbClr val="5F5F5F"/>
                </a:solidFill>
                <a:latin typeface="Impact" pitchFamily="34" charset="0"/>
                <a:ea typeface="时尚中黑简体" pitchFamily="2" charset="-122"/>
                <a:cs typeface="Arial" charset="0"/>
              </a:rPr>
              <a:t>05</a:t>
            </a:r>
            <a:endParaRPr lang="zh-CN" altLang="en-US" sz="4045">
              <a:solidFill>
                <a:srgbClr val="5F5F5F"/>
              </a:solidFill>
              <a:latin typeface="Impact" pitchFamily="34" charset="0"/>
              <a:ea typeface="时尚中黑简体" pitchFamily="2" charset="-122"/>
              <a:cs typeface="Arial" charset="0"/>
            </a:endParaRPr>
          </a:p>
        </p:txBody>
      </p:sp>
      <p:grpSp>
        <p:nvGrpSpPr>
          <p:cNvPr id="33" name="Group 33">
            <a:extLst>
              <a:ext uri="{FF2B5EF4-FFF2-40B4-BE49-F238E27FC236}">
                <a16:creationId xmlns:a16="http://schemas.microsoft.com/office/drawing/2014/main" id="{39531920-49CC-4C04-A4CE-9B2F9D38CAF5}"/>
              </a:ext>
            </a:extLst>
          </p:cNvPr>
          <p:cNvGrpSpPr>
            <a:grpSpLocks/>
          </p:cNvGrpSpPr>
          <p:nvPr/>
        </p:nvGrpSpPr>
        <p:grpSpPr bwMode="auto">
          <a:xfrm>
            <a:off x="2075467" y="3814044"/>
            <a:ext cx="2068002" cy="670420"/>
            <a:chOff x="1390" y="2533"/>
            <a:chExt cx="1385" cy="449"/>
          </a:xfrm>
        </p:grpSpPr>
        <p:sp>
          <p:nvSpPr>
            <p:cNvPr id="34" name="文本框 34">
              <a:extLst>
                <a:ext uri="{FF2B5EF4-FFF2-40B4-BE49-F238E27FC236}">
                  <a16:creationId xmlns:a16="http://schemas.microsoft.com/office/drawing/2014/main" id="{1C9808AD-B017-4489-8E0D-6AFAA962B59C}"/>
                </a:ext>
              </a:extLst>
            </p:cNvPr>
            <p:cNvSpPr txBox="1">
              <a:spLocks noChangeArrowheads="1"/>
            </p:cNvSpPr>
            <p:nvPr/>
          </p:nvSpPr>
          <p:spPr bwMode="auto">
            <a:xfrm>
              <a:off x="1390" y="2533"/>
              <a:ext cx="1385" cy="201"/>
            </a:xfrm>
            <a:prstGeom prst="rect">
              <a:avLst/>
            </a:prstGeom>
            <a:noFill/>
            <a:ln w="9525">
              <a:noFill/>
              <a:miter lim="800000"/>
              <a:headEnd/>
              <a:tailEnd/>
            </a:ln>
          </p:spPr>
          <p:txBody>
            <a:bodyPr lIns="68271" tIns="34136" rIns="68271" bIns="34136">
              <a:spAutoFit/>
            </a:bodyPr>
            <a:lstStyle/>
            <a:p>
              <a:pPr algn="ctr" defTabSz="682376"/>
              <a:r>
                <a:rPr lang="en-US" altLang="zh-CN" sz="1505" b="1" dirty="0">
                  <a:solidFill>
                    <a:srgbClr val="5F5F5F"/>
                  </a:solidFill>
                </a:rPr>
                <a:t>Obtain insights</a:t>
              </a:r>
              <a:endParaRPr lang="zh-CN" altLang="en-US" sz="1505" b="1" dirty="0">
                <a:solidFill>
                  <a:srgbClr val="5F5F5F"/>
                </a:solidFill>
              </a:endParaRPr>
            </a:p>
          </p:txBody>
        </p:sp>
        <p:sp>
          <p:nvSpPr>
            <p:cNvPr id="35" name="矩形 35">
              <a:extLst>
                <a:ext uri="{FF2B5EF4-FFF2-40B4-BE49-F238E27FC236}">
                  <a16:creationId xmlns:a16="http://schemas.microsoft.com/office/drawing/2014/main" id="{CDB3668D-5EEF-4532-AE26-FE843178FAF1}"/>
                </a:ext>
              </a:extLst>
            </p:cNvPr>
            <p:cNvSpPr>
              <a:spLocks noChangeArrowheads="1"/>
            </p:cNvSpPr>
            <p:nvPr/>
          </p:nvSpPr>
          <p:spPr bwMode="auto">
            <a:xfrm>
              <a:off x="1413" y="2781"/>
              <a:ext cx="1309" cy="201"/>
            </a:xfrm>
            <a:prstGeom prst="rect">
              <a:avLst/>
            </a:prstGeom>
            <a:noFill/>
            <a:ln w="9525">
              <a:noFill/>
              <a:miter lim="800000"/>
              <a:headEnd/>
              <a:tailEnd/>
            </a:ln>
          </p:spPr>
          <p:txBody>
            <a:bodyPr lIns="68271" tIns="34136" rIns="68271" bIns="34136">
              <a:spAutoFit/>
            </a:bodyPr>
            <a:lstStyle/>
            <a:p>
              <a:pPr algn="just" defTabSz="682376">
                <a:tabLst>
                  <a:tab pos="1013858" algn="l"/>
                </a:tabLst>
              </a:pPr>
              <a:endParaRPr lang="en-US" altLang="zh-CN" sz="752" dirty="0">
                <a:solidFill>
                  <a:srgbClr val="595959"/>
                </a:solidFill>
              </a:endParaRPr>
            </a:p>
            <a:p>
              <a:pPr algn="just" defTabSz="682376">
                <a:tabLst>
                  <a:tab pos="1013858" algn="l"/>
                </a:tabLst>
              </a:pPr>
              <a:endParaRPr lang="en-US" altLang="zh-CN" sz="752" dirty="0">
                <a:solidFill>
                  <a:srgbClr val="7F7F7F"/>
                </a:solidFill>
                <a:latin typeface="微软雅黑" pitchFamily="34" charset="-122"/>
                <a:cs typeface="Times New Roman" pitchFamily="18" charset="0"/>
              </a:endParaRPr>
            </a:p>
          </p:txBody>
        </p:sp>
      </p:grpSp>
      <p:grpSp>
        <p:nvGrpSpPr>
          <p:cNvPr id="36" name="Group 34">
            <a:extLst>
              <a:ext uri="{FF2B5EF4-FFF2-40B4-BE49-F238E27FC236}">
                <a16:creationId xmlns:a16="http://schemas.microsoft.com/office/drawing/2014/main" id="{05DB076F-47E9-42E7-B498-57C43EA24781}"/>
              </a:ext>
            </a:extLst>
          </p:cNvPr>
          <p:cNvGrpSpPr>
            <a:grpSpLocks/>
          </p:cNvGrpSpPr>
          <p:nvPr/>
        </p:nvGrpSpPr>
        <p:grpSpPr bwMode="auto">
          <a:xfrm>
            <a:off x="4979629" y="3814045"/>
            <a:ext cx="2068001" cy="1166143"/>
            <a:chOff x="3335" y="2533"/>
            <a:chExt cx="1385" cy="781"/>
          </a:xfrm>
        </p:grpSpPr>
        <p:sp>
          <p:nvSpPr>
            <p:cNvPr id="37" name="文本框 36">
              <a:extLst>
                <a:ext uri="{FF2B5EF4-FFF2-40B4-BE49-F238E27FC236}">
                  <a16:creationId xmlns:a16="http://schemas.microsoft.com/office/drawing/2014/main" id="{A8BB7882-BE4D-4BE0-AB45-37E8D179D2E2}"/>
                </a:ext>
              </a:extLst>
            </p:cNvPr>
            <p:cNvSpPr txBox="1">
              <a:spLocks noChangeArrowheads="1"/>
            </p:cNvSpPr>
            <p:nvPr/>
          </p:nvSpPr>
          <p:spPr bwMode="auto">
            <a:xfrm>
              <a:off x="3335" y="2533"/>
              <a:ext cx="1385" cy="356"/>
            </a:xfrm>
            <a:prstGeom prst="rect">
              <a:avLst/>
            </a:prstGeom>
            <a:noFill/>
            <a:ln w="9525">
              <a:noFill/>
              <a:miter lim="800000"/>
              <a:headEnd/>
              <a:tailEnd/>
            </a:ln>
          </p:spPr>
          <p:txBody>
            <a:bodyPr lIns="68271" tIns="34136" rIns="68271" bIns="34136">
              <a:spAutoFit/>
            </a:bodyPr>
            <a:lstStyle/>
            <a:p>
              <a:pPr algn="ctr" defTabSz="682376"/>
              <a:r>
                <a:rPr lang="en-US" altLang="zh-CN" sz="1505" b="1" dirty="0">
                  <a:solidFill>
                    <a:srgbClr val="5F5F5F"/>
                  </a:solidFill>
                </a:rPr>
                <a:t>ML Modeling/Validation</a:t>
              </a:r>
              <a:endParaRPr lang="zh-CN" altLang="en-US" sz="1505" b="1" dirty="0">
                <a:solidFill>
                  <a:srgbClr val="5F5F5F"/>
                </a:solidFill>
              </a:endParaRPr>
            </a:p>
          </p:txBody>
        </p:sp>
        <p:sp>
          <p:nvSpPr>
            <p:cNvPr id="38" name="矩形 37">
              <a:extLst>
                <a:ext uri="{FF2B5EF4-FFF2-40B4-BE49-F238E27FC236}">
                  <a16:creationId xmlns:a16="http://schemas.microsoft.com/office/drawing/2014/main" id="{A1452775-9332-46BD-80EF-15C54556B6AF}"/>
                </a:ext>
              </a:extLst>
            </p:cNvPr>
            <p:cNvSpPr>
              <a:spLocks noChangeArrowheads="1"/>
            </p:cNvSpPr>
            <p:nvPr/>
          </p:nvSpPr>
          <p:spPr bwMode="auto">
            <a:xfrm>
              <a:off x="3370" y="2881"/>
              <a:ext cx="1309" cy="433"/>
            </a:xfrm>
            <a:prstGeom prst="rect">
              <a:avLst/>
            </a:prstGeom>
            <a:noFill/>
            <a:ln w="9525">
              <a:noFill/>
              <a:miter lim="800000"/>
              <a:headEnd/>
              <a:tailEnd/>
            </a:ln>
          </p:spPr>
          <p:txBody>
            <a:bodyPr lIns="68271" tIns="34136" rIns="68271" bIns="34136">
              <a:spAutoFit/>
            </a:bodyPr>
            <a:lstStyle/>
            <a:p>
              <a:pPr algn="just" defTabSz="682376">
                <a:tabLst>
                  <a:tab pos="1013858" algn="l"/>
                </a:tabLst>
              </a:pPr>
              <a:r>
                <a:rPr lang="en-US" altLang="zh-CN" sz="1000" dirty="0">
                  <a:solidFill>
                    <a:srgbClr val="595959"/>
                  </a:solidFill>
                </a:rPr>
                <a:t>Build a machine learning model based on new data and pre-existing dataset.</a:t>
              </a:r>
            </a:p>
            <a:p>
              <a:pPr algn="just" defTabSz="682376">
                <a:tabLst>
                  <a:tab pos="1013858" algn="l"/>
                </a:tabLst>
              </a:pPr>
              <a:endParaRPr lang="en-US" altLang="zh-CN" sz="752" dirty="0">
                <a:solidFill>
                  <a:srgbClr val="7F7F7F"/>
                </a:solidFill>
                <a:latin typeface="微软雅黑" pitchFamily="34" charset="-122"/>
                <a:cs typeface="Times New Roman" pitchFamily="18" charset="0"/>
              </a:endParaRPr>
            </a:p>
          </p:txBody>
        </p:sp>
      </p:grpSp>
      <p:grpSp>
        <p:nvGrpSpPr>
          <p:cNvPr id="39" name="Group 32">
            <a:extLst>
              <a:ext uri="{FF2B5EF4-FFF2-40B4-BE49-F238E27FC236}">
                <a16:creationId xmlns:a16="http://schemas.microsoft.com/office/drawing/2014/main" id="{6B2B0BFB-2240-465B-A1E0-77D3A79D0279}"/>
              </a:ext>
            </a:extLst>
          </p:cNvPr>
          <p:cNvGrpSpPr>
            <a:grpSpLocks/>
          </p:cNvGrpSpPr>
          <p:nvPr/>
        </p:nvGrpSpPr>
        <p:grpSpPr bwMode="auto">
          <a:xfrm>
            <a:off x="6363770" y="1286155"/>
            <a:ext cx="2068002" cy="864529"/>
            <a:chOff x="4262" y="840"/>
            <a:chExt cx="1385" cy="579"/>
          </a:xfrm>
        </p:grpSpPr>
        <p:sp>
          <p:nvSpPr>
            <p:cNvPr id="40" name="文本框 38">
              <a:extLst>
                <a:ext uri="{FF2B5EF4-FFF2-40B4-BE49-F238E27FC236}">
                  <a16:creationId xmlns:a16="http://schemas.microsoft.com/office/drawing/2014/main" id="{EBE5E4B2-804E-4747-AD4E-9D17ED415A24}"/>
                </a:ext>
              </a:extLst>
            </p:cNvPr>
            <p:cNvSpPr txBox="1">
              <a:spLocks noChangeArrowheads="1"/>
            </p:cNvSpPr>
            <p:nvPr/>
          </p:nvSpPr>
          <p:spPr bwMode="auto">
            <a:xfrm>
              <a:off x="4262" y="840"/>
              <a:ext cx="1385" cy="201"/>
            </a:xfrm>
            <a:prstGeom prst="rect">
              <a:avLst/>
            </a:prstGeom>
            <a:noFill/>
            <a:ln w="9525">
              <a:noFill/>
              <a:miter lim="800000"/>
              <a:headEnd/>
              <a:tailEnd/>
            </a:ln>
          </p:spPr>
          <p:txBody>
            <a:bodyPr lIns="68271" tIns="34136" rIns="68271" bIns="34136">
              <a:spAutoFit/>
            </a:bodyPr>
            <a:lstStyle/>
            <a:p>
              <a:pPr algn="ctr" defTabSz="682376"/>
              <a:r>
                <a:rPr lang="en-US" altLang="zh-CN" sz="1505" b="1" dirty="0">
                  <a:solidFill>
                    <a:srgbClr val="5F5F5F"/>
                  </a:solidFill>
                </a:rPr>
                <a:t>Monitor &amp; Repeat</a:t>
              </a:r>
              <a:endParaRPr lang="zh-CN" altLang="en-US" sz="1505" b="1" dirty="0">
                <a:solidFill>
                  <a:srgbClr val="5F5F5F"/>
                </a:solidFill>
              </a:endParaRPr>
            </a:p>
          </p:txBody>
        </p:sp>
        <p:sp>
          <p:nvSpPr>
            <p:cNvPr id="41" name="矩形 39">
              <a:extLst>
                <a:ext uri="{FF2B5EF4-FFF2-40B4-BE49-F238E27FC236}">
                  <a16:creationId xmlns:a16="http://schemas.microsoft.com/office/drawing/2014/main" id="{0577BA4F-8568-4FF4-A6BF-2AD22490899C}"/>
                </a:ext>
              </a:extLst>
            </p:cNvPr>
            <p:cNvSpPr>
              <a:spLocks noChangeArrowheads="1"/>
            </p:cNvSpPr>
            <p:nvPr/>
          </p:nvSpPr>
          <p:spPr bwMode="auto">
            <a:xfrm>
              <a:off x="4285" y="1089"/>
              <a:ext cx="1309" cy="330"/>
            </a:xfrm>
            <a:prstGeom prst="rect">
              <a:avLst/>
            </a:prstGeom>
            <a:noFill/>
            <a:ln w="9525">
              <a:noFill/>
              <a:miter lim="800000"/>
              <a:headEnd/>
              <a:tailEnd/>
            </a:ln>
          </p:spPr>
          <p:txBody>
            <a:bodyPr lIns="68271" tIns="34136" rIns="68271" bIns="34136">
              <a:spAutoFit/>
            </a:bodyPr>
            <a:lstStyle/>
            <a:p>
              <a:pPr algn="just" defTabSz="682376">
                <a:tabLst>
                  <a:tab pos="1013858" algn="l"/>
                </a:tabLst>
              </a:pPr>
              <a:r>
                <a:rPr lang="en-US" altLang="zh-CN" sz="1000" dirty="0">
                  <a:solidFill>
                    <a:srgbClr val="595959"/>
                  </a:solidFill>
                </a:rPr>
                <a:t>Make sure everything is working correctly and repeat the cycle.</a:t>
              </a:r>
            </a:p>
            <a:p>
              <a:pPr algn="just" defTabSz="682376">
                <a:tabLst>
                  <a:tab pos="1013858" algn="l"/>
                </a:tabLst>
              </a:pPr>
              <a:endParaRPr lang="en-US" altLang="zh-CN" sz="752" dirty="0">
                <a:solidFill>
                  <a:srgbClr val="7F7F7F"/>
                </a:solidFill>
                <a:latin typeface="微软雅黑" pitchFamily="34" charset="-122"/>
                <a:cs typeface="Times New Roman" pitchFamily="18" charset="0"/>
              </a:endParaRPr>
            </a:p>
          </p:txBody>
        </p:sp>
      </p:grpSp>
      <p:grpSp>
        <p:nvGrpSpPr>
          <p:cNvPr id="42" name="Group 31">
            <a:extLst>
              <a:ext uri="{FF2B5EF4-FFF2-40B4-BE49-F238E27FC236}">
                <a16:creationId xmlns:a16="http://schemas.microsoft.com/office/drawing/2014/main" id="{E86CE556-64C6-4E59-8574-31C3BC9C0ABA}"/>
              </a:ext>
            </a:extLst>
          </p:cNvPr>
          <p:cNvGrpSpPr>
            <a:grpSpLocks/>
          </p:cNvGrpSpPr>
          <p:nvPr/>
        </p:nvGrpSpPr>
        <p:grpSpPr bwMode="auto">
          <a:xfrm>
            <a:off x="3502910" y="1286153"/>
            <a:ext cx="2066508" cy="985473"/>
            <a:chOff x="2346" y="840"/>
            <a:chExt cx="1384" cy="660"/>
          </a:xfrm>
        </p:grpSpPr>
        <p:sp>
          <p:nvSpPr>
            <p:cNvPr id="43" name="文本框 40">
              <a:extLst>
                <a:ext uri="{FF2B5EF4-FFF2-40B4-BE49-F238E27FC236}">
                  <a16:creationId xmlns:a16="http://schemas.microsoft.com/office/drawing/2014/main" id="{3A55050E-7FFE-406E-860B-23E1462FB5E9}"/>
                </a:ext>
              </a:extLst>
            </p:cNvPr>
            <p:cNvSpPr txBox="1">
              <a:spLocks noChangeArrowheads="1"/>
            </p:cNvSpPr>
            <p:nvPr/>
          </p:nvSpPr>
          <p:spPr bwMode="auto">
            <a:xfrm>
              <a:off x="2346" y="840"/>
              <a:ext cx="1384" cy="201"/>
            </a:xfrm>
            <a:prstGeom prst="rect">
              <a:avLst/>
            </a:prstGeom>
            <a:noFill/>
            <a:ln w="9525">
              <a:noFill/>
              <a:miter lim="800000"/>
              <a:headEnd/>
              <a:tailEnd/>
            </a:ln>
          </p:spPr>
          <p:txBody>
            <a:bodyPr lIns="68271" tIns="34136" rIns="68271" bIns="34136">
              <a:spAutoFit/>
            </a:bodyPr>
            <a:lstStyle/>
            <a:p>
              <a:pPr algn="ctr" defTabSz="682376"/>
              <a:r>
                <a:rPr lang="en-US" altLang="zh-CN" sz="1505" b="1" dirty="0">
                  <a:solidFill>
                    <a:srgbClr val="5F5F5F"/>
                  </a:solidFill>
                </a:rPr>
                <a:t>Feature Engineering</a:t>
              </a:r>
              <a:endParaRPr lang="zh-CN" altLang="en-US" sz="1505" b="1" dirty="0">
                <a:solidFill>
                  <a:srgbClr val="5F5F5F"/>
                </a:solidFill>
              </a:endParaRPr>
            </a:p>
          </p:txBody>
        </p:sp>
        <p:sp>
          <p:nvSpPr>
            <p:cNvPr id="44" name="矩形 41">
              <a:extLst>
                <a:ext uri="{FF2B5EF4-FFF2-40B4-BE49-F238E27FC236}">
                  <a16:creationId xmlns:a16="http://schemas.microsoft.com/office/drawing/2014/main" id="{62933D80-56A0-447D-B1C0-7BE0A1834D76}"/>
                </a:ext>
              </a:extLst>
            </p:cNvPr>
            <p:cNvSpPr>
              <a:spLocks noChangeArrowheads="1"/>
            </p:cNvSpPr>
            <p:nvPr/>
          </p:nvSpPr>
          <p:spPr bwMode="auto">
            <a:xfrm>
              <a:off x="2370" y="1067"/>
              <a:ext cx="1309" cy="433"/>
            </a:xfrm>
            <a:prstGeom prst="rect">
              <a:avLst/>
            </a:prstGeom>
            <a:noFill/>
            <a:ln w="9525">
              <a:noFill/>
              <a:miter lim="800000"/>
              <a:headEnd/>
              <a:tailEnd/>
            </a:ln>
          </p:spPr>
          <p:txBody>
            <a:bodyPr lIns="68271" tIns="34136" rIns="68271" bIns="34136">
              <a:spAutoFit/>
            </a:bodyPr>
            <a:lstStyle/>
            <a:p>
              <a:pPr algn="just" defTabSz="682376">
                <a:tabLst>
                  <a:tab pos="1013858" algn="l"/>
                </a:tabLst>
              </a:pPr>
              <a:r>
                <a:rPr lang="en-US" altLang="zh-CN" sz="1000" dirty="0">
                  <a:solidFill>
                    <a:srgbClr val="595959"/>
                  </a:solidFill>
                </a:rPr>
                <a:t>Clean up the data and feed good data into machine learning models for greater results.</a:t>
              </a:r>
            </a:p>
            <a:p>
              <a:pPr algn="just" defTabSz="682376">
                <a:tabLst>
                  <a:tab pos="1013858" algn="l"/>
                </a:tabLst>
              </a:pPr>
              <a:endParaRPr lang="en-US" altLang="zh-CN" sz="752" dirty="0">
                <a:solidFill>
                  <a:srgbClr val="7F7F7F"/>
                </a:solidFill>
                <a:latin typeface="微软雅黑" pitchFamily="34" charset="-122"/>
                <a:cs typeface="Times New Roman" pitchFamily="18" charset="0"/>
              </a:endParaRPr>
            </a:p>
          </p:txBody>
        </p:sp>
      </p:grpSp>
      <p:grpSp>
        <p:nvGrpSpPr>
          <p:cNvPr id="45" name="Group 30">
            <a:extLst>
              <a:ext uri="{FF2B5EF4-FFF2-40B4-BE49-F238E27FC236}">
                <a16:creationId xmlns:a16="http://schemas.microsoft.com/office/drawing/2014/main" id="{32446132-F11D-4945-8E12-1B1A61395100}"/>
              </a:ext>
            </a:extLst>
          </p:cNvPr>
          <p:cNvGrpSpPr>
            <a:grpSpLocks/>
          </p:cNvGrpSpPr>
          <p:nvPr/>
        </p:nvGrpSpPr>
        <p:grpSpPr bwMode="auto">
          <a:xfrm>
            <a:off x="561422" y="1286153"/>
            <a:ext cx="2068002" cy="975021"/>
            <a:chOff x="376" y="840"/>
            <a:chExt cx="1385" cy="653"/>
          </a:xfrm>
        </p:grpSpPr>
        <p:sp>
          <p:nvSpPr>
            <p:cNvPr id="46" name="文本框 32">
              <a:extLst>
                <a:ext uri="{FF2B5EF4-FFF2-40B4-BE49-F238E27FC236}">
                  <a16:creationId xmlns:a16="http://schemas.microsoft.com/office/drawing/2014/main" id="{F3564A3E-9756-4611-BE89-B03B9C5AE055}"/>
                </a:ext>
              </a:extLst>
            </p:cNvPr>
            <p:cNvSpPr txBox="1">
              <a:spLocks noChangeArrowheads="1"/>
            </p:cNvSpPr>
            <p:nvPr/>
          </p:nvSpPr>
          <p:spPr bwMode="auto">
            <a:xfrm>
              <a:off x="376" y="840"/>
              <a:ext cx="1385" cy="201"/>
            </a:xfrm>
            <a:prstGeom prst="rect">
              <a:avLst/>
            </a:prstGeom>
            <a:noFill/>
            <a:ln w="9525">
              <a:noFill/>
              <a:miter lim="800000"/>
              <a:headEnd/>
              <a:tailEnd/>
            </a:ln>
          </p:spPr>
          <p:txBody>
            <a:bodyPr lIns="68271" tIns="34136" rIns="68271" bIns="34136">
              <a:spAutoFit/>
            </a:bodyPr>
            <a:lstStyle/>
            <a:p>
              <a:pPr algn="ctr" defTabSz="682376"/>
              <a:r>
                <a:rPr lang="en-US" altLang="zh-CN" sz="1505" b="1" dirty="0">
                  <a:solidFill>
                    <a:srgbClr val="5F5F5F"/>
                  </a:solidFill>
                </a:rPr>
                <a:t>Feed new dataset</a:t>
              </a:r>
              <a:endParaRPr lang="zh-CN" altLang="en-US" sz="1505" b="1" dirty="0">
                <a:solidFill>
                  <a:srgbClr val="5F5F5F"/>
                </a:solidFill>
              </a:endParaRPr>
            </a:p>
          </p:txBody>
        </p:sp>
        <p:sp>
          <p:nvSpPr>
            <p:cNvPr id="47" name="矩形 33">
              <a:extLst>
                <a:ext uri="{FF2B5EF4-FFF2-40B4-BE49-F238E27FC236}">
                  <a16:creationId xmlns:a16="http://schemas.microsoft.com/office/drawing/2014/main" id="{1273D948-64BF-47FA-9E72-5DFB215DE2C1}"/>
                </a:ext>
              </a:extLst>
            </p:cNvPr>
            <p:cNvSpPr>
              <a:spLocks noChangeArrowheads="1"/>
            </p:cNvSpPr>
            <p:nvPr/>
          </p:nvSpPr>
          <p:spPr bwMode="auto">
            <a:xfrm>
              <a:off x="396" y="1060"/>
              <a:ext cx="1310" cy="433"/>
            </a:xfrm>
            <a:prstGeom prst="rect">
              <a:avLst/>
            </a:prstGeom>
            <a:noFill/>
            <a:ln w="9525">
              <a:noFill/>
              <a:miter lim="800000"/>
              <a:headEnd/>
              <a:tailEnd/>
            </a:ln>
          </p:spPr>
          <p:txBody>
            <a:bodyPr lIns="68271" tIns="34136" rIns="68271" bIns="34136">
              <a:spAutoFit/>
            </a:bodyPr>
            <a:lstStyle/>
            <a:p>
              <a:pPr algn="just" defTabSz="682376">
                <a:tabLst>
                  <a:tab pos="1013858" algn="l"/>
                </a:tabLst>
              </a:pPr>
              <a:r>
                <a:rPr lang="en-US" altLang="zh-CN" sz="1000" dirty="0">
                  <a:solidFill>
                    <a:srgbClr val="595959"/>
                  </a:solidFill>
                </a:rPr>
                <a:t>New customer data would come in everyday. It’s always important to keep the data up to date</a:t>
              </a:r>
            </a:p>
            <a:p>
              <a:pPr algn="just" defTabSz="682376">
                <a:tabLst>
                  <a:tab pos="1013858" algn="l"/>
                </a:tabLst>
              </a:pPr>
              <a:endParaRPr lang="en-US" altLang="zh-CN" sz="752" dirty="0">
                <a:solidFill>
                  <a:srgbClr val="7F7F7F"/>
                </a:solidFill>
                <a:latin typeface="微软雅黑" pitchFamily="34" charset="-122"/>
                <a:cs typeface="Times New Roman" pitchFamily="18" charset="0"/>
              </a:endParaRPr>
            </a:p>
          </p:txBody>
        </p:sp>
      </p:grpSp>
      <p:sp>
        <p:nvSpPr>
          <p:cNvPr id="6" name="矩形 37">
            <a:extLst>
              <a:ext uri="{FF2B5EF4-FFF2-40B4-BE49-F238E27FC236}">
                <a16:creationId xmlns:a16="http://schemas.microsoft.com/office/drawing/2014/main" id="{507E1A82-0831-4605-9F4B-24E734E3BAB2}"/>
              </a:ext>
            </a:extLst>
          </p:cNvPr>
          <p:cNvSpPr>
            <a:spLocks noChangeArrowheads="1"/>
          </p:cNvSpPr>
          <p:nvPr/>
        </p:nvSpPr>
        <p:spPr bwMode="auto">
          <a:xfrm>
            <a:off x="2157589" y="4114165"/>
            <a:ext cx="1954522" cy="507841"/>
          </a:xfrm>
          <a:prstGeom prst="rect">
            <a:avLst/>
          </a:prstGeom>
          <a:noFill/>
          <a:ln w="9525">
            <a:noFill/>
            <a:miter lim="800000"/>
            <a:headEnd/>
            <a:tailEnd/>
          </a:ln>
        </p:spPr>
        <p:txBody>
          <a:bodyPr lIns="68271" tIns="34136" rIns="68271" bIns="34136">
            <a:spAutoFit/>
          </a:bodyPr>
          <a:lstStyle/>
          <a:p>
            <a:pPr algn="just" defTabSz="682376">
              <a:tabLst>
                <a:tab pos="1013858" algn="l"/>
              </a:tabLst>
            </a:pPr>
            <a:r>
              <a:rPr lang="en-US" altLang="zh-CN" sz="1000" dirty="0">
                <a:solidFill>
                  <a:srgbClr val="595959"/>
                </a:solidFill>
              </a:rPr>
              <a:t>New data exploration and get the insights for the differences</a:t>
            </a:r>
          </a:p>
          <a:p>
            <a:pPr algn="just" defTabSz="682376">
              <a:tabLst>
                <a:tab pos="1013858" algn="l"/>
              </a:tabLst>
            </a:pPr>
            <a:endParaRPr lang="en-US" altLang="zh-CN" sz="752" dirty="0">
              <a:solidFill>
                <a:srgbClr val="7F7F7F"/>
              </a:solidFill>
              <a:latin typeface="微软雅黑" pitchFamily="34" charset="-122"/>
              <a:cs typeface="Times New Roman" pitchFamily="18" charset="0"/>
            </a:endParaRPr>
          </a:p>
        </p:txBody>
      </p:sp>
    </p:spTree>
    <p:extLst>
      <p:ext uri="{BB962C8B-B14F-4D97-AF65-F5344CB8AC3E}">
        <p14:creationId xmlns:p14="http://schemas.microsoft.com/office/powerpoint/2010/main" val="1112893839"/>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 calcmode="lin" valueType="num">
                                      <p:cBhvr>
                                        <p:cTn id="10" dur="1000" fill="hold"/>
                                        <p:tgtEl>
                                          <p:spTgt spid="26"/>
                                        </p:tgtEl>
                                        <p:attrNameLst>
                                          <p:attrName>ppt_w</p:attrName>
                                        </p:attrNameLst>
                                      </p:cBhvr>
                                      <p:tavLst>
                                        <p:tav tm="0">
                                          <p:val>
                                            <p:fltVal val="0"/>
                                          </p:val>
                                        </p:tav>
                                        <p:tav tm="100000">
                                          <p:val>
                                            <p:strVal val="#ppt_w"/>
                                          </p:val>
                                        </p:tav>
                                      </p:tavLst>
                                    </p:anim>
                                    <p:anim calcmode="lin" valueType="num">
                                      <p:cBhvr>
                                        <p:cTn id="11" dur="1000" fill="hold"/>
                                        <p:tgtEl>
                                          <p:spTgt spid="26"/>
                                        </p:tgtEl>
                                        <p:attrNameLst>
                                          <p:attrName>ppt_h</p:attrName>
                                        </p:attrNameLst>
                                      </p:cBhvr>
                                      <p:tavLst>
                                        <p:tav tm="0">
                                          <p:val>
                                            <p:fltVal val="0"/>
                                          </p:val>
                                        </p:tav>
                                        <p:tav tm="100000">
                                          <p:val>
                                            <p:strVal val="#ppt_h"/>
                                          </p:val>
                                        </p:tav>
                                      </p:tavLst>
                                    </p:anim>
                                    <p:animEffect transition="in" filter="fade">
                                      <p:cBhvr>
                                        <p:cTn id="12" dur="1000"/>
                                        <p:tgtEl>
                                          <p:spTgt spid="26"/>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1000" fill="hold"/>
                                        <p:tgtEl>
                                          <p:spTgt spid="29"/>
                                        </p:tgtEl>
                                        <p:attrNameLst>
                                          <p:attrName>ppt_w</p:attrName>
                                        </p:attrNameLst>
                                      </p:cBhvr>
                                      <p:tavLst>
                                        <p:tav tm="0">
                                          <p:val>
                                            <p:fltVal val="0"/>
                                          </p:val>
                                        </p:tav>
                                        <p:tav tm="100000">
                                          <p:val>
                                            <p:strVal val="#ppt_w"/>
                                          </p:val>
                                        </p:tav>
                                      </p:tavLst>
                                    </p:anim>
                                    <p:anim calcmode="lin" valueType="num">
                                      <p:cBhvr>
                                        <p:cTn id="16" dur="1000" fill="hold"/>
                                        <p:tgtEl>
                                          <p:spTgt spid="29"/>
                                        </p:tgtEl>
                                        <p:attrNameLst>
                                          <p:attrName>ppt_h</p:attrName>
                                        </p:attrNameLst>
                                      </p:cBhvr>
                                      <p:tavLst>
                                        <p:tav tm="0">
                                          <p:val>
                                            <p:fltVal val="0"/>
                                          </p:val>
                                        </p:tav>
                                        <p:tav tm="100000">
                                          <p:val>
                                            <p:strVal val="#ppt_h"/>
                                          </p:val>
                                        </p:tav>
                                      </p:tavLst>
                                    </p:anim>
                                    <p:animEffect transition="in" filter="fade">
                                      <p:cBhvr>
                                        <p:cTn id="17" dur="1000"/>
                                        <p:tgtEl>
                                          <p:spTgt spid="29"/>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1000" fill="hold"/>
                                        <p:tgtEl>
                                          <p:spTgt spid="28"/>
                                        </p:tgtEl>
                                        <p:attrNameLst>
                                          <p:attrName>ppt_w</p:attrName>
                                        </p:attrNameLst>
                                      </p:cBhvr>
                                      <p:tavLst>
                                        <p:tav tm="0">
                                          <p:val>
                                            <p:fltVal val="0"/>
                                          </p:val>
                                        </p:tav>
                                        <p:tav tm="100000">
                                          <p:val>
                                            <p:strVal val="#ppt_w"/>
                                          </p:val>
                                        </p:tav>
                                      </p:tavLst>
                                    </p:anim>
                                    <p:anim calcmode="lin" valueType="num">
                                      <p:cBhvr>
                                        <p:cTn id="21" dur="1000" fill="hold"/>
                                        <p:tgtEl>
                                          <p:spTgt spid="28"/>
                                        </p:tgtEl>
                                        <p:attrNameLst>
                                          <p:attrName>ppt_h</p:attrName>
                                        </p:attrNameLst>
                                      </p:cBhvr>
                                      <p:tavLst>
                                        <p:tav tm="0">
                                          <p:val>
                                            <p:fltVal val="0"/>
                                          </p:val>
                                        </p:tav>
                                        <p:tav tm="100000">
                                          <p:val>
                                            <p:strVal val="#ppt_h"/>
                                          </p:val>
                                        </p:tav>
                                      </p:tavLst>
                                    </p:anim>
                                    <p:animEffect transition="in" filter="fade">
                                      <p:cBhvr>
                                        <p:cTn id="22" dur="1000"/>
                                        <p:tgtEl>
                                          <p:spTgt spid="28"/>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1000" fill="hold"/>
                                        <p:tgtEl>
                                          <p:spTgt spid="32"/>
                                        </p:tgtEl>
                                        <p:attrNameLst>
                                          <p:attrName>ppt_w</p:attrName>
                                        </p:attrNameLst>
                                      </p:cBhvr>
                                      <p:tavLst>
                                        <p:tav tm="0">
                                          <p:val>
                                            <p:fltVal val="0"/>
                                          </p:val>
                                        </p:tav>
                                        <p:tav tm="100000">
                                          <p:val>
                                            <p:strVal val="#ppt_w"/>
                                          </p:val>
                                        </p:tav>
                                      </p:tavLst>
                                    </p:anim>
                                    <p:anim calcmode="lin" valueType="num">
                                      <p:cBhvr>
                                        <p:cTn id="26" dur="1000" fill="hold"/>
                                        <p:tgtEl>
                                          <p:spTgt spid="32"/>
                                        </p:tgtEl>
                                        <p:attrNameLst>
                                          <p:attrName>ppt_h</p:attrName>
                                        </p:attrNameLst>
                                      </p:cBhvr>
                                      <p:tavLst>
                                        <p:tav tm="0">
                                          <p:val>
                                            <p:fltVal val="0"/>
                                          </p:val>
                                        </p:tav>
                                        <p:tav tm="100000">
                                          <p:val>
                                            <p:strVal val="#ppt_h"/>
                                          </p:val>
                                        </p:tav>
                                      </p:tavLst>
                                    </p:anim>
                                    <p:animEffect transition="in" filter="fade">
                                      <p:cBhvr>
                                        <p:cTn id="27" dur="1000"/>
                                        <p:tgtEl>
                                          <p:spTgt spid="32"/>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1000" fill="hold"/>
                                        <p:tgtEl>
                                          <p:spTgt spid="31"/>
                                        </p:tgtEl>
                                        <p:attrNameLst>
                                          <p:attrName>ppt_w</p:attrName>
                                        </p:attrNameLst>
                                      </p:cBhvr>
                                      <p:tavLst>
                                        <p:tav tm="0">
                                          <p:val>
                                            <p:fltVal val="0"/>
                                          </p:val>
                                        </p:tav>
                                        <p:tav tm="100000">
                                          <p:val>
                                            <p:strVal val="#ppt_w"/>
                                          </p:val>
                                        </p:tav>
                                      </p:tavLst>
                                    </p:anim>
                                    <p:anim calcmode="lin" valueType="num">
                                      <p:cBhvr>
                                        <p:cTn id="31" dur="1000" fill="hold"/>
                                        <p:tgtEl>
                                          <p:spTgt spid="31"/>
                                        </p:tgtEl>
                                        <p:attrNameLst>
                                          <p:attrName>ppt_h</p:attrName>
                                        </p:attrNameLst>
                                      </p:cBhvr>
                                      <p:tavLst>
                                        <p:tav tm="0">
                                          <p:val>
                                            <p:fltVal val="0"/>
                                          </p:val>
                                        </p:tav>
                                        <p:tav tm="100000">
                                          <p:val>
                                            <p:strVal val="#ppt_h"/>
                                          </p:val>
                                        </p:tav>
                                      </p:tavLst>
                                    </p:anim>
                                    <p:animEffect transition="in" filter="fade">
                                      <p:cBhvr>
                                        <p:cTn id="32" dur="1000"/>
                                        <p:tgtEl>
                                          <p:spTgt spid="31"/>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left)">
                                      <p:cBhvr>
                                        <p:cTn id="44" dur="500"/>
                                        <p:tgtEl>
                                          <p:spTgt spid="21"/>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childTnLst>
                          </p:cTn>
                        </p:par>
                        <p:par>
                          <p:cTn id="49" fill="hold">
                            <p:stCondLst>
                              <p:cond delay="3000"/>
                            </p:stCondLst>
                            <p:childTnLst>
                              <p:par>
                                <p:cTn id="50" presetID="22" presetClass="entr" presetSubtype="8"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left)">
                                      <p:cBhvr>
                                        <p:cTn id="52" dur="500"/>
                                        <p:tgtEl>
                                          <p:spTgt spid="22"/>
                                        </p:tgtEl>
                                      </p:cBhvr>
                                    </p:animEffect>
                                  </p:childTnLst>
                                </p:cTn>
                              </p:par>
                            </p:childTnLst>
                          </p:cTn>
                        </p:par>
                        <p:par>
                          <p:cTn id="53" fill="hold">
                            <p:stCondLst>
                              <p:cond delay="3500"/>
                            </p:stCondLst>
                            <p:childTnLst>
                              <p:par>
                                <p:cTn id="54" presetID="22" presetClass="entr" presetSubtype="8" fill="hold" grpId="0"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500"/>
                                        <p:tgtEl>
                                          <p:spTgt spid="13"/>
                                        </p:tgtEl>
                                      </p:cBhvr>
                                    </p:animEffect>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childTnLst>
                          </p:cTn>
                        </p:par>
                        <p:par>
                          <p:cTn id="69" fill="hold">
                            <p:stCondLst>
                              <p:cond delay="5500"/>
                            </p:stCondLst>
                            <p:childTnLst>
                              <p:par>
                                <p:cTn id="70" presetID="22" presetClass="entr" presetSubtype="8"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left)">
                                      <p:cBhvr>
                                        <p:cTn id="72" dur="500"/>
                                        <p:tgtEl>
                                          <p:spTgt spid="15"/>
                                        </p:tgtEl>
                                      </p:cBhvr>
                                    </p:animEffect>
                                  </p:childTnLst>
                                </p:cTn>
                              </p:par>
                            </p:childTnLst>
                          </p:cTn>
                        </p:par>
                        <p:par>
                          <p:cTn id="73" fill="hold">
                            <p:stCondLst>
                              <p:cond delay="6000"/>
                            </p:stCondLst>
                            <p:childTnLst>
                              <p:par>
                                <p:cTn id="74" presetID="9" presetClass="entr" presetSubtype="0" fill="hold" grpId="0"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dissolve">
                                      <p:cBhvr>
                                        <p:cTn id="76" dur="500"/>
                                        <p:tgtEl>
                                          <p:spTgt spid="23"/>
                                        </p:tgtEl>
                                      </p:cBhvr>
                                    </p:animEffect>
                                  </p:childTnLst>
                                </p:cTn>
                              </p:par>
                            </p:childTnLst>
                          </p:cTn>
                        </p:par>
                        <p:par>
                          <p:cTn id="77" fill="hold">
                            <p:stCondLst>
                              <p:cond delay="6500"/>
                            </p:stCondLst>
                            <p:childTnLst>
                              <p:par>
                                <p:cTn id="78" presetID="9" presetClass="entr" presetSubtype="0" fill="hold" grpId="0" nodeType="after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dissolve">
                                      <p:cBhvr>
                                        <p:cTn id="80" dur="500"/>
                                        <p:tgtEl>
                                          <p:spTgt spid="24"/>
                                        </p:tgtEl>
                                      </p:cBhvr>
                                    </p:animEffect>
                                  </p:childTnLst>
                                </p:cTn>
                              </p:par>
                            </p:childTnLst>
                          </p:cTn>
                        </p:par>
                        <p:par>
                          <p:cTn id="81" fill="hold">
                            <p:stCondLst>
                              <p:cond delay="7000"/>
                            </p:stCondLst>
                            <p:childTnLst>
                              <p:par>
                                <p:cTn id="82" presetID="9" presetClass="entr" presetSubtype="0"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dissolve">
                                      <p:cBhvr>
                                        <p:cTn id="84" dur="500"/>
                                        <p:tgtEl>
                                          <p:spTgt spid="25"/>
                                        </p:tgtEl>
                                      </p:cBhvr>
                                    </p:animEffect>
                                  </p:childTnLst>
                                </p:cTn>
                              </p:par>
                            </p:childTnLst>
                          </p:cTn>
                        </p:par>
                        <p:par>
                          <p:cTn id="85" fill="hold">
                            <p:stCondLst>
                              <p:cond delay="7500"/>
                            </p:stCondLst>
                            <p:childTnLst>
                              <p:par>
                                <p:cTn id="86" presetID="9" presetClass="entr" presetSubtype="0" fill="hold" grpId="0" nodeType="after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dissolve">
                                      <p:cBhvr>
                                        <p:cTn id="88" dur="500"/>
                                        <p:tgtEl>
                                          <p:spTgt spid="27"/>
                                        </p:tgtEl>
                                      </p:cBhvr>
                                    </p:animEffect>
                                  </p:childTnLst>
                                </p:cTn>
                              </p:par>
                            </p:childTnLst>
                          </p:cTn>
                        </p:par>
                        <p:par>
                          <p:cTn id="89" fill="hold">
                            <p:stCondLst>
                              <p:cond delay="8000"/>
                            </p:stCondLst>
                            <p:childTnLst>
                              <p:par>
                                <p:cTn id="90" presetID="9" presetClass="entr" presetSubtype="0" fill="hold" grpId="0" nodeType="after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dissolve">
                                      <p:cBhvr>
                                        <p:cTn id="92" dur="500"/>
                                        <p:tgtEl>
                                          <p:spTgt spid="30"/>
                                        </p:tgtEl>
                                      </p:cBhvr>
                                    </p:animEffect>
                                  </p:childTnLst>
                                </p:cTn>
                              </p:par>
                              <p:par>
                                <p:cTn id="93" presetID="42" presetClass="entr" presetSubtype="0" fill="hold"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fade">
                                      <p:cBhvr>
                                        <p:cTn id="95" dur="1000"/>
                                        <p:tgtEl>
                                          <p:spTgt spid="42"/>
                                        </p:tgtEl>
                                      </p:cBhvr>
                                    </p:animEffect>
                                    <p:anim calcmode="lin" valueType="num">
                                      <p:cBhvr>
                                        <p:cTn id="96" dur="1000" fill="hold"/>
                                        <p:tgtEl>
                                          <p:spTgt spid="42"/>
                                        </p:tgtEl>
                                        <p:attrNameLst>
                                          <p:attrName>ppt_x</p:attrName>
                                        </p:attrNameLst>
                                      </p:cBhvr>
                                      <p:tavLst>
                                        <p:tav tm="0">
                                          <p:val>
                                            <p:strVal val="#ppt_x"/>
                                          </p:val>
                                        </p:tav>
                                        <p:tav tm="100000">
                                          <p:val>
                                            <p:strVal val="#ppt_x"/>
                                          </p:val>
                                        </p:tav>
                                      </p:tavLst>
                                    </p:anim>
                                    <p:anim calcmode="lin" valueType="num">
                                      <p:cBhvr>
                                        <p:cTn id="97" dur="1000" fill="hold"/>
                                        <p:tgtEl>
                                          <p:spTgt spid="42"/>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fade">
                                      <p:cBhvr>
                                        <p:cTn id="100" dur="1000"/>
                                        <p:tgtEl>
                                          <p:spTgt spid="39"/>
                                        </p:tgtEl>
                                      </p:cBhvr>
                                    </p:animEffect>
                                    <p:anim calcmode="lin" valueType="num">
                                      <p:cBhvr>
                                        <p:cTn id="101" dur="1000" fill="hold"/>
                                        <p:tgtEl>
                                          <p:spTgt spid="39"/>
                                        </p:tgtEl>
                                        <p:attrNameLst>
                                          <p:attrName>ppt_x</p:attrName>
                                        </p:attrNameLst>
                                      </p:cBhvr>
                                      <p:tavLst>
                                        <p:tav tm="0">
                                          <p:val>
                                            <p:strVal val="#ppt_x"/>
                                          </p:val>
                                        </p:tav>
                                        <p:tav tm="100000">
                                          <p:val>
                                            <p:strVal val="#ppt_x"/>
                                          </p:val>
                                        </p:tav>
                                      </p:tavLst>
                                    </p:anim>
                                    <p:anim calcmode="lin" valueType="num">
                                      <p:cBhvr>
                                        <p:cTn id="102" dur="1000" fill="hold"/>
                                        <p:tgtEl>
                                          <p:spTgt spid="39"/>
                                        </p:tgtEl>
                                        <p:attrNameLst>
                                          <p:attrName>ppt_y</p:attrName>
                                        </p:attrNameLst>
                                      </p:cBhvr>
                                      <p:tavLst>
                                        <p:tav tm="0">
                                          <p:val>
                                            <p:strVal val="#ppt_y+.1"/>
                                          </p:val>
                                        </p:tav>
                                        <p:tav tm="100000">
                                          <p:val>
                                            <p:strVal val="#ppt_y"/>
                                          </p:val>
                                        </p:tav>
                                      </p:tavLst>
                                    </p:anim>
                                  </p:childTnLst>
                                </p:cTn>
                              </p:par>
                              <p:par>
                                <p:cTn id="103" presetID="47" presetClass="entr" presetSubtype="0"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1000"/>
                                        <p:tgtEl>
                                          <p:spTgt spid="36"/>
                                        </p:tgtEl>
                                      </p:cBhvr>
                                    </p:animEffect>
                                    <p:anim calcmode="lin" valueType="num">
                                      <p:cBhvr>
                                        <p:cTn id="106" dur="1000" fill="hold"/>
                                        <p:tgtEl>
                                          <p:spTgt spid="36"/>
                                        </p:tgtEl>
                                        <p:attrNameLst>
                                          <p:attrName>ppt_x</p:attrName>
                                        </p:attrNameLst>
                                      </p:cBhvr>
                                      <p:tavLst>
                                        <p:tav tm="0">
                                          <p:val>
                                            <p:strVal val="#ppt_x"/>
                                          </p:val>
                                        </p:tav>
                                        <p:tav tm="100000">
                                          <p:val>
                                            <p:strVal val="#ppt_x"/>
                                          </p:val>
                                        </p:tav>
                                      </p:tavLst>
                                    </p:anim>
                                    <p:anim calcmode="lin" valueType="num">
                                      <p:cBhvr>
                                        <p:cTn id="107" dur="1000" fill="hold"/>
                                        <p:tgtEl>
                                          <p:spTgt spid="36"/>
                                        </p:tgtEl>
                                        <p:attrNameLst>
                                          <p:attrName>ppt_y</p:attrName>
                                        </p:attrNameLst>
                                      </p:cBhvr>
                                      <p:tavLst>
                                        <p:tav tm="0">
                                          <p:val>
                                            <p:strVal val="#ppt_y-.1"/>
                                          </p:val>
                                        </p:tav>
                                        <p:tav tm="100000">
                                          <p:val>
                                            <p:strVal val="#ppt_y"/>
                                          </p:val>
                                        </p:tav>
                                      </p:tavLst>
                                    </p:anim>
                                  </p:childTnLst>
                                </p:cTn>
                              </p:par>
                              <p:par>
                                <p:cTn id="108" presetID="47" presetClass="entr" presetSubtype="0" fill="hold"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fade">
                                      <p:cBhvr>
                                        <p:cTn id="110" dur="1000"/>
                                        <p:tgtEl>
                                          <p:spTgt spid="33"/>
                                        </p:tgtEl>
                                      </p:cBhvr>
                                    </p:animEffect>
                                    <p:anim calcmode="lin" valueType="num">
                                      <p:cBhvr>
                                        <p:cTn id="111" dur="1000" fill="hold"/>
                                        <p:tgtEl>
                                          <p:spTgt spid="33"/>
                                        </p:tgtEl>
                                        <p:attrNameLst>
                                          <p:attrName>ppt_x</p:attrName>
                                        </p:attrNameLst>
                                      </p:cBhvr>
                                      <p:tavLst>
                                        <p:tav tm="0">
                                          <p:val>
                                            <p:strVal val="#ppt_x"/>
                                          </p:val>
                                        </p:tav>
                                        <p:tav tm="100000">
                                          <p:val>
                                            <p:strVal val="#ppt_x"/>
                                          </p:val>
                                        </p:tav>
                                      </p:tavLst>
                                    </p:anim>
                                    <p:anim calcmode="lin" valueType="num">
                                      <p:cBhvr>
                                        <p:cTn id="112" dur="1000" fill="hold"/>
                                        <p:tgtEl>
                                          <p:spTgt spid="33"/>
                                        </p:tgtEl>
                                        <p:attrNameLst>
                                          <p:attrName>ppt_y</p:attrName>
                                        </p:attrNameLst>
                                      </p:cBhvr>
                                      <p:tavLst>
                                        <p:tav tm="0">
                                          <p:val>
                                            <p:strVal val="#ppt_y-.1"/>
                                          </p:val>
                                        </p:tav>
                                        <p:tav tm="100000">
                                          <p:val>
                                            <p:strVal val="#ppt_y"/>
                                          </p:val>
                                        </p:tav>
                                      </p:tavLst>
                                    </p:anim>
                                  </p:childTnLst>
                                </p:cTn>
                              </p:par>
                            </p:childTnLst>
                          </p:cTn>
                        </p:par>
                        <p:par>
                          <p:cTn id="113" fill="hold">
                            <p:stCondLst>
                              <p:cond delay="9000"/>
                            </p:stCondLst>
                            <p:childTnLst>
                              <p:par>
                                <p:cTn id="114" presetID="42" presetClass="entr" presetSubtype="0" fill="hold" nodeType="after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fade">
                                      <p:cBhvr>
                                        <p:cTn id="116" dur="1000"/>
                                        <p:tgtEl>
                                          <p:spTgt spid="45"/>
                                        </p:tgtEl>
                                      </p:cBhvr>
                                    </p:animEffect>
                                    <p:anim calcmode="lin" valueType="num">
                                      <p:cBhvr>
                                        <p:cTn id="117" dur="1000" fill="hold"/>
                                        <p:tgtEl>
                                          <p:spTgt spid="45"/>
                                        </p:tgtEl>
                                        <p:attrNameLst>
                                          <p:attrName>ppt_x</p:attrName>
                                        </p:attrNameLst>
                                      </p:cBhvr>
                                      <p:tavLst>
                                        <p:tav tm="0">
                                          <p:val>
                                            <p:strVal val="#ppt_x"/>
                                          </p:val>
                                        </p:tav>
                                        <p:tav tm="100000">
                                          <p:val>
                                            <p:strVal val="#ppt_x"/>
                                          </p:val>
                                        </p:tav>
                                      </p:tavLst>
                                    </p:anim>
                                    <p:anim calcmode="lin" valueType="num">
                                      <p:cBhvr>
                                        <p:cTn id="118"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p:bldP spid="31" grpId="0"/>
      <p:bldP spid="32" grpId="0"/>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7"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8F4046F-7616-4C87-A711-7EFA19556DC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9144000" cy="5143501"/>
          </a:xfrm>
          <a:prstGeom prst="rect">
            <a:avLst/>
          </a:prstGeom>
        </p:spPr>
      </p:pic>
      <p:sp>
        <p:nvSpPr>
          <p:cNvPr id="3" name="Rectangle: Rounded Corners 2">
            <a:extLst>
              <a:ext uri="{FF2B5EF4-FFF2-40B4-BE49-F238E27FC236}">
                <a16:creationId xmlns:a16="http://schemas.microsoft.com/office/drawing/2014/main" id="{E94B1D68-95DE-45D5-9B79-C1781A12DE55}"/>
              </a:ext>
            </a:extLst>
          </p:cNvPr>
          <p:cNvSpPr/>
          <p:nvPr/>
        </p:nvSpPr>
        <p:spPr>
          <a:xfrm>
            <a:off x="63134" y="1089288"/>
            <a:ext cx="8913243" cy="38926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3840EEA-7612-4E4E-B54E-3C1B56617864}"/>
              </a:ext>
            </a:extLst>
          </p:cNvPr>
          <p:cNvSpPr/>
          <p:nvPr/>
        </p:nvSpPr>
        <p:spPr>
          <a:xfrm>
            <a:off x="0" y="333040"/>
            <a:ext cx="9144000" cy="5434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9EC93F8-08B7-45A3-9C00-D883422B8605}"/>
              </a:ext>
            </a:extLst>
          </p:cNvPr>
          <p:cNvSpPr txBox="1"/>
          <p:nvPr/>
        </p:nvSpPr>
        <p:spPr>
          <a:xfrm>
            <a:off x="115377" y="281606"/>
            <a:ext cx="8315865" cy="646331"/>
          </a:xfrm>
          <a:prstGeom prst="rect">
            <a:avLst/>
          </a:prstGeom>
          <a:noFill/>
        </p:spPr>
        <p:txBody>
          <a:bodyPr wrap="square" rtlCol="0">
            <a:spAutoFit/>
          </a:bodyPr>
          <a:lstStyle/>
          <a:p>
            <a:r>
              <a:rPr lang="en-US" sz="3600" b="1" dirty="0">
                <a:solidFill>
                  <a:schemeClr val="bg1"/>
                </a:solidFill>
              </a:rPr>
              <a:t>Future Works</a:t>
            </a:r>
          </a:p>
        </p:txBody>
      </p:sp>
      <p:sp>
        <p:nvSpPr>
          <p:cNvPr id="26" name="矩形 23">
            <a:extLst>
              <a:ext uri="{FF2B5EF4-FFF2-40B4-BE49-F238E27FC236}">
                <a16:creationId xmlns:a16="http://schemas.microsoft.com/office/drawing/2014/main" id="{3DA8CBBE-839C-4223-9696-3516F2B05F8E}"/>
              </a:ext>
            </a:extLst>
          </p:cNvPr>
          <p:cNvSpPr>
            <a:spLocks noChangeArrowheads="1"/>
          </p:cNvSpPr>
          <p:nvPr/>
        </p:nvSpPr>
        <p:spPr bwMode="auto">
          <a:xfrm>
            <a:off x="1914405" y="1824864"/>
            <a:ext cx="261300" cy="284277"/>
          </a:xfrm>
          <a:prstGeom prst="rect">
            <a:avLst/>
          </a:prstGeom>
          <a:noFill/>
          <a:ln w="9525">
            <a:noFill/>
            <a:miter lim="800000"/>
            <a:headEnd/>
            <a:tailEnd/>
          </a:ln>
        </p:spPr>
        <p:txBody>
          <a:bodyPr lIns="91028" tIns="45514" rIns="91028" bIns="45514">
            <a:spAutoFit/>
          </a:bodyPr>
          <a:lstStyle/>
          <a:p>
            <a:pPr algn="ctr" defTabSz="910829">
              <a:lnSpc>
                <a:spcPts val="1494"/>
              </a:lnSpc>
            </a:pPr>
            <a:r>
              <a:rPr lang="en-US" altLang="zh-CN" sz="1693" dirty="0">
                <a:solidFill>
                  <a:schemeClr val="bg1"/>
                </a:solidFill>
                <a:latin typeface="微软雅黑" pitchFamily="34" charset="-122"/>
              </a:rPr>
              <a:t>1</a:t>
            </a:r>
            <a:endParaRPr lang="zh-CN" altLang="en-US" sz="1693" dirty="0">
              <a:solidFill>
                <a:schemeClr val="bg1"/>
              </a:solidFill>
              <a:latin typeface="微软雅黑" pitchFamily="34" charset="-122"/>
            </a:endParaRPr>
          </a:p>
        </p:txBody>
      </p:sp>
      <p:sp>
        <p:nvSpPr>
          <p:cNvPr id="28" name="矩形 26">
            <a:extLst>
              <a:ext uri="{FF2B5EF4-FFF2-40B4-BE49-F238E27FC236}">
                <a16:creationId xmlns:a16="http://schemas.microsoft.com/office/drawing/2014/main" id="{887885A2-DC84-457E-BFEC-5F2250AEED3B}"/>
              </a:ext>
            </a:extLst>
          </p:cNvPr>
          <p:cNvSpPr>
            <a:spLocks noChangeArrowheads="1"/>
          </p:cNvSpPr>
          <p:nvPr/>
        </p:nvSpPr>
        <p:spPr bwMode="auto">
          <a:xfrm>
            <a:off x="3620395" y="2319019"/>
            <a:ext cx="1967651" cy="2404409"/>
          </a:xfrm>
          <a:prstGeom prst="rect">
            <a:avLst/>
          </a:prstGeom>
          <a:noFill/>
          <a:ln w="9525">
            <a:noFill/>
            <a:miter lim="800000"/>
            <a:headEnd/>
            <a:tailEnd/>
          </a:ln>
        </p:spPr>
        <p:txBody>
          <a:bodyPr wrap="square" lIns="91028" tIns="45514" rIns="91028" bIns="45514">
            <a:spAutoFit/>
          </a:bodyPr>
          <a:lstStyle/>
          <a:p>
            <a:pPr defTabSz="910829">
              <a:lnSpc>
                <a:spcPct val="120000"/>
              </a:lnSpc>
            </a:pPr>
            <a:r>
              <a:rPr lang="en-US" altLang="zh-CN" sz="1400" b="1" u="sng" dirty="0">
                <a:solidFill>
                  <a:schemeClr val="bg1"/>
                </a:solidFill>
              </a:rPr>
              <a:t>Extreme Gradient Boosting</a:t>
            </a:r>
          </a:p>
          <a:p>
            <a:pPr marL="171450" indent="-171450" defTabSz="910829">
              <a:lnSpc>
                <a:spcPct val="120000"/>
              </a:lnSpc>
              <a:buFont typeface="Arial" panose="020B0604020202020204" pitchFamily="34" charset="0"/>
              <a:buChar char="•"/>
            </a:pPr>
            <a:r>
              <a:rPr lang="en-US" altLang="zh-CN" sz="1400" dirty="0">
                <a:solidFill>
                  <a:schemeClr val="bg1"/>
                </a:solidFill>
              </a:rPr>
              <a:t>Gradient Boosting.</a:t>
            </a:r>
          </a:p>
          <a:p>
            <a:pPr marL="171450" indent="-171450" defTabSz="910829">
              <a:lnSpc>
                <a:spcPct val="120000"/>
              </a:lnSpc>
              <a:buFont typeface="Arial" panose="020B0604020202020204" pitchFamily="34" charset="0"/>
              <a:buChar char="•"/>
            </a:pPr>
            <a:r>
              <a:rPr lang="en-US" altLang="zh-CN" sz="1400" dirty="0">
                <a:solidFill>
                  <a:schemeClr val="bg1"/>
                </a:solidFill>
              </a:rPr>
              <a:t>Decision Tree based ensemble Machine Learning.</a:t>
            </a:r>
          </a:p>
          <a:p>
            <a:pPr marL="171450" indent="-171450" defTabSz="910829">
              <a:lnSpc>
                <a:spcPct val="120000"/>
              </a:lnSpc>
              <a:buFont typeface="Arial" panose="020B0604020202020204" pitchFamily="34" charset="0"/>
              <a:buChar char="•"/>
            </a:pPr>
            <a:endParaRPr lang="en-US" altLang="zh-CN" sz="1400" dirty="0">
              <a:solidFill>
                <a:schemeClr val="bg1"/>
              </a:solidFill>
            </a:endParaRPr>
          </a:p>
          <a:p>
            <a:pPr defTabSz="910829">
              <a:lnSpc>
                <a:spcPct val="120000"/>
              </a:lnSpc>
            </a:pPr>
            <a:endParaRPr lang="en-US" altLang="zh-CN" sz="1200" dirty="0">
              <a:solidFill>
                <a:schemeClr val="bg1"/>
              </a:solidFill>
            </a:endParaRPr>
          </a:p>
          <a:p>
            <a:pPr marL="171450" indent="-171450" defTabSz="910829">
              <a:lnSpc>
                <a:spcPct val="120000"/>
              </a:lnSpc>
              <a:buFont typeface="Arial" panose="020B0604020202020204" pitchFamily="34" charset="0"/>
              <a:buChar char="•"/>
            </a:pPr>
            <a:endParaRPr lang="zh-CN" altLang="en-US" sz="1200" b="1" u="sng" dirty="0">
              <a:solidFill>
                <a:schemeClr val="bg1"/>
              </a:solidFill>
            </a:endParaRPr>
          </a:p>
        </p:txBody>
      </p:sp>
      <p:sp>
        <p:nvSpPr>
          <p:cNvPr id="29" name="矩形 27">
            <a:extLst>
              <a:ext uri="{FF2B5EF4-FFF2-40B4-BE49-F238E27FC236}">
                <a16:creationId xmlns:a16="http://schemas.microsoft.com/office/drawing/2014/main" id="{D146A71C-56D3-45DA-AA16-01A992E3A482}"/>
              </a:ext>
            </a:extLst>
          </p:cNvPr>
          <p:cNvSpPr>
            <a:spLocks noChangeArrowheads="1"/>
          </p:cNvSpPr>
          <p:nvPr/>
        </p:nvSpPr>
        <p:spPr bwMode="auto">
          <a:xfrm>
            <a:off x="4259949" y="1824863"/>
            <a:ext cx="259807" cy="284277"/>
          </a:xfrm>
          <a:prstGeom prst="rect">
            <a:avLst/>
          </a:prstGeom>
          <a:noFill/>
          <a:ln w="9525">
            <a:noFill/>
            <a:miter lim="800000"/>
            <a:headEnd/>
            <a:tailEnd/>
          </a:ln>
        </p:spPr>
        <p:txBody>
          <a:bodyPr lIns="91028" tIns="45514" rIns="91028" bIns="45514">
            <a:spAutoFit/>
          </a:bodyPr>
          <a:lstStyle/>
          <a:p>
            <a:pPr algn="ctr" defTabSz="910829">
              <a:lnSpc>
                <a:spcPts val="1494"/>
              </a:lnSpc>
            </a:pPr>
            <a:r>
              <a:rPr lang="en-US" altLang="zh-CN" sz="1693">
                <a:solidFill>
                  <a:schemeClr val="bg1"/>
                </a:solidFill>
                <a:latin typeface="微软雅黑" pitchFamily="34" charset="-122"/>
              </a:rPr>
              <a:t>2</a:t>
            </a:r>
            <a:endParaRPr lang="zh-CN" altLang="en-US" sz="1693">
              <a:solidFill>
                <a:schemeClr val="bg1"/>
              </a:solidFill>
              <a:latin typeface="微软雅黑" pitchFamily="34" charset="-122"/>
            </a:endParaRPr>
          </a:p>
        </p:txBody>
      </p:sp>
      <p:sp>
        <p:nvSpPr>
          <p:cNvPr id="31" name="矩形 30">
            <a:extLst>
              <a:ext uri="{FF2B5EF4-FFF2-40B4-BE49-F238E27FC236}">
                <a16:creationId xmlns:a16="http://schemas.microsoft.com/office/drawing/2014/main" id="{72545288-BBA9-4F77-B829-17F3D90D0CC0}"/>
              </a:ext>
            </a:extLst>
          </p:cNvPr>
          <p:cNvSpPr>
            <a:spLocks noChangeArrowheads="1"/>
          </p:cNvSpPr>
          <p:nvPr/>
        </p:nvSpPr>
        <p:spPr bwMode="auto">
          <a:xfrm>
            <a:off x="5964237" y="2297168"/>
            <a:ext cx="2042931" cy="1476911"/>
          </a:xfrm>
          <a:prstGeom prst="rect">
            <a:avLst/>
          </a:prstGeom>
          <a:noFill/>
          <a:ln w="9525">
            <a:noFill/>
            <a:miter lim="800000"/>
            <a:headEnd/>
            <a:tailEnd/>
          </a:ln>
        </p:spPr>
        <p:txBody>
          <a:bodyPr wrap="square" lIns="91028" tIns="45514" rIns="91028" bIns="45514">
            <a:spAutoFit/>
          </a:bodyPr>
          <a:lstStyle/>
          <a:p>
            <a:pPr defTabSz="910829"/>
            <a:r>
              <a:rPr lang="en-US" altLang="zh-CN" sz="1600" b="1" u="sng" dirty="0">
                <a:solidFill>
                  <a:schemeClr val="bg1"/>
                </a:solidFill>
              </a:rPr>
              <a:t>CAT Boosting</a:t>
            </a:r>
          </a:p>
          <a:p>
            <a:pPr marL="285750" indent="-285750" defTabSz="910829">
              <a:buFont typeface="Arial" panose="020B0604020202020204" pitchFamily="34" charset="0"/>
              <a:buChar char="•"/>
            </a:pPr>
            <a:r>
              <a:rPr lang="en-US" altLang="zh-CN" sz="1400" dirty="0">
                <a:solidFill>
                  <a:schemeClr val="bg1"/>
                </a:solidFill>
              </a:rPr>
              <a:t>Gradient Boosting.</a:t>
            </a:r>
          </a:p>
          <a:p>
            <a:pPr marL="285750" indent="-285750" defTabSz="910829">
              <a:buFont typeface="Arial" panose="020B0604020202020204" pitchFamily="34" charset="0"/>
              <a:buChar char="•"/>
            </a:pPr>
            <a:r>
              <a:rPr lang="en-US" altLang="zh-CN" sz="1400" dirty="0">
                <a:solidFill>
                  <a:schemeClr val="bg1"/>
                </a:solidFill>
              </a:rPr>
              <a:t>Great results with default parameters.</a:t>
            </a:r>
          </a:p>
          <a:p>
            <a:pPr marL="285750" indent="-285750" defTabSz="910829">
              <a:buFont typeface="Arial" panose="020B0604020202020204" pitchFamily="34" charset="0"/>
              <a:buChar char="•"/>
            </a:pPr>
            <a:endParaRPr lang="en-US" altLang="zh-CN" sz="1600" dirty="0">
              <a:solidFill>
                <a:schemeClr val="bg1"/>
              </a:solidFill>
            </a:endParaRPr>
          </a:p>
          <a:p>
            <a:pPr marL="285750" indent="-285750" defTabSz="910829">
              <a:buFont typeface="Arial" panose="020B0604020202020204" pitchFamily="34" charset="0"/>
              <a:buChar char="•"/>
            </a:pPr>
            <a:endParaRPr kumimoji="1" lang="en-US" altLang="zh-CN" sz="1600" dirty="0">
              <a:solidFill>
                <a:schemeClr val="bg1"/>
              </a:solidFill>
              <a:latin typeface="Ping Hei"/>
            </a:endParaRPr>
          </a:p>
        </p:txBody>
      </p:sp>
      <p:sp>
        <p:nvSpPr>
          <p:cNvPr id="32" name="矩形 31">
            <a:extLst>
              <a:ext uri="{FF2B5EF4-FFF2-40B4-BE49-F238E27FC236}">
                <a16:creationId xmlns:a16="http://schemas.microsoft.com/office/drawing/2014/main" id="{0B337DF8-A069-4F32-856F-CB2E51C8424E}"/>
              </a:ext>
            </a:extLst>
          </p:cNvPr>
          <p:cNvSpPr>
            <a:spLocks noChangeArrowheads="1"/>
          </p:cNvSpPr>
          <p:nvPr/>
        </p:nvSpPr>
        <p:spPr bwMode="auto">
          <a:xfrm>
            <a:off x="6742281" y="1837667"/>
            <a:ext cx="262793" cy="284277"/>
          </a:xfrm>
          <a:prstGeom prst="rect">
            <a:avLst/>
          </a:prstGeom>
          <a:noFill/>
          <a:ln w="9525">
            <a:noFill/>
            <a:miter lim="800000"/>
            <a:headEnd/>
            <a:tailEnd/>
          </a:ln>
        </p:spPr>
        <p:txBody>
          <a:bodyPr lIns="91028" tIns="45514" rIns="91028" bIns="45514">
            <a:spAutoFit/>
          </a:bodyPr>
          <a:lstStyle/>
          <a:p>
            <a:pPr algn="ctr" defTabSz="910829">
              <a:lnSpc>
                <a:spcPts val="1494"/>
              </a:lnSpc>
            </a:pPr>
            <a:r>
              <a:rPr lang="en-US" altLang="zh-CN" sz="1693" dirty="0">
                <a:solidFill>
                  <a:schemeClr val="bg1"/>
                </a:solidFill>
                <a:latin typeface="微软雅黑" pitchFamily="34" charset="-122"/>
              </a:rPr>
              <a:t>3</a:t>
            </a:r>
            <a:endParaRPr lang="zh-CN" altLang="en-US" sz="1693" dirty="0">
              <a:solidFill>
                <a:schemeClr val="bg1"/>
              </a:solidFill>
              <a:latin typeface="微软雅黑" pitchFamily="34" charset="-122"/>
            </a:endParaRPr>
          </a:p>
        </p:txBody>
      </p:sp>
      <p:grpSp>
        <p:nvGrpSpPr>
          <p:cNvPr id="13" name="Group 44">
            <a:extLst>
              <a:ext uri="{FF2B5EF4-FFF2-40B4-BE49-F238E27FC236}">
                <a16:creationId xmlns:a16="http://schemas.microsoft.com/office/drawing/2014/main" id="{9AF18F4E-7307-428B-8E2B-09946FD12D9D}"/>
              </a:ext>
            </a:extLst>
          </p:cNvPr>
          <p:cNvGrpSpPr>
            <a:grpSpLocks/>
          </p:cNvGrpSpPr>
          <p:nvPr/>
        </p:nvGrpSpPr>
        <p:grpSpPr bwMode="auto">
          <a:xfrm>
            <a:off x="2844869" y="2018556"/>
            <a:ext cx="2430835" cy="2429342"/>
            <a:chOff x="1898" y="1504"/>
            <a:chExt cx="1628" cy="1627"/>
          </a:xfrm>
        </p:grpSpPr>
        <p:sp>
          <p:nvSpPr>
            <p:cNvPr id="14" name="Freeform 4">
              <a:extLst>
                <a:ext uri="{FF2B5EF4-FFF2-40B4-BE49-F238E27FC236}">
                  <a16:creationId xmlns:a16="http://schemas.microsoft.com/office/drawing/2014/main" id="{0897550C-43B9-4D2C-97F6-026D8C8C3EBE}"/>
                </a:ext>
              </a:extLst>
            </p:cNvPr>
            <p:cNvSpPr>
              <a:spLocks/>
            </p:cNvSpPr>
            <p:nvPr/>
          </p:nvSpPr>
          <p:spPr bwMode="auto">
            <a:xfrm>
              <a:off x="1898" y="1504"/>
              <a:ext cx="1628" cy="1627"/>
            </a:xfrm>
            <a:custGeom>
              <a:avLst/>
              <a:gdLst>
                <a:gd name="T0" fmla="*/ 27823902 w 1050"/>
                <a:gd name="T1" fmla="*/ 31492985 h 1049"/>
                <a:gd name="T2" fmla="*/ 26641373 w 1050"/>
                <a:gd name="T3" fmla="*/ 34736462 h 1049"/>
                <a:gd name="T4" fmla="*/ 23337316 w 1050"/>
                <a:gd name="T5" fmla="*/ 33794818 h 1049"/>
                <a:gd name="T6" fmla="*/ 21737437 w 1050"/>
                <a:gd name="T7" fmla="*/ 36410525 h 1049"/>
                <a:gd name="T8" fmla="*/ 18294215 w 1050"/>
                <a:gd name="T9" fmla="*/ 34562080 h 1049"/>
                <a:gd name="T10" fmla="*/ 15407503 w 1050"/>
                <a:gd name="T11" fmla="*/ 36515174 h 1049"/>
                <a:gd name="T12" fmla="*/ 13251139 w 1050"/>
                <a:gd name="T13" fmla="*/ 33794818 h 1049"/>
                <a:gd name="T14" fmla="*/ 10468745 w 1050"/>
                <a:gd name="T15" fmla="*/ 34980626 h 1049"/>
                <a:gd name="T16" fmla="*/ 9460130 w 1050"/>
                <a:gd name="T17" fmla="*/ 31981265 h 1049"/>
                <a:gd name="T18" fmla="*/ 8068950 w 1050"/>
                <a:gd name="T19" fmla="*/ 30969864 h 1049"/>
                <a:gd name="T20" fmla="*/ 4869192 w 1050"/>
                <a:gd name="T21" fmla="*/ 30900106 h 1049"/>
                <a:gd name="T22" fmla="*/ 4660514 w 1050"/>
                <a:gd name="T23" fmla="*/ 27133533 h 1049"/>
                <a:gd name="T24" fmla="*/ 1634652 w 1050"/>
                <a:gd name="T25" fmla="*/ 26156974 h 1049"/>
                <a:gd name="T26" fmla="*/ 2712834 w 1050"/>
                <a:gd name="T27" fmla="*/ 22913516 h 1049"/>
                <a:gd name="T28" fmla="*/ 0 w 1050"/>
                <a:gd name="T29" fmla="*/ 20576828 h 1049"/>
                <a:gd name="T30" fmla="*/ 2086793 w 1050"/>
                <a:gd name="T31" fmla="*/ 17438001 h 1049"/>
                <a:gd name="T32" fmla="*/ 208689 w 1050"/>
                <a:gd name="T33" fmla="*/ 14857174 h 1049"/>
                <a:gd name="T34" fmla="*/ 2991068 w 1050"/>
                <a:gd name="T35" fmla="*/ 12834375 h 1049"/>
                <a:gd name="T36" fmla="*/ 1912898 w 1050"/>
                <a:gd name="T37" fmla="*/ 9904777 h 1049"/>
                <a:gd name="T38" fmla="*/ 5147425 w 1050"/>
                <a:gd name="T39" fmla="*/ 8719001 h 1049"/>
                <a:gd name="T40" fmla="*/ 4869192 w 1050"/>
                <a:gd name="T41" fmla="*/ 5684787 h 1049"/>
                <a:gd name="T42" fmla="*/ 8068950 w 1050"/>
                <a:gd name="T43" fmla="*/ 5649914 h 1049"/>
                <a:gd name="T44" fmla="*/ 9425356 w 1050"/>
                <a:gd name="T45" fmla="*/ 2127443 h 1049"/>
                <a:gd name="T46" fmla="*/ 12451208 w 1050"/>
                <a:gd name="T47" fmla="*/ 3069092 h 1049"/>
                <a:gd name="T48" fmla="*/ 14085853 w 1050"/>
                <a:gd name="T49" fmla="*/ 2545951 h 1049"/>
                <a:gd name="T50" fmla="*/ 17424721 w 1050"/>
                <a:gd name="T51" fmla="*/ 2022817 h 1049"/>
                <a:gd name="T52" fmla="*/ 20589688 w 1050"/>
                <a:gd name="T53" fmla="*/ 0 h 1049"/>
                <a:gd name="T54" fmla="*/ 22467797 w 1050"/>
                <a:gd name="T55" fmla="*/ 2545951 h 1049"/>
                <a:gd name="T56" fmla="*/ 24137263 w 1050"/>
                <a:gd name="T57" fmla="*/ 3069092 h 1049"/>
                <a:gd name="T58" fmla="*/ 27163102 w 1050"/>
                <a:gd name="T59" fmla="*/ 2127443 h 1049"/>
                <a:gd name="T60" fmla="*/ 28171680 w 1050"/>
                <a:gd name="T61" fmla="*/ 5405780 h 1049"/>
                <a:gd name="T62" fmla="*/ 31301879 w 1050"/>
                <a:gd name="T63" fmla="*/ 5266274 h 1049"/>
                <a:gd name="T64" fmla="*/ 31440976 w 1050"/>
                <a:gd name="T65" fmla="*/ 8719001 h 1049"/>
                <a:gd name="T66" fmla="*/ 34675540 w 1050"/>
                <a:gd name="T67" fmla="*/ 9904777 h 1049"/>
                <a:gd name="T68" fmla="*/ 33736473 w 1050"/>
                <a:gd name="T69" fmla="*/ 13252856 h 1049"/>
                <a:gd name="T70" fmla="*/ 36344993 w 1050"/>
                <a:gd name="T71" fmla="*/ 14857174 h 1049"/>
                <a:gd name="T72" fmla="*/ 34536419 w 1050"/>
                <a:gd name="T73" fmla="*/ 18275020 h 1049"/>
                <a:gd name="T74" fmla="*/ 36449309 w 1050"/>
                <a:gd name="T75" fmla="*/ 21169708 h 1049"/>
                <a:gd name="T76" fmla="*/ 33736473 w 1050"/>
                <a:gd name="T77" fmla="*/ 23332038 h 1049"/>
                <a:gd name="T78" fmla="*/ 34953733 w 1050"/>
                <a:gd name="T79" fmla="*/ 26156974 h 1049"/>
                <a:gd name="T80" fmla="*/ 31927924 w 1050"/>
                <a:gd name="T81" fmla="*/ 27133533 h 1049"/>
                <a:gd name="T82" fmla="*/ 30919321 w 1050"/>
                <a:gd name="T83" fmla="*/ 28528565 h 1049"/>
                <a:gd name="T84" fmla="*/ 30884516 w 1050"/>
                <a:gd name="T85" fmla="*/ 31772016 h 10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50"/>
                <a:gd name="T130" fmla="*/ 0 h 1049"/>
                <a:gd name="T131" fmla="*/ 1050 w 1050"/>
                <a:gd name="T132" fmla="*/ 1049 h 10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50" h="1049">
                  <a:moveTo>
                    <a:pt x="888" y="911"/>
                  </a:moveTo>
                  <a:lnTo>
                    <a:pt x="820" y="888"/>
                  </a:lnTo>
                  <a:lnTo>
                    <a:pt x="800" y="903"/>
                  </a:lnTo>
                  <a:lnTo>
                    <a:pt x="780" y="917"/>
                  </a:lnTo>
                  <a:lnTo>
                    <a:pt x="781" y="988"/>
                  </a:lnTo>
                  <a:lnTo>
                    <a:pt x="766" y="996"/>
                  </a:lnTo>
                  <a:lnTo>
                    <a:pt x="751" y="1003"/>
                  </a:lnTo>
                  <a:lnTo>
                    <a:pt x="694" y="961"/>
                  </a:lnTo>
                  <a:lnTo>
                    <a:pt x="671" y="969"/>
                  </a:lnTo>
                  <a:lnTo>
                    <a:pt x="658" y="972"/>
                  </a:lnTo>
                  <a:lnTo>
                    <a:pt x="646" y="976"/>
                  </a:lnTo>
                  <a:lnTo>
                    <a:pt x="625" y="1044"/>
                  </a:lnTo>
                  <a:lnTo>
                    <a:pt x="592" y="1049"/>
                  </a:lnTo>
                  <a:lnTo>
                    <a:pt x="551" y="991"/>
                  </a:lnTo>
                  <a:lnTo>
                    <a:pt x="526" y="991"/>
                  </a:lnTo>
                  <a:lnTo>
                    <a:pt x="501" y="991"/>
                  </a:lnTo>
                  <a:lnTo>
                    <a:pt x="460" y="1049"/>
                  </a:lnTo>
                  <a:lnTo>
                    <a:pt x="443" y="1047"/>
                  </a:lnTo>
                  <a:lnTo>
                    <a:pt x="426" y="1044"/>
                  </a:lnTo>
                  <a:lnTo>
                    <a:pt x="405" y="976"/>
                  </a:lnTo>
                  <a:lnTo>
                    <a:pt x="381" y="969"/>
                  </a:lnTo>
                  <a:lnTo>
                    <a:pt x="369" y="965"/>
                  </a:lnTo>
                  <a:lnTo>
                    <a:pt x="358" y="961"/>
                  </a:lnTo>
                  <a:lnTo>
                    <a:pt x="301" y="1003"/>
                  </a:lnTo>
                  <a:lnTo>
                    <a:pt x="286" y="996"/>
                  </a:lnTo>
                  <a:lnTo>
                    <a:pt x="271" y="988"/>
                  </a:lnTo>
                  <a:lnTo>
                    <a:pt x="272" y="917"/>
                  </a:lnTo>
                  <a:lnTo>
                    <a:pt x="252" y="903"/>
                  </a:lnTo>
                  <a:lnTo>
                    <a:pt x="242" y="895"/>
                  </a:lnTo>
                  <a:lnTo>
                    <a:pt x="232" y="888"/>
                  </a:lnTo>
                  <a:lnTo>
                    <a:pt x="164" y="911"/>
                  </a:lnTo>
                  <a:lnTo>
                    <a:pt x="152" y="899"/>
                  </a:lnTo>
                  <a:lnTo>
                    <a:pt x="140" y="886"/>
                  </a:lnTo>
                  <a:lnTo>
                    <a:pt x="163" y="818"/>
                  </a:lnTo>
                  <a:lnTo>
                    <a:pt x="148" y="799"/>
                  </a:lnTo>
                  <a:lnTo>
                    <a:pt x="134" y="778"/>
                  </a:lnTo>
                  <a:lnTo>
                    <a:pt x="63" y="779"/>
                  </a:lnTo>
                  <a:lnTo>
                    <a:pt x="55" y="765"/>
                  </a:lnTo>
                  <a:lnTo>
                    <a:pt x="47" y="750"/>
                  </a:lnTo>
                  <a:lnTo>
                    <a:pt x="90" y="693"/>
                  </a:lnTo>
                  <a:lnTo>
                    <a:pt x="82" y="669"/>
                  </a:lnTo>
                  <a:lnTo>
                    <a:pt x="78" y="657"/>
                  </a:lnTo>
                  <a:lnTo>
                    <a:pt x="75" y="645"/>
                  </a:lnTo>
                  <a:lnTo>
                    <a:pt x="6" y="623"/>
                  </a:lnTo>
                  <a:lnTo>
                    <a:pt x="0" y="590"/>
                  </a:lnTo>
                  <a:lnTo>
                    <a:pt x="60" y="549"/>
                  </a:lnTo>
                  <a:lnTo>
                    <a:pt x="59" y="524"/>
                  </a:lnTo>
                  <a:lnTo>
                    <a:pt x="60" y="500"/>
                  </a:lnTo>
                  <a:lnTo>
                    <a:pt x="0" y="459"/>
                  </a:lnTo>
                  <a:lnTo>
                    <a:pt x="3" y="442"/>
                  </a:lnTo>
                  <a:lnTo>
                    <a:pt x="6" y="426"/>
                  </a:lnTo>
                  <a:lnTo>
                    <a:pt x="75" y="405"/>
                  </a:lnTo>
                  <a:lnTo>
                    <a:pt x="82" y="380"/>
                  </a:lnTo>
                  <a:lnTo>
                    <a:pt x="86" y="368"/>
                  </a:lnTo>
                  <a:lnTo>
                    <a:pt x="90" y="356"/>
                  </a:lnTo>
                  <a:lnTo>
                    <a:pt x="47" y="299"/>
                  </a:lnTo>
                  <a:lnTo>
                    <a:pt x="55" y="284"/>
                  </a:lnTo>
                  <a:lnTo>
                    <a:pt x="63" y="270"/>
                  </a:lnTo>
                  <a:lnTo>
                    <a:pt x="134" y="271"/>
                  </a:lnTo>
                  <a:lnTo>
                    <a:pt x="148" y="250"/>
                  </a:lnTo>
                  <a:lnTo>
                    <a:pt x="155" y="240"/>
                  </a:lnTo>
                  <a:lnTo>
                    <a:pt x="163" y="231"/>
                  </a:lnTo>
                  <a:lnTo>
                    <a:pt x="140" y="163"/>
                  </a:lnTo>
                  <a:lnTo>
                    <a:pt x="152" y="151"/>
                  </a:lnTo>
                  <a:lnTo>
                    <a:pt x="164" y="139"/>
                  </a:lnTo>
                  <a:lnTo>
                    <a:pt x="232" y="162"/>
                  </a:lnTo>
                  <a:lnTo>
                    <a:pt x="252" y="147"/>
                  </a:lnTo>
                  <a:lnTo>
                    <a:pt x="272" y="133"/>
                  </a:lnTo>
                  <a:lnTo>
                    <a:pt x="271" y="61"/>
                  </a:lnTo>
                  <a:lnTo>
                    <a:pt x="286" y="53"/>
                  </a:lnTo>
                  <a:lnTo>
                    <a:pt x="301" y="46"/>
                  </a:lnTo>
                  <a:lnTo>
                    <a:pt x="358" y="88"/>
                  </a:lnTo>
                  <a:lnTo>
                    <a:pt x="381" y="80"/>
                  </a:lnTo>
                  <a:lnTo>
                    <a:pt x="393" y="76"/>
                  </a:lnTo>
                  <a:lnTo>
                    <a:pt x="405" y="73"/>
                  </a:lnTo>
                  <a:lnTo>
                    <a:pt x="426" y="5"/>
                  </a:lnTo>
                  <a:lnTo>
                    <a:pt x="460" y="0"/>
                  </a:lnTo>
                  <a:lnTo>
                    <a:pt x="501" y="58"/>
                  </a:lnTo>
                  <a:lnTo>
                    <a:pt x="526" y="57"/>
                  </a:lnTo>
                  <a:lnTo>
                    <a:pt x="551" y="58"/>
                  </a:lnTo>
                  <a:lnTo>
                    <a:pt x="592" y="0"/>
                  </a:lnTo>
                  <a:lnTo>
                    <a:pt x="608" y="2"/>
                  </a:lnTo>
                  <a:lnTo>
                    <a:pt x="625" y="5"/>
                  </a:lnTo>
                  <a:lnTo>
                    <a:pt x="646" y="73"/>
                  </a:lnTo>
                  <a:lnTo>
                    <a:pt x="671" y="80"/>
                  </a:lnTo>
                  <a:lnTo>
                    <a:pt x="682" y="84"/>
                  </a:lnTo>
                  <a:lnTo>
                    <a:pt x="694" y="88"/>
                  </a:lnTo>
                  <a:lnTo>
                    <a:pt x="751" y="46"/>
                  </a:lnTo>
                  <a:lnTo>
                    <a:pt x="766" y="53"/>
                  </a:lnTo>
                  <a:lnTo>
                    <a:pt x="781" y="61"/>
                  </a:lnTo>
                  <a:lnTo>
                    <a:pt x="780" y="133"/>
                  </a:lnTo>
                  <a:lnTo>
                    <a:pt x="800" y="147"/>
                  </a:lnTo>
                  <a:lnTo>
                    <a:pt x="810" y="155"/>
                  </a:lnTo>
                  <a:lnTo>
                    <a:pt x="820" y="162"/>
                  </a:lnTo>
                  <a:lnTo>
                    <a:pt x="888" y="139"/>
                  </a:lnTo>
                  <a:lnTo>
                    <a:pt x="900" y="151"/>
                  </a:lnTo>
                  <a:lnTo>
                    <a:pt x="912" y="163"/>
                  </a:lnTo>
                  <a:lnTo>
                    <a:pt x="889" y="231"/>
                  </a:lnTo>
                  <a:lnTo>
                    <a:pt x="904" y="250"/>
                  </a:lnTo>
                  <a:lnTo>
                    <a:pt x="918" y="271"/>
                  </a:lnTo>
                  <a:lnTo>
                    <a:pt x="989" y="270"/>
                  </a:lnTo>
                  <a:lnTo>
                    <a:pt x="997" y="284"/>
                  </a:lnTo>
                  <a:lnTo>
                    <a:pt x="1005" y="299"/>
                  </a:lnTo>
                  <a:lnTo>
                    <a:pt x="962" y="356"/>
                  </a:lnTo>
                  <a:lnTo>
                    <a:pt x="970" y="380"/>
                  </a:lnTo>
                  <a:lnTo>
                    <a:pt x="974" y="393"/>
                  </a:lnTo>
                  <a:lnTo>
                    <a:pt x="977" y="405"/>
                  </a:lnTo>
                  <a:lnTo>
                    <a:pt x="1045" y="426"/>
                  </a:lnTo>
                  <a:lnTo>
                    <a:pt x="1050" y="459"/>
                  </a:lnTo>
                  <a:lnTo>
                    <a:pt x="992" y="500"/>
                  </a:lnTo>
                  <a:lnTo>
                    <a:pt x="993" y="524"/>
                  </a:lnTo>
                  <a:lnTo>
                    <a:pt x="992" y="549"/>
                  </a:lnTo>
                  <a:lnTo>
                    <a:pt x="1050" y="590"/>
                  </a:lnTo>
                  <a:lnTo>
                    <a:pt x="1048" y="607"/>
                  </a:lnTo>
                  <a:lnTo>
                    <a:pt x="1045" y="623"/>
                  </a:lnTo>
                  <a:lnTo>
                    <a:pt x="977" y="645"/>
                  </a:lnTo>
                  <a:lnTo>
                    <a:pt x="970" y="669"/>
                  </a:lnTo>
                  <a:lnTo>
                    <a:pt x="966" y="681"/>
                  </a:lnTo>
                  <a:lnTo>
                    <a:pt x="962" y="693"/>
                  </a:lnTo>
                  <a:lnTo>
                    <a:pt x="1005" y="750"/>
                  </a:lnTo>
                  <a:lnTo>
                    <a:pt x="997" y="765"/>
                  </a:lnTo>
                  <a:lnTo>
                    <a:pt x="989" y="779"/>
                  </a:lnTo>
                  <a:lnTo>
                    <a:pt x="918" y="778"/>
                  </a:lnTo>
                  <a:lnTo>
                    <a:pt x="904" y="799"/>
                  </a:lnTo>
                  <a:lnTo>
                    <a:pt x="897" y="809"/>
                  </a:lnTo>
                  <a:lnTo>
                    <a:pt x="889" y="818"/>
                  </a:lnTo>
                  <a:lnTo>
                    <a:pt x="912" y="886"/>
                  </a:lnTo>
                  <a:lnTo>
                    <a:pt x="900" y="899"/>
                  </a:lnTo>
                  <a:lnTo>
                    <a:pt x="888" y="911"/>
                  </a:lnTo>
                  <a:close/>
                </a:path>
              </a:pathLst>
            </a:custGeom>
            <a:solidFill>
              <a:schemeClr val="tx2"/>
            </a:solidFill>
            <a:ln w="3175" cap="flat" cmpd="sng" algn="ctr">
              <a:noFill/>
              <a:prstDash val="solid"/>
              <a:round/>
              <a:headEnd/>
              <a:tailEnd/>
            </a:ln>
          </p:spPr>
          <p:txBody>
            <a:bodyPr lIns="0" rIns="0" anchor="ctr"/>
            <a:lstStyle/>
            <a:p>
              <a:endParaRPr lang="zh-CN" altLang="en-US" sz="1693"/>
            </a:p>
          </p:txBody>
        </p:sp>
        <p:sp>
          <p:nvSpPr>
            <p:cNvPr id="15" name="Oval 5">
              <a:extLst>
                <a:ext uri="{FF2B5EF4-FFF2-40B4-BE49-F238E27FC236}">
                  <a16:creationId xmlns:a16="http://schemas.microsoft.com/office/drawing/2014/main" id="{493E0B0C-1C6C-489B-9192-AF69638C5D7E}"/>
                </a:ext>
              </a:extLst>
            </p:cNvPr>
            <p:cNvSpPr>
              <a:spLocks noChangeArrowheads="1"/>
            </p:cNvSpPr>
            <p:nvPr/>
          </p:nvSpPr>
          <p:spPr bwMode="auto">
            <a:xfrm>
              <a:off x="2149" y="1752"/>
              <a:ext cx="1129" cy="1131"/>
            </a:xfrm>
            <a:prstGeom prst="ellipse">
              <a:avLst/>
            </a:prstGeom>
            <a:solidFill>
              <a:srgbClr val="F2F2F2"/>
            </a:solidFill>
            <a:ln w="22225">
              <a:noFill/>
              <a:round/>
              <a:headEnd/>
              <a:tailEnd/>
            </a:ln>
          </p:spPr>
          <p:txBody>
            <a:bodyPr anchor="ctr" anchorCtr="1"/>
            <a:lstStyle/>
            <a:p>
              <a:pPr algn="ctr" defTabSz="946665"/>
              <a:endParaRPr lang="zh-CN" altLang="en-US" sz="1693" b="1" dirty="0">
                <a:solidFill>
                  <a:schemeClr val="bg2"/>
                </a:solidFill>
                <a:sym typeface="造字工房悦黑体验版常规体" pitchFamily="50" charset="-122"/>
              </a:endParaRPr>
            </a:p>
            <a:p>
              <a:pPr algn="ctr" defTabSz="946665"/>
              <a:r>
                <a:rPr lang="en-US" altLang="zh-CN" sz="1693" b="1" dirty="0">
                  <a:solidFill>
                    <a:schemeClr val="bg2"/>
                  </a:solidFill>
                  <a:sym typeface="造字工房悦黑体验版常规体" pitchFamily="50" charset="-122"/>
                </a:rPr>
                <a:t>Reducing False Positives</a:t>
              </a:r>
              <a:endParaRPr lang="zh-CN" altLang="en-US" sz="1693" b="1" dirty="0">
                <a:solidFill>
                  <a:schemeClr val="bg2"/>
                </a:solidFill>
                <a:sym typeface="造字工房悦黑体验版常规体" pitchFamily="50" charset="-122"/>
              </a:endParaRPr>
            </a:p>
            <a:p>
              <a:pPr algn="ctr" defTabSz="946665"/>
              <a:endParaRPr lang="en-US" altLang="zh-CN" sz="1693" dirty="0">
                <a:solidFill>
                  <a:srgbClr val="C00000"/>
                </a:solidFill>
                <a:latin typeface="Calibri" pitchFamily="34" charset="0"/>
              </a:endParaRPr>
            </a:p>
          </p:txBody>
        </p:sp>
      </p:grpSp>
      <p:grpSp>
        <p:nvGrpSpPr>
          <p:cNvPr id="16" name="Group 45">
            <a:extLst>
              <a:ext uri="{FF2B5EF4-FFF2-40B4-BE49-F238E27FC236}">
                <a16:creationId xmlns:a16="http://schemas.microsoft.com/office/drawing/2014/main" id="{844A4AF6-E767-4928-B120-916FB1E6B181}"/>
              </a:ext>
            </a:extLst>
          </p:cNvPr>
          <p:cNvGrpSpPr>
            <a:grpSpLocks/>
          </p:cNvGrpSpPr>
          <p:nvPr/>
        </p:nvGrpSpPr>
        <p:grpSpPr bwMode="auto">
          <a:xfrm>
            <a:off x="4984542" y="1572106"/>
            <a:ext cx="1655894" cy="1654401"/>
            <a:chOff x="3331" y="1205"/>
            <a:chExt cx="1109" cy="1108"/>
          </a:xfrm>
        </p:grpSpPr>
        <p:sp>
          <p:nvSpPr>
            <p:cNvPr id="17" name="Freeform 6">
              <a:extLst>
                <a:ext uri="{FF2B5EF4-FFF2-40B4-BE49-F238E27FC236}">
                  <a16:creationId xmlns:a16="http://schemas.microsoft.com/office/drawing/2014/main" id="{A2CF7A4F-7B03-4A91-843D-639560CFD907}"/>
                </a:ext>
              </a:extLst>
            </p:cNvPr>
            <p:cNvSpPr>
              <a:spLocks/>
            </p:cNvSpPr>
            <p:nvPr/>
          </p:nvSpPr>
          <p:spPr bwMode="auto">
            <a:xfrm>
              <a:off x="3331" y="1205"/>
              <a:ext cx="1109" cy="1108"/>
            </a:xfrm>
            <a:custGeom>
              <a:avLst/>
              <a:gdLst>
                <a:gd name="T0" fmla="*/ 28683952 w 637"/>
                <a:gd name="T1" fmla="*/ 35184134 h 638"/>
                <a:gd name="T2" fmla="*/ 27318068 w 637"/>
                <a:gd name="T3" fmla="*/ 35823842 h 638"/>
                <a:gd name="T4" fmla="*/ 25822071 w 637"/>
                <a:gd name="T5" fmla="*/ 36335592 h 638"/>
                <a:gd name="T6" fmla="*/ 23545534 w 637"/>
                <a:gd name="T7" fmla="*/ 40685647 h 638"/>
                <a:gd name="T8" fmla="*/ 20293411 w 637"/>
                <a:gd name="T9" fmla="*/ 37039294 h 638"/>
                <a:gd name="T10" fmla="*/ 18732385 w 637"/>
                <a:gd name="T11" fmla="*/ 36911335 h 638"/>
                <a:gd name="T12" fmla="*/ 17171346 w 637"/>
                <a:gd name="T13" fmla="*/ 36655446 h 638"/>
                <a:gd name="T14" fmla="*/ 13593978 w 637"/>
                <a:gd name="T15" fmla="*/ 39598071 h 638"/>
                <a:gd name="T16" fmla="*/ 11772781 w 637"/>
                <a:gd name="T17" fmla="*/ 38894425 h 638"/>
                <a:gd name="T18" fmla="*/ 11317489 w 637"/>
                <a:gd name="T19" fmla="*/ 34096613 h 638"/>
                <a:gd name="T20" fmla="*/ 10081684 w 637"/>
                <a:gd name="T21" fmla="*/ 33200988 h 638"/>
                <a:gd name="T22" fmla="*/ 5138416 w 637"/>
                <a:gd name="T23" fmla="*/ 33968655 h 638"/>
                <a:gd name="T24" fmla="*/ 3642426 w 637"/>
                <a:gd name="T25" fmla="*/ 32113496 h 638"/>
                <a:gd name="T26" fmla="*/ 5788812 w 637"/>
                <a:gd name="T27" fmla="*/ 27635531 h 638"/>
                <a:gd name="T28" fmla="*/ 5073363 w 637"/>
                <a:gd name="T29" fmla="*/ 26228142 h 638"/>
                <a:gd name="T30" fmla="*/ 390260 w 637"/>
                <a:gd name="T31" fmla="*/ 24500913 h 638"/>
                <a:gd name="T32" fmla="*/ 0 w 637"/>
                <a:gd name="T33" fmla="*/ 22134018 h 638"/>
                <a:gd name="T34" fmla="*/ 4162768 w 637"/>
                <a:gd name="T35" fmla="*/ 19255289 h 638"/>
                <a:gd name="T36" fmla="*/ 4357890 w 637"/>
                <a:gd name="T37" fmla="*/ 17656046 h 638"/>
                <a:gd name="T38" fmla="*/ 1105734 w 637"/>
                <a:gd name="T39" fmla="*/ 13753772 h 638"/>
                <a:gd name="T40" fmla="*/ 1951286 w 637"/>
                <a:gd name="T41" fmla="*/ 11642745 h 638"/>
                <a:gd name="T42" fmla="*/ 7089692 w 637"/>
                <a:gd name="T43" fmla="*/ 11194932 h 638"/>
                <a:gd name="T44" fmla="*/ 8065338 w 637"/>
                <a:gd name="T45" fmla="*/ 9915516 h 638"/>
                <a:gd name="T46" fmla="*/ 7219763 w 637"/>
                <a:gd name="T47" fmla="*/ 4861807 h 638"/>
                <a:gd name="T48" fmla="*/ 8975950 w 637"/>
                <a:gd name="T49" fmla="*/ 3518424 h 638"/>
                <a:gd name="T50" fmla="*/ 13724070 w 637"/>
                <a:gd name="T51" fmla="*/ 5629449 h 638"/>
                <a:gd name="T52" fmla="*/ 15220063 w 637"/>
                <a:gd name="T53" fmla="*/ 5053716 h 638"/>
                <a:gd name="T54" fmla="*/ 16976231 w 637"/>
                <a:gd name="T55" fmla="*/ 255894 h 638"/>
                <a:gd name="T56" fmla="*/ 18146973 w 637"/>
                <a:gd name="T57" fmla="*/ 63986 h 638"/>
                <a:gd name="T58" fmla="*/ 21464180 w 637"/>
                <a:gd name="T59" fmla="*/ 4094164 h 638"/>
                <a:gd name="T60" fmla="*/ 23090263 w 637"/>
                <a:gd name="T61" fmla="*/ 4222091 h 638"/>
                <a:gd name="T62" fmla="*/ 24651274 w 637"/>
                <a:gd name="T63" fmla="*/ 4477980 h 638"/>
                <a:gd name="T64" fmla="*/ 28358710 w 637"/>
                <a:gd name="T65" fmla="*/ 1343375 h 638"/>
                <a:gd name="T66" fmla="*/ 29984828 w 637"/>
                <a:gd name="T67" fmla="*/ 2047075 h 638"/>
                <a:gd name="T68" fmla="*/ 30440127 w 637"/>
                <a:gd name="T69" fmla="*/ 7036817 h 638"/>
                <a:gd name="T70" fmla="*/ 31740954 w 637"/>
                <a:gd name="T71" fmla="*/ 7996405 h 638"/>
                <a:gd name="T72" fmla="*/ 36554172 w 637"/>
                <a:gd name="T73" fmla="*/ 7164768 h 638"/>
                <a:gd name="T74" fmla="*/ 37659899 w 637"/>
                <a:gd name="T75" fmla="*/ 8700079 h 638"/>
                <a:gd name="T76" fmla="*/ 35643546 w 637"/>
                <a:gd name="T77" fmla="*/ 12858217 h 638"/>
                <a:gd name="T78" fmla="*/ 36033802 w 637"/>
                <a:gd name="T79" fmla="*/ 13625863 h 638"/>
                <a:gd name="T80" fmla="*/ 36619187 w 637"/>
                <a:gd name="T81" fmla="*/ 15033206 h 638"/>
                <a:gd name="T82" fmla="*/ 41107191 w 637"/>
                <a:gd name="T83" fmla="*/ 16696484 h 638"/>
                <a:gd name="T84" fmla="*/ 41432377 w 637"/>
                <a:gd name="T85" fmla="*/ 19255289 h 638"/>
                <a:gd name="T86" fmla="*/ 37529813 w 637"/>
                <a:gd name="T87" fmla="*/ 22006087 h 638"/>
                <a:gd name="T88" fmla="*/ 37334685 w 637"/>
                <a:gd name="T89" fmla="*/ 23477386 h 638"/>
                <a:gd name="T90" fmla="*/ 40326651 w 637"/>
                <a:gd name="T91" fmla="*/ 27123739 h 638"/>
                <a:gd name="T92" fmla="*/ 39285939 w 637"/>
                <a:gd name="T93" fmla="*/ 29554663 h 638"/>
                <a:gd name="T94" fmla="*/ 34602890 w 637"/>
                <a:gd name="T95" fmla="*/ 30002447 h 638"/>
                <a:gd name="T96" fmla="*/ 33692292 w 637"/>
                <a:gd name="T97" fmla="*/ 31217898 h 638"/>
                <a:gd name="T98" fmla="*/ 34407734 w 637"/>
                <a:gd name="T99" fmla="*/ 35759849 h 638"/>
                <a:gd name="T100" fmla="*/ 32846680 w 637"/>
                <a:gd name="T101" fmla="*/ 37039294 h 6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37"/>
                <a:gd name="T154" fmla="*/ 0 h 638"/>
                <a:gd name="T155" fmla="*/ 637 w 637"/>
                <a:gd name="T156" fmla="*/ 638 h 6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solidFill>
              <a:schemeClr val="bg2"/>
            </a:solidFill>
            <a:ln w="3175" cap="flat" cmpd="sng" algn="ctr">
              <a:noFill/>
              <a:prstDash val="solid"/>
              <a:round/>
              <a:headEnd/>
              <a:tailEnd/>
            </a:ln>
          </p:spPr>
          <p:txBody>
            <a:bodyPr lIns="0" rIns="0" anchor="ctr"/>
            <a:lstStyle/>
            <a:p>
              <a:endParaRPr lang="zh-CN" altLang="en-US" sz="1693"/>
            </a:p>
          </p:txBody>
        </p:sp>
        <p:sp>
          <p:nvSpPr>
            <p:cNvPr id="18" name="Oval 7">
              <a:extLst>
                <a:ext uri="{FF2B5EF4-FFF2-40B4-BE49-F238E27FC236}">
                  <a16:creationId xmlns:a16="http://schemas.microsoft.com/office/drawing/2014/main" id="{89C10BF3-50EB-4DFC-90DE-287EB7F60C6E}"/>
                </a:ext>
              </a:extLst>
            </p:cNvPr>
            <p:cNvSpPr>
              <a:spLocks noChangeArrowheads="1"/>
            </p:cNvSpPr>
            <p:nvPr/>
          </p:nvSpPr>
          <p:spPr bwMode="auto">
            <a:xfrm>
              <a:off x="3551" y="1427"/>
              <a:ext cx="669" cy="664"/>
            </a:xfrm>
            <a:prstGeom prst="ellipse">
              <a:avLst/>
            </a:prstGeom>
            <a:solidFill>
              <a:srgbClr val="F2F2F2"/>
            </a:solidFill>
            <a:ln w="22225">
              <a:noFill/>
              <a:round/>
              <a:headEnd/>
              <a:tailEnd/>
            </a:ln>
          </p:spPr>
          <p:txBody>
            <a:bodyPr anchor="ctr" anchorCtr="1"/>
            <a:lstStyle/>
            <a:p>
              <a:pPr algn="ctr" defTabSz="860062"/>
              <a:r>
                <a:rPr lang="en-US" altLang="zh-CN" sz="1129" b="1" dirty="0">
                  <a:solidFill>
                    <a:schemeClr val="bg2"/>
                  </a:solidFill>
                  <a:sym typeface="造字工房悦黑体验版常规体" pitchFamily="50" charset="-122"/>
                </a:rPr>
                <a:t>Real Time Data Pipeline</a:t>
              </a:r>
              <a:endParaRPr lang="zh-CN" altLang="en-US" sz="1129" b="1" dirty="0">
                <a:solidFill>
                  <a:schemeClr val="bg2"/>
                </a:solidFill>
                <a:sym typeface="造字工房悦黑体验版常规体" pitchFamily="50" charset="-122"/>
              </a:endParaRPr>
            </a:p>
            <a:p>
              <a:pPr algn="ctr" defTabSz="860062"/>
              <a:endParaRPr lang="en-US" altLang="zh-CN" sz="1129" dirty="0">
                <a:solidFill>
                  <a:srgbClr val="C00000"/>
                </a:solidFill>
                <a:latin typeface="Calibri" pitchFamily="34" charset="0"/>
              </a:endParaRPr>
            </a:p>
          </p:txBody>
        </p:sp>
      </p:grpSp>
      <p:grpSp>
        <p:nvGrpSpPr>
          <p:cNvPr id="19" name="Group 43">
            <a:extLst>
              <a:ext uri="{FF2B5EF4-FFF2-40B4-BE49-F238E27FC236}">
                <a16:creationId xmlns:a16="http://schemas.microsoft.com/office/drawing/2014/main" id="{E2F79B30-60E0-4828-8CBE-79EDBEFB4312}"/>
              </a:ext>
            </a:extLst>
          </p:cNvPr>
          <p:cNvGrpSpPr>
            <a:grpSpLocks/>
          </p:cNvGrpSpPr>
          <p:nvPr/>
        </p:nvGrpSpPr>
        <p:grpSpPr bwMode="auto">
          <a:xfrm>
            <a:off x="1060566" y="1819967"/>
            <a:ext cx="1918687" cy="1923167"/>
            <a:chOff x="703" y="1371"/>
            <a:chExt cx="1285" cy="1288"/>
          </a:xfrm>
        </p:grpSpPr>
        <p:sp>
          <p:nvSpPr>
            <p:cNvPr id="20" name="Freeform 8">
              <a:extLst>
                <a:ext uri="{FF2B5EF4-FFF2-40B4-BE49-F238E27FC236}">
                  <a16:creationId xmlns:a16="http://schemas.microsoft.com/office/drawing/2014/main" id="{6F8D60F2-2B9E-433D-9E79-48AF7F90C201}"/>
                </a:ext>
              </a:extLst>
            </p:cNvPr>
            <p:cNvSpPr>
              <a:spLocks/>
            </p:cNvSpPr>
            <p:nvPr/>
          </p:nvSpPr>
          <p:spPr bwMode="auto">
            <a:xfrm>
              <a:off x="703" y="1371"/>
              <a:ext cx="1285" cy="1288"/>
            </a:xfrm>
            <a:custGeom>
              <a:avLst/>
              <a:gdLst>
                <a:gd name="T0" fmla="*/ 24396665 w 808"/>
                <a:gd name="T1" fmla="*/ 28691301 h 810"/>
                <a:gd name="T2" fmla="*/ 22983560 w 808"/>
                <a:gd name="T3" fmla="*/ 29480257 h 810"/>
                <a:gd name="T4" fmla="*/ 22235462 w 808"/>
                <a:gd name="T5" fmla="*/ 32760413 h 810"/>
                <a:gd name="T6" fmla="*/ 21154853 w 808"/>
                <a:gd name="T7" fmla="*/ 33092609 h 810"/>
                <a:gd name="T8" fmla="*/ 18702730 w 808"/>
                <a:gd name="T9" fmla="*/ 30767366 h 810"/>
                <a:gd name="T10" fmla="*/ 17663700 w 808"/>
                <a:gd name="T11" fmla="*/ 30891930 h 810"/>
                <a:gd name="T12" fmla="*/ 15710284 w 808"/>
                <a:gd name="T13" fmla="*/ 33632360 h 810"/>
                <a:gd name="T14" fmla="*/ 14588111 w 808"/>
                <a:gd name="T15" fmla="*/ 33507796 h 810"/>
                <a:gd name="T16" fmla="*/ 13175028 w 808"/>
                <a:gd name="T17" fmla="*/ 30435246 h 810"/>
                <a:gd name="T18" fmla="*/ 12135998 w 808"/>
                <a:gd name="T19" fmla="*/ 30144572 h 810"/>
                <a:gd name="T20" fmla="*/ 9351372 w 808"/>
                <a:gd name="T21" fmla="*/ 31930013 h 810"/>
                <a:gd name="T22" fmla="*/ 8270763 w 808"/>
                <a:gd name="T23" fmla="*/ 31348689 h 810"/>
                <a:gd name="T24" fmla="*/ 8187639 w 808"/>
                <a:gd name="T25" fmla="*/ 28027011 h 810"/>
                <a:gd name="T26" fmla="*/ 7356410 w 808"/>
                <a:gd name="T27" fmla="*/ 27321099 h 810"/>
                <a:gd name="T28" fmla="*/ 4114605 w 808"/>
                <a:gd name="T29" fmla="*/ 27902422 h 810"/>
                <a:gd name="T30" fmla="*/ 3366481 w 808"/>
                <a:gd name="T31" fmla="*/ 26947432 h 810"/>
                <a:gd name="T32" fmla="*/ 4280851 w 808"/>
                <a:gd name="T33" fmla="*/ 23376582 h 810"/>
                <a:gd name="T34" fmla="*/ 3823664 w 808"/>
                <a:gd name="T35" fmla="*/ 22421593 h 810"/>
                <a:gd name="T36" fmla="*/ 664983 w 808"/>
                <a:gd name="T37" fmla="*/ 21632688 h 810"/>
                <a:gd name="T38" fmla="*/ 2784624 w 808"/>
                <a:gd name="T39" fmla="*/ 19141385 h 810"/>
                <a:gd name="T40" fmla="*/ 2659958 w 808"/>
                <a:gd name="T41" fmla="*/ 18103366 h 810"/>
                <a:gd name="T42" fmla="*/ 2576832 w 808"/>
                <a:gd name="T43" fmla="*/ 17023787 h 810"/>
                <a:gd name="T44" fmla="*/ 41567 w 808"/>
                <a:gd name="T45" fmla="*/ 15030777 h 810"/>
                <a:gd name="T46" fmla="*/ 2909319 w 808"/>
                <a:gd name="T47" fmla="*/ 13619041 h 810"/>
                <a:gd name="T48" fmla="*/ 3241807 w 808"/>
                <a:gd name="T49" fmla="*/ 12581018 h 810"/>
                <a:gd name="T50" fmla="*/ 3574308 w 808"/>
                <a:gd name="T51" fmla="*/ 11542973 h 810"/>
                <a:gd name="T52" fmla="*/ 1994956 w 808"/>
                <a:gd name="T53" fmla="*/ 8802549 h 810"/>
                <a:gd name="T54" fmla="*/ 5195214 w 808"/>
                <a:gd name="T55" fmla="*/ 8553421 h 810"/>
                <a:gd name="T56" fmla="*/ 5818626 w 808"/>
                <a:gd name="T57" fmla="*/ 7722989 h 810"/>
                <a:gd name="T58" fmla="*/ 6525172 w 808"/>
                <a:gd name="T59" fmla="*/ 6892563 h 810"/>
                <a:gd name="T60" fmla="*/ 6151129 w 808"/>
                <a:gd name="T61" fmla="*/ 3778449 h 810"/>
                <a:gd name="T62" fmla="*/ 9185117 w 808"/>
                <a:gd name="T63" fmla="*/ 4733457 h 810"/>
                <a:gd name="T64" fmla="*/ 10598222 w 808"/>
                <a:gd name="T65" fmla="*/ 3944537 h 810"/>
                <a:gd name="T66" fmla="*/ 11304775 w 808"/>
                <a:gd name="T67" fmla="*/ 871955 h 810"/>
                <a:gd name="T68" fmla="*/ 12551606 w 808"/>
                <a:gd name="T69" fmla="*/ 498260 h 810"/>
                <a:gd name="T70" fmla="*/ 14879068 w 808"/>
                <a:gd name="T71" fmla="*/ 2615860 h 810"/>
                <a:gd name="T72" fmla="*/ 15918085 w 808"/>
                <a:gd name="T73" fmla="*/ 2532823 h 810"/>
                <a:gd name="T74" fmla="*/ 17746805 w 808"/>
                <a:gd name="T75" fmla="*/ 0 h 810"/>
                <a:gd name="T76" fmla="*/ 19076767 w 808"/>
                <a:gd name="T77" fmla="*/ 124566 h 810"/>
                <a:gd name="T78" fmla="*/ 20406754 w 808"/>
                <a:gd name="T79" fmla="*/ 2948028 h 810"/>
                <a:gd name="T80" fmla="*/ 21404232 w 808"/>
                <a:gd name="T81" fmla="*/ 3238673 h 810"/>
                <a:gd name="T82" fmla="*/ 24064156 w 808"/>
                <a:gd name="T83" fmla="*/ 1619328 h 810"/>
                <a:gd name="T84" fmla="*/ 25227895 w 808"/>
                <a:gd name="T85" fmla="*/ 2242162 h 810"/>
                <a:gd name="T86" fmla="*/ 25394156 w 808"/>
                <a:gd name="T87" fmla="*/ 5397792 h 810"/>
                <a:gd name="T88" fmla="*/ 26183807 w 808"/>
                <a:gd name="T89" fmla="*/ 6062132 h 810"/>
                <a:gd name="T90" fmla="*/ 29300930 w 808"/>
                <a:gd name="T91" fmla="*/ 5563886 h 810"/>
                <a:gd name="T92" fmla="*/ 30132159 w 808"/>
                <a:gd name="T93" fmla="*/ 6560391 h 810"/>
                <a:gd name="T94" fmla="*/ 29300930 w 808"/>
                <a:gd name="T95" fmla="*/ 10006666 h 810"/>
                <a:gd name="T96" fmla="*/ 29758110 w 808"/>
                <a:gd name="T97" fmla="*/ 10961675 h 810"/>
                <a:gd name="T98" fmla="*/ 32875239 w 808"/>
                <a:gd name="T99" fmla="*/ 11833628 h 810"/>
                <a:gd name="T100" fmla="*/ 30755601 w 808"/>
                <a:gd name="T101" fmla="*/ 14241847 h 810"/>
                <a:gd name="T102" fmla="*/ 30921836 w 808"/>
                <a:gd name="T103" fmla="*/ 15279892 h 810"/>
                <a:gd name="T104" fmla="*/ 30963389 w 808"/>
                <a:gd name="T105" fmla="*/ 16400980 h 810"/>
                <a:gd name="T106" fmla="*/ 33540233 w 808"/>
                <a:gd name="T107" fmla="*/ 18352493 h 810"/>
                <a:gd name="T108" fmla="*/ 30630892 w 808"/>
                <a:gd name="T109" fmla="*/ 19805739 h 810"/>
                <a:gd name="T110" fmla="*/ 30339973 w 808"/>
                <a:gd name="T111" fmla="*/ 20843771 h 810"/>
                <a:gd name="T112" fmla="*/ 30007502 w 808"/>
                <a:gd name="T113" fmla="*/ 21840282 h 810"/>
                <a:gd name="T114" fmla="*/ 31669960 w 808"/>
                <a:gd name="T115" fmla="*/ 24705251 h 810"/>
                <a:gd name="T116" fmla="*/ 28386545 w 808"/>
                <a:gd name="T117" fmla="*/ 24871362 h 810"/>
                <a:gd name="T118" fmla="*/ 27763155 w 808"/>
                <a:gd name="T119" fmla="*/ 25743283 h 810"/>
                <a:gd name="T120" fmla="*/ 27056608 w 808"/>
                <a:gd name="T121" fmla="*/ 26532200 h 810"/>
                <a:gd name="T122" fmla="*/ 27513788 w 808"/>
                <a:gd name="T123" fmla="*/ 29812427 h 8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08"/>
                <a:gd name="T187" fmla="*/ 0 h 810"/>
                <a:gd name="T188" fmla="*/ 808 w 808"/>
                <a:gd name="T189" fmla="*/ 810 h 81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chemeClr val="bg2"/>
            </a:solidFill>
            <a:ln w="3175" cap="flat" cmpd="sng" algn="ctr">
              <a:noFill/>
              <a:prstDash val="solid"/>
              <a:round/>
              <a:headEnd/>
              <a:tailEnd/>
            </a:ln>
          </p:spPr>
          <p:txBody>
            <a:bodyPr lIns="0" rIns="0" anchor="ctr"/>
            <a:lstStyle/>
            <a:p>
              <a:endParaRPr lang="zh-CN" altLang="en-US" sz="1693"/>
            </a:p>
          </p:txBody>
        </p:sp>
        <p:sp>
          <p:nvSpPr>
            <p:cNvPr id="21" name="Oval 9">
              <a:extLst>
                <a:ext uri="{FF2B5EF4-FFF2-40B4-BE49-F238E27FC236}">
                  <a16:creationId xmlns:a16="http://schemas.microsoft.com/office/drawing/2014/main" id="{06B285F9-772D-4DD0-8F3E-C89C98D08F7D}"/>
                </a:ext>
              </a:extLst>
            </p:cNvPr>
            <p:cNvSpPr>
              <a:spLocks noChangeArrowheads="1"/>
            </p:cNvSpPr>
            <p:nvPr/>
          </p:nvSpPr>
          <p:spPr bwMode="auto">
            <a:xfrm>
              <a:off x="918" y="1588"/>
              <a:ext cx="853" cy="853"/>
            </a:xfrm>
            <a:prstGeom prst="ellipse">
              <a:avLst/>
            </a:prstGeom>
            <a:solidFill>
              <a:srgbClr val="F2F2F2"/>
            </a:solidFill>
            <a:ln w="22225">
              <a:noFill/>
              <a:round/>
              <a:headEnd/>
              <a:tailEnd/>
            </a:ln>
          </p:spPr>
          <p:txBody>
            <a:bodyPr anchor="ctr"/>
            <a:lstStyle/>
            <a:p>
              <a:pPr algn="ctr" defTabSz="946665"/>
              <a:endParaRPr lang="zh-CN" altLang="en-US" sz="1317" dirty="0">
                <a:solidFill>
                  <a:schemeClr val="bg2"/>
                </a:solidFill>
                <a:sym typeface="造字工房悦黑体验版常规体" pitchFamily="50" charset="-122"/>
              </a:endParaRPr>
            </a:p>
            <a:p>
              <a:pPr algn="ctr" defTabSz="946665"/>
              <a:r>
                <a:rPr lang="en-US" altLang="zh-CN" sz="1317" b="1" dirty="0">
                  <a:solidFill>
                    <a:schemeClr val="bg2"/>
                  </a:solidFill>
                  <a:sym typeface="造字工房悦黑体验版常规体" pitchFamily="50" charset="-122"/>
                </a:rPr>
                <a:t>Deep Learning Machine Learning Model</a:t>
              </a:r>
              <a:endParaRPr lang="zh-CN" altLang="en-US" sz="1317" b="1" dirty="0">
                <a:solidFill>
                  <a:schemeClr val="bg2"/>
                </a:solidFill>
                <a:sym typeface="造字工房悦黑体验版常规体" pitchFamily="50" charset="-122"/>
              </a:endParaRPr>
            </a:p>
            <a:p>
              <a:pPr algn="ctr" defTabSz="946665"/>
              <a:endParaRPr lang="en-US" altLang="zh-CN" sz="1317" dirty="0">
                <a:solidFill>
                  <a:schemeClr val="bg2"/>
                </a:solidFill>
                <a:latin typeface="Calibri" pitchFamily="34" charset="0"/>
              </a:endParaRPr>
            </a:p>
          </p:txBody>
        </p:sp>
      </p:grpSp>
      <p:grpSp>
        <p:nvGrpSpPr>
          <p:cNvPr id="22" name="Group 46">
            <a:extLst>
              <a:ext uri="{FF2B5EF4-FFF2-40B4-BE49-F238E27FC236}">
                <a16:creationId xmlns:a16="http://schemas.microsoft.com/office/drawing/2014/main" id="{B2951169-F9BA-4B30-8146-5C5B724EF7AC}"/>
              </a:ext>
            </a:extLst>
          </p:cNvPr>
          <p:cNvGrpSpPr>
            <a:grpSpLocks/>
          </p:cNvGrpSpPr>
          <p:nvPr/>
        </p:nvGrpSpPr>
        <p:grpSpPr bwMode="auto">
          <a:xfrm>
            <a:off x="6374656" y="2424689"/>
            <a:ext cx="1530471" cy="1534950"/>
            <a:chOff x="4262" y="1776"/>
            <a:chExt cx="1025" cy="1028"/>
          </a:xfrm>
        </p:grpSpPr>
        <p:sp>
          <p:nvSpPr>
            <p:cNvPr id="23" name="Freeform 8">
              <a:extLst>
                <a:ext uri="{FF2B5EF4-FFF2-40B4-BE49-F238E27FC236}">
                  <a16:creationId xmlns:a16="http://schemas.microsoft.com/office/drawing/2014/main" id="{EAF0E945-6D9B-45C9-A0AB-648C31BA3FEE}"/>
                </a:ext>
              </a:extLst>
            </p:cNvPr>
            <p:cNvSpPr>
              <a:spLocks/>
            </p:cNvSpPr>
            <p:nvPr/>
          </p:nvSpPr>
          <p:spPr bwMode="auto">
            <a:xfrm>
              <a:off x="4262" y="1776"/>
              <a:ext cx="1025" cy="1028"/>
            </a:xfrm>
            <a:custGeom>
              <a:avLst/>
              <a:gdLst>
                <a:gd name="T0" fmla="*/ 6284276 w 808"/>
                <a:gd name="T1" fmla="*/ 7416764 h 810"/>
                <a:gd name="T2" fmla="*/ 5920274 w 808"/>
                <a:gd name="T3" fmla="*/ 7620694 h 810"/>
                <a:gd name="T4" fmla="*/ 5727569 w 808"/>
                <a:gd name="T5" fmla="*/ 8468623 h 810"/>
                <a:gd name="T6" fmla="*/ 5449226 w 808"/>
                <a:gd name="T7" fmla="*/ 8554488 h 810"/>
                <a:gd name="T8" fmla="*/ 4817584 w 808"/>
                <a:gd name="T9" fmla="*/ 7953431 h 810"/>
                <a:gd name="T10" fmla="*/ 4549944 w 808"/>
                <a:gd name="T11" fmla="*/ 7985631 h 810"/>
                <a:gd name="T12" fmla="*/ 4046776 w 808"/>
                <a:gd name="T13" fmla="*/ 8694032 h 810"/>
                <a:gd name="T14" fmla="*/ 3757714 w 808"/>
                <a:gd name="T15" fmla="*/ 8661831 h 810"/>
                <a:gd name="T16" fmla="*/ 3393725 w 808"/>
                <a:gd name="T17" fmla="*/ 7867566 h 810"/>
                <a:gd name="T18" fmla="*/ 3126080 w 808"/>
                <a:gd name="T19" fmla="*/ 7792433 h 810"/>
                <a:gd name="T20" fmla="*/ 2408794 w 808"/>
                <a:gd name="T21" fmla="*/ 8253962 h 810"/>
                <a:gd name="T22" fmla="*/ 2130443 w 808"/>
                <a:gd name="T23" fmla="*/ 8103696 h 810"/>
                <a:gd name="T24" fmla="*/ 2109034 w 808"/>
                <a:gd name="T25" fmla="*/ 7245025 h 810"/>
                <a:gd name="T26" fmla="*/ 1894919 w 808"/>
                <a:gd name="T27" fmla="*/ 7062563 h 810"/>
                <a:gd name="T28" fmla="*/ 1059869 w 808"/>
                <a:gd name="T29" fmla="*/ 7212824 h 810"/>
                <a:gd name="T30" fmla="*/ 867161 w 808"/>
                <a:gd name="T31" fmla="*/ 6965952 h 810"/>
                <a:gd name="T32" fmla="*/ 1102696 w 808"/>
                <a:gd name="T33" fmla="*/ 6042889 h 810"/>
                <a:gd name="T34" fmla="*/ 984929 w 808"/>
                <a:gd name="T35" fmla="*/ 5796022 h 810"/>
                <a:gd name="T36" fmla="*/ 171294 w 808"/>
                <a:gd name="T37" fmla="*/ 5592087 h 810"/>
                <a:gd name="T38" fmla="*/ 717286 w 808"/>
                <a:gd name="T39" fmla="*/ 4948084 h 810"/>
                <a:gd name="T40" fmla="*/ 685168 w 808"/>
                <a:gd name="T41" fmla="*/ 4679755 h 810"/>
                <a:gd name="T42" fmla="*/ 663757 w 808"/>
                <a:gd name="T43" fmla="*/ 4400680 h 810"/>
                <a:gd name="T44" fmla="*/ 10704 w 808"/>
                <a:gd name="T45" fmla="*/ 3885482 h 810"/>
                <a:gd name="T46" fmla="*/ 749406 w 808"/>
                <a:gd name="T47" fmla="*/ 3520547 h 810"/>
                <a:gd name="T48" fmla="*/ 835050 w 808"/>
                <a:gd name="T49" fmla="*/ 3252219 h 810"/>
                <a:gd name="T50" fmla="*/ 920697 w 808"/>
                <a:gd name="T51" fmla="*/ 2983881 h 810"/>
                <a:gd name="T52" fmla="*/ 513878 w 808"/>
                <a:gd name="T53" fmla="*/ 2275477 h 810"/>
                <a:gd name="T54" fmla="*/ 1338220 w 808"/>
                <a:gd name="T55" fmla="*/ 2211077 h 810"/>
                <a:gd name="T56" fmla="*/ 1498806 w 808"/>
                <a:gd name="T57" fmla="*/ 1996409 h 810"/>
                <a:gd name="T58" fmla="*/ 1680805 w 808"/>
                <a:gd name="T59" fmla="*/ 1781740 h 810"/>
                <a:gd name="T60" fmla="*/ 1584451 w 808"/>
                <a:gd name="T61" fmla="*/ 976737 h 810"/>
                <a:gd name="T62" fmla="*/ 2365969 w 808"/>
                <a:gd name="T63" fmla="*/ 1223608 h 810"/>
                <a:gd name="T64" fmla="*/ 2729969 w 808"/>
                <a:gd name="T65" fmla="*/ 1019671 h 810"/>
                <a:gd name="T66" fmla="*/ 2911967 w 808"/>
                <a:gd name="T67" fmla="*/ 225402 h 810"/>
                <a:gd name="T68" fmla="*/ 3233140 w 808"/>
                <a:gd name="T69" fmla="*/ 128803 h 810"/>
                <a:gd name="T70" fmla="*/ 3832660 w 808"/>
                <a:gd name="T71" fmla="*/ 676202 h 810"/>
                <a:gd name="T72" fmla="*/ 4100299 w 808"/>
                <a:gd name="T73" fmla="*/ 654741 h 810"/>
                <a:gd name="T74" fmla="*/ 4571353 w 808"/>
                <a:gd name="T75" fmla="*/ 0 h 810"/>
                <a:gd name="T76" fmla="*/ 4913936 w 808"/>
                <a:gd name="T77" fmla="*/ 32203 h 810"/>
                <a:gd name="T78" fmla="*/ 5256522 w 808"/>
                <a:gd name="T79" fmla="*/ 762068 h 810"/>
                <a:gd name="T80" fmla="*/ 5513456 w 808"/>
                <a:gd name="T81" fmla="*/ 837206 h 810"/>
                <a:gd name="T82" fmla="*/ 6198627 w 808"/>
                <a:gd name="T83" fmla="*/ 418600 h 810"/>
                <a:gd name="T84" fmla="*/ 6498389 w 808"/>
                <a:gd name="T85" fmla="*/ 579605 h 810"/>
                <a:gd name="T86" fmla="*/ 6541211 w 808"/>
                <a:gd name="T87" fmla="*/ 1395336 h 810"/>
                <a:gd name="T88" fmla="*/ 6744612 w 808"/>
                <a:gd name="T89" fmla="*/ 1567071 h 810"/>
                <a:gd name="T90" fmla="*/ 7547547 w 808"/>
                <a:gd name="T91" fmla="*/ 1438275 h 810"/>
                <a:gd name="T92" fmla="*/ 7761671 w 808"/>
                <a:gd name="T93" fmla="*/ 1695876 h 810"/>
                <a:gd name="T94" fmla="*/ 7547547 w 808"/>
                <a:gd name="T95" fmla="*/ 2586745 h 810"/>
                <a:gd name="T96" fmla="*/ 7665310 w 808"/>
                <a:gd name="T97" fmla="*/ 2833610 h 810"/>
                <a:gd name="T98" fmla="*/ 8468240 w 808"/>
                <a:gd name="T99" fmla="*/ 3059014 h 810"/>
                <a:gd name="T100" fmla="*/ 7922251 w 808"/>
                <a:gd name="T101" fmla="*/ 3681547 h 810"/>
                <a:gd name="T102" fmla="*/ 7965072 w 808"/>
                <a:gd name="T103" fmla="*/ 3949881 h 810"/>
                <a:gd name="T104" fmla="*/ 7975779 w 808"/>
                <a:gd name="T105" fmla="*/ 4239683 h 810"/>
                <a:gd name="T106" fmla="*/ 8639532 w 808"/>
                <a:gd name="T107" fmla="*/ 4744156 h 810"/>
                <a:gd name="T108" fmla="*/ 7890136 w 808"/>
                <a:gd name="T109" fmla="*/ 5119823 h 810"/>
                <a:gd name="T110" fmla="*/ 7815194 w 808"/>
                <a:gd name="T111" fmla="*/ 5388152 h 810"/>
                <a:gd name="T112" fmla="*/ 7729545 w 808"/>
                <a:gd name="T113" fmla="*/ 5645751 h 810"/>
                <a:gd name="T114" fmla="*/ 8157777 w 808"/>
                <a:gd name="T115" fmla="*/ 6386358 h 810"/>
                <a:gd name="T116" fmla="*/ 7312026 w 808"/>
                <a:gd name="T117" fmla="*/ 6429290 h 810"/>
                <a:gd name="T118" fmla="*/ 7151436 w 808"/>
                <a:gd name="T119" fmla="*/ 6654694 h 810"/>
                <a:gd name="T120" fmla="*/ 6969442 w 808"/>
                <a:gd name="T121" fmla="*/ 6858624 h 810"/>
                <a:gd name="T122" fmla="*/ 7087201 w 808"/>
                <a:gd name="T123" fmla="*/ 7706563 h 8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08"/>
                <a:gd name="T187" fmla="*/ 0 h 810"/>
                <a:gd name="T188" fmla="*/ 808 w 808"/>
                <a:gd name="T189" fmla="*/ 810 h 81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chemeClr val="tx2"/>
            </a:solidFill>
            <a:ln w="3175" cap="flat" cmpd="sng" algn="ctr">
              <a:noFill/>
              <a:prstDash val="solid"/>
              <a:round/>
              <a:headEnd/>
              <a:tailEnd/>
            </a:ln>
          </p:spPr>
          <p:txBody>
            <a:bodyPr lIns="0" rIns="0" anchor="ctr"/>
            <a:lstStyle/>
            <a:p>
              <a:endParaRPr lang="zh-CN" altLang="en-US" sz="1693"/>
            </a:p>
          </p:txBody>
        </p:sp>
        <p:sp>
          <p:nvSpPr>
            <p:cNvPr id="24" name="Oval 9">
              <a:extLst>
                <a:ext uri="{FF2B5EF4-FFF2-40B4-BE49-F238E27FC236}">
                  <a16:creationId xmlns:a16="http://schemas.microsoft.com/office/drawing/2014/main" id="{C2BBA726-A80C-401B-A38E-294CBE7AD121}"/>
                </a:ext>
              </a:extLst>
            </p:cNvPr>
            <p:cNvSpPr>
              <a:spLocks noChangeArrowheads="1"/>
            </p:cNvSpPr>
            <p:nvPr/>
          </p:nvSpPr>
          <p:spPr bwMode="auto">
            <a:xfrm>
              <a:off x="4440" y="1949"/>
              <a:ext cx="674" cy="681"/>
            </a:xfrm>
            <a:prstGeom prst="ellipse">
              <a:avLst/>
            </a:prstGeom>
            <a:solidFill>
              <a:srgbClr val="F2F2F2"/>
            </a:solidFill>
            <a:ln w="22225">
              <a:noFill/>
              <a:round/>
              <a:headEnd/>
              <a:tailEnd/>
            </a:ln>
          </p:spPr>
          <p:txBody>
            <a:bodyPr anchor="ctr"/>
            <a:lstStyle/>
            <a:p>
              <a:pPr algn="ctr" defTabSz="946665"/>
              <a:endParaRPr lang="zh-CN" altLang="en-US" sz="1200" b="1" dirty="0">
                <a:solidFill>
                  <a:schemeClr val="bg2"/>
                </a:solidFill>
                <a:sym typeface="造字工房悦黑体验版常规体" pitchFamily="50" charset="-122"/>
              </a:endParaRPr>
            </a:p>
          </p:txBody>
        </p:sp>
      </p:grpSp>
      <p:sp>
        <p:nvSpPr>
          <p:cNvPr id="6" name="TextBox 5">
            <a:extLst>
              <a:ext uri="{FF2B5EF4-FFF2-40B4-BE49-F238E27FC236}">
                <a16:creationId xmlns:a16="http://schemas.microsoft.com/office/drawing/2014/main" id="{9742F63B-89C0-4762-80F0-7803F46423D7}"/>
              </a:ext>
            </a:extLst>
          </p:cNvPr>
          <p:cNvSpPr txBox="1"/>
          <p:nvPr/>
        </p:nvSpPr>
        <p:spPr>
          <a:xfrm>
            <a:off x="6536514" y="3002815"/>
            <a:ext cx="1334606" cy="507831"/>
          </a:xfrm>
          <a:prstGeom prst="rect">
            <a:avLst/>
          </a:prstGeom>
          <a:noFill/>
        </p:spPr>
        <p:txBody>
          <a:bodyPr wrap="square" rtlCol="0">
            <a:spAutoFit/>
          </a:bodyPr>
          <a:lstStyle/>
          <a:p>
            <a:r>
              <a:rPr lang="en-US" b="1" dirty="0">
                <a:solidFill>
                  <a:srgbClr val="006666"/>
                </a:solidFill>
              </a:rPr>
              <a:t>Unsupervised</a:t>
            </a:r>
          </a:p>
          <a:p>
            <a:r>
              <a:rPr lang="en-US" b="1" dirty="0">
                <a:solidFill>
                  <a:srgbClr val="006666"/>
                </a:solidFill>
              </a:rPr>
              <a:t>    Model</a:t>
            </a:r>
          </a:p>
        </p:txBody>
      </p:sp>
    </p:spTree>
    <p:extLst>
      <p:ext uri="{BB962C8B-B14F-4D97-AF65-F5344CB8AC3E}">
        <p14:creationId xmlns:p14="http://schemas.microsoft.com/office/powerpoint/2010/main" val="2795148332"/>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 calcmode="lin" valueType="num">
                                      <p:cBhvr>
                                        <p:cTn id="10" dur="1000" fill="hold"/>
                                        <p:tgtEl>
                                          <p:spTgt spid="26"/>
                                        </p:tgtEl>
                                        <p:attrNameLst>
                                          <p:attrName>ppt_w</p:attrName>
                                        </p:attrNameLst>
                                      </p:cBhvr>
                                      <p:tavLst>
                                        <p:tav tm="0">
                                          <p:val>
                                            <p:fltVal val="0"/>
                                          </p:val>
                                        </p:tav>
                                        <p:tav tm="100000">
                                          <p:val>
                                            <p:strVal val="#ppt_w"/>
                                          </p:val>
                                        </p:tav>
                                      </p:tavLst>
                                    </p:anim>
                                    <p:anim calcmode="lin" valueType="num">
                                      <p:cBhvr>
                                        <p:cTn id="11" dur="1000" fill="hold"/>
                                        <p:tgtEl>
                                          <p:spTgt spid="26"/>
                                        </p:tgtEl>
                                        <p:attrNameLst>
                                          <p:attrName>ppt_h</p:attrName>
                                        </p:attrNameLst>
                                      </p:cBhvr>
                                      <p:tavLst>
                                        <p:tav tm="0">
                                          <p:val>
                                            <p:fltVal val="0"/>
                                          </p:val>
                                        </p:tav>
                                        <p:tav tm="100000">
                                          <p:val>
                                            <p:strVal val="#ppt_h"/>
                                          </p:val>
                                        </p:tav>
                                      </p:tavLst>
                                    </p:anim>
                                    <p:animEffect transition="in" filter="fade">
                                      <p:cBhvr>
                                        <p:cTn id="12" dur="1000"/>
                                        <p:tgtEl>
                                          <p:spTgt spid="26"/>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1000" fill="hold"/>
                                        <p:tgtEl>
                                          <p:spTgt spid="29"/>
                                        </p:tgtEl>
                                        <p:attrNameLst>
                                          <p:attrName>ppt_w</p:attrName>
                                        </p:attrNameLst>
                                      </p:cBhvr>
                                      <p:tavLst>
                                        <p:tav tm="0">
                                          <p:val>
                                            <p:fltVal val="0"/>
                                          </p:val>
                                        </p:tav>
                                        <p:tav tm="100000">
                                          <p:val>
                                            <p:strVal val="#ppt_w"/>
                                          </p:val>
                                        </p:tav>
                                      </p:tavLst>
                                    </p:anim>
                                    <p:anim calcmode="lin" valueType="num">
                                      <p:cBhvr>
                                        <p:cTn id="16" dur="1000" fill="hold"/>
                                        <p:tgtEl>
                                          <p:spTgt spid="29"/>
                                        </p:tgtEl>
                                        <p:attrNameLst>
                                          <p:attrName>ppt_h</p:attrName>
                                        </p:attrNameLst>
                                      </p:cBhvr>
                                      <p:tavLst>
                                        <p:tav tm="0">
                                          <p:val>
                                            <p:fltVal val="0"/>
                                          </p:val>
                                        </p:tav>
                                        <p:tav tm="100000">
                                          <p:val>
                                            <p:strVal val="#ppt_h"/>
                                          </p:val>
                                        </p:tav>
                                      </p:tavLst>
                                    </p:anim>
                                    <p:animEffect transition="in" filter="fade">
                                      <p:cBhvr>
                                        <p:cTn id="17" dur="1000"/>
                                        <p:tgtEl>
                                          <p:spTgt spid="29"/>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1000" fill="hold"/>
                                        <p:tgtEl>
                                          <p:spTgt spid="28"/>
                                        </p:tgtEl>
                                        <p:attrNameLst>
                                          <p:attrName>ppt_w</p:attrName>
                                        </p:attrNameLst>
                                      </p:cBhvr>
                                      <p:tavLst>
                                        <p:tav tm="0">
                                          <p:val>
                                            <p:fltVal val="0"/>
                                          </p:val>
                                        </p:tav>
                                        <p:tav tm="100000">
                                          <p:val>
                                            <p:strVal val="#ppt_w"/>
                                          </p:val>
                                        </p:tav>
                                      </p:tavLst>
                                    </p:anim>
                                    <p:anim calcmode="lin" valueType="num">
                                      <p:cBhvr>
                                        <p:cTn id="21" dur="1000" fill="hold"/>
                                        <p:tgtEl>
                                          <p:spTgt spid="28"/>
                                        </p:tgtEl>
                                        <p:attrNameLst>
                                          <p:attrName>ppt_h</p:attrName>
                                        </p:attrNameLst>
                                      </p:cBhvr>
                                      <p:tavLst>
                                        <p:tav tm="0">
                                          <p:val>
                                            <p:fltVal val="0"/>
                                          </p:val>
                                        </p:tav>
                                        <p:tav tm="100000">
                                          <p:val>
                                            <p:strVal val="#ppt_h"/>
                                          </p:val>
                                        </p:tav>
                                      </p:tavLst>
                                    </p:anim>
                                    <p:animEffect transition="in" filter="fade">
                                      <p:cBhvr>
                                        <p:cTn id="22" dur="1000"/>
                                        <p:tgtEl>
                                          <p:spTgt spid="28"/>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1000" fill="hold"/>
                                        <p:tgtEl>
                                          <p:spTgt spid="32"/>
                                        </p:tgtEl>
                                        <p:attrNameLst>
                                          <p:attrName>ppt_w</p:attrName>
                                        </p:attrNameLst>
                                      </p:cBhvr>
                                      <p:tavLst>
                                        <p:tav tm="0">
                                          <p:val>
                                            <p:fltVal val="0"/>
                                          </p:val>
                                        </p:tav>
                                        <p:tav tm="100000">
                                          <p:val>
                                            <p:strVal val="#ppt_w"/>
                                          </p:val>
                                        </p:tav>
                                      </p:tavLst>
                                    </p:anim>
                                    <p:anim calcmode="lin" valueType="num">
                                      <p:cBhvr>
                                        <p:cTn id="26" dur="1000" fill="hold"/>
                                        <p:tgtEl>
                                          <p:spTgt spid="32"/>
                                        </p:tgtEl>
                                        <p:attrNameLst>
                                          <p:attrName>ppt_h</p:attrName>
                                        </p:attrNameLst>
                                      </p:cBhvr>
                                      <p:tavLst>
                                        <p:tav tm="0">
                                          <p:val>
                                            <p:fltVal val="0"/>
                                          </p:val>
                                        </p:tav>
                                        <p:tav tm="100000">
                                          <p:val>
                                            <p:strVal val="#ppt_h"/>
                                          </p:val>
                                        </p:tav>
                                      </p:tavLst>
                                    </p:anim>
                                    <p:animEffect transition="in" filter="fade">
                                      <p:cBhvr>
                                        <p:cTn id="27" dur="1000"/>
                                        <p:tgtEl>
                                          <p:spTgt spid="32"/>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1000" fill="hold"/>
                                        <p:tgtEl>
                                          <p:spTgt spid="31"/>
                                        </p:tgtEl>
                                        <p:attrNameLst>
                                          <p:attrName>ppt_w</p:attrName>
                                        </p:attrNameLst>
                                      </p:cBhvr>
                                      <p:tavLst>
                                        <p:tav tm="0">
                                          <p:val>
                                            <p:fltVal val="0"/>
                                          </p:val>
                                        </p:tav>
                                        <p:tav tm="100000">
                                          <p:val>
                                            <p:strVal val="#ppt_w"/>
                                          </p:val>
                                        </p:tav>
                                      </p:tavLst>
                                    </p:anim>
                                    <p:anim calcmode="lin" valueType="num">
                                      <p:cBhvr>
                                        <p:cTn id="31" dur="1000" fill="hold"/>
                                        <p:tgtEl>
                                          <p:spTgt spid="31"/>
                                        </p:tgtEl>
                                        <p:attrNameLst>
                                          <p:attrName>ppt_h</p:attrName>
                                        </p:attrNameLst>
                                      </p:cBhvr>
                                      <p:tavLst>
                                        <p:tav tm="0">
                                          <p:val>
                                            <p:fltVal val="0"/>
                                          </p:val>
                                        </p:tav>
                                        <p:tav tm="100000">
                                          <p:val>
                                            <p:strVal val="#ppt_h"/>
                                          </p:val>
                                        </p:tav>
                                      </p:tavLst>
                                    </p:anim>
                                    <p:animEffect transition="in" filter="fade">
                                      <p:cBhvr>
                                        <p:cTn id="32" dur="1000"/>
                                        <p:tgtEl>
                                          <p:spTgt spid="31"/>
                                        </p:tgtEl>
                                      </p:cBhvr>
                                    </p:animEffect>
                                  </p:childTnLst>
                                </p:cTn>
                              </p:par>
                            </p:childTnLst>
                          </p:cTn>
                        </p:par>
                        <p:par>
                          <p:cTn id="33" fill="hold">
                            <p:stCondLst>
                              <p:cond delay="1000"/>
                            </p:stCondLst>
                            <p:childTnLst>
                              <p:par>
                                <p:cTn id="34" presetID="49" presetClass="entr" presetSubtype="0" decel="100000"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1000" fill="hold"/>
                                        <p:tgtEl>
                                          <p:spTgt spid="19"/>
                                        </p:tgtEl>
                                        <p:attrNameLst>
                                          <p:attrName>ppt_w</p:attrName>
                                        </p:attrNameLst>
                                      </p:cBhvr>
                                      <p:tavLst>
                                        <p:tav tm="0">
                                          <p:val>
                                            <p:fltVal val="0"/>
                                          </p:val>
                                        </p:tav>
                                        <p:tav tm="100000">
                                          <p:val>
                                            <p:strVal val="#ppt_w"/>
                                          </p:val>
                                        </p:tav>
                                      </p:tavLst>
                                    </p:anim>
                                    <p:anim calcmode="lin" valueType="num">
                                      <p:cBhvr>
                                        <p:cTn id="37" dur="1000" fill="hold"/>
                                        <p:tgtEl>
                                          <p:spTgt spid="19"/>
                                        </p:tgtEl>
                                        <p:attrNameLst>
                                          <p:attrName>ppt_h</p:attrName>
                                        </p:attrNameLst>
                                      </p:cBhvr>
                                      <p:tavLst>
                                        <p:tav tm="0">
                                          <p:val>
                                            <p:fltVal val="0"/>
                                          </p:val>
                                        </p:tav>
                                        <p:tav tm="100000">
                                          <p:val>
                                            <p:strVal val="#ppt_h"/>
                                          </p:val>
                                        </p:tav>
                                      </p:tavLst>
                                    </p:anim>
                                    <p:anim calcmode="lin" valueType="num">
                                      <p:cBhvr>
                                        <p:cTn id="38" dur="1000" fill="hold"/>
                                        <p:tgtEl>
                                          <p:spTgt spid="19"/>
                                        </p:tgtEl>
                                        <p:attrNameLst>
                                          <p:attrName>style.rotation</p:attrName>
                                        </p:attrNameLst>
                                      </p:cBhvr>
                                      <p:tavLst>
                                        <p:tav tm="0">
                                          <p:val>
                                            <p:fltVal val="360"/>
                                          </p:val>
                                        </p:tav>
                                        <p:tav tm="100000">
                                          <p:val>
                                            <p:fltVal val="0"/>
                                          </p:val>
                                        </p:tav>
                                      </p:tavLst>
                                    </p:anim>
                                    <p:animEffect transition="in" filter="fade">
                                      <p:cBhvr>
                                        <p:cTn id="39" dur="1000"/>
                                        <p:tgtEl>
                                          <p:spTgt spid="19"/>
                                        </p:tgtEl>
                                      </p:cBhvr>
                                    </p:animEffect>
                                  </p:childTnLst>
                                </p:cTn>
                              </p:par>
                              <p:par>
                                <p:cTn id="40" presetID="49" presetClass="entr" presetSubtype="0" decel="10000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1000" fill="hold"/>
                                        <p:tgtEl>
                                          <p:spTgt spid="13"/>
                                        </p:tgtEl>
                                        <p:attrNameLst>
                                          <p:attrName>ppt_w</p:attrName>
                                        </p:attrNameLst>
                                      </p:cBhvr>
                                      <p:tavLst>
                                        <p:tav tm="0">
                                          <p:val>
                                            <p:fltVal val="0"/>
                                          </p:val>
                                        </p:tav>
                                        <p:tav tm="100000">
                                          <p:val>
                                            <p:strVal val="#ppt_w"/>
                                          </p:val>
                                        </p:tav>
                                      </p:tavLst>
                                    </p:anim>
                                    <p:anim calcmode="lin" valueType="num">
                                      <p:cBhvr>
                                        <p:cTn id="43" dur="1000" fill="hold"/>
                                        <p:tgtEl>
                                          <p:spTgt spid="13"/>
                                        </p:tgtEl>
                                        <p:attrNameLst>
                                          <p:attrName>ppt_h</p:attrName>
                                        </p:attrNameLst>
                                      </p:cBhvr>
                                      <p:tavLst>
                                        <p:tav tm="0">
                                          <p:val>
                                            <p:fltVal val="0"/>
                                          </p:val>
                                        </p:tav>
                                        <p:tav tm="100000">
                                          <p:val>
                                            <p:strVal val="#ppt_h"/>
                                          </p:val>
                                        </p:tav>
                                      </p:tavLst>
                                    </p:anim>
                                    <p:anim calcmode="lin" valueType="num">
                                      <p:cBhvr>
                                        <p:cTn id="44" dur="1000" fill="hold"/>
                                        <p:tgtEl>
                                          <p:spTgt spid="13"/>
                                        </p:tgtEl>
                                        <p:attrNameLst>
                                          <p:attrName>style.rotation</p:attrName>
                                        </p:attrNameLst>
                                      </p:cBhvr>
                                      <p:tavLst>
                                        <p:tav tm="0">
                                          <p:val>
                                            <p:fltVal val="360"/>
                                          </p:val>
                                        </p:tav>
                                        <p:tav tm="100000">
                                          <p:val>
                                            <p:fltVal val="0"/>
                                          </p:val>
                                        </p:tav>
                                      </p:tavLst>
                                    </p:anim>
                                    <p:animEffect transition="in" filter="fade">
                                      <p:cBhvr>
                                        <p:cTn id="45" dur="1000"/>
                                        <p:tgtEl>
                                          <p:spTgt spid="13"/>
                                        </p:tgtEl>
                                      </p:cBhvr>
                                    </p:animEffect>
                                  </p:childTnLst>
                                </p:cTn>
                              </p:par>
                              <p:par>
                                <p:cTn id="46" presetID="49" presetClass="entr" presetSubtype="0" decel="10000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1000" fill="hold"/>
                                        <p:tgtEl>
                                          <p:spTgt spid="16"/>
                                        </p:tgtEl>
                                        <p:attrNameLst>
                                          <p:attrName>ppt_w</p:attrName>
                                        </p:attrNameLst>
                                      </p:cBhvr>
                                      <p:tavLst>
                                        <p:tav tm="0">
                                          <p:val>
                                            <p:fltVal val="0"/>
                                          </p:val>
                                        </p:tav>
                                        <p:tav tm="100000">
                                          <p:val>
                                            <p:strVal val="#ppt_w"/>
                                          </p:val>
                                        </p:tav>
                                      </p:tavLst>
                                    </p:anim>
                                    <p:anim calcmode="lin" valueType="num">
                                      <p:cBhvr>
                                        <p:cTn id="49" dur="1000" fill="hold"/>
                                        <p:tgtEl>
                                          <p:spTgt spid="16"/>
                                        </p:tgtEl>
                                        <p:attrNameLst>
                                          <p:attrName>ppt_h</p:attrName>
                                        </p:attrNameLst>
                                      </p:cBhvr>
                                      <p:tavLst>
                                        <p:tav tm="0">
                                          <p:val>
                                            <p:fltVal val="0"/>
                                          </p:val>
                                        </p:tav>
                                        <p:tav tm="100000">
                                          <p:val>
                                            <p:strVal val="#ppt_h"/>
                                          </p:val>
                                        </p:tav>
                                      </p:tavLst>
                                    </p:anim>
                                    <p:anim calcmode="lin" valueType="num">
                                      <p:cBhvr>
                                        <p:cTn id="50" dur="1000" fill="hold"/>
                                        <p:tgtEl>
                                          <p:spTgt spid="16"/>
                                        </p:tgtEl>
                                        <p:attrNameLst>
                                          <p:attrName>style.rotation</p:attrName>
                                        </p:attrNameLst>
                                      </p:cBhvr>
                                      <p:tavLst>
                                        <p:tav tm="0">
                                          <p:val>
                                            <p:fltVal val="360"/>
                                          </p:val>
                                        </p:tav>
                                        <p:tav tm="100000">
                                          <p:val>
                                            <p:fltVal val="0"/>
                                          </p:val>
                                        </p:tav>
                                      </p:tavLst>
                                    </p:anim>
                                    <p:animEffect transition="in" filter="fade">
                                      <p:cBhvr>
                                        <p:cTn id="51" dur="1000"/>
                                        <p:tgtEl>
                                          <p:spTgt spid="16"/>
                                        </p:tgtEl>
                                      </p:cBhvr>
                                    </p:animEffect>
                                  </p:childTnLst>
                                </p:cTn>
                              </p:par>
                              <p:par>
                                <p:cTn id="52" presetID="49" presetClass="entr" presetSubtype="0" decel="10000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1000" fill="hold"/>
                                        <p:tgtEl>
                                          <p:spTgt spid="22"/>
                                        </p:tgtEl>
                                        <p:attrNameLst>
                                          <p:attrName>ppt_w</p:attrName>
                                        </p:attrNameLst>
                                      </p:cBhvr>
                                      <p:tavLst>
                                        <p:tav tm="0">
                                          <p:val>
                                            <p:fltVal val="0"/>
                                          </p:val>
                                        </p:tav>
                                        <p:tav tm="100000">
                                          <p:val>
                                            <p:strVal val="#ppt_w"/>
                                          </p:val>
                                        </p:tav>
                                      </p:tavLst>
                                    </p:anim>
                                    <p:anim calcmode="lin" valueType="num">
                                      <p:cBhvr>
                                        <p:cTn id="55" dur="1000" fill="hold"/>
                                        <p:tgtEl>
                                          <p:spTgt spid="22"/>
                                        </p:tgtEl>
                                        <p:attrNameLst>
                                          <p:attrName>ppt_h</p:attrName>
                                        </p:attrNameLst>
                                      </p:cBhvr>
                                      <p:tavLst>
                                        <p:tav tm="0">
                                          <p:val>
                                            <p:fltVal val="0"/>
                                          </p:val>
                                        </p:tav>
                                        <p:tav tm="100000">
                                          <p:val>
                                            <p:strVal val="#ppt_h"/>
                                          </p:val>
                                        </p:tav>
                                      </p:tavLst>
                                    </p:anim>
                                    <p:anim calcmode="lin" valueType="num">
                                      <p:cBhvr>
                                        <p:cTn id="56" dur="1000" fill="hold"/>
                                        <p:tgtEl>
                                          <p:spTgt spid="22"/>
                                        </p:tgtEl>
                                        <p:attrNameLst>
                                          <p:attrName>style.rotation</p:attrName>
                                        </p:attrNameLst>
                                      </p:cBhvr>
                                      <p:tavLst>
                                        <p:tav tm="0">
                                          <p:val>
                                            <p:fltVal val="360"/>
                                          </p:val>
                                        </p:tav>
                                        <p:tav tm="100000">
                                          <p:val>
                                            <p:fltVal val="0"/>
                                          </p:val>
                                        </p:tav>
                                      </p:tavLst>
                                    </p:anim>
                                    <p:animEffect transition="in" filter="fade">
                                      <p:cBhvr>
                                        <p:cTn id="5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p:bldP spid="31" grpId="0"/>
      <p:bldP spid="32" grpId="0"/>
    </p:bldLst>
  </p:timing>
</p:sld>
</file>

<file path=ppt/theme/theme1.xml><?xml version="1.0" encoding="utf-8"?>
<a:theme xmlns:a="http://schemas.openxmlformats.org/drawingml/2006/main" name="第一PPT，www.1ppt.com">
  <a:themeElements>
    <a:clrScheme name="自定义 32">
      <a:dk1>
        <a:sysClr val="windowText" lastClr="000000"/>
      </a:dk1>
      <a:lt1>
        <a:sysClr val="window" lastClr="FFFFFF"/>
      </a:lt1>
      <a:dk2>
        <a:srgbClr val="016A7A"/>
      </a:dk2>
      <a:lt2>
        <a:srgbClr val="018095"/>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等线 Light"/>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TotalTime>
  <Words>744</Words>
  <Application>Microsoft Office PowerPoint</Application>
  <PresentationFormat>On-screen Show (16:9)</PresentationFormat>
  <Paragraphs>131</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等线</vt:lpstr>
      <vt:lpstr>等线 Light</vt:lpstr>
      <vt:lpstr>微软雅黑</vt:lpstr>
      <vt:lpstr>Ping Hei</vt:lpstr>
      <vt:lpstr>Arial</vt:lpstr>
      <vt:lpstr>Calibri</vt:lpstr>
      <vt:lpstr>Impact</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Jun</dc:creator>
  <cp:lastModifiedBy>8950</cp:lastModifiedBy>
  <cp:revision>44</cp:revision>
  <dcterms:created xsi:type="dcterms:W3CDTF">2016-12-25T02:27:54Z</dcterms:created>
  <dcterms:modified xsi:type="dcterms:W3CDTF">2020-10-13T02:35:14Z</dcterms:modified>
</cp:coreProperties>
</file>