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285" r:id="rId4"/>
    <p:sldId id="283" r:id="rId5"/>
    <p:sldId id="286" r:id="rId6"/>
    <p:sldId id="287" r:id="rId7"/>
    <p:sldId id="288" r:id="rId8"/>
    <p:sldId id="289" r:id="rId9"/>
    <p:sldId id="292" r:id="rId10"/>
    <p:sldId id="291" r:id="rId11"/>
    <p:sldId id="282" r:id="rId1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950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66"/>
    <a:srgbClr val="016A7A"/>
    <a:srgbClr val="00343A"/>
    <a:srgbClr val="460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1" autoAdjust="0"/>
    <p:restoredTop sz="77434"/>
  </p:normalViewPr>
  <p:slideViewPr>
    <p:cSldViewPr snapToGrid="0">
      <p:cViewPr varScale="1">
        <p:scale>
          <a:sx n="105" d="100"/>
          <a:sy n="105" d="100"/>
        </p:scale>
        <p:origin x="126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 Boost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Accuracy for each ML model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B2-401A-BF31-8700530D90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Extreme Gradient Boosting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Accuracy for each ML model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B2-401A-BF31-8700530D90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 Gradient Boosting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Accuracy for each ML model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B2-401A-BF31-8700530D9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747742176"/>
        <c:axId val="-1747737200"/>
        <c:axId val="0"/>
      </c:bar3DChart>
      <c:catAx>
        <c:axId val="-174774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7737200"/>
        <c:crosses val="autoZero"/>
        <c:auto val="1"/>
        <c:lblAlgn val="ctr"/>
        <c:lblOffset val="100"/>
        <c:noMultiLvlLbl val="0"/>
      </c:catAx>
      <c:valAx>
        <c:axId val="-17477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774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83518-DD1D-4ECE-A5E0-BAA9D87B2317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DEAE4-5159-4BA0-BE89-A5340C0D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14425"/>
      </p:ext>
    </p:extLst>
  </p:cSld>
  <p:clrMapOvr>
    <a:masterClrMapping/>
  </p:clrMapOvr>
  <p:transition spd="med" advClick="0" advTm="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44547"/>
      </p:ext>
    </p:extLst>
  </p:cSld>
  <p:clrMapOvr>
    <a:masterClrMapping/>
  </p:clrMapOvr>
  <p:transition spd="med" advClick="0"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78549"/>
      </p:ext>
    </p:extLst>
  </p:cSld>
  <p:clrMapOvr>
    <a:masterClrMapping/>
  </p:clrMapOvr>
  <p:transition spd="med" advClick="0"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7679"/>
      </p:ext>
    </p:extLst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49237"/>
      </p:ext>
    </p:extLst>
  </p:cSld>
  <p:clrMapOvr>
    <a:masterClrMapping/>
  </p:clrMapOvr>
  <p:transition spd="med" advClick="0"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67528" y="3751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67943954"/>
      </p:ext>
    </p:extLst>
  </p:cSld>
  <p:clrMapOvr>
    <a:masterClrMapping/>
  </p:clrMapOvr>
  <p:transition spd="med" advClick="0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34983"/>
      </p:ext>
    </p:extLst>
  </p:cSld>
  <p:clrMapOvr>
    <a:masterClrMapping/>
  </p:clrMapOvr>
  <p:transition spd="med" advClick="0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61952"/>
      </p:ext>
    </p:extLst>
  </p:cSld>
  <p:clrMapOvr>
    <a:masterClrMapping/>
  </p:clrMapOvr>
  <p:transition spd="med" advClick="0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57760"/>
      </p:ext>
    </p:extLst>
  </p:cSld>
  <p:clrMapOvr>
    <a:masterClrMapping/>
  </p:clrMapOvr>
  <p:transition spd="med" advClick="0"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27272"/>
      </p:ext>
    </p:extLst>
  </p:cSld>
  <p:clrMapOvr>
    <a:masterClrMapping/>
  </p:clrMapOvr>
  <p:transition spd="med" advClick="0"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7258"/>
      </p:ext>
    </p:extLst>
  </p:cSld>
  <p:clrMapOvr>
    <a:masterClrMapping/>
  </p:clrMapOvr>
  <p:transition spd="med" advClick="0"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5539"/>
      </p:ext>
    </p:extLst>
  </p:cSld>
  <p:clrMapOvr>
    <a:masterClrMapping/>
  </p:clrMapOvr>
  <p:transition spd="med" advClick="0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B826-6809-49B3-9B4B-177D412235B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9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0" advTm="0">
    <p:pull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31556" y="2876713"/>
            <a:ext cx="62808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 5 Final Project</a:t>
            </a:r>
          </a:p>
          <a:p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 CIS Fraud Detection Project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275866" y="4387184"/>
            <a:ext cx="4871334" cy="0"/>
          </a:xfrm>
          <a:prstGeom prst="line">
            <a:avLst/>
          </a:prstGeom>
          <a:ln w="19050">
            <a:solidFill>
              <a:srgbClr val="00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944296" y="4171637"/>
            <a:ext cx="3559862" cy="397713"/>
          </a:xfrm>
          <a:prstGeom prst="roundRect">
            <a:avLst/>
          </a:prstGeom>
          <a:solidFill>
            <a:srgbClr val="003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6857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Hyungjun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Kang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376374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36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95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295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8F4046F-7616-4C87-A711-7EFA19556D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4B1D68-95DE-45D5-9B79-C1781A12DE55}"/>
              </a:ext>
            </a:extLst>
          </p:cNvPr>
          <p:cNvSpPr/>
          <p:nvPr/>
        </p:nvSpPr>
        <p:spPr>
          <a:xfrm>
            <a:off x="63134" y="1089288"/>
            <a:ext cx="8913243" cy="3892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40EEA-7612-4E4E-B54E-3C1B56617864}"/>
              </a:ext>
            </a:extLst>
          </p:cNvPr>
          <p:cNvSpPr/>
          <p:nvPr/>
        </p:nvSpPr>
        <p:spPr>
          <a:xfrm>
            <a:off x="0" y="333040"/>
            <a:ext cx="9144000" cy="5434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C93F8-08B7-45A3-9C00-D883422B8605}"/>
              </a:ext>
            </a:extLst>
          </p:cNvPr>
          <p:cNvSpPr txBox="1"/>
          <p:nvPr/>
        </p:nvSpPr>
        <p:spPr>
          <a:xfrm>
            <a:off x="115377" y="281606"/>
            <a:ext cx="8315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Questions and Answers</a:t>
            </a:r>
          </a:p>
        </p:txBody>
      </p:sp>
      <p:sp>
        <p:nvSpPr>
          <p:cNvPr id="26" name="矩形 23">
            <a:extLst>
              <a:ext uri="{FF2B5EF4-FFF2-40B4-BE49-F238E27FC236}">
                <a16:creationId xmlns:a16="http://schemas.microsoft.com/office/drawing/2014/main" id="{3DA8CBBE-839C-4223-9696-3516F2B0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405" y="1824864"/>
            <a:ext cx="261300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 dirty="0">
                <a:solidFill>
                  <a:schemeClr val="bg1"/>
                </a:solidFill>
                <a:latin typeface="微软雅黑" pitchFamily="34" charset="-122"/>
              </a:rPr>
              <a:t>1</a:t>
            </a:r>
            <a:endParaRPr lang="zh-CN" altLang="en-US" sz="1693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8" name="矩形 26">
            <a:extLst>
              <a:ext uri="{FF2B5EF4-FFF2-40B4-BE49-F238E27FC236}">
                <a16:creationId xmlns:a16="http://schemas.microsoft.com/office/drawing/2014/main" id="{887885A2-DC84-457E-BFEC-5F2250AEE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395" y="2319019"/>
            <a:ext cx="1967651" cy="240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>
              <a:lnSpc>
                <a:spcPct val="120000"/>
              </a:lnSpc>
            </a:pPr>
            <a:r>
              <a:rPr lang="en-US" altLang="zh-CN" sz="1400" b="1" u="sng" dirty="0">
                <a:solidFill>
                  <a:schemeClr val="bg1"/>
                </a:solidFill>
              </a:rPr>
              <a:t>Extreme Gradient Boosting</a:t>
            </a: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Gradient Boosting.</a:t>
            </a: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Decision Tree based ensemble Machine Learning.</a:t>
            </a: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</a:endParaRPr>
          </a:p>
          <a:p>
            <a:pPr defTabSz="910829">
              <a:lnSpc>
                <a:spcPct val="12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200" b="1" u="sng" dirty="0">
              <a:solidFill>
                <a:schemeClr val="bg1"/>
              </a:solidFill>
            </a:endParaRPr>
          </a:p>
        </p:txBody>
      </p:sp>
      <p:sp>
        <p:nvSpPr>
          <p:cNvPr id="29" name="矩形 27">
            <a:extLst>
              <a:ext uri="{FF2B5EF4-FFF2-40B4-BE49-F238E27FC236}">
                <a16:creationId xmlns:a16="http://schemas.microsoft.com/office/drawing/2014/main" id="{D146A71C-56D3-45DA-AA16-01A992E3A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949" y="1824863"/>
            <a:ext cx="259807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>
                <a:solidFill>
                  <a:schemeClr val="bg1"/>
                </a:solidFill>
                <a:latin typeface="微软雅黑" pitchFamily="34" charset="-122"/>
              </a:rPr>
              <a:t>2</a:t>
            </a:r>
            <a:endParaRPr lang="zh-CN" altLang="en-US" sz="1693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2545288-BBA9-4F77-B829-17F3D90D0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37" y="2297168"/>
            <a:ext cx="2042931" cy="147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/>
            <a:r>
              <a:rPr lang="en-US" altLang="zh-CN" sz="1600" b="1" u="sng" dirty="0">
                <a:solidFill>
                  <a:schemeClr val="bg1"/>
                </a:solidFill>
              </a:rPr>
              <a:t>CAT Boosting</a:t>
            </a: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Gradient Boosting.</a:t>
            </a: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Great results with default parameters.</a:t>
            </a: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endParaRPr kumimoji="1" lang="en-US" altLang="zh-CN" sz="1600" dirty="0">
              <a:solidFill>
                <a:schemeClr val="bg1"/>
              </a:solidFill>
              <a:latin typeface="Ping Hei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B337DF8-A069-4F32-856F-CB2E51C84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281" y="1837667"/>
            <a:ext cx="262793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 dirty="0">
                <a:solidFill>
                  <a:schemeClr val="bg1"/>
                </a:solidFill>
                <a:latin typeface="微软雅黑" pitchFamily="34" charset="-122"/>
              </a:rPr>
              <a:t>3</a:t>
            </a:r>
            <a:endParaRPr lang="zh-CN" altLang="en-US" sz="1693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6667B-83BB-4E36-88C4-AE78F52C1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6176" y="2572419"/>
            <a:ext cx="1626031" cy="46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3010" dirty="0">
                <a:solidFill>
                  <a:schemeClr val="bg2"/>
                </a:solidFill>
                <a:latin typeface="微软雅黑" pitchFamily="34" charset="-122"/>
              </a:rPr>
              <a:t>Q&amp;A</a:t>
            </a:r>
            <a:endParaRPr lang="zh-CN" altLang="en-US" sz="3010" dirty="0">
              <a:solidFill>
                <a:schemeClr val="bg2"/>
              </a:solidFill>
              <a:latin typeface="微软雅黑" pitchFamily="34" charset="-122"/>
            </a:endParaRPr>
          </a:p>
        </p:txBody>
      </p:sp>
      <p:sp>
        <p:nvSpPr>
          <p:cNvPr id="14" name="AutoShape 23">
            <a:extLst>
              <a:ext uri="{FF2B5EF4-FFF2-40B4-BE49-F238E27FC236}">
                <a16:creationId xmlns:a16="http://schemas.microsoft.com/office/drawing/2014/main" id="{B82730F2-9DB5-4A28-9CC7-508180CA8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597" y="1659442"/>
            <a:ext cx="2574176" cy="2402465"/>
          </a:xfrm>
          <a:prstGeom prst="diamond">
            <a:avLst/>
          </a:prstGeom>
          <a:noFill/>
          <a:ln w="190500" cmpd="thickThin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693"/>
          </a:p>
        </p:txBody>
      </p:sp>
      <p:sp>
        <p:nvSpPr>
          <p:cNvPr id="15" name="AutoShape 26">
            <a:extLst>
              <a:ext uri="{FF2B5EF4-FFF2-40B4-BE49-F238E27FC236}">
                <a16:creationId xmlns:a16="http://schemas.microsoft.com/office/drawing/2014/main" id="{6AB54F7C-E5BC-4601-908C-9B4936EED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777" y="2435875"/>
            <a:ext cx="1015337" cy="946652"/>
          </a:xfrm>
          <a:prstGeom prst="diamond">
            <a:avLst/>
          </a:prstGeom>
          <a:noFill/>
          <a:ln w="190500" cmpd="thickThin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693"/>
          </a:p>
        </p:txBody>
      </p:sp>
      <p:sp>
        <p:nvSpPr>
          <p:cNvPr id="16" name="AutoShape 27">
            <a:extLst>
              <a:ext uri="{FF2B5EF4-FFF2-40B4-BE49-F238E27FC236}">
                <a16:creationId xmlns:a16="http://schemas.microsoft.com/office/drawing/2014/main" id="{1A3BD9A0-26C6-4E54-9A83-FD36E0352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269" y="2435875"/>
            <a:ext cx="1015337" cy="946652"/>
          </a:xfrm>
          <a:prstGeom prst="diamond">
            <a:avLst/>
          </a:prstGeom>
          <a:noFill/>
          <a:ln w="190500" cmpd="thickThin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693"/>
          </a:p>
        </p:txBody>
      </p:sp>
    </p:spTree>
    <p:extLst>
      <p:ext uri="{BB962C8B-B14F-4D97-AF65-F5344CB8AC3E}">
        <p14:creationId xmlns:p14="http://schemas.microsoft.com/office/powerpoint/2010/main" val="3406933652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31" grpId="0"/>
      <p:bldP spid="32" grpId="0"/>
      <p:bldP spid="13" grpId="0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27601" y="3327400"/>
            <a:ext cx="3371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275866" y="4387184"/>
            <a:ext cx="4871334" cy="0"/>
          </a:xfrm>
          <a:prstGeom prst="line">
            <a:avLst/>
          </a:prstGeom>
          <a:ln w="19050">
            <a:solidFill>
              <a:srgbClr val="00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944296" y="4171637"/>
            <a:ext cx="3559862" cy="397713"/>
          </a:xfrm>
          <a:prstGeom prst="roundRect">
            <a:avLst/>
          </a:prstGeom>
          <a:solidFill>
            <a:srgbClr val="003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68573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Hyungjun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Kang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923647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36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55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55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8F4046F-7616-4C87-A711-7EFA19556D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4B1D68-95DE-45D5-9B79-C1781A12DE55}"/>
              </a:ext>
            </a:extLst>
          </p:cNvPr>
          <p:cNvSpPr/>
          <p:nvPr/>
        </p:nvSpPr>
        <p:spPr>
          <a:xfrm>
            <a:off x="115378" y="1115100"/>
            <a:ext cx="8913243" cy="3892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40EEA-7612-4E4E-B54E-3C1B56617864}"/>
              </a:ext>
            </a:extLst>
          </p:cNvPr>
          <p:cNvSpPr/>
          <p:nvPr/>
        </p:nvSpPr>
        <p:spPr>
          <a:xfrm>
            <a:off x="0" y="333040"/>
            <a:ext cx="9144000" cy="5434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C93F8-08B7-45A3-9C00-D883422B8605}"/>
              </a:ext>
            </a:extLst>
          </p:cNvPr>
          <p:cNvSpPr txBox="1"/>
          <p:nvPr/>
        </p:nvSpPr>
        <p:spPr>
          <a:xfrm>
            <a:off x="115377" y="281606"/>
            <a:ext cx="8315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85D96-5DCF-42F5-A10E-3425CB4CF4A6}"/>
              </a:ext>
            </a:extLst>
          </p:cNvPr>
          <p:cNvSpPr txBox="1"/>
          <p:nvPr/>
        </p:nvSpPr>
        <p:spPr>
          <a:xfrm>
            <a:off x="479915" y="1751965"/>
            <a:ext cx="3793394" cy="245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75FAE0-64A5-4F1B-AC6C-194208F84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309" y="2793421"/>
            <a:ext cx="4224507" cy="206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E7C5F63-E38A-4E39-9B32-50EF2CD01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34" y="1616654"/>
            <a:ext cx="1905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41671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8F4046F-7616-4C87-A711-7EFA19556D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4B1D68-95DE-45D5-9B79-C1781A12DE55}"/>
              </a:ext>
            </a:extLst>
          </p:cNvPr>
          <p:cNvSpPr/>
          <p:nvPr/>
        </p:nvSpPr>
        <p:spPr>
          <a:xfrm>
            <a:off x="115378" y="1103452"/>
            <a:ext cx="8913243" cy="3892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40EEA-7612-4E4E-B54E-3C1B56617864}"/>
              </a:ext>
            </a:extLst>
          </p:cNvPr>
          <p:cNvSpPr/>
          <p:nvPr/>
        </p:nvSpPr>
        <p:spPr>
          <a:xfrm>
            <a:off x="0" y="333040"/>
            <a:ext cx="9144000" cy="5434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C93F8-08B7-45A3-9C00-D883422B8605}"/>
              </a:ext>
            </a:extLst>
          </p:cNvPr>
          <p:cNvSpPr txBox="1"/>
          <p:nvPr/>
        </p:nvSpPr>
        <p:spPr>
          <a:xfrm>
            <a:off x="115377" y="281606"/>
            <a:ext cx="8315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85D96-5DCF-42F5-A10E-3425CB4CF4A6}"/>
              </a:ext>
            </a:extLst>
          </p:cNvPr>
          <p:cNvSpPr txBox="1"/>
          <p:nvPr/>
        </p:nvSpPr>
        <p:spPr>
          <a:xfrm>
            <a:off x="492895" y="1310956"/>
            <a:ext cx="4256856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Credit card fraud is the unauthorized use of a credit/debit card, fraudulently obtaining money or property.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Cases of Credit Card Fraud have increased every year in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Credit Card fraud costs consumers and financial companies billions of dollars every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Develo</a:t>
            </a:r>
            <a:r>
              <a:rPr lang="en-US" sz="1600" dirty="0">
                <a:latin typeface="Arial" panose="020B0604020202020204" pitchFamily="34" charset="0"/>
              </a:rPr>
              <a:t>ping a fraud detection system is important to prevent losses across the various parties. 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4C90B0A8-715B-4C03-B7A6-06CA522C2A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51" y="1523975"/>
            <a:ext cx="3916266" cy="31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88166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8F4046F-7616-4C87-A711-7EFA19556D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4B1D68-95DE-45D5-9B79-C1781A12DE55}"/>
              </a:ext>
            </a:extLst>
          </p:cNvPr>
          <p:cNvSpPr/>
          <p:nvPr/>
        </p:nvSpPr>
        <p:spPr>
          <a:xfrm>
            <a:off x="115378" y="1103452"/>
            <a:ext cx="8913243" cy="3892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40EEA-7612-4E4E-B54E-3C1B56617864}"/>
              </a:ext>
            </a:extLst>
          </p:cNvPr>
          <p:cNvSpPr/>
          <p:nvPr/>
        </p:nvSpPr>
        <p:spPr>
          <a:xfrm>
            <a:off x="0" y="333040"/>
            <a:ext cx="9144000" cy="5434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C93F8-08B7-45A3-9C00-D883422B8605}"/>
              </a:ext>
            </a:extLst>
          </p:cNvPr>
          <p:cNvSpPr txBox="1"/>
          <p:nvPr/>
        </p:nvSpPr>
        <p:spPr>
          <a:xfrm>
            <a:off x="115377" y="281606"/>
            <a:ext cx="8315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85D96-5DCF-42F5-A10E-3425CB4CF4A6}"/>
              </a:ext>
            </a:extLst>
          </p:cNvPr>
          <p:cNvSpPr txBox="1"/>
          <p:nvPr/>
        </p:nvSpPr>
        <p:spPr>
          <a:xfrm>
            <a:off x="477982" y="1588418"/>
            <a:ext cx="4532430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Developing a data science project based on IEEE CIS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Benchmarking machine learning models on large-scare dataset to predict fraudulent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fraud prevention tools">
            <a:extLst>
              <a:ext uri="{FF2B5EF4-FFF2-40B4-BE49-F238E27FC236}">
                <a16:creationId xmlns:a16="http://schemas.microsoft.com/office/drawing/2014/main" id="{98F8AC2F-9744-4F37-A474-9EE84DDFF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747" y="2036031"/>
            <a:ext cx="4221271" cy="194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15356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8F4046F-7616-4C87-A711-7EFA19556D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4B1D68-95DE-45D5-9B79-C1781A12DE55}"/>
              </a:ext>
            </a:extLst>
          </p:cNvPr>
          <p:cNvSpPr/>
          <p:nvPr/>
        </p:nvSpPr>
        <p:spPr>
          <a:xfrm>
            <a:off x="115377" y="1097783"/>
            <a:ext cx="8913243" cy="3892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40EEA-7612-4E4E-B54E-3C1B56617864}"/>
              </a:ext>
            </a:extLst>
          </p:cNvPr>
          <p:cNvSpPr/>
          <p:nvPr/>
        </p:nvSpPr>
        <p:spPr>
          <a:xfrm>
            <a:off x="0" y="333040"/>
            <a:ext cx="9144000" cy="5434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C93F8-08B7-45A3-9C00-D883422B8605}"/>
              </a:ext>
            </a:extLst>
          </p:cNvPr>
          <p:cNvSpPr txBox="1"/>
          <p:nvPr/>
        </p:nvSpPr>
        <p:spPr>
          <a:xfrm>
            <a:off x="115377" y="281606"/>
            <a:ext cx="8315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0624AB1A-1153-4367-9C85-CB125A7CA989}"/>
              </a:ext>
            </a:extLst>
          </p:cNvPr>
          <p:cNvSpPr>
            <a:spLocks/>
          </p:cNvSpPr>
          <p:nvPr/>
        </p:nvSpPr>
        <p:spPr bwMode="auto">
          <a:xfrm>
            <a:off x="884836" y="1665574"/>
            <a:ext cx="2735559" cy="2712814"/>
          </a:xfrm>
          <a:custGeom>
            <a:avLst/>
            <a:gdLst>
              <a:gd name="T0" fmla="*/ 1112 w 1328"/>
              <a:gd name="T1" fmla="*/ 1328 h 1328"/>
              <a:gd name="T2" fmla="*/ 1142 w 1328"/>
              <a:gd name="T3" fmla="*/ 880 h 1328"/>
              <a:gd name="T4" fmla="*/ 1156 w 1328"/>
              <a:gd name="T5" fmla="*/ 886 h 1328"/>
              <a:gd name="T6" fmla="*/ 1188 w 1328"/>
              <a:gd name="T7" fmla="*/ 894 h 1328"/>
              <a:gd name="T8" fmla="*/ 1204 w 1328"/>
              <a:gd name="T9" fmla="*/ 896 h 1328"/>
              <a:gd name="T10" fmla="*/ 1228 w 1328"/>
              <a:gd name="T11" fmla="*/ 894 h 1328"/>
              <a:gd name="T12" fmla="*/ 1252 w 1328"/>
              <a:gd name="T13" fmla="*/ 886 h 1328"/>
              <a:gd name="T14" fmla="*/ 1292 w 1328"/>
              <a:gd name="T15" fmla="*/ 860 h 1328"/>
              <a:gd name="T16" fmla="*/ 1318 w 1328"/>
              <a:gd name="T17" fmla="*/ 820 h 1328"/>
              <a:gd name="T18" fmla="*/ 1326 w 1328"/>
              <a:gd name="T19" fmla="*/ 796 h 1328"/>
              <a:gd name="T20" fmla="*/ 1328 w 1328"/>
              <a:gd name="T21" fmla="*/ 772 h 1328"/>
              <a:gd name="T22" fmla="*/ 1328 w 1328"/>
              <a:gd name="T23" fmla="*/ 760 h 1328"/>
              <a:gd name="T24" fmla="*/ 1322 w 1328"/>
              <a:gd name="T25" fmla="*/ 736 h 1328"/>
              <a:gd name="T26" fmla="*/ 1306 w 1328"/>
              <a:gd name="T27" fmla="*/ 702 h 1328"/>
              <a:gd name="T28" fmla="*/ 1274 w 1328"/>
              <a:gd name="T29" fmla="*/ 670 h 1328"/>
              <a:gd name="T30" fmla="*/ 1240 w 1328"/>
              <a:gd name="T31" fmla="*/ 654 h 1328"/>
              <a:gd name="T32" fmla="*/ 1216 w 1328"/>
              <a:gd name="T33" fmla="*/ 648 h 1328"/>
              <a:gd name="T34" fmla="*/ 1204 w 1328"/>
              <a:gd name="T35" fmla="*/ 648 h 1328"/>
              <a:gd name="T36" fmla="*/ 1172 w 1328"/>
              <a:gd name="T37" fmla="*/ 652 h 1328"/>
              <a:gd name="T38" fmla="*/ 1142 w 1328"/>
              <a:gd name="T39" fmla="*/ 664 h 1328"/>
              <a:gd name="T40" fmla="*/ 1112 w 1328"/>
              <a:gd name="T41" fmla="*/ 682 h 1328"/>
              <a:gd name="T42" fmla="*/ 1112 w 1328"/>
              <a:gd name="T43" fmla="*/ 216 h 1328"/>
              <a:gd name="T44" fmla="*/ 664 w 1328"/>
              <a:gd name="T45" fmla="*/ 186 h 1328"/>
              <a:gd name="T46" fmla="*/ 670 w 1328"/>
              <a:gd name="T47" fmla="*/ 172 h 1328"/>
              <a:gd name="T48" fmla="*/ 678 w 1328"/>
              <a:gd name="T49" fmla="*/ 140 h 1328"/>
              <a:gd name="T50" fmla="*/ 680 w 1328"/>
              <a:gd name="T51" fmla="*/ 124 h 1328"/>
              <a:gd name="T52" fmla="*/ 678 w 1328"/>
              <a:gd name="T53" fmla="*/ 100 h 1328"/>
              <a:gd name="T54" fmla="*/ 670 w 1328"/>
              <a:gd name="T55" fmla="*/ 76 h 1328"/>
              <a:gd name="T56" fmla="*/ 644 w 1328"/>
              <a:gd name="T57" fmla="*/ 36 h 1328"/>
              <a:gd name="T58" fmla="*/ 604 w 1328"/>
              <a:gd name="T59" fmla="*/ 10 h 1328"/>
              <a:gd name="T60" fmla="*/ 580 w 1328"/>
              <a:gd name="T61" fmla="*/ 2 h 1328"/>
              <a:gd name="T62" fmla="*/ 556 w 1328"/>
              <a:gd name="T63" fmla="*/ 0 h 1328"/>
              <a:gd name="T64" fmla="*/ 544 w 1328"/>
              <a:gd name="T65" fmla="*/ 0 h 1328"/>
              <a:gd name="T66" fmla="*/ 520 w 1328"/>
              <a:gd name="T67" fmla="*/ 6 h 1328"/>
              <a:gd name="T68" fmla="*/ 486 w 1328"/>
              <a:gd name="T69" fmla="*/ 22 h 1328"/>
              <a:gd name="T70" fmla="*/ 454 w 1328"/>
              <a:gd name="T71" fmla="*/ 54 h 1328"/>
              <a:gd name="T72" fmla="*/ 438 w 1328"/>
              <a:gd name="T73" fmla="*/ 88 h 1328"/>
              <a:gd name="T74" fmla="*/ 432 w 1328"/>
              <a:gd name="T75" fmla="*/ 112 h 1328"/>
              <a:gd name="T76" fmla="*/ 432 w 1328"/>
              <a:gd name="T77" fmla="*/ 124 h 1328"/>
              <a:gd name="T78" fmla="*/ 436 w 1328"/>
              <a:gd name="T79" fmla="*/ 156 h 1328"/>
              <a:gd name="T80" fmla="*/ 448 w 1328"/>
              <a:gd name="T81" fmla="*/ 186 h 1328"/>
              <a:gd name="T82" fmla="*/ 432 w 1328"/>
              <a:gd name="T83" fmla="*/ 216 h 1328"/>
              <a:gd name="T84" fmla="*/ 0 w 1328"/>
              <a:gd name="T85" fmla="*/ 216 h 1328"/>
              <a:gd name="T86" fmla="*/ 1112 w 1328"/>
              <a:gd name="T87" fmla="*/ 1328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28" h="1328">
                <a:moveTo>
                  <a:pt x="1112" y="1328"/>
                </a:moveTo>
                <a:lnTo>
                  <a:pt x="1112" y="1328"/>
                </a:lnTo>
                <a:lnTo>
                  <a:pt x="1112" y="862"/>
                </a:lnTo>
                <a:lnTo>
                  <a:pt x="1142" y="880"/>
                </a:lnTo>
                <a:lnTo>
                  <a:pt x="1142" y="880"/>
                </a:lnTo>
                <a:lnTo>
                  <a:pt x="1156" y="886"/>
                </a:lnTo>
                <a:lnTo>
                  <a:pt x="1172" y="892"/>
                </a:lnTo>
                <a:lnTo>
                  <a:pt x="1188" y="894"/>
                </a:lnTo>
                <a:lnTo>
                  <a:pt x="1204" y="896"/>
                </a:lnTo>
                <a:lnTo>
                  <a:pt x="1204" y="896"/>
                </a:lnTo>
                <a:lnTo>
                  <a:pt x="1216" y="896"/>
                </a:lnTo>
                <a:lnTo>
                  <a:pt x="1228" y="894"/>
                </a:lnTo>
                <a:lnTo>
                  <a:pt x="1240" y="890"/>
                </a:lnTo>
                <a:lnTo>
                  <a:pt x="1252" y="886"/>
                </a:lnTo>
                <a:lnTo>
                  <a:pt x="1274" y="874"/>
                </a:lnTo>
                <a:lnTo>
                  <a:pt x="1292" y="860"/>
                </a:lnTo>
                <a:lnTo>
                  <a:pt x="1306" y="842"/>
                </a:lnTo>
                <a:lnTo>
                  <a:pt x="1318" y="820"/>
                </a:lnTo>
                <a:lnTo>
                  <a:pt x="1322" y="808"/>
                </a:lnTo>
                <a:lnTo>
                  <a:pt x="1326" y="796"/>
                </a:lnTo>
                <a:lnTo>
                  <a:pt x="1328" y="784"/>
                </a:lnTo>
                <a:lnTo>
                  <a:pt x="1328" y="772"/>
                </a:lnTo>
                <a:lnTo>
                  <a:pt x="1328" y="772"/>
                </a:lnTo>
                <a:lnTo>
                  <a:pt x="1328" y="760"/>
                </a:lnTo>
                <a:lnTo>
                  <a:pt x="1326" y="748"/>
                </a:lnTo>
                <a:lnTo>
                  <a:pt x="1322" y="736"/>
                </a:lnTo>
                <a:lnTo>
                  <a:pt x="1318" y="724"/>
                </a:lnTo>
                <a:lnTo>
                  <a:pt x="1306" y="702"/>
                </a:lnTo>
                <a:lnTo>
                  <a:pt x="1292" y="684"/>
                </a:lnTo>
                <a:lnTo>
                  <a:pt x="1274" y="670"/>
                </a:lnTo>
                <a:lnTo>
                  <a:pt x="1252" y="658"/>
                </a:lnTo>
                <a:lnTo>
                  <a:pt x="1240" y="654"/>
                </a:lnTo>
                <a:lnTo>
                  <a:pt x="1228" y="650"/>
                </a:lnTo>
                <a:lnTo>
                  <a:pt x="1216" y="648"/>
                </a:lnTo>
                <a:lnTo>
                  <a:pt x="1204" y="648"/>
                </a:lnTo>
                <a:lnTo>
                  <a:pt x="1204" y="648"/>
                </a:lnTo>
                <a:lnTo>
                  <a:pt x="1188" y="650"/>
                </a:lnTo>
                <a:lnTo>
                  <a:pt x="1172" y="652"/>
                </a:lnTo>
                <a:lnTo>
                  <a:pt x="1156" y="658"/>
                </a:lnTo>
                <a:lnTo>
                  <a:pt x="1142" y="664"/>
                </a:lnTo>
                <a:lnTo>
                  <a:pt x="1112" y="682"/>
                </a:lnTo>
                <a:lnTo>
                  <a:pt x="1112" y="682"/>
                </a:lnTo>
                <a:lnTo>
                  <a:pt x="1112" y="216"/>
                </a:lnTo>
                <a:lnTo>
                  <a:pt x="1112" y="216"/>
                </a:lnTo>
                <a:lnTo>
                  <a:pt x="646" y="216"/>
                </a:lnTo>
                <a:lnTo>
                  <a:pt x="664" y="186"/>
                </a:lnTo>
                <a:lnTo>
                  <a:pt x="664" y="186"/>
                </a:lnTo>
                <a:lnTo>
                  <a:pt x="670" y="172"/>
                </a:lnTo>
                <a:lnTo>
                  <a:pt x="676" y="156"/>
                </a:lnTo>
                <a:lnTo>
                  <a:pt x="678" y="140"/>
                </a:lnTo>
                <a:lnTo>
                  <a:pt x="680" y="124"/>
                </a:lnTo>
                <a:lnTo>
                  <a:pt x="680" y="124"/>
                </a:lnTo>
                <a:lnTo>
                  <a:pt x="680" y="112"/>
                </a:lnTo>
                <a:lnTo>
                  <a:pt x="678" y="100"/>
                </a:lnTo>
                <a:lnTo>
                  <a:pt x="674" y="88"/>
                </a:lnTo>
                <a:lnTo>
                  <a:pt x="670" y="76"/>
                </a:lnTo>
                <a:lnTo>
                  <a:pt x="658" y="54"/>
                </a:lnTo>
                <a:lnTo>
                  <a:pt x="644" y="36"/>
                </a:lnTo>
                <a:lnTo>
                  <a:pt x="626" y="22"/>
                </a:lnTo>
                <a:lnTo>
                  <a:pt x="604" y="10"/>
                </a:lnTo>
                <a:lnTo>
                  <a:pt x="592" y="6"/>
                </a:lnTo>
                <a:lnTo>
                  <a:pt x="580" y="2"/>
                </a:lnTo>
                <a:lnTo>
                  <a:pt x="568" y="0"/>
                </a:lnTo>
                <a:lnTo>
                  <a:pt x="556" y="0"/>
                </a:lnTo>
                <a:lnTo>
                  <a:pt x="556" y="0"/>
                </a:lnTo>
                <a:lnTo>
                  <a:pt x="544" y="0"/>
                </a:lnTo>
                <a:lnTo>
                  <a:pt x="532" y="2"/>
                </a:lnTo>
                <a:lnTo>
                  <a:pt x="520" y="6"/>
                </a:lnTo>
                <a:lnTo>
                  <a:pt x="508" y="10"/>
                </a:lnTo>
                <a:lnTo>
                  <a:pt x="486" y="22"/>
                </a:lnTo>
                <a:lnTo>
                  <a:pt x="468" y="36"/>
                </a:lnTo>
                <a:lnTo>
                  <a:pt x="454" y="54"/>
                </a:lnTo>
                <a:lnTo>
                  <a:pt x="442" y="76"/>
                </a:lnTo>
                <a:lnTo>
                  <a:pt x="438" y="88"/>
                </a:lnTo>
                <a:lnTo>
                  <a:pt x="434" y="100"/>
                </a:lnTo>
                <a:lnTo>
                  <a:pt x="432" y="112"/>
                </a:lnTo>
                <a:lnTo>
                  <a:pt x="432" y="124"/>
                </a:lnTo>
                <a:lnTo>
                  <a:pt x="432" y="124"/>
                </a:lnTo>
                <a:lnTo>
                  <a:pt x="434" y="140"/>
                </a:lnTo>
                <a:lnTo>
                  <a:pt x="436" y="156"/>
                </a:lnTo>
                <a:lnTo>
                  <a:pt x="442" y="172"/>
                </a:lnTo>
                <a:lnTo>
                  <a:pt x="448" y="186"/>
                </a:lnTo>
                <a:lnTo>
                  <a:pt x="466" y="216"/>
                </a:lnTo>
                <a:lnTo>
                  <a:pt x="432" y="216"/>
                </a:lnTo>
                <a:lnTo>
                  <a:pt x="432" y="216"/>
                </a:lnTo>
                <a:lnTo>
                  <a:pt x="0" y="216"/>
                </a:lnTo>
                <a:lnTo>
                  <a:pt x="0" y="1328"/>
                </a:lnTo>
                <a:lnTo>
                  <a:pt x="1112" y="132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pPr defTabSz="860062">
              <a:defRPr/>
            </a:pPr>
            <a:endParaRPr lang="zh-CN" altLang="en-US" sz="1317" kern="0">
              <a:latin typeface="微软雅黑" panose="020B0503020204020204" pitchFamily="34" charset="-122"/>
            </a:endParaRPr>
          </a:p>
        </p:txBody>
      </p:sp>
      <p:sp>
        <p:nvSpPr>
          <p:cNvPr id="25" name="矩形 22">
            <a:extLst>
              <a:ext uri="{FF2B5EF4-FFF2-40B4-BE49-F238E27FC236}">
                <a16:creationId xmlns:a16="http://schemas.microsoft.com/office/drawing/2014/main" id="{2644E58D-4EA9-4007-ACE6-3355F099F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36" y="2312763"/>
            <a:ext cx="2190439" cy="214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>
              <a:lnSpc>
                <a:spcPct val="120000"/>
              </a:lnSpc>
            </a:pPr>
            <a:r>
              <a:rPr lang="en-US" altLang="zh-CN" sz="1400" b="1" u="sng" dirty="0">
                <a:solidFill>
                  <a:schemeClr val="bg1"/>
                </a:solidFill>
              </a:rPr>
              <a:t>Light Gradient Boosting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Gradient boosting method.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Tree leaf-wise.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Solving regression or classification problems.</a:t>
            </a:r>
          </a:p>
          <a:p>
            <a:pPr defTabSz="910829">
              <a:lnSpc>
                <a:spcPct val="120000"/>
              </a:lnSpc>
            </a:pPr>
            <a:endParaRPr lang="en-US" altLang="zh-CN" sz="1400" b="1" u="sng" dirty="0">
              <a:solidFill>
                <a:schemeClr val="bg1"/>
              </a:solidFill>
            </a:endParaRP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 b="1" u="sng" dirty="0">
              <a:solidFill>
                <a:schemeClr val="bg1"/>
              </a:solidFill>
            </a:endParaRPr>
          </a:p>
        </p:txBody>
      </p:sp>
      <p:sp>
        <p:nvSpPr>
          <p:cNvPr id="26" name="矩形 23">
            <a:extLst>
              <a:ext uri="{FF2B5EF4-FFF2-40B4-BE49-F238E27FC236}">
                <a16:creationId xmlns:a16="http://schemas.microsoft.com/office/drawing/2014/main" id="{3DA8CBBE-839C-4223-9696-3516F2B0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405" y="1824864"/>
            <a:ext cx="261300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 dirty="0">
                <a:solidFill>
                  <a:schemeClr val="bg1"/>
                </a:solidFill>
                <a:latin typeface="微软雅黑" pitchFamily="34" charset="-122"/>
              </a:rPr>
              <a:t>1</a:t>
            </a:r>
            <a:endParaRPr lang="zh-CN" altLang="en-US" sz="1693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7CE9F0E8-0407-4522-84C0-A0D4609AA378}"/>
              </a:ext>
            </a:extLst>
          </p:cNvPr>
          <p:cNvSpPr>
            <a:spLocks/>
          </p:cNvSpPr>
          <p:nvPr/>
        </p:nvSpPr>
        <p:spPr bwMode="auto">
          <a:xfrm>
            <a:off x="3240118" y="1641615"/>
            <a:ext cx="2735559" cy="2736436"/>
          </a:xfrm>
          <a:custGeom>
            <a:avLst/>
            <a:gdLst>
              <a:gd name="T0" fmla="*/ 1112 w 1328"/>
              <a:gd name="T1" fmla="*/ 862 h 1328"/>
              <a:gd name="T2" fmla="*/ 1156 w 1328"/>
              <a:gd name="T3" fmla="*/ 886 h 1328"/>
              <a:gd name="T4" fmla="*/ 1204 w 1328"/>
              <a:gd name="T5" fmla="*/ 896 h 1328"/>
              <a:gd name="T6" fmla="*/ 1228 w 1328"/>
              <a:gd name="T7" fmla="*/ 894 h 1328"/>
              <a:gd name="T8" fmla="*/ 1274 w 1328"/>
              <a:gd name="T9" fmla="*/ 874 h 1328"/>
              <a:gd name="T10" fmla="*/ 1318 w 1328"/>
              <a:gd name="T11" fmla="*/ 820 h 1328"/>
              <a:gd name="T12" fmla="*/ 1328 w 1328"/>
              <a:gd name="T13" fmla="*/ 784 h 1328"/>
              <a:gd name="T14" fmla="*/ 1328 w 1328"/>
              <a:gd name="T15" fmla="*/ 760 h 1328"/>
              <a:gd name="T16" fmla="*/ 1318 w 1328"/>
              <a:gd name="T17" fmla="*/ 724 h 1328"/>
              <a:gd name="T18" fmla="*/ 1274 w 1328"/>
              <a:gd name="T19" fmla="*/ 670 h 1328"/>
              <a:gd name="T20" fmla="*/ 1228 w 1328"/>
              <a:gd name="T21" fmla="*/ 650 h 1328"/>
              <a:gd name="T22" fmla="*/ 1204 w 1328"/>
              <a:gd name="T23" fmla="*/ 648 h 1328"/>
              <a:gd name="T24" fmla="*/ 1156 w 1328"/>
              <a:gd name="T25" fmla="*/ 658 h 1328"/>
              <a:gd name="T26" fmla="*/ 1112 w 1328"/>
              <a:gd name="T27" fmla="*/ 682 h 1328"/>
              <a:gd name="T28" fmla="*/ 646 w 1328"/>
              <a:gd name="T29" fmla="*/ 216 h 1328"/>
              <a:gd name="T30" fmla="*/ 670 w 1328"/>
              <a:gd name="T31" fmla="*/ 172 h 1328"/>
              <a:gd name="T32" fmla="*/ 680 w 1328"/>
              <a:gd name="T33" fmla="*/ 124 h 1328"/>
              <a:gd name="T34" fmla="*/ 678 w 1328"/>
              <a:gd name="T35" fmla="*/ 100 h 1328"/>
              <a:gd name="T36" fmla="*/ 658 w 1328"/>
              <a:gd name="T37" fmla="*/ 54 h 1328"/>
              <a:gd name="T38" fmla="*/ 604 w 1328"/>
              <a:gd name="T39" fmla="*/ 10 h 1328"/>
              <a:gd name="T40" fmla="*/ 568 w 1328"/>
              <a:gd name="T41" fmla="*/ 0 h 1328"/>
              <a:gd name="T42" fmla="*/ 544 w 1328"/>
              <a:gd name="T43" fmla="*/ 0 h 1328"/>
              <a:gd name="T44" fmla="*/ 508 w 1328"/>
              <a:gd name="T45" fmla="*/ 10 h 1328"/>
              <a:gd name="T46" fmla="*/ 454 w 1328"/>
              <a:gd name="T47" fmla="*/ 54 h 1328"/>
              <a:gd name="T48" fmla="*/ 434 w 1328"/>
              <a:gd name="T49" fmla="*/ 100 h 1328"/>
              <a:gd name="T50" fmla="*/ 432 w 1328"/>
              <a:gd name="T51" fmla="*/ 124 h 1328"/>
              <a:gd name="T52" fmla="*/ 442 w 1328"/>
              <a:gd name="T53" fmla="*/ 172 h 1328"/>
              <a:gd name="T54" fmla="*/ 432 w 1328"/>
              <a:gd name="T55" fmla="*/ 216 h 1328"/>
              <a:gd name="T56" fmla="*/ 0 w 1328"/>
              <a:gd name="T57" fmla="*/ 216 h 1328"/>
              <a:gd name="T58" fmla="*/ 26 w 1328"/>
              <a:gd name="T59" fmla="*/ 610 h 1328"/>
              <a:gd name="T60" fmla="*/ 68 w 1328"/>
              <a:gd name="T61" fmla="*/ 608 h 1328"/>
              <a:gd name="T62" fmla="*/ 116 w 1328"/>
              <a:gd name="T63" fmla="*/ 620 h 1328"/>
              <a:gd name="T64" fmla="*/ 156 w 1328"/>
              <a:gd name="T65" fmla="*/ 646 h 1328"/>
              <a:gd name="T66" fmla="*/ 188 w 1328"/>
              <a:gd name="T67" fmla="*/ 680 h 1328"/>
              <a:gd name="T68" fmla="*/ 208 w 1328"/>
              <a:gd name="T69" fmla="*/ 724 h 1328"/>
              <a:gd name="T70" fmla="*/ 216 w 1328"/>
              <a:gd name="T71" fmla="*/ 772 h 1328"/>
              <a:gd name="T72" fmla="*/ 212 w 1328"/>
              <a:gd name="T73" fmla="*/ 806 h 1328"/>
              <a:gd name="T74" fmla="*/ 196 w 1328"/>
              <a:gd name="T75" fmla="*/ 850 h 1328"/>
              <a:gd name="T76" fmla="*/ 168 w 1328"/>
              <a:gd name="T77" fmla="*/ 888 h 1328"/>
              <a:gd name="T78" fmla="*/ 130 w 1328"/>
              <a:gd name="T79" fmla="*/ 916 h 1328"/>
              <a:gd name="T80" fmla="*/ 86 w 1328"/>
              <a:gd name="T81" fmla="*/ 932 h 1328"/>
              <a:gd name="T82" fmla="*/ 52 w 1328"/>
              <a:gd name="T83" fmla="*/ 936 h 1328"/>
              <a:gd name="T84" fmla="*/ 0 w 1328"/>
              <a:gd name="T85" fmla="*/ 928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28" h="1328">
                <a:moveTo>
                  <a:pt x="1112" y="1328"/>
                </a:moveTo>
                <a:lnTo>
                  <a:pt x="1112" y="1328"/>
                </a:lnTo>
                <a:lnTo>
                  <a:pt x="1112" y="862"/>
                </a:lnTo>
                <a:lnTo>
                  <a:pt x="1142" y="880"/>
                </a:lnTo>
                <a:lnTo>
                  <a:pt x="1142" y="880"/>
                </a:lnTo>
                <a:lnTo>
                  <a:pt x="1156" y="886"/>
                </a:lnTo>
                <a:lnTo>
                  <a:pt x="1172" y="892"/>
                </a:lnTo>
                <a:lnTo>
                  <a:pt x="1188" y="894"/>
                </a:lnTo>
                <a:lnTo>
                  <a:pt x="1204" y="896"/>
                </a:lnTo>
                <a:lnTo>
                  <a:pt x="1204" y="896"/>
                </a:lnTo>
                <a:lnTo>
                  <a:pt x="1216" y="896"/>
                </a:lnTo>
                <a:lnTo>
                  <a:pt x="1228" y="894"/>
                </a:lnTo>
                <a:lnTo>
                  <a:pt x="1240" y="890"/>
                </a:lnTo>
                <a:lnTo>
                  <a:pt x="1252" y="886"/>
                </a:lnTo>
                <a:lnTo>
                  <a:pt x="1274" y="874"/>
                </a:lnTo>
                <a:lnTo>
                  <a:pt x="1292" y="860"/>
                </a:lnTo>
                <a:lnTo>
                  <a:pt x="1306" y="842"/>
                </a:lnTo>
                <a:lnTo>
                  <a:pt x="1318" y="820"/>
                </a:lnTo>
                <a:lnTo>
                  <a:pt x="1322" y="808"/>
                </a:lnTo>
                <a:lnTo>
                  <a:pt x="1326" y="796"/>
                </a:lnTo>
                <a:lnTo>
                  <a:pt x="1328" y="784"/>
                </a:lnTo>
                <a:lnTo>
                  <a:pt x="1328" y="772"/>
                </a:lnTo>
                <a:lnTo>
                  <a:pt x="1328" y="772"/>
                </a:lnTo>
                <a:lnTo>
                  <a:pt x="1328" y="760"/>
                </a:lnTo>
                <a:lnTo>
                  <a:pt x="1326" y="748"/>
                </a:lnTo>
                <a:lnTo>
                  <a:pt x="1322" y="736"/>
                </a:lnTo>
                <a:lnTo>
                  <a:pt x="1318" y="724"/>
                </a:lnTo>
                <a:lnTo>
                  <a:pt x="1306" y="702"/>
                </a:lnTo>
                <a:lnTo>
                  <a:pt x="1292" y="684"/>
                </a:lnTo>
                <a:lnTo>
                  <a:pt x="1274" y="670"/>
                </a:lnTo>
                <a:lnTo>
                  <a:pt x="1252" y="658"/>
                </a:lnTo>
                <a:lnTo>
                  <a:pt x="1240" y="654"/>
                </a:lnTo>
                <a:lnTo>
                  <a:pt x="1228" y="650"/>
                </a:lnTo>
                <a:lnTo>
                  <a:pt x="1216" y="648"/>
                </a:lnTo>
                <a:lnTo>
                  <a:pt x="1204" y="648"/>
                </a:lnTo>
                <a:lnTo>
                  <a:pt x="1204" y="648"/>
                </a:lnTo>
                <a:lnTo>
                  <a:pt x="1188" y="650"/>
                </a:lnTo>
                <a:lnTo>
                  <a:pt x="1172" y="652"/>
                </a:lnTo>
                <a:lnTo>
                  <a:pt x="1156" y="658"/>
                </a:lnTo>
                <a:lnTo>
                  <a:pt x="1142" y="664"/>
                </a:lnTo>
                <a:lnTo>
                  <a:pt x="1112" y="682"/>
                </a:lnTo>
                <a:lnTo>
                  <a:pt x="1112" y="682"/>
                </a:lnTo>
                <a:lnTo>
                  <a:pt x="1112" y="216"/>
                </a:lnTo>
                <a:lnTo>
                  <a:pt x="1112" y="216"/>
                </a:lnTo>
                <a:lnTo>
                  <a:pt x="646" y="216"/>
                </a:lnTo>
                <a:lnTo>
                  <a:pt x="664" y="186"/>
                </a:lnTo>
                <a:lnTo>
                  <a:pt x="664" y="186"/>
                </a:lnTo>
                <a:lnTo>
                  <a:pt x="670" y="172"/>
                </a:lnTo>
                <a:lnTo>
                  <a:pt x="676" y="156"/>
                </a:lnTo>
                <a:lnTo>
                  <a:pt x="678" y="140"/>
                </a:lnTo>
                <a:lnTo>
                  <a:pt x="680" y="124"/>
                </a:lnTo>
                <a:lnTo>
                  <a:pt x="680" y="124"/>
                </a:lnTo>
                <a:lnTo>
                  <a:pt x="680" y="112"/>
                </a:lnTo>
                <a:lnTo>
                  <a:pt x="678" y="100"/>
                </a:lnTo>
                <a:lnTo>
                  <a:pt x="674" y="88"/>
                </a:lnTo>
                <a:lnTo>
                  <a:pt x="670" y="76"/>
                </a:lnTo>
                <a:lnTo>
                  <a:pt x="658" y="54"/>
                </a:lnTo>
                <a:lnTo>
                  <a:pt x="644" y="36"/>
                </a:lnTo>
                <a:lnTo>
                  <a:pt x="626" y="22"/>
                </a:lnTo>
                <a:lnTo>
                  <a:pt x="604" y="10"/>
                </a:lnTo>
                <a:lnTo>
                  <a:pt x="592" y="6"/>
                </a:lnTo>
                <a:lnTo>
                  <a:pt x="580" y="2"/>
                </a:lnTo>
                <a:lnTo>
                  <a:pt x="568" y="0"/>
                </a:lnTo>
                <a:lnTo>
                  <a:pt x="556" y="0"/>
                </a:lnTo>
                <a:lnTo>
                  <a:pt x="556" y="0"/>
                </a:lnTo>
                <a:lnTo>
                  <a:pt x="544" y="0"/>
                </a:lnTo>
                <a:lnTo>
                  <a:pt x="532" y="2"/>
                </a:lnTo>
                <a:lnTo>
                  <a:pt x="520" y="6"/>
                </a:lnTo>
                <a:lnTo>
                  <a:pt x="508" y="10"/>
                </a:lnTo>
                <a:lnTo>
                  <a:pt x="486" y="22"/>
                </a:lnTo>
                <a:lnTo>
                  <a:pt x="468" y="36"/>
                </a:lnTo>
                <a:lnTo>
                  <a:pt x="454" y="54"/>
                </a:lnTo>
                <a:lnTo>
                  <a:pt x="442" y="76"/>
                </a:lnTo>
                <a:lnTo>
                  <a:pt x="438" y="88"/>
                </a:lnTo>
                <a:lnTo>
                  <a:pt x="434" y="100"/>
                </a:lnTo>
                <a:lnTo>
                  <a:pt x="432" y="112"/>
                </a:lnTo>
                <a:lnTo>
                  <a:pt x="432" y="124"/>
                </a:lnTo>
                <a:lnTo>
                  <a:pt x="432" y="124"/>
                </a:lnTo>
                <a:lnTo>
                  <a:pt x="434" y="140"/>
                </a:lnTo>
                <a:lnTo>
                  <a:pt x="436" y="156"/>
                </a:lnTo>
                <a:lnTo>
                  <a:pt x="442" y="172"/>
                </a:lnTo>
                <a:lnTo>
                  <a:pt x="448" y="186"/>
                </a:lnTo>
                <a:lnTo>
                  <a:pt x="466" y="216"/>
                </a:lnTo>
                <a:lnTo>
                  <a:pt x="432" y="216"/>
                </a:lnTo>
                <a:lnTo>
                  <a:pt x="432" y="216"/>
                </a:lnTo>
                <a:lnTo>
                  <a:pt x="0" y="216"/>
                </a:lnTo>
                <a:lnTo>
                  <a:pt x="0" y="216"/>
                </a:lnTo>
                <a:lnTo>
                  <a:pt x="0" y="616"/>
                </a:lnTo>
                <a:lnTo>
                  <a:pt x="0" y="616"/>
                </a:lnTo>
                <a:lnTo>
                  <a:pt x="26" y="610"/>
                </a:lnTo>
                <a:lnTo>
                  <a:pt x="52" y="608"/>
                </a:lnTo>
                <a:lnTo>
                  <a:pt x="52" y="608"/>
                </a:lnTo>
                <a:lnTo>
                  <a:pt x="68" y="608"/>
                </a:lnTo>
                <a:lnTo>
                  <a:pt x="86" y="612"/>
                </a:lnTo>
                <a:lnTo>
                  <a:pt x="100" y="616"/>
                </a:lnTo>
                <a:lnTo>
                  <a:pt x="116" y="620"/>
                </a:lnTo>
                <a:lnTo>
                  <a:pt x="130" y="628"/>
                </a:lnTo>
                <a:lnTo>
                  <a:pt x="144" y="636"/>
                </a:lnTo>
                <a:lnTo>
                  <a:pt x="156" y="646"/>
                </a:lnTo>
                <a:lnTo>
                  <a:pt x="168" y="656"/>
                </a:lnTo>
                <a:lnTo>
                  <a:pt x="178" y="668"/>
                </a:lnTo>
                <a:lnTo>
                  <a:pt x="188" y="680"/>
                </a:lnTo>
                <a:lnTo>
                  <a:pt x="196" y="694"/>
                </a:lnTo>
                <a:lnTo>
                  <a:pt x="204" y="708"/>
                </a:lnTo>
                <a:lnTo>
                  <a:pt x="208" y="724"/>
                </a:lnTo>
                <a:lnTo>
                  <a:pt x="212" y="738"/>
                </a:lnTo>
                <a:lnTo>
                  <a:pt x="216" y="756"/>
                </a:lnTo>
                <a:lnTo>
                  <a:pt x="216" y="772"/>
                </a:lnTo>
                <a:lnTo>
                  <a:pt x="216" y="772"/>
                </a:lnTo>
                <a:lnTo>
                  <a:pt x="216" y="788"/>
                </a:lnTo>
                <a:lnTo>
                  <a:pt x="212" y="806"/>
                </a:lnTo>
                <a:lnTo>
                  <a:pt x="208" y="820"/>
                </a:lnTo>
                <a:lnTo>
                  <a:pt x="204" y="836"/>
                </a:lnTo>
                <a:lnTo>
                  <a:pt x="196" y="850"/>
                </a:lnTo>
                <a:lnTo>
                  <a:pt x="188" y="864"/>
                </a:lnTo>
                <a:lnTo>
                  <a:pt x="178" y="876"/>
                </a:lnTo>
                <a:lnTo>
                  <a:pt x="168" y="888"/>
                </a:lnTo>
                <a:lnTo>
                  <a:pt x="156" y="898"/>
                </a:lnTo>
                <a:lnTo>
                  <a:pt x="144" y="908"/>
                </a:lnTo>
                <a:lnTo>
                  <a:pt x="130" y="916"/>
                </a:lnTo>
                <a:lnTo>
                  <a:pt x="116" y="924"/>
                </a:lnTo>
                <a:lnTo>
                  <a:pt x="100" y="928"/>
                </a:lnTo>
                <a:lnTo>
                  <a:pt x="86" y="932"/>
                </a:lnTo>
                <a:lnTo>
                  <a:pt x="68" y="936"/>
                </a:lnTo>
                <a:lnTo>
                  <a:pt x="52" y="936"/>
                </a:lnTo>
                <a:lnTo>
                  <a:pt x="52" y="936"/>
                </a:lnTo>
                <a:lnTo>
                  <a:pt x="26" y="934"/>
                </a:lnTo>
                <a:lnTo>
                  <a:pt x="0" y="928"/>
                </a:lnTo>
                <a:lnTo>
                  <a:pt x="0" y="928"/>
                </a:lnTo>
                <a:lnTo>
                  <a:pt x="0" y="1328"/>
                </a:lnTo>
                <a:lnTo>
                  <a:pt x="1112" y="13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pPr defTabSz="860062">
              <a:defRPr/>
            </a:pPr>
            <a:endParaRPr lang="zh-CN" altLang="en-US" sz="1317" kern="0">
              <a:latin typeface="微软雅黑" panose="020B0503020204020204" pitchFamily="34" charset="-122"/>
            </a:endParaRPr>
          </a:p>
        </p:txBody>
      </p:sp>
      <p:sp>
        <p:nvSpPr>
          <p:cNvPr id="28" name="矩形 26">
            <a:extLst>
              <a:ext uri="{FF2B5EF4-FFF2-40B4-BE49-F238E27FC236}">
                <a16:creationId xmlns:a16="http://schemas.microsoft.com/office/drawing/2014/main" id="{887885A2-DC84-457E-BFEC-5F2250AEE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395" y="2319019"/>
            <a:ext cx="1967651" cy="240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>
              <a:lnSpc>
                <a:spcPct val="120000"/>
              </a:lnSpc>
            </a:pPr>
            <a:r>
              <a:rPr lang="en-US" altLang="zh-CN" sz="1400" b="1" u="sng" dirty="0">
                <a:solidFill>
                  <a:schemeClr val="bg1"/>
                </a:solidFill>
              </a:rPr>
              <a:t>Extreme Gradient Boosting</a:t>
            </a: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Gradient Boosting.</a:t>
            </a: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Decision Tree based ensemble Machine Learning.</a:t>
            </a: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</a:endParaRPr>
          </a:p>
          <a:p>
            <a:pPr defTabSz="910829">
              <a:lnSpc>
                <a:spcPct val="12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200" b="1" u="sng" dirty="0">
              <a:solidFill>
                <a:schemeClr val="bg1"/>
              </a:solidFill>
            </a:endParaRPr>
          </a:p>
        </p:txBody>
      </p:sp>
      <p:sp>
        <p:nvSpPr>
          <p:cNvPr id="29" name="矩形 27">
            <a:extLst>
              <a:ext uri="{FF2B5EF4-FFF2-40B4-BE49-F238E27FC236}">
                <a16:creationId xmlns:a16="http://schemas.microsoft.com/office/drawing/2014/main" id="{D146A71C-56D3-45DA-AA16-01A992E3A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949" y="1824863"/>
            <a:ext cx="259807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>
                <a:solidFill>
                  <a:schemeClr val="bg1"/>
                </a:solidFill>
                <a:latin typeface="微软雅黑" pitchFamily="34" charset="-122"/>
              </a:rPr>
              <a:t>2</a:t>
            </a:r>
            <a:endParaRPr lang="zh-CN" altLang="en-US" sz="1693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F3F98EAE-F76D-47BC-A8A4-8D77A451D9C3}"/>
              </a:ext>
            </a:extLst>
          </p:cNvPr>
          <p:cNvSpPr>
            <a:spLocks/>
          </p:cNvSpPr>
          <p:nvPr/>
        </p:nvSpPr>
        <p:spPr bwMode="auto">
          <a:xfrm>
            <a:off x="5593767" y="1641615"/>
            <a:ext cx="2990639" cy="2736436"/>
          </a:xfrm>
          <a:custGeom>
            <a:avLst/>
            <a:gdLst>
              <a:gd name="T0" fmla="*/ 1112 w 1328"/>
              <a:gd name="T1" fmla="*/ 862 h 1328"/>
              <a:gd name="T2" fmla="*/ 1156 w 1328"/>
              <a:gd name="T3" fmla="*/ 886 h 1328"/>
              <a:gd name="T4" fmla="*/ 1204 w 1328"/>
              <a:gd name="T5" fmla="*/ 896 h 1328"/>
              <a:gd name="T6" fmla="*/ 1228 w 1328"/>
              <a:gd name="T7" fmla="*/ 894 h 1328"/>
              <a:gd name="T8" fmla="*/ 1274 w 1328"/>
              <a:gd name="T9" fmla="*/ 874 h 1328"/>
              <a:gd name="T10" fmla="*/ 1318 w 1328"/>
              <a:gd name="T11" fmla="*/ 820 h 1328"/>
              <a:gd name="T12" fmla="*/ 1328 w 1328"/>
              <a:gd name="T13" fmla="*/ 784 h 1328"/>
              <a:gd name="T14" fmla="*/ 1328 w 1328"/>
              <a:gd name="T15" fmla="*/ 760 h 1328"/>
              <a:gd name="T16" fmla="*/ 1318 w 1328"/>
              <a:gd name="T17" fmla="*/ 724 h 1328"/>
              <a:gd name="T18" fmla="*/ 1274 w 1328"/>
              <a:gd name="T19" fmla="*/ 670 h 1328"/>
              <a:gd name="T20" fmla="*/ 1228 w 1328"/>
              <a:gd name="T21" fmla="*/ 650 h 1328"/>
              <a:gd name="T22" fmla="*/ 1204 w 1328"/>
              <a:gd name="T23" fmla="*/ 648 h 1328"/>
              <a:gd name="T24" fmla="*/ 1156 w 1328"/>
              <a:gd name="T25" fmla="*/ 658 h 1328"/>
              <a:gd name="T26" fmla="*/ 1112 w 1328"/>
              <a:gd name="T27" fmla="*/ 682 h 1328"/>
              <a:gd name="T28" fmla="*/ 646 w 1328"/>
              <a:gd name="T29" fmla="*/ 216 h 1328"/>
              <a:gd name="T30" fmla="*/ 670 w 1328"/>
              <a:gd name="T31" fmla="*/ 172 h 1328"/>
              <a:gd name="T32" fmla="*/ 680 w 1328"/>
              <a:gd name="T33" fmla="*/ 124 h 1328"/>
              <a:gd name="T34" fmla="*/ 678 w 1328"/>
              <a:gd name="T35" fmla="*/ 100 h 1328"/>
              <a:gd name="T36" fmla="*/ 658 w 1328"/>
              <a:gd name="T37" fmla="*/ 54 h 1328"/>
              <a:gd name="T38" fmla="*/ 604 w 1328"/>
              <a:gd name="T39" fmla="*/ 10 h 1328"/>
              <a:gd name="T40" fmla="*/ 568 w 1328"/>
              <a:gd name="T41" fmla="*/ 0 h 1328"/>
              <a:gd name="T42" fmla="*/ 544 w 1328"/>
              <a:gd name="T43" fmla="*/ 0 h 1328"/>
              <a:gd name="T44" fmla="*/ 508 w 1328"/>
              <a:gd name="T45" fmla="*/ 10 h 1328"/>
              <a:gd name="T46" fmla="*/ 454 w 1328"/>
              <a:gd name="T47" fmla="*/ 54 h 1328"/>
              <a:gd name="T48" fmla="*/ 434 w 1328"/>
              <a:gd name="T49" fmla="*/ 100 h 1328"/>
              <a:gd name="T50" fmla="*/ 432 w 1328"/>
              <a:gd name="T51" fmla="*/ 124 h 1328"/>
              <a:gd name="T52" fmla="*/ 442 w 1328"/>
              <a:gd name="T53" fmla="*/ 172 h 1328"/>
              <a:gd name="T54" fmla="*/ 432 w 1328"/>
              <a:gd name="T55" fmla="*/ 216 h 1328"/>
              <a:gd name="T56" fmla="*/ 0 w 1328"/>
              <a:gd name="T57" fmla="*/ 216 h 1328"/>
              <a:gd name="T58" fmla="*/ 26 w 1328"/>
              <a:gd name="T59" fmla="*/ 610 h 1328"/>
              <a:gd name="T60" fmla="*/ 68 w 1328"/>
              <a:gd name="T61" fmla="*/ 608 h 1328"/>
              <a:gd name="T62" fmla="*/ 116 w 1328"/>
              <a:gd name="T63" fmla="*/ 620 h 1328"/>
              <a:gd name="T64" fmla="*/ 156 w 1328"/>
              <a:gd name="T65" fmla="*/ 646 h 1328"/>
              <a:gd name="T66" fmla="*/ 188 w 1328"/>
              <a:gd name="T67" fmla="*/ 680 h 1328"/>
              <a:gd name="T68" fmla="*/ 208 w 1328"/>
              <a:gd name="T69" fmla="*/ 724 h 1328"/>
              <a:gd name="T70" fmla="*/ 216 w 1328"/>
              <a:gd name="T71" fmla="*/ 772 h 1328"/>
              <a:gd name="T72" fmla="*/ 212 w 1328"/>
              <a:gd name="T73" fmla="*/ 806 h 1328"/>
              <a:gd name="T74" fmla="*/ 196 w 1328"/>
              <a:gd name="T75" fmla="*/ 850 h 1328"/>
              <a:gd name="T76" fmla="*/ 168 w 1328"/>
              <a:gd name="T77" fmla="*/ 888 h 1328"/>
              <a:gd name="T78" fmla="*/ 130 w 1328"/>
              <a:gd name="T79" fmla="*/ 916 h 1328"/>
              <a:gd name="T80" fmla="*/ 86 w 1328"/>
              <a:gd name="T81" fmla="*/ 932 h 1328"/>
              <a:gd name="T82" fmla="*/ 52 w 1328"/>
              <a:gd name="T83" fmla="*/ 936 h 1328"/>
              <a:gd name="T84" fmla="*/ 0 w 1328"/>
              <a:gd name="T85" fmla="*/ 928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28" h="1328">
                <a:moveTo>
                  <a:pt x="1112" y="1328"/>
                </a:moveTo>
                <a:lnTo>
                  <a:pt x="1112" y="1328"/>
                </a:lnTo>
                <a:lnTo>
                  <a:pt x="1112" y="862"/>
                </a:lnTo>
                <a:lnTo>
                  <a:pt x="1142" y="880"/>
                </a:lnTo>
                <a:lnTo>
                  <a:pt x="1142" y="880"/>
                </a:lnTo>
                <a:lnTo>
                  <a:pt x="1156" y="886"/>
                </a:lnTo>
                <a:lnTo>
                  <a:pt x="1172" y="892"/>
                </a:lnTo>
                <a:lnTo>
                  <a:pt x="1188" y="894"/>
                </a:lnTo>
                <a:lnTo>
                  <a:pt x="1204" y="896"/>
                </a:lnTo>
                <a:lnTo>
                  <a:pt x="1204" y="896"/>
                </a:lnTo>
                <a:lnTo>
                  <a:pt x="1216" y="896"/>
                </a:lnTo>
                <a:lnTo>
                  <a:pt x="1228" y="894"/>
                </a:lnTo>
                <a:lnTo>
                  <a:pt x="1240" y="890"/>
                </a:lnTo>
                <a:lnTo>
                  <a:pt x="1252" y="886"/>
                </a:lnTo>
                <a:lnTo>
                  <a:pt x="1274" y="874"/>
                </a:lnTo>
                <a:lnTo>
                  <a:pt x="1292" y="860"/>
                </a:lnTo>
                <a:lnTo>
                  <a:pt x="1306" y="842"/>
                </a:lnTo>
                <a:lnTo>
                  <a:pt x="1318" y="820"/>
                </a:lnTo>
                <a:lnTo>
                  <a:pt x="1322" y="808"/>
                </a:lnTo>
                <a:lnTo>
                  <a:pt x="1326" y="796"/>
                </a:lnTo>
                <a:lnTo>
                  <a:pt x="1328" y="784"/>
                </a:lnTo>
                <a:lnTo>
                  <a:pt x="1328" y="772"/>
                </a:lnTo>
                <a:lnTo>
                  <a:pt x="1328" y="772"/>
                </a:lnTo>
                <a:lnTo>
                  <a:pt x="1328" y="760"/>
                </a:lnTo>
                <a:lnTo>
                  <a:pt x="1326" y="748"/>
                </a:lnTo>
                <a:lnTo>
                  <a:pt x="1322" y="736"/>
                </a:lnTo>
                <a:lnTo>
                  <a:pt x="1318" y="724"/>
                </a:lnTo>
                <a:lnTo>
                  <a:pt x="1306" y="702"/>
                </a:lnTo>
                <a:lnTo>
                  <a:pt x="1292" y="684"/>
                </a:lnTo>
                <a:lnTo>
                  <a:pt x="1274" y="670"/>
                </a:lnTo>
                <a:lnTo>
                  <a:pt x="1252" y="658"/>
                </a:lnTo>
                <a:lnTo>
                  <a:pt x="1240" y="654"/>
                </a:lnTo>
                <a:lnTo>
                  <a:pt x="1228" y="650"/>
                </a:lnTo>
                <a:lnTo>
                  <a:pt x="1216" y="648"/>
                </a:lnTo>
                <a:lnTo>
                  <a:pt x="1204" y="648"/>
                </a:lnTo>
                <a:lnTo>
                  <a:pt x="1204" y="648"/>
                </a:lnTo>
                <a:lnTo>
                  <a:pt x="1188" y="650"/>
                </a:lnTo>
                <a:lnTo>
                  <a:pt x="1172" y="652"/>
                </a:lnTo>
                <a:lnTo>
                  <a:pt x="1156" y="658"/>
                </a:lnTo>
                <a:lnTo>
                  <a:pt x="1142" y="664"/>
                </a:lnTo>
                <a:lnTo>
                  <a:pt x="1112" y="682"/>
                </a:lnTo>
                <a:lnTo>
                  <a:pt x="1112" y="682"/>
                </a:lnTo>
                <a:lnTo>
                  <a:pt x="1112" y="216"/>
                </a:lnTo>
                <a:lnTo>
                  <a:pt x="1112" y="216"/>
                </a:lnTo>
                <a:lnTo>
                  <a:pt x="646" y="216"/>
                </a:lnTo>
                <a:lnTo>
                  <a:pt x="664" y="186"/>
                </a:lnTo>
                <a:lnTo>
                  <a:pt x="664" y="186"/>
                </a:lnTo>
                <a:lnTo>
                  <a:pt x="670" y="172"/>
                </a:lnTo>
                <a:lnTo>
                  <a:pt x="676" y="156"/>
                </a:lnTo>
                <a:lnTo>
                  <a:pt x="678" y="140"/>
                </a:lnTo>
                <a:lnTo>
                  <a:pt x="680" y="124"/>
                </a:lnTo>
                <a:lnTo>
                  <a:pt x="680" y="124"/>
                </a:lnTo>
                <a:lnTo>
                  <a:pt x="680" y="112"/>
                </a:lnTo>
                <a:lnTo>
                  <a:pt x="678" y="100"/>
                </a:lnTo>
                <a:lnTo>
                  <a:pt x="674" y="88"/>
                </a:lnTo>
                <a:lnTo>
                  <a:pt x="670" y="76"/>
                </a:lnTo>
                <a:lnTo>
                  <a:pt x="658" y="54"/>
                </a:lnTo>
                <a:lnTo>
                  <a:pt x="644" y="36"/>
                </a:lnTo>
                <a:lnTo>
                  <a:pt x="626" y="22"/>
                </a:lnTo>
                <a:lnTo>
                  <a:pt x="604" y="10"/>
                </a:lnTo>
                <a:lnTo>
                  <a:pt x="592" y="6"/>
                </a:lnTo>
                <a:lnTo>
                  <a:pt x="580" y="2"/>
                </a:lnTo>
                <a:lnTo>
                  <a:pt x="568" y="0"/>
                </a:lnTo>
                <a:lnTo>
                  <a:pt x="556" y="0"/>
                </a:lnTo>
                <a:lnTo>
                  <a:pt x="556" y="0"/>
                </a:lnTo>
                <a:lnTo>
                  <a:pt x="544" y="0"/>
                </a:lnTo>
                <a:lnTo>
                  <a:pt x="532" y="2"/>
                </a:lnTo>
                <a:lnTo>
                  <a:pt x="520" y="6"/>
                </a:lnTo>
                <a:lnTo>
                  <a:pt x="508" y="10"/>
                </a:lnTo>
                <a:lnTo>
                  <a:pt x="486" y="22"/>
                </a:lnTo>
                <a:lnTo>
                  <a:pt x="468" y="36"/>
                </a:lnTo>
                <a:lnTo>
                  <a:pt x="454" y="54"/>
                </a:lnTo>
                <a:lnTo>
                  <a:pt x="442" y="76"/>
                </a:lnTo>
                <a:lnTo>
                  <a:pt x="438" y="88"/>
                </a:lnTo>
                <a:lnTo>
                  <a:pt x="434" y="100"/>
                </a:lnTo>
                <a:lnTo>
                  <a:pt x="432" y="112"/>
                </a:lnTo>
                <a:lnTo>
                  <a:pt x="432" y="124"/>
                </a:lnTo>
                <a:lnTo>
                  <a:pt x="432" y="124"/>
                </a:lnTo>
                <a:lnTo>
                  <a:pt x="434" y="140"/>
                </a:lnTo>
                <a:lnTo>
                  <a:pt x="436" y="156"/>
                </a:lnTo>
                <a:lnTo>
                  <a:pt x="442" y="172"/>
                </a:lnTo>
                <a:lnTo>
                  <a:pt x="448" y="186"/>
                </a:lnTo>
                <a:lnTo>
                  <a:pt x="466" y="216"/>
                </a:lnTo>
                <a:lnTo>
                  <a:pt x="432" y="216"/>
                </a:lnTo>
                <a:lnTo>
                  <a:pt x="432" y="216"/>
                </a:lnTo>
                <a:lnTo>
                  <a:pt x="0" y="216"/>
                </a:lnTo>
                <a:lnTo>
                  <a:pt x="0" y="216"/>
                </a:lnTo>
                <a:lnTo>
                  <a:pt x="0" y="616"/>
                </a:lnTo>
                <a:lnTo>
                  <a:pt x="0" y="616"/>
                </a:lnTo>
                <a:lnTo>
                  <a:pt x="26" y="610"/>
                </a:lnTo>
                <a:lnTo>
                  <a:pt x="52" y="608"/>
                </a:lnTo>
                <a:lnTo>
                  <a:pt x="52" y="608"/>
                </a:lnTo>
                <a:lnTo>
                  <a:pt x="68" y="608"/>
                </a:lnTo>
                <a:lnTo>
                  <a:pt x="86" y="612"/>
                </a:lnTo>
                <a:lnTo>
                  <a:pt x="100" y="616"/>
                </a:lnTo>
                <a:lnTo>
                  <a:pt x="116" y="620"/>
                </a:lnTo>
                <a:lnTo>
                  <a:pt x="130" y="628"/>
                </a:lnTo>
                <a:lnTo>
                  <a:pt x="144" y="636"/>
                </a:lnTo>
                <a:lnTo>
                  <a:pt x="156" y="646"/>
                </a:lnTo>
                <a:lnTo>
                  <a:pt x="168" y="656"/>
                </a:lnTo>
                <a:lnTo>
                  <a:pt x="178" y="668"/>
                </a:lnTo>
                <a:lnTo>
                  <a:pt x="188" y="680"/>
                </a:lnTo>
                <a:lnTo>
                  <a:pt x="196" y="694"/>
                </a:lnTo>
                <a:lnTo>
                  <a:pt x="204" y="708"/>
                </a:lnTo>
                <a:lnTo>
                  <a:pt x="208" y="724"/>
                </a:lnTo>
                <a:lnTo>
                  <a:pt x="212" y="738"/>
                </a:lnTo>
                <a:lnTo>
                  <a:pt x="216" y="756"/>
                </a:lnTo>
                <a:lnTo>
                  <a:pt x="216" y="772"/>
                </a:lnTo>
                <a:lnTo>
                  <a:pt x="216" y="772"/>
                </a:lnTo>
                <a:lnTo>
                  <a:pt x="216" y="788"/>
                </a:lnTo>
                <a:lnTo>
                  <a:pt x="212" y="806"/>
                </a:lnTo>
                <a:lnTo>
                  <a:pt x="208" y="820"/>
                </a:lnTo>
                <a:lnTo>
                  <a:pt x="204" y="836"/>
                </a:lnTo>
                <a:lnTo>
                  <a:pt x="196" y="850"/>
                </a:lnTo>
                <a:lnTo>
                  <a:pt x="188" y="864"/>
                </a:lnTo>
                <a:lnTo>
                  <a:pt x="178" y="876"/>
                </a:lnTo>
                <a:lnTo>
                  <a:pt x="168" y="888"/>
                </a:lnTo>
                <a:lnTo>
                  <a:pt x="156" y="898"/>
                </a:lnTo>
                <a:lnTo>
                  <a:pt x="144" y="908"/>
                </a:lnTo>
                <a:lnTo>
                  <a:pt x="130" y="916"/>
                </a:lnTo>
                <a:lnTo>
                  <a:pt x="116" y="924"/>
                </a:lnTo>
                <a:lnTo>
                  <a:pt x="100" y="928"/>
                </a:lnTo>
                <a:lnTo>
                  <a:pt x="86" y="932"/>
                </a:lnTo>
                <a:lnTo>
                  <a:pt x="68" y="936"/>
                </a:lnTo>
                <a:lnTo>
                  <a:pt x="52" y="936"/>
                </a:lnTo>
                <a:lnTo>
                  <a:pt x="52" y="936"/>
                </a:lnTo>
                <a:lnTo>
                  <a:pt x="26" y="934"/>
                </a:lnTo>
                <a:lnTo>
                  <a:pt x="0" y="928"/>
                </a:lnTo>
                <a:lnTo>
                  <a:pt x="0" y="928"/>
                </a:lnTo>
                <a:lnTo>
                  <a:pt x="0" y="1328"/>
                </a:lnTo>
                <a:lnTo>
                  <a:pt x="1112" y="132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pPr defTabSz="860062">
              <a:defRPr/>
            </a:pPr>
            <a:endParaRPr lang="zh-CN" altLang="en-US" sz="1317" kern="0">
              <a:latin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2545288-BBA9-4F77-B829-17F3D90D0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054" y="2297168"/>
            <a:ext cx="1916114" cy="190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/>
            <a:r>
              <a:rPr lang="en-US" altLang="zh-CN" sz="1600" b="1" u="sng" dirty="0">
                <a:solidFill>
                  <a:schemeClr val="bg1"/>
                </a:solidFill>
              </a:rPr>
              <a:t>CAT Boosting</a:t>
            </a: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Gradient Boosting.</a:t>
            </a: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Great results with default parameters.</a:t>
            </a: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Faster Predictions.</a:t>
            </a: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Ordered boosting</a:t>
            </a: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endParaRPr kumimoji="1" lang="en-US" altLang="zh-CN" sz="1600" dirty="0">
              <a:solidFill>
                <a:schemeClr val="bg1"/>
              </a:solidFill>
              <a:latin typeface="Ping Hei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B337DF8-A069-4F32-856F-CB2E51C84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281" y="1837667"/>
            <a:ext cx="262793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 dirty="0">
                <a:solidFill>
                  <a:schemeClr val="bg1"/>
                </a:solidFill>
                <a:latin typeface="微软雅黑" pitchFamily="34" charset="-122"/>
              </a:rPr>
              <a:t>3</a:t>
            </a:r>
            <a:endParaRPr lang="zh-CN" altLang="en-US" sz="1693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692561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  <p:bldP spid="29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8F4046F-7616-4C87-A711-7EFA19556D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4B1D68-95DE-45D5-9B79-C1781A12DE55}"/>
              </a:ext>
            </a:extLst>
          </p:cNvPr>
          <p:cNvSpPr/>
          <p:nvPr/>
        </p:nvSpPr>
        <p:spPr>
          <a:xfrm>
            <a:off x="63134" y="1089288"/>
            <a:ext cx="8913243" cy="3892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40EEA-7612-4E4E-B54E-3C1B56617864}"/>
              </a:ext>
            </a:extLst>
          </p:cNvPr>
          <p:cNvSpPr/>
          <p:nvPr/>
        </p:nvSpPr>
        <p:spPr>
          <a:xfrm>
            <a:off x="0" y="333040"/>
            <a:ext cx="9144000" cy="5434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C93F8-08B7-45A3-9C00-D883422B8605}"/>
              </a:ext>
            </a:extLst>
          </p:cNvPr>
          <p:cNvSpPr txBox="1"/>
          <p:nvPr/>
        </p:nvSpPr>
        <p:spPr>
          <a:xfrm>
            <a:off x="115377" y="281606"/>
            <a:ext cx="8315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6" name="矩形 23">
            <a:extLst>
              <a:ext uri="{FF2B5EF4-FFF2-40B4-BE49-F238E27FC236}">
                <a16:creationId xmlns:a16="http://schemas.microsoft.com/office/drawing/2014/main" id="{3DA8CBBE-839C-4223-9696-3516F2B0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405" y="1824864"/>
            <a:ext cx="261300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 dirty="0">
                <a:solidFill>
                  <a:schemeClr val="bg1"/>
                </a:solidFill>
                <a:latin typeface="微软雅黑" pitchFamily="34" charset="-122"/>
              </a:rPr>
              <a:t>1</a:t>
            </a:r>
            <a:endParaRPr lang="zh-CN" altLang="en-US" sz="1693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8" name="矩形 26">
            <a:extLst>
              <a:ext uri="{FF2B5EF4-FFF2-40B4-BE49-F238E27FC236}">
                <a16:creationId xmlns:a16="http://schemas.microsoft.com/office/drawing/2014/main" id="{887885A2-DC84-457E-BFEC-5F2250AEE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395" y="2319019"/>
            <a:ext cx="1967651" cy="240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>
              <a:lnSpc>
                <a:spcPct val="120000"/>
              </a:lnSpc>
            </a:pPr>
            <a:r>
              <a:rPr lang="en-US" altLang="zh-CN" sz="1400" b="1" u="sng" dirty="0">
                <a:solidFill>
                  <a:schemeClr val="bg1"/>
                </a:solidFill>
              </a:rPr>
              <a:t>Extreme Gradient Boosting</a:t>
            </a: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Gradient Boosting.</a:t>
            </a: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Decision Tree based ensemble Machine Learning.</a:t>
            </a: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</a:endParaRPr>
          </a:p>
          <a:p>
            <a:pPr defTabSz="910829">
              <a:lnSpc>
                <a:spcPct val="12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200" b="1" u="sng" dirty="0">
              <a:solidFill>
                <a:schemeClr val="bg1"/>
              </a:solidFill>
            </a:endParaRPr>
          </a:p>
        </p:txBody>
      </p:sp>
      <p:sp>
        <p:nvSpPr>
          <p:cNvPr id="29" name="矩形 27">
            <a:extLst>
              <a:ext uri="{FF2B5EF4-FFF2-40B4-BE49-F238E27FC236}">
                <a16:creationId xmlns:a16="http://schemas.microsoft.com/office/drawing/2014/main" id="{D146A71C-56D3-45DA-AA16-01A992E3A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949" y="1824863"/>
            <a:ext cx="259807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>
                <a:solidFill>
                  <a:schemeClr val="bg1"/>
                </a:solidFill>
                <a:latin typeface="微软雅黑" pitchFamily="34" charset="-122"/>
              </a:rPr>
              <a:t>2</a:t>
            </a:r>
            <a:endParaRPr lang="zh-CN" altLang="en-US" sz="1693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2545288-BBA9-4F77-B829-17F3D90D0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37" y="2297168"/>
            <a:ext cx="2042931" cy="147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/>
            <a:r>
              <a:rPr lang="en-US" altLang="zh-CN" sz="1600" b="1" u="sng" dirty="0">
                <a:solidFill>
                  <a:schemeClr val="bg1"/>
                </a:solidFill>
              </a:rPr>
              <a:t>CAT Boosting</a:t>
            </a: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Gradient Boosting.</a:t>
            </a: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Great results with default parameters.</a:t>
            </a: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endParaRPr kumimoji="1" lang="en-US" altLang="zh-CN" sz="1600" dirty="0">
              <a:solidFill>
                <a:schemeClr val="bg1"/>
              </a:solidFill>
              <a:latin typeface="Ping Hei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B337DF8-A069-4F32-856F-CB2E51C84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281" y="1837667"/>
            <a:ext cx="262793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 dirty="0">
                <a:solidFill>
                  <a:schemeClr val="bg1"/>
                </a:solidFill>
                <a:latin typeface="微软雅黑" pitchFamily="34" charset="-122"/>
              </a:rPr>
              <a:t>3</a:t>
            </a:r>
            <a:endParaRPr lang="zh-CN" altLang="en-US" sz="1693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B9FBD-0768-4AC9-8214-371A930F829B}"/>
              </a:ext>
            </a:extLst>
          </p:cNvPr>
          <p:cNvSpPr txBox="1"/>
          <p:nvPr/>
        </p:nvSpPr>
        <p:spPr>
          <a:xfrm>
            <a:off x="488515" y="1427967"/>
            <a:ext cx="825465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Catboost</a:t>
            </a:r>
            <a:r>
              <a:rPr lang="en-US" dirty="0"/>
              <a:t> presented with the best accuracy at 94.9%.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Catboost</a:t>
            </a:r>
            <a:r>
              <a:rPr lang="en-US" dirty="0"/>
              <a:t>: 94.5%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Extreme Gradient Boosting: 83.9%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Light Gradient Boosting: 83.5%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25A771E-0A60-4BC1-9434-1F3D6DF12D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921865"/>
              </p:ext>
            </p:extLst>
          </p:nvPr>
        </p:nvGraphicFramePr>
        <p:xfrm>
          <a:off x="1524000" y="2506036"/>
          <a:ext cx="6096000" cy="249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6541637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8F4046F-7616-4C87-A711-7EFA19556D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4B1D68-95DE-45D5-9B79-C1781A12DE55}"/>
              </a:ext>
            </a:extLst>
          </p:cNvPr>
          <p:cNvSpPr/>
          <p:nvPr/>
        </p:nvSpPr>
        <p:spPr>
          <a:xfrm>
            <a:off x="115378" y="1115100"/>
            <a:ext cx="8913243" cy="3892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40EEA-7612-4E4E-B54E-3C1B56617864}"/>
              </a:ext>
            </a:extLst>
          </p:cNvPr>
          <p:cNvSpPr/>
          <p:nvPr/>
        </p:nvSpPr>
        <p:spPr>
          <a:xfrm>
            <a:off x="0" y="333040"/>
            <a:ext cx="9144000" cy="5434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C93F8-08B7-45A3-9C00-D883422B8605}"/>
              </a:ext>
            </a:extLst>
          </p:cNvPr>
          <p:cNvSpPr txBox="1"/>
          <p:nvPr/>
        </p:nvSpPr>
        <p:spPr>
          <a:xfrm>
            <a:off x="115377" y="281606"/>
            <a:ext cx="8315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Results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4CE8054-9FB8-40A0-A075-D336F47F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15" y="2013855"/>
            <a:ext cx="2836580" cy="279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BB41974-BDB5-4BA5-A50E-54FE06088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8" y="2013857"/>
            <a:ext cx="2590016" cy="279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9770115-F6BF-430A-AE7F-BE4830FC8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80" y="2013855"/>
            <a:ext cx="3002857" cy="279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89BBBB-3896-462A-A5AC-FB83250F399B}"/>
              </a:ext>
            </a:extLst>
          </p:cNvPr>
          <p:cNvSpPr txBox="1"/>
          <p:nvPr/>
        </p:nvSpPr>
        <p:spPr>
          <a:xfrm>
            <a:off x="417305" y="1371600"/>
            <a:ext cx="664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Different result for feature importance for each models</a:t>
            </a:r>
          </a:p>
        </p:txBody>
      </p:sp>
    </p:spTree>
    <p:extLst>
      <p:ext uri="{BB962C8B-B14F-4D97-AF65-F5344CB8AC3E}">
        <p14:creationId xmlns:p14="http://schemas.microsoft.com/office/powerpoint/2010/main" val="3779927060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8F4046F-7616-4C87-A711-7EFA19556D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4B1D68-95DE-45D5-9B79-C1781A12DE55}"/>
              </a:ext>
            </a:extLst>
          </p:cNvPr>
          <p:cNvSpPr/>
          <p:nvPr/>
        </p:nvSpPr>
        <p:spPr>
          <a:xfrm>
            <a:off x="115377" y="1089288"/>
            <a:ext cx="8913243" cy="3892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40EEA-7612-4E4E-B54E-3C1B56617864}"/>
              </a:ext>
            </a:extLst>
          </p:cNvPr>
          <p:cNvSpPr/>
          <p:nvPr/>
        </p:nvSpPr>
        <p:spPr>
          <a:xfrm>
            <a:off x="0" y="333040"/>
            <a:ext cx="9144000" cy="5434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C93F8-08B7-45A3-9C00-D883422B8605}"/>
              </a:ext>
            </a:extLst>
          </p:cNvPr>
          <p:cNvSpPr txBox="1"/>
          <p:nvPr/>
        </p:nvSpPr>
        <p:spPr>
          <a:xfrm>
            <a:off x="115377" y="281606"/>
            <a:ext cx="8315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Conclusion – Continual Learning</a:t>
            </a:r>
          </a:p>
        </p:txBody>
      </p:sp>
      <p:sp>
        <p:nvSpPr>
          <p:cNvPr id="26" name="矩形 23">
            <a:extLst>
              <a:ext uri="{FF2B5EF4-FFF2-40B4-BE49-F238E27FC236}">
                <a16:creationId xmlns:a16="http://schemas.microsoft.com/office/drawing/2014/main" id="{3DA8CBBE-839C-4223-9696-3516F2B0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405" y="1824864"/>
            <a:ext cx="261300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 dirty="0">
                <a:solidFill>
                  <a:schemeClr val="bg1"/>
                </a:solidFill>
                <a:latin typeface="微软雅黑" pitchFamily="34" charset="-122"/>
              </a:rPr>
              <a:t>1</a:t>
            </a:r>
            <a:endParaRPr lang="zh-CN" altLang="en-US" sz="1693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8" name="矩形 26">
            <a:extLst>
              <a:ext uri="{FF2B5EF4-FFF2-40B4-BE49-F238E27FC236}">
                <a16:creationId xmlns:a16="http://schemas.microsoft.com/office/drawing/2014/main" id="{887885A2-DC84-457E-BFEC-5F2250AEE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395" y="2319019"/>
            <a:ext cx="1967651" cy="240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>
              <a:lnSpc>
                <a:spcPct val="120000"/>
              </a:lnSpc>
            </a:pPr>
            <a:r>
              <a:rPr lang="en-US" altLang="zh-CN" sz="1400" b="1" u="sng" dirty="0">
                <a:solidFill>
                  <a:schemeClr val="bg1"/>
                </a:solidFill>
              </a:rPr>
              <a:t>Extreme Gradient Boosting</a:t>
            </a: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Gradient Boosting.</a:t>
            </a: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Decision Tree based ensemble Machine Learning.</a:t>
            </a: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</a:endParaRPr>
          </a:p>
          <a:p>
            <a:pPr defTabSz="910829">
              <a:lnSpc>
                <a:spcPct val="12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200" b="1" u="sng" dirty="0">
              <a:solidFill>
                <a:schemeClr val="bg1"/>
              </a:solidFill>
            </a:endParaRPr>
          </a:p>
        </p:txBody>
      </p:sp>
      <p:sp>
        <p:nvSpPr>
          <p:cNvPr id="29" name="矩形 27">
            <a:extLst>
              <a:ext uri="{FF2B5EF4-FFF2-40B4-BE49-F238E27FC236}">
                <a16:creationId xmlns:a16="http://schemas.microsoft.com/office/drawing/2014/main" id="{D146A71C-56D3-45DA-AA16-01A992E3A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949" y="1824863"/>
            <a:ext cx="259807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>
                <a:solidFill>
                  <a:schemeClr val="bg1"/>
                </a:solidFill>
                <a:latin typeface="微软雅黑" pitchFamily="34" charset="-122"/>
              </a:rPr>
              <a:t>2</a:t>
            </a:r>
            <a:endParaRPr lang="zh-CN" altLang="en-US" sz="1693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2545288-BBA9-4F77-B829-17F3D90D0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37" y="2297168"/>
            <a:ext cx="2042931" cy="147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/>
            <a:r>
              <a:rPr lang="en-US" altLang="zh-CN" sz="1600" b="1" u="sng" dirty="0">
                <a:solidFill>
                  <a:schemeClr val="bg1"/>
                </a:solidFill>
              </a:rPr>
              <a:t>CAT Boosting</a:t>
            </a: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Gradient Boosting.</a:t>
            </a: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Great results with default parameters.</a:t>
            </a: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endParaRPr kumimoji="1" lang="en-US" altLang="zh-CN" sz="1600" dirty="0">
              <a:solidFill>
                <a:schemeClr val="bg1"/>
              </a:solidFill>
              <a:latin typeface="Ping Hei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B337DF8-A069-4F32-856F-CB2E51C84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281" y="1837667"/>
            <a:ext cx="262793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 dirty="0">
                <a:solidFill>
                  <a:schemeClr val="bg1"/>
                </a:solidFill>
                <a:latin typeface="微软雅黑" pitchFamily="34" charset="-122"/>
              </a:rPr>
              <a:t>3</a:t>
            </a:r>
            <a:endParaRPr lang="zh-CN" altLang="en-US" sz="1693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13" name="任意多边形 16">
            <a:extLst>
              <a:ext uri="{FF2B5EF4-FFF2-40B4-BE49-F238E27FC236}">
                <a16:creationId xmlns:a16="http://schemas.microsoft.com/office/drawing/2014/main" id="{BA27F03C-BA7F-4BC3-8C3A-434A76E55105}"/>
              </a:ext>
            </a:extLst>
          </p:cNvPr>
          <p:cNvSpPr>
            <a:spLocks/>
          </p:cNvSpPr>
          <p:nvPr/>
        </p:nvSpPr>
        <p:spPr bwMode="auto">
          <a:xfrm>
            <a:off x="801818" y="2916667"/>
            <a:ext cx="1637976" cy="827201"/>
          </a:xfrm>
          <a:custGeom>
            <a:avLst/>
            <a:gdLst>
              <a:gd name="T0" fmla="*/ 27 w 2184400"/>
              <a:gd name="T1" fmla="*/ 0 h 1117600"/>
              <a:gd name="T2" fmla="*/ 5538 w 2184400"/>
              <a:gd name="T3" fmla="*/ 0 h 1117600"/>
              <a:gd name="T4" fmla="*/ 5483 w 2184400"/>
              <a:gd name="T5" fmla="*/ 433 h 1117600"/>
              <a:gd name="T6" fmla="*/ 23190 w 2184400"/>
              <a:gd name="T7" fmla="*/ 14625 h 1117600"/>
              <a:gd name="T8" fmla="*/ 40896 w 2184400"/>
              <a:gd name="T9" fmla="*/ 433 h 1117600"/>
              <a:gd name="T10" fmla="*/ 40843 w 2184400"/>
              <a:gd name="T11" fmla="*/ 0 h 1117600"/>
              <a:gd name="T12" fmla="*/ 46353 w 2184400"/>
              <a:gd name="T13" fmla="*/ 0 h 1117600"/>
              <a:gd name="T14" fmla="*/ 46379 w 2184400"/>
              <a:gd name="T15" fmla="*/ 433 h 1117600"/>
              <a:gd name="T16" fmla="*/ 23190 w 2184400"/>
              <a:gd name="T17" fmla="*/ 19021 h 1117600"/>
              <a:gd name="T18" fmla="*/ 0 w 2184400"/>
              <a:gd name="T19" fmla="*/ 433 h 1117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84400"/>
              <a:gd name="T31" fmla="*/ 0 h 1117600"/>
              <a:gd name="T32" fmla="*/ 2184400 w 2184400"/>
              <a:gd name="T33" fmla="*/ 1117600 h 1117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84400" h="1117600">
                <a:moveTo>
                  <a:pt x="1283" y="0"/>
                </a:moveTo>
                <a:lnTo>
                  <a:pt x="260801" y="0"/>
                </a:lnTo>
                <a:lnTo>
                  <a:pt x="258240" y="25400"/>
                </a:lnTo>
                <a:cubicBezTo>
                  <a:pt x="258240" y="485983"/>
                  <a:pt x="631617" y="859360"/>
                  <a:pt x="1092200" y="859360"/>
                </a:cubicBezTo>
                <a:cubicBezTo>
                  <a:pt x="1552783" y="859360"/>
                  <a:pt x="1926160" y="485983"/>
                  <a:pt x="1926160" y="25400"/>
                </a:cubicBezTo>
                <a:lnTo>
                  <a:pt x="1923600" y="0"/>
                </a:lnTo>
                <a:lnTo>
                  <a:pt x="2183118" y="0"/>
                </a:lnTo>
                <a:lnTo>
                  <a:pt x="2184400" y="25400"/>
                </a:lnTo>
                <a:cubicBezTo>
                  <a:pt x="2184400" y="628605"/>
                  <a:pt x="1695405" y="1117600"/>
                  <a:pt x="1092200" y="1117600"/>
                </a:cubicBezTo>
                <a:cubicBezTo>
                  <a:pt x="488995" y="1117600"/>
                  <a:pt x="0" y="628605"/>
                  <a:pt x="0" y="25400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zh-CN" altLang="en-US" sz="1693"/>
          </a:p>
        </p:txBody>
      </p:sp>
      <p:sp>
        <p:nvSpPr>
          <p:cNvPr id="14" name="任意多边形 18">
            <a:extLst>
              <a:ext uri="{FF2B5EF4-FFF2-40B4-BE49-F238E27FC236}">
                <a16:creationId xmlns:a16="http://schemas.microsoft.com/office/drawing/2014/main" id="{EC791918-1378-4AA9-A444-059BA59222F6}"/>
              </a:ext>
            </a:extLst>
          </p:cNvPr>
          <p:cNvSpPr>
            <a:spLocks/>
          </p:cNvSpPr>
          <p:nvPr/>
        </p:nvSpPr>
        <p:spPr bwMode="auto">
          <a:xfrm>
            <a:off x="3708965" y="2916667"/>
            <a:ext cx="1637977" cy="827201"/>
          </a:xfrm>
          <a:custGeom>
            <a:avLst/>
            <a:gdLst>
              <a:gd name="T0" fmla="*/ 27 w 2184400"/>
              <a:gd name="T1" fmla="*/ 0 h 1117600"/>
              <a:gd name="T2" fmla="*/ 5538 w 2184400"/>
              <a:gd name="T3" fmla="*/ 0 h 1117600"/>
              <a:gd name="T4" fmla="*/ 5483 w 2184400"/>
              <a:gd name="T5" fmla="*/ 433 h 1117600"/>
              <a:gd name="T6" fmla="*/ 23190 w 2184400"/>
              <a:gd name="T7" fmla="*/ 14625 h 1117600"/>
              <a:gd name="T8" fmla="*/ 40897 w 2184400"/>
              <a:gd name="T9" fmla="*/ 433 h 1117600"/>
              <a:gd name="T10" fmla="*/ 40843 w 2184400"/>
              <a:gd name="T11" fmla="*/ 0 h 1117600"/>
              <a:gd name="T12" fmla="*/ 46354 w 2184400"/>
              <a:gd name="T13" fmla="*/ 0 h 1117600"/>
              <a:gd name="T14" fmla="*/ 46380 w 2184400"/>
              <a:gd name="T15" fmla="*/ 433 h 1117600"/>
              <a:gd name="T16" fmla="*/ 23190 w 2184400"/>
              <a:gd name="T17" fmla="*/ 19021 h 1117600"/>
              <a:gd name="T18" fmla="*/ 0 w 2184400"/>
              <a:gd name="T19" fmla="*/ 433 h 1117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84400"/>
              <a:gd name="T31" fmla="*/ 0 h 1117600"/>
              <a:gd name="T32" fmla="*/ 2184400 w 2184400"/>
              <a:gd name="T33" fmla="*/ 1117600 h 1117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84400" h="1117600">
                <a:moveTo>
                  <a:pt x="1283" y="0"/>
                </a:moveTo>
                <a:lnTo>
                  <a:pt x="260801" y="0"/>
                </a:lnTo>
                <a:lnTo>
                  <a:pt x="258240" y="25400"/>
                </a:lnTo>
                <a:cubicBezTo>
                  <a:pt x="258240" y="485983"/>
                  <a:pt x="631617" y="859360"/>
                  <a:pt x="1092200" y="859360"/>
                </a:cubicBezTo>
                <a:cubicBezTo>
                  <a:pt x="1552783" y="859360"/>
                  <a:pt x="1926160" y="485983"/>
                  <a:pt x="1926160" y="25400"/>
                </a:cubicBezTo>
                <a:lnTo>
                  <a:pt x="1923600" y="0"/>
                </a:lnTo>
                <a:lnTo>
                  <a:pt x="2183118" y="0"/>
                </a:lnTo>
                <a:lnTo>
                  <a:pt x="2184400" y="25400"/>
                </a:lnTo>
                <a:cubicBezTo>
                  <a:pt x="2184400" y="628605"/>
                  <a:pt x="1695405" y="1117600"/>
                  <a:pt x="1092200" y="1117600"/>
                </a:cubicBezTo>
                <a:cubicBezTo>
                  <a:pt x="488995" y="1117600"/>
                  <a:pt x="0" y="628605"/>
                  <a:pt x="0" y="25400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zh-CN" altLang="en-US" sz="1693"/>
          </a:p>
        </p:txBody>
      </p:sp>
      <p:sp>
        <p:nvSpPr>
          <p:cNvPr id="15" name="任意多边形 20">
            <a:extLst>
              <a:ext uri="{FF2B5EF4-FFF2-40B4-BE49-F238E27FC236}">
                <a16:creationId xmlns:a16="http://schemas.microsoft.com/office/drawing/2014/main" id="{B68947B1-44E8-42D2-9EE2-D9134EBA59B1}"/>
              </a:ext>
            </a:extLst>
          </p:cNvPr>
          <p:cNvSpPr>
            <a:spLocks/>
          </p:cNvSpPr>
          <p:nvPr/>
        </p:nvSpPr>
        <p:spPr bwMode="auto">
          <a:xfrm>
            <a:off x="6592222" y="2916667"/>
            <a:ext cx="1637976" cy="827201"/>
          </a:xfrm>
          <a:custGeom>
            <a:avLst/>
            <a:gdLst>
              <a:gd name="T0" fmla="*/ 27 w 2184400"/>
              <a:gd name="T1" fmla="*/ 0 h 1117600"/>
              <a:gd name="T2" fmla="*/ 5538 w 2184400"/>
              <a:gd name="T3" fmla="*/ 0 h 1117600"/>
              <a:gd name="T4" fmla="*/ 5483 w 2184400"/>
              <a:gd name="T5" fmla="*/ 433 h 1117600"/>
              <a:gd name="T6" fmla="*/ 23190 w 2184400"/>
              <a:gd name="T7" fmla="*/ 14625 h 1117600"/>
              <a:gd name="T8" fmla="*/ 40896 w 2184400"/>
              <a:gd name="T9" fmla="*/ 433 h 1117600"/>
              <a:gd name="T10" fmla="*/ 40843 w 2184400"/>
              <a:gd name="T11" fmla="*/ 0 h 1117600"/>
              <a:gd name="T12" fmla="*/ 46353 w 2184400"/>
              <a:gd name="T13" fmla="*/ 0 h 1117600"/>
              <a:gd name="T14" fmla="*/ 46379 w 2184400"/>
              <a:gd name="T15" fmla="*/ 433 h 1117600"/>
              <a:gd name="T16" fmla="*/ 23190 w 2184400"/>
              <a:gd name="T17" fmla="*/ 19021 h 1117600"/>
              <a:gd name="T18" fmla="*/ 0 w 2184400"/>
              <a:gd name="T19" fmla="*/ 433 h 1117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84400"/>
              <a:gd name="T31" fmla="*/ 0 h 1117600"/>
              <a:gd name="T32" fmla="*/ 2184400 w 2184400"/>
              <a:gd name="T33" fmla="*/ 1117600 h 1117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84400" h="1117600">
                <a:moveTo>
                  <a:pt x="1283" y="0"/>
                </a:moveTo>
                <a:lnTo>
                  <a:pt x="260801" y="0"/>
                </a:lnTo>
                <a:lnTo>
                  <a:pt x="258240" y="25400"/>
                </a:lnTo>
                <a:cubicBezTo>
                  <a:pt x="258240" y="485983"/>
                  <a:pt x="631617" y="859360"/>
                  <a:pt x="1092200" y="859360"/>
                </a:cubicBezTo>
                <a:cubicBezTo>
                  <a:pt x="1552783" y="859360"/>
                  <a:pt x="1926160" y="485983"/>
                  <a:pt x="1926160" y="25400"/>
                </a:cubicBezTo>
                <a:lnTo>
                  <a:pt x="1923600" y="0"/>
                </a:lnTo>
                <a:lnTo>
                  <a:pt x="2183118" y="0"/>
                </a:lnTo>
                <a:lnTo>
                  <a:pt x="2184400" y="25400"/>
                </a:lnTo>
                <a:cubicBezTo>
                  <a:pt x="2184400" y="628605"/>
                  <a:pt x="1695405" y="1117600"/>
                  <a:pt x="1092200" y="1117600"/>
                </a:cubicBezTo>
                <a:cubicBezTo>
                  <a:pt x="488995" y="1117600"/>
                  <a:pt x="0" y="628605"/>
                  <a:pt x="0" y="25400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zh-CN" altLang="en-US" sz="1693"/>
          </a:p>
        </p:txBody>
      </p:sp>
      <p:sp>
        <p:nvSpPr>
          <p:cNvPr id="16" name="任意多边形 22">
            <a:extLst>
              <a:ext uri="{FF2B5EF4-FFF2-40B4-BE49-F238E27FC236}">
                <a16:creationId xmlns:a16="http://schemas.microsoft.com/office/drawing/2014/main" id="{D2AEB70E-200B-4EC6-84D5-D7BE0F0607B1}"/>
              </a:ext>
            </a:extLst>
          </p:cNvPr>
          <p:cNvSpPr>
            <a:spLocks/>
          </p:cNvSpPr>
          <p:nvPr/>
        </p:nvSpPr>
        <p:spPr bwMode="auto">
          <a:xfrm flipV="1">
            <a:off x="2260617" y="2131515"/>
            <a:ext cx="1637977" cy="828693"/>
          </a:xfrm>
          <a:custGeom>
            <a:avLst/>
            <a:gdLst>
              <a:gd name="T0" fmla="*/ 27 w 2184400"/>
              <a:gd name="T1" fmla="*/ 0 h 1117600"/>
              <a:gd name="T2" fmla="*/ 5538 w 2184400"/>
              <a:gd name="T3" fmla="*/ 0 h 1117600"/>
              <a:gd name="T4" fmla="*/ 5483 w 2184400"/>
              <a:gd name="T5" fmla="*/ 445 h 1117600"/>
              <a:gd name="T6" fmla="*/ 23190 w 2184400"/>
              <a:gd name="T7" fmla="*/ 15080 h 1117600"/>
              <a:gd name="T8" fmla="*/ 40897 w 2184400"/>
              <a:gd name="T9" fmla="*/ 445 h 1117600"/>
              <a:gd name="T10" fmla="*/ 40843 w 2184400"/>
              <a:gd name="T11" fmla="*/ 0 h 1117600"/>
              <a:gd name="T12" fmla="*/ 46354 w 2184400"/>
              <a:gd name="T13" fmla="*/ 0 h 1117600"/>
              <a:gd name="T14" fmla="*/ 46380 w 2184400"/>
              <a:gd name="T15" fmla="*/ 445 h 1117600"/>
              <a:gd name="T16" fmla="*/ 23190 w 2184400"/>
              <a:gd name="T17" fmla="*/ 19613 h 1117600"/>
              <a:gd name="T18" fmla="*/ 0 w 2184400"/>
              <a:gd name="T19" fmla="*/ 445 h 1117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84400"/>
              <a:gd name="T31" fmla="*/ 0 h 1117600"/>
              <a:gd name="T32" fmla="*/ 2184400 w 2184400"/>
              <a:gd name="T33" fmla="*/ 1117600 h 1117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84400" h="1117600">
                <a:moveTo>
                  <a:pt x="1283" y="0"/>
                </a:moveTo>
                <a:lnTo>
                  <a:pt x="260801" y="0"/>
                </a:lnTo>
                <a:lnTo>
                  <a:pt x="258240" y="25400"/>
                </a:lnTo>
                <a:cubicBezTo>
                  <a:pt x="258240" y="485983"/>
                  <a:pt x="631617" y="859360"/>
                  <a:pt x="1092200" y="859360"/>
                </a:cubicBezTo>
                <a:cubicBezTo>
                  <a:pt x="1552783" y="859360"/>
                  <a:pt x="1926160" y="485983"/>
                  <a:pt x="1926160" y="25400"/>
                </a:cubicBezTo>
                <a:lnTo>
                  <a:pt x="1923600" y="0"/>
                </a:lnTo>
                <a:lnTo>
                  <a:pt x="2183118" y="0"/>
                </a:lnTo>
                <a:lnTo>
                  <a:pt x="2184400" y="25400"/>
                </a:lnTo>
                <a:cubicBezTo>
                  <a:pt x="2184400" y="628605"/>
                  <a:pt x="1695405" y="1117600"/>
                  <a:pt x="1092200" y="1117600"/>
                </a:cubicBezTo>
                <a:cubicBezTo>
                  <a:pt x="488995" y="1117600"/>
                  <a:pt x="0" y="628605"/>
                  <a:pt x="0" y="25400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zh-CN" altLang="en-US" sz="1693"/>
          </a:p>
        </p:txBody>
      </p:sp>
      <p:sp>
        <p:nvSpPr>
          <p:cNvPr id="17" name="任意多边形 24">
            <a:extLst>
              <a:ext uri="{FF2B5EF4-FFF2-40B4-BE49-F238E27FC236}">
                <a16:creationId xmlns:a16="http://schemas.microsoft.com/office/drawing/2014/main" id="{E8AC8DFE-5C76-44CC-8643-2CB571AD0610}"/>
              </a:ext>
            </a:extLst>
          </p:cNvPr>
          <p:cNvSpPr>
            <a:spLocks/>
          </p:cNvSpPr>
          <p:nvPr/>
        </p:nvSpPr>
        <p:spPr bwMode="auto">
          <a:xfrm flipV="1">
            <a:off x="5157312" y="2146029"/>
            <a:ext cx="1637977" cy="828693"/>
          </a:xfrm>
          <a:custGeom>
            <a:avLst/>
            <a:gdLst>
              <a:gd name="T0" fmla="*/ 27 w 2184400"/>
              <a:gd name="T1" fmla="*/ 0 h 1117600"/>
              <a:gd name="T2" fmla="*/ 5538 w 2184400"/>
              <a:gd name="T3" fmla="*/ 0 h 1117600"/>
              <a:gd name="T4" fmla="*/ 5483 w 2184400"/>
              <a:gd name="T5" fmla="*/ 445 h 1117600"/>
              <a:gd name="T6" fmla="*/ 23190 w 2184400"/>
              <a:gd name="T7" fmla="*/ 15080 h 1117600"/>
              <a:gd name="T8" fmla="*/ 40897 w 2184400"/>
              <a:gd name="T9" fmla="*/ 445 h 1117600"/>
              <a:gd name="T10" fmla="*/ 40843 w 2184400"/>
              <a:gd name="T11" fmla="*/ 0 h 1117600"/>
              <a:gd name="T12" fmla="*/ 46354 w 2184400"/>
              <a:gd name="T13" fmla="*/ 0 h 1117600"/>
              <a:gd name="T14" fmla="*/ 46380 w 2184400"/>
              <a:gd name="T15" fmla="*/ 445 h 1117600"/>
              <a:gd name="T16" fmla="*/ 23190 w 2184400"/>
              <a:gd name="T17" fmla="*/ 19613 h 1117600"/>
              <a:gd name="T18" fmla="*/ 0 w 2184400"/>
              <a:gd name="T19" fmla="*/ 445 h 1117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84400"/>
              <a:gd name="T31" fmla="*/ 0 h 1117600"/>
              <a:gd name="T32" fmla="*/ 2184400 w 2184400"/>
              <a:gd name="T33" fmla="*/ 1117600 h 1117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84400" h="1117600">
                <a:moveTo>
                  <a:pt x="1283" y="0"/>
                </a:moveTo>
                <a:lnTo>
                  <a:pt x="260801" y="0"/>
                </a:lnTo>
                <a:lnTo>
                  <a:pt x="258240" y="25400"/>
                </a:lnTo>
                <a:cubicBezTo>
                  <a:pt x="258240" y="485983"/>
                  <a:pt x="631617" y="859360"/>
                  <a:pt x="1092200" y="859360"/>
                </a:cubicBezTo>
                <a:cubicBezTo>
                  <a:pt x="1552783" y="859360"/>
                  <a:pt x="1926160" y="485983"/>
                  <a:pt x="1926160" y="25400"/>
                </a:cubicBezTo>
                <a:lnTo>
                  <a:pt x="1923600" y="0"/>
                </a:lnTo>
                <a:lnTo>
                  <a:pt x="2183118" y="0"/>
                </a:lnTo>
                <a:lnTo>
                  <a:pt x="2184400" y="25400"/>
                </a:lnTo>
                <a:cubicBezTo>
                  <a:pt x="2184400" y="628605"/>
                  <a:pt x="1695405" y="1117600"/>
                  <a:pt x="1092200" y="1117600"/>
                </a:cubicBezTo>
                <a:cubicBezTo>
                  <a:pt x="488995" y="1117600"/>
                  <a:pt x="0" y="628605"/>
                  <a:pt x="0" y="25400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zh-CN" altLang="en-US" sz="1693"/>
          </a:p>
        </p:txBody>
      </p:sp>
      <p:sp>
        <p:nvSpPr>
          <p:cNvPr id="18" name="任意多边形 17">
            <a:extLst>
              <a:ext uri="{FF2B5EF4-FFF2-40B4-BE49-F238E27FC236}">
                <a16:creationId xmlns:a16="http://schemas.microsoft.com/office/drawing/2014/main" id="{EFF2BB4E-4BC5-4417-9E82-B6CD4541BAEC}"/>
              </a:ext>
            </a:extLst>
          </p:cNvPr>
          <p:cNvSpPr>
            <a:spLocks/>
          </p:cNvSpPr>
          <p:nvPr/>
        </p:nvSpPr>
        <p:spPr bwMode="auto">
          <a:xfrm>
            <a:off x="2247179" y="2916667"/>
            <a:ext cx="1639470" cy="827201"/>
          </a:xfrm>
          <a:custGeom>
            <a:avLst/>
            <a:gdLst>
              <a:gd name="T0" fmla="*/ 27 w 2184400"/>
              <a:gd name="T1" fmla="*/ 0 h 1117600"/>
              <a:gd name="T2" fmla="*/ 5624 w 2184400"/>
              <a:gd name="T3" fmla="*/ 0 h 1117600"/>
              <a:gd name="T4" fmla="*/ 5569 w 2184400"/>
              <a:gd name="T5" fmla="*/ 433 h 1117600"/>
              <a:gd name="T6" fmla="*/ 23552 w 2184400"/>
              <a:gd name="T7" fmla="*/ 14625 h 1117600"/>
              <a:gd name="T8" fmla="*/ 41535 w 2184400"/>
              <a:gd name="T9" fmla="*/ 433 h 1117600"/>
              <a:gd name="T10" fmla="*/ 41480 w 2184400"/>
              <a:gd name="T11" fmla="*/ 0 h 1117600"/>
              <a:gd name="T12" fmla="*/ 47077 w 2184400"/>
              <a:gd name="T13" fmla="*/ 0 h 1117600"/>
              <a:gd name="T14" fmla="*/ 47104 w 2184400"/>
              <a:gd name="T15" fmla="*/ 433 h 1117600"/>
              <a:gd name="T16" fmla="*/ 23552 w 2184400"/>
              <a:gd name="T17" fmla="*/ 19021 h 1117600"/>
              <a:gd name="T18" fmla="*/ 0 w 2184400"/>
              <a:gd name="T19" fmla="*/ 433 h 1117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84400"/>
              <a:gd name="T31" fmla="*/ 0 h 1117600"/>
              <a:gd name="T32" fmla="*/ 2184400 w 2184400"/>
              <a:gd name="T33" fmla="*/ 1117600 h 1117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84400" h="1117600">
                <a:moveTo>
                  <a:pt x="1283" y="0"/>
                </a:moveTo>
                <a:lnTo>
                  <a:pt x="260801" y="0"/>
                </a:lnTo>
                <a:lnTo>
                  <a:pt x="258240" y="25400"/>
                </a:lnTo>
                <a:cubicBezTo>
                  <a:pt x="258240" y="485983"/>
                  <a:pt x="631617" y="859360"/>
                  <a:pt x="1092200" y="859360"/>
                </a:cubicBezTo>
                <a:cubicBezTo>
                  <a:pt x="1552783" y="859360"/>
                  <a:pt x="1926160" y="485983"/>
                  <a:pt x="1926160" y="25400"/>
                </a:cubicBezTo>
                <a:lnTo>
                  <a:pt x="1923600" y="0"/>
                </a:lnTo>
                <a:lnTo>
                  <a:pt x="2183118" y="0"/>
                </a:lnTo>
                <a:lnTo>
                  <a:pt x="2184400" y="25400"/>
                </a:lnTo>
                <a:cubicBezTo>
                  <a:pt x="2184400" y="628605"/>
                  <a:pt x="1695405" y="1117600"/>
                  <a:pt x="1092200" y="1117600"/>
                </a:cubicBezTo>
                <a:cubicBezTo>
                  <a:pt x="488995" y="1117600"/>
                  <a:pt x="0" y="628605"/>
                  <a:pt x="0" y="25400"/>
                </a:cubicBez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zh-CN" altLang="en-US" sz="1693"/>
          </a:p>
        </p:txBody>
      </p:sp>
      <p:sp>
        <p:nvSpPr>
          <p:cNvPr id="19" name="任意多边形 19">
            <a:extLst>
              <a:ext uri="{FF2B5EF4-FFF2-40B4-BE49-F238E27FC236}">
                <a16:creationId xmlns:a16="http://schemas.microsoft.com/office/drawing/2014/main" id="{4632288C-F91C-4BE6-82A2-778C2FC1760D}"/>
              </a:ext>
            </a:extLst>
          </p:cNvPr>
          <p:cNvSpPr>
            <a:spLocks/>
          </p:cNvSpPr>
          <p:nvPr/>
        </p:nvSpPr>
        <p:spPr bwMode="auto">
          <a:xfrm>
            <a:off x="5145367" y="2916667"/>
            <a:ext cx="1637977" cy="827201"/>
          </a:xfrm>
          <a:custGeom>
            <a:avLst/>
            <a:gdLst>
              <a:gd name="T0" fmla="*/ 27 w 2184400"/>
              <a:gd name="T1" fmla="*/ 0 h 1117600"/>
              <a:gd name="T2" fmla="*/ 5538 w 2184400"/>
              <a:gd name="T3" fmla="*/ 0 h 1117600"/>
              <a:gd name="T4" fmla="*/ 5483 w 2184400"/>
              <a:gd name="T5" fmla="*/ 433 h 1117600"/>
              <a:gd name="T6" fmla="*/ 23190 w 2184400"/>
              <a:gd name="T7" fmla="*/ 14625 h 1117600"/>
              <a:gd name="T8" fmla="*/ 40897 w 2184400"/>
              <a:gd name="T9" fmla="*/ 433 h 1117600"/>
              <a:gd name="T10" fmla="*/ 40843 w 2184400"/>
              <a:gd name="T11" fmla="*/ 0 h 1117600"/>
              <a:gd name="T12" fmla="*/ 46354 w 2184400"/>
              <a:gd name="T13" fmla="*/ 0 h 1117600"/>
              <a:gd name="T14" fmla="*/ 46380 w 2184400"/>
              <a:gd name="T15" fmla="*/ 433 h 1117600"/>
              <a:gd name="T16" fmla="*/ 23190 w 2184400"/>
              <a:gd name="T17" fmla="*/ 19021 h 1117600"/>
              <a:gd name="T18" fmla="*/ 0 w 2184400"/>
              <a:gd name="T19" fmla="*/ 433 h 1117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84400"/>
              <a:gd name="T31" fmla="*/ 0 h 1117600"/>
              <a:gd name="T32" fmla="*/ 2184400 w 2184400"/>
              <a:gd name="T33" fmla="*/ 1117600 h 1117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84400" h="1117600">
                <a:moveTo>
                  <a:pt x="1283" y="0"/>
                </a:moveTo>
                <a:lnTo>
                  <a:pt x="260801" y="0"/>
                </a:lnTo>
                <a:lnTo>
                  <a:pt x="258240" y="25400"/>
                </a:lnTo>
                <a:cubicBezTo>
                  <a:pt x="258240" y="485983"/>
                  <a:pt x="631617" y="859360"/>
                  <a:pt x="1092200" y="859360"/>
                </a:cubicBezTo>
                <a:cubicBezTo>
                  <a:pt x="1552783" y="859360"/>
                  <a:pt x="1926160" y="485983"/>
                  <a:pt x="1926160" y="25400"/>
                </a:cubicBezTo>
                <a:lnTo>
                  <a:pt x="1923600" y="0"/>
                </a:lnTo>
                <a:lnTo>
                  <a:pt x="2183118" y="0"/>
                </a:lnTo>
                <a:lnTo>
                  <a:pt x="2184400" y="25400"/>
                </a:lnTo>
                <a:cubicBezTo>
                  <a:pt x="2184400" y="628605"/>
                  <a:pt x="1695405" y="1117600"/>
                  <a:pt x="1092200" y="1117600"/>
                </a:cubicBezTo>
                <a:cubicBezTo>
                  <a:pt x="488995" y="1117600"/>
                  <a:pt x="0" y="628605"/>
                  <a:pt x="0" y="25400"/>
                </a:cubicBez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zh-CN" altLang="en-US" sz="1693"/>
          </a:p>
        </p:txBody>
      </p:sp>
      <p:sp>
        <p:nvSpPr>
          <p:cNvPr id="20" name="任意多边形 21">
            <a:extLst>
              <a:ext uri="{FF2B5EF4-FFF2-40B4-BE49-F238E27FC236}">
                <a16:creationId xmlns:a16="http://schemas.microsoft.com/office/drawing/2014/main" id="{7D75D946-6B2B-4FC2-B9A1-80E9D5723F22}"/>
              </a:ext>
            </a:extLst>
          </p:cNvPr>
          <p:cNvSpPr>
            <a:spLocks/>
          </p:cNvSpPr>
          <p:nvPr/>
        </p:nvSpPr>
        <p:spPr bwMode="auto">
          <a:xfrm flipV="1">
            <a:off x="801818" y="2146029"/>
            <a:ext cx="1637976" cy="828693"/>
          </a:xfrm>
          <a:custGeom>
            <a:avLst/>
            <a:gdLst>
              <a:gd name="T0" fmla="*/ 27 w 2184400"/>
              <a:gd name="T1" fmla="*/ 0 h 1117600"/>
              <a:gd name="T2" fmla="*/ 5538 w 2184400"/>
              <a:gd name="T3" fmla="*/ 0 h 1117600"/>
              <a:gd name="T4" fmla="*/ 5483 w 2184400"/>
              <a:gd name="T5" fmla="*/ 445 h 1117600"/>
              <a:gd name="T6" fmla="*/ 23190 w 2184400"/>
              <a:gd name="T7" fmla="*/ 15080 h 1117600"/>
              <a:gd name="T8" fmla="*/ 40896 w 2184400"/>
              <a:gd name="T9" fmla="*/ 445 h 1117600"/>
              <a:gd name="T10" fmla="*/ 40843 w 2184400"/>
              <a:gd name="T11" fmla="*/ 0 h 1117600"/>
              <a:gd name="T12" fmla="*/ 46353 w 2184400"/>
              <a:gd name="T13" fmla="*/ 0 h 1117600"/>
              <a:gd name="T14" fmla="*/ 46379 w 2184400"/>
              <a:gd name="T15" fmla="*/ 445 h 1117600"/>
              <a:gd name="T16" fmla="*/ 23190 w 2184400"/>
              <a:gd name="T17" fmla="*/ 19613 h 1117600"/>
              <a:gd name="T18" fmla="*/ 0 w 2184400"/>
              <a:gd name="T19" fmla="*/ 445 h 1117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84400"/>
              <a:gd name="T31" fmla="*/ 0 h 1117600"/>
              <a:gd name="T32" fmla="*/ 2184400 w 2184400"/>
              <a:gd name="T33" fmla="*/ 1117600 h 1117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84400" h="1117600">
                <a:moveTo>
                  <a:pt x="1283" y="0"/>
                </a:moveTo>
                <a:lnTo>
                  <a:pt x="260801" y="0"/>
                </a:lnTo>
                <a:lnTo>
                  <a:pt x="258240" y="25400"/>
                </a:lnTo>
                <a:cubicBezTo>
                  <a:pt x="258240" y="485983"/>
                  <a:pt x="631617" y="859360"/>
                  <a:pt x="1092200" y="859360"/>
                </a:cubicBezTo>
                <a:cubicBezTo>
                  <a:pt x="1552783" y="859360"/>
                  <a:pt x="1926160" y="485983"/>
                  <a:pt x="1926160" y="25400"/>
                </a:cubicBezTo>
                <a:lnTo>
                  <a:pt x="1923600" y="0"/>
                </a:lnTo>
                <a:lnTo>
                  <a:pt x="2183118" y="0"/>
                </a:lnTo>
                <a:lnTo>
                  <a:pt x="2184400" y="25400"/>
                </a:lnTo>
                <a:cubicBezTo>
                  <a:pt x="2184400" y="628605"/>
                  <a:pt x="1695405" y="1117600"/>
                  <a:pt x="1092200" y="1117600"/>
                </a:cubicBezTo>
                <a:cubicBezTo>
                  <a:pt x="488995" y="1117600"/>
                  <a:pt x="0" y="628605"/>
                  <a:pt x="0" y="25400"/>
                </a:cubicBez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zh-CN" altLang="en-US" sz="1693"/>
          </a:p>
        </p:txBody>
      </p:sp>
      <p:sp>
        <p:nvSpPr>
          <p:cNvPr id="21" name="任意多边形 23">
            <a:extLst>
              <a:ext uri="{FF2B5EF4-FFF2-40B4-BE49-F238E27FC236}">
                <a16:creationId xmlns:a16="http://schemas.microsoft.com/office/drawing/2014/main" id="{C351A61C-C8D8-41B4-9383-284A53094F95}"/>
              </a:ext>
            </a:extLst>
          </p:cNvPr>
          <p:cNvSpPr>
            <a:spLocks/>
          </p:cNvSpPr>
          <p:nvPr/>
        </p:nvSpPr>
        <p:spPr bwMode="auto">
          <a:xfrm flipV="1">
            <a:off x="3697020" y="2146029"/>
            <a:ext cx="1637977" cy="828693"/>
          </a:xfrm>
          <a:custGeom>
            <a:avLst/>
            <a:gdLst>
              <a:gd name="T0" fmla="*/ 27 w 2184400"/>
              <a:gd name="T1" fmla="*/ 0 h 1117600"/>
              <a:gd name="T2" fmla="*/ 5538 w 2184400"/>
              <a:gd name="T3" fmla="*/ 0 h 1117600"/>
              <a:gd name="T4" fmla="*/ 5483 w 2184400"/>
              <a:gd name="T5" fmla="*/ 445 h 1117600"/>
              <a:gd name="T6" fmla="*/ 23190 w 2184400"/>
              <a:gd name="T7" fmla="*/ 15080 h 1117600"/>
              <a:gd name="T8" fmla="*/ 40897 w 2184400"/>
              <a:gd name="T9" fmla="*/ 445 h 1117600"/>
              <a:gd name="T10" fmla="*/ 40843 w 2184400"/>
              <a:gd name="T11" fmla="*/ 0 h 1117600"/>
              <a:gd name="T12" fmla="*/ 46354 w 2184400"/>
              <a:gd name="T13" fmla="*/ 0 h 1117600"/>
              <a:gd name="T14" fmla="*/ 46380 w 2184400"/>
              <a:gd name="T15" fmla="*/ 445 h 1117600"/>
              <a:gd name="T16" fmla="*/ 23190 w 2184400"/>
              <a:gd name="T17" fmla="*/ 19613 h 1117600"/>
              <a:gd name="T18" fmla="*/ 0 w 2184400"/>
              <a:gd name="T19" fmla="*/ 445 h 1117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84400"/>
              <a:gd name="T31" fmla="*/ 0 h 1117600"/>
              <a:gd name="T32" fmla="*/ 2184400 w 2184400"/>
              <a:gd name="T33" fmla="*/ 1117600 h 1117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84400" h="1117600">
                <a:moveTo>
                  <a:pt x="1283" y="0"/>
                </a:moveTo>
                <a:lnTo>
                  <a:pt x="260801" y="0"/>
                </a:lnTo>
                <a:lnTo>
                  <a:pt x="258240" y="25400"/>
                </a:lnTo>
                <a:cubicBezTo>
                  <a:pt x="258240" y="485983"/>
                  <a:pt x="631617" y="859360"/>
                  <a:pt x="1092200" y="859360"/>
                </a:cubicBezTo>
                <a:cubicBezTo>
                  <a:pt x="1552783" y="859360"/>
                  <a:pt x="1926160" y="485983"/>
                  <a:pt x="1926160" y="25400"/>
                </a:cubicBezTo>
                <a:lnTo>
                  <a:pt x="1923600" y="0"/>
                </a:lnTo>
                <a:lnTo>
                  <a:pt x="2183118" y="0"/>
                </a:lnTo>
                <a:lnTo>
                  <a:pt x="2184400" y="25400"/>
                </a:lnTo>
                <a:cubicBezTo>
                  <a:pt x="2184400" y="628605"/>
                  <a:pt x="1695405" y="1117600"/>
                  <a:pt x="1092200" y="1117600"/>
                </a:cubicBezTo>
                <a:cubicBezTo>
                  <a:pt x="488995" y="1117600"/>
                  <a:pt x="0" y="628605"/>
                  <a:pt x="0" y="25400"/>
                </a:cubicBez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zh-CN" altLang="en-US" sz="1693"/>
          </a:p>
        </p:txBody>
      </p:sp>
      <p:sp>
        <p:nvSpPr>
          <p:cNvPr id="22" name="任意多边形 25">
            <a:extLst>
              <a:ext uri="{FF2B5EF4-FFF2-40B4-BE49-F238E27FC236}">
                <a16:creationId xmlns:a16="http://schemas.microsoft.com/office/drawing/2014/main" id="{5BE1352E-76C9-4E9E-96A4-4BB58EEC22A7}"/>
              </a:ext>
            </a:extLst>
          </p:cNvPr>
          <p:cNvSpPr>
            <a:spLocks/>
          </p:cNvSpPr>
          <p:nvPr/>
        </p:nvSpPr>
        <p:spPr bwMode="auto">
          <a:xfrm flipV="1">
            <a:off x="6592222" y="2146029"/>
            <a:ext cx="1637976" cy="828693"/>
          </a:xfrm>
          <a:custGeom>
            <a:avLst/>
            <a:gdLst>
              <a:gd name="T0" fmla="*/ 27 w 2184400"/>
              <a:gd name="T1" fmla="*/ 0 h 1117600"/>
              <a:gd name="T2" fmla="*/ 5538 w 2184400"/>
              <a:gd name="T3" fmla="*/ 0 h 1117600"/>
              <a:gd name="T4" fmla="*/ 5483 w 2184400"/>
              <a:gd name="T5" fmla="*/ 445 h 1117600"/>
              <a:gd name="T6" fmla="*/ 23190 w 2184400"/>
              <a:gd name="T7" fmla="*/ 15080 h 1117600"/>
              <a:gd name="T8" fmla="*/ 40896 w 2184400"/>
              <a:gd name="T9" fmla="*/ 445 h 1117600"/>
              <a:gd name="T10" fmla="*/ 40843 w 2184400"/>
              <a:gd name="T11" fmla="*/ 0 h 1117600"/>
              <a:gd name="T12" fmla="*/ 46353 w 2184400"/>
              <a:gd name="T13" fmla="*/ 0 h 1117600"/>
              <a:gd name="T14" fmla="*/ 46379 w 2184400"/>
              <a:gd name="T15" fmla="*/ 445 h 1117600"/>
              <a:gd name="T16" fmla="*/ 23190 w 2184400"/>
              <a:gd name="T17" fmla="*/ 19613 h 1117600"/>
              <a:gd name="T18" fmla="*/ 0 w 2184400"/>
              <a:gd name="T19" fmla="*/ 445 h 1117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84400"/>
              <a:gd name="T31" fmla="*/ 0 h 1117600"/>
              <a:gd name="T32" fmla="*/ 2184400 w 2184400"/>
              <a:gd name="T33" fmla="*/ 1117600 h 1117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84400" h="1117600">
                <a:moveTo>
                  <a:pt x="1283" y="0"/>
                </a:moveTo>
                <a:lnTo>
                  <a:pt x="260801" y="0"/>
                </a:lnTo>
                <a:lnTo>
                  <a:pt x="258240" y="25400"/>
                </a:lnTo>
                <a:cubicBezTo>
                  <a:pt x="258240" y="485983"/>
                  <a:pt x="631617" y="859360"/>
                  <a:pt x="1092200" y="859360"/>
                </a:cubicBezTo>
                <a:cubicBezTo>
                  <a:pt x="1552783" y="859360"/>
                  <a:pt x="1926160" y="485983"/>
                  <a:pt x="1926160" y="25400"/>
                </a:cubicBezTo>
                <a:lnTo>
                  <a:pt x="1923600" y="0"/>
                </a:lnTo>
                <a:lnTo>
                  <a:pt x="2183118" y="0"/>
                </a:lnTo>
                <a:lnTo>
                  <a:pt x="2184400" y="25400"/>
                </a:lnTo>
                <a:cubicBezTo>
                  <a:pt x="2184400" y="628605"/>
                  <a:pt x="1695405" y="1117600"/>
                  <a:pt x="1092200" y="1117600"/>
                </a:cubicBezTo>
                <a:cubicBezTo>
                  <a:pt x="488995" y="1117600"/>
                  <a:pt x="0" y="628605"/>
                  <a:pt x="0" y="25400"/>
                </a:cubicBez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zh-CN" altLang="en-US" sz="1693"/>
          </a:p>
        </p:txBody>
      </p:sp>
      <p:sp>
        <p:nvSpPr>
          <p:cNvPr id="23" name="文本框 27">
            <a:extLst>
              <a:ext uri="{FF2B5EF4-FFF2-40B4-BE49-F238E27FC236}">
                <a16:creationId xmlns:a16="http://schemas.microsoft.com/office/drawing/2014/main" id="{81AE88DC-1963-4801-AED0-7E3A88BA7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281" y="2574738"/>
            <a:ext cx="736119" cy="69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271" tIns="34136" rIns="68271" bIns="34136">
            <a:spAutoFit/>
          </a:bodyPr>
          <a:lstStyle/>
          <a:p>
            <a:pPr algn="ctr" defTabSz="682376"/>
            <a:r>
              <a:rPr lang="en-US" altLang="zh-CN" sz="4045">
                <a:solidFill>
                  <a:srgbClr val="5F5F5F"/>
                </a:solidFill>
                <a:latin typeface="Impact" pitchFamily="34" charset="0"/>
                <a:ea typeface="时尚中黑简体" pitchFamily="2" charset="-122"/>
                <a:cs typeface="Arial" charset="0"/>
              </a:rPr>
              <a:t>01</a:t>
            </a:r>
            <a:endParaRPr lang="zh-CN" altLang="en-US" sz="4045">
              <a:solidFill>
                <a:srgbClr val="5F5F5F"/>
              </a:solidFill>
              <a:latin typeface="Impact" pitchFamily="34" charset="0"/>
              <a:ea typeface="时尚中黑简体" pitchFamily="2" charset="-122"/>
              <a:cs typeface="Arial" charset="0"/>
            </a:endParaRPr>
          </a:p>
        </p:txBody>
      </p:sp>
      <p:sp>
        <p:nvSpPr>
          <p:cNvPr id="24" name="文本框 28">
            <a:extLst>
              <a:ext uri="{FF2B5EF4-FFF2-40B4-BE49-F238E27FC236}">
                <a16:creationId xmlns:a16="http://schemas.microsoft.com/office/drawing/2014/main" id="{CC91129E-B8F6-471E-B1B6-1D964D4CC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628" y="2574738"/>
            <a:ext cx="736119" cy="69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271" tIns="34136" rIns="68271" bIns="34136">
            <a:spAutoFit/>
          </a:bodyPr>
          <a:lstStyle/>
          <a:p>
            <a:pPr algn="ctr" defTabSz="682376"/>
            <a:r>
              <a:rPr lang="en-US" altLang="zh-CN" sz="4045" dirty="0">
                <a:solidFill>
                  <a:srgbClr val="5F5F5F"/>
                </a:solidFill>
                <a:latin typeface="Impact" pitchFamily="34" charset="0"/>
                <a:ea typeface="时尚中黑简体" pitchFamily="2" charset="-122"/>
                <a:cs typeface="Arial" charset="0"/>
              </a:rPr>
              <a:t>02</a:t>
            </a:r>
            <a:endParaRPr lang="zh-CN" altLang="en-US" sz="4045" dirty="0">
              <a:solidFill>
                <a:srgbClr val="5F5F5F"/>
              </a:solidFill>
              <a:latin typeface="Impact" pitchFamily="34" charset="0"/>
              <a:ea typeface="时尚中黑简体" pitchFamily="2" charset="-122"/>
              <a:cs typeface="Arial" charset="0"/>
            </a:endParaRPr>
          </a:p>
        </p:txBody>
      </p:sp>
      <p:sp>
        <p:nvSpPr>
          <p:cNvPr id="25" name="文本框 29">
            <a:extLst>
              <a:ext uri="{FF2B5EF4-FFF2-40B4-BE49-F238E27FC236}">
                <a16:creationId xmlns:a16="http://schemas.microsoft.com/office/drawing/2014/main" id="{AE7F37F1-3BA9-46BA-A923-F4A09E7B7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429" y="2574738"/>
            <a:ext cx="737612" cy="69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271" tIns="34136" rIns="68271" bIns="34136">
            <a:spAutoFit/>
          </a:bodyPr>
          <a:lstStyle/>
          <a:p>
            <a:pPr algn="ctr" defTabSz="682376"/>
            <a:r>
              <a:rPr lang="en-US" altLang="zh-CN" sz="4045">
                <a:solidFill>
                  <a:srgbClr val="5F5F5F"/>
                </a:solidFill>
                <a:latin typeface="Impact" pitchFamily="34" charset="0"/>
                <a:ea typeface="时尚中黑简体" pitchFamily="2" charset="-122"/>
                <a:cs typeface="Arial" charset="0"/>
              </a:rPr>
              <a:t>03</a:t>
            </a:r>
            <a:endParaRPr lang="zh-CN" altLang="en-US" sz="4045">
              <a:solidFill>
                <a:srgbClr val="5F5F5F"/>
              </a:solidFill>
              <a:latin typeface="Impact" pitchFamily="34" charset="0"/>
              <a:ea typeface="时尚中黑简体" pitchFamily="2" charset="-122"/>
              <a:cs typeface="Arial" charset="0"/>
            </a:endParaRPr>
          </a:p>
        </p:txBody>
      </p:sp>
      <p:sp>
        <p:nvSpPr>
          <p:cNvPr id="27" name="文本框 30">
            <a:extLst>
              <a:ext uri="{FF2B5EF4-FFF2-40B4-BE49-F238E27FC236}">
                <a16:creationId xmlns:a16="http://schemas.microsoft.com/office/drawing/2014/main" id="{C12AD4A4-53FB-46C9-A473-D651E592E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159" y="2574738"/>
            <a:ext cx="737612" cy="69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271" tIns="34136" rIns="68271" bIns="34136">
            <a:spAutoFit/>
          </a:bodyPr>
          <a:lstStyle/>
          <a:p>
            <a:pPr algn="ctr" defTabSz="682376"/>
            <a:r>
              <a:rPr lang="en-US" altLang="zh-CN" sz="4045">
                <a:solidFill>
                  <a:srgbClr val="5F5F5F"/>
                </a:solidFill>
                <a:latin typeface="Impact" pitchFamily="34" charset="0"/>
                <a:ea typeface="时尚中黑简体" pitchFamily="2" charset="-122"/>
                <a:cs typeface="Arial" charset="0"/>
              </a:rPr>
              <a:t>04</a:t>
            </a:r>
            <a:endParaRPr lang="zh-CN" altLang="en-US" sz="4045">
              <a:solidFill>
                <a:srgbClr val="5F5F5F"/>
              </a:solidFill>
              <a:latin typeface="Impact" pitchFamily="34" charset="0"/>
              <a:ea typeface="时尚中黑简体" pitchFamily="2" charset="-122"/>
              <a:cs typeface="Arial" charset="0"/>
            </a:endParaRPr>
          </a:p>
        </p:txBody>
      </p:sp>
      <p:sp>
        <p:nvSpPr>
          <p:cNvPr id="30" name="文本框 31">
            <a:extLst>
              <a:ext uri="{FF2B5EF4-FFF2-40B4-BE49-F238E27FC236}">
                <a16:creationId xmlns:a16="http://schemas.microsoft.com/office/drawing/2014/main" id="{5511E3F3-A8C9-43D2-896C-9301EB8D8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9124" y="2574738"/>
            <a:ext cx="737612" cy="69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271" tIns="34136" rIns="68271" bIns="34136">
            <a:spAutoFit/>
          </a:bodyPr>
          <a:lstStyle/>
          <a:p>
            <a:pPr algn="ctr" defTabSz="682376"/>
            <a:r>
              <a:rPr lang="en-US" altLang="zh-CN" sz="4045">
                <a:solidFill>
                  <a:srgbClr val="5F5F5F"/>
                </a:solidFill>
                <a:latin typeface="Impact" pitchFamily="34" charset="0"/>
                <a:ea typeface="时尚中黑简体" pitchFamily="2" charset="-122"/>
                <a:cs typeface="Arial" charset="0"/>
              </a:rPr>
              <a:t>05</a:t>
            </a:r>
            <a:endParaRPr lang="zh-CN" altLang="en-US" sz="4045">
              <a:solidFill>
                <a:srgbClr val="5F5F5F"/>
              </a:solidFill>
              <a:latin typeface="Impact" pitchFamily="34" charset="0"/>
              <a:ea typeface="时尚中黑简体" pitchFamily="2" charset="-122"/>
              <a:cs typeface="Arial" charset="0"/>
            </a:endParaRPr>
          </a:p>
        </p:txBody>
      </p:sp>
      <p:grpSp>
        <p:nvGrpSpPr>
          <p:cNvPr id="33" name="Group 33">
            <a:extLst>
              <a:ext uri="{FF2B5EF4-FFF2-40B4-BE49-F238E27FC236}">
                <a16:creationId xmlns:a16="http://schemas.microsoft.com/office/drawing/2014/main" id="{39531920-49CC-4C04-A4CE-9B2F9D38CAF5}"/>
              </a:ext>
            </a:extLst>
          </p:cNvPr>
          <p:cNvGrpSpPr>
            <a:grpSpLocks/>
          </p:cNvGrpSpPr>
          <p:nvPr/>
        </p:nvGrpSpPr>
        <p:grpSpPr bwMode="auto">
          <a:xfrm>
            <a:off x="2075467" y="3814044"/>
            <a:ext cx="2068002" cy="670420"/>
            <a:chOff x="1390" y="2533"/>
            <a:chExt cx="1385" cy="449"/>
          </a:xfrm>
        </p:grpSpPr>
        <p:sp>
          <p:nvSpPr>
            <p:cNvPr id="34" name="文本框 34">
              <a:extLst>
                <a:ext uri="{FF2B5EF4-FFF2-40B4-BE49-F238E27FC236}">
                  <a16:creationId xmlns:a16="http://schemas.microsoft.com/office/drawing/2014/main" id="{1C9808AD-B017-4489-8E0D-6AFAA962B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0" y="2533"/>
              <a:ext cx="1385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271" tIns="34136" rIns="68271" bIns="34136">
              <a:spAutoFit/>
            </a:bodyPr>
            <a:lstStyle/>
            <a:p>
              <a:pPr algn="ctr" defTabSz="682376"/>
              <a:r>
                <a:rPr lang="en-US" altLang="zh-CN" sz="1505" b="1" dirty="0">
                  <a:solidFill>
                    <a:srgbClr val="5F5F5F"/>
                  </a:solidFill>
                </a:rPr>
                <a:t>Obtain insights</a:t>
              </a:r>
              <a:endParaRPr lang="zh-CN" altLang="en-US" sz="1505" b="1" dirty="0">
                <a:solidFill>
                  <a:srgbClr val="5F5F5F"/>
                </a:solidFill>
              </a:endParaRPr>
            </a:p>
          </p:txBody>
        </p:sp>
        <p:sp>
          <p:nvSpPr>
            <p:cNvPr id="35" name="矩形 35">
              <a:extLst>
                <a:ext uri="{FF2B5EF4-FFF2-40B4-BE49-F238E27FC236}">
                  <a16:creationId xmlns:a16="http://schemas.microsoft.com/office/drawing/2014/main" id="{CDB3668D-5EEF-4532-AE26-FE843178F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" y="2781"/>
              <a:ext cx="1309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271" tIns="34136" rIns="68271" bIns="34136">
              <a:spAutoFit/>
            </a:bodyPr>
            <a:lstStyle/>
            <a:p>
              <a:pPr algn="just" defTabSz="682376">
                <a:tabLst>
                  <a:tab pos="1013858" algn="l"/>
                </a:tabLst>
              </a:pPr>
              <a:endParaRPr lang="en-US" altLang="zh-CN" sz="752" dirty="0">
                <a:solidFill>
                  <a:srgbClr val="595959"/>
                </a:solidFill>
              </a:endParaRPr>
            </a:p>
            <a:p>
              <a:pPr algn="just" defTabSz="682376">
                <a:tabLst>
                  <a:tab pos="1013858" algn="l"/>
                </a:tabLst>
              </a:pPr>
              <a:endParaRPr lang="en-US" altLang="zh-CN" sz="752" dirty="0">
                <a:solidFill>
                  <a:srgbClr val="7F7F7F"/>
                </a:solidFill>
                <a:latin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05DB076F-47E9-42E7-B498-57C43EA24781}"/>
              </a:ext>
            </a:extLst>
          </p:cNvPr>
          <p:cNvGrpSpPr>
            <a:grpSpLocks/>
          </p:cNvGrpSpPr>
          <p:nvPr/>
        </p:nvGrpSpPr>
        <p:grpSpPr bwMode="auto">
          <a:xfrm>
            <a:off x="4979629" y="3814045"/>
            <a:ext cx="2068001" cy="1166143"/>
            <a:chOff x="3335" y="2533"/>
            <a:chExt cx="1385" cy="781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8BB7882-BE4D-4BE0-AB45-37E8D179D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" y="2533"/>
              <a:ext cx="1385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271" tIns="34136" rIns="68271" bIns="34136">
              <a:spAutoFit/>
            </a:bodyPr>
            <a:lstStyle/>
            <a:p>
              <a:pPr algn="ctr" defTabSz="682376"/>
              <a:r>
                <a:rPr lang="en-US" altLang="zh-CN" sz="1505" b="1" dirty="0">
                  <a:solidFill>
                    <a:srgbClr val="5F5F5F"/>
                  </a:solidFill>
                </a:rPr>
                <a:t>ML Modeling/Validation</a:t>
              </a:r>
              <a:endParaRPr lang="zh-CN" altLang="en-US" sz="1505" b="1" dirty="0">
                <a:solidFill>
                  <a:srgbClr val="5F5F5F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1452775-9332-46BD-80EF-15C54556B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2881"/>
              <a:ext cx="1309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271" tIns="34136" rIns="68271" bIns="34136">
              <a:spAutoFit/>
            </a:bodyPr>
            <a:lstStyle/>
            <a:p>
              <a:pPr algn="just" defTabSz="682376">
                <a:tabLst>
                  <a:tab pos="1013858" algn="l"/>
                </a:tabLst>
              </a:pPr>
              <a:r>
                <a:rPr lang="en-US" altLang="zh-CN" sz="1000" dirty="0">
                  <a:solidFill>
                    <a:srgbClr val="595959"/>
                  </a:solidFill>
                </a:rPr>
                <a:t>Build a machine learning model based on new data and pre-existing dataset.</a:t>
              </a:r>
            </a:p>
            <a:p>
              <a:pPr algn="just" defTabSz="682376">
                <a:tabLst>
                  <a:tab pos="1013858" algn="l"/>
                </a:tabLst>
              </a:pPr>
              <a:endParaRPr lang="en-US" altLang="zh-CN" sz="752" dirty="0">
                <a:solidFill>
                  <a:srgbClr val="7F7F7F"/>
                </a:solidFill>
                <a:latin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9" name="Group 32">
            <a:extLst>
              <a:ext uri="{FF2B5EF4-FFF2-40B4-BE49-F238E27FC236}">
                <a16:creationId xmlns:a16="http://schemas.microsoft.com/office/drawing/2014/main" id="{6B2B0BFB-2240-465B-A1E0-77D3A79D0279}"/>
              </a:ext>
            </a:extLst>
          </p:cNvPr>
          <p:cNvGrpSpPr>
            <a:grpSpLocks/>
          </p:cNvGrpSpPr>
          <p:nvPr/>
        </p:nvGrpSpPr>
        <p:grpSpPr bwMode="auto">
          <a:xfrm>
            <a:off x="6363770" y="1286155"/>
            <a:ext cx="2068002" cy="864529"/>
            <a:chOff x="4262" y="840"/>
            <a:chExt cx="1385" cy="579"/>
          </a:xfrm>
        </p:grpSpPr>
        <p:sp>
          <p:nvSpPr>
            <p:cNvPr id="40" name="文本框 38">
              <a:extLst>
                <a:ext uri="{FF2B5EF4-FFF2-40B4-BE49-F238E27FC236}">
                  <a16:creationId xmlns:a16="http://schemas.microsoft.com/office/drawing/2014/main" id="{EBE5E4B2-804E-4747-AD4E-9D17ED415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840"/>
              <a:ext cx="1385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271" tIns="34136" rIns="68271" bIns="34136">
              <a:spAutoFit/>
            </a:bodyPr>
            <a:lstStyle/>
            <a:p>
              <a:pPr algn="ctr" defTabSz="682376"/>
              <a:r>
                <a:rPr lang="en-US" altLang="zh-CN" sz="1505" b="1" dirty="0">
                  <a:solidFill>
                    <a:srgbClr val="5F5F5F"/>
                  </a:solidFill>
                </a:rPr>
                <a:t>Monitor &amp; Repeat</a:t>
              </a:r>
              <a:endParaRPr lang="zh-CN" altLang="en-US" sz="1505" b="1" dirty="0">
                <a:solidFill>
                  <a:srgbClr val="5F5F5F"/>
                </a:solidFill>
              </a:endParaRPr>
            </a:p>
          </p:txBody>
        </p:sp>
        <p:sp>
          <p:nvSpPr>
            <p:cNvPr id="41" name="矩形 39">
              <a:extLst>
                <a:ext uri="{FF2B5EF4-FFF2-40B4-BE49-F238E27FC236}">
                  <a16:creationId xmlns:a16="http://schemas.microsoft.com/office/drawing/2014/main" id="{0577BA4F-8568-4FF4-A6BF-2AD224908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5" y="1089"/>
              <a:ext cx="130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271" tIns="34136" rIns="68271" bIns="34136">
              <a:spAutoFit/>
            </a:bodyPr>
            <a:lstStyle/>
            <a:p>
              <a:pPr algn="just" defTabSz="682376">
                <a:tabLst>
                  <a:tab pos="1013858" algn="l"/>
                </a:tabLst>
              </a:pPr>
              <a:r>
                <a:rPr lang="en-US" altLang="zh-CN" sz="1000" dirty="0">
                  <a:solidFill>
                    <a:srgbClr val="595959"/>
                  </a:solidFill>
                </a:rPr>
                <a:t>Make sure everything is working correctly and repeat the cycle.</a:t>
              </a:r>
            </a:p>
            <a:p>
              <a:pPr algn="just" defTabSz="682376">
                <a:tabLst>
                  <a:tab pos="1013858" algn="l"/>
                </a:tabLst>
              </a:pPr>
              <a:endParaRPr lang="en-US" altLang="zh-CN" sz="752" dirty="0">
                <a:solidFill>
                  <a:srgbClr val="7F7F7F"/>
                </a:solidFill>
                <a:latin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42" name="Group 31">
            <a:extLst>
              <a:ext uri="{FF2B5EF4-FFF2-40B4-BE49-F238E27FC236}">
                <a16:creationId xmlns:a16="http://schemas.microsoft.com/office/drawing/2014/main" id="{E86CE556-64C6-4E59-8574-31C3BC9C0ABA}"/>
              </a:ext>
            </a:extLst>
          </p:cNvPr>
          <p:cNvGrpSpPr>
            <a:grpSpLocks/>
          </p:cNvGrpSpPr>
          <p:nvPr/>
        </p:nvGrpSpPr>
        <p:grpSpPr bwMode="auto">
          <a:xfrm>
            <a:off x="3502910" y="1286153"/>
            <a:ext cx="2066508" cy="985473"/>
            <a:chOff x="2346" y="840"/>
            <a:chExt cx="1384" cy="660"/>
          </a:xfrm>
        </p:grpSpPr>
        <p:sp>
          <p:nvSpPr>
            <p:cNvPr id="43" name="文本框 40">
              <a:extLst>
                <a:ext uri="{FF2B5EF4-FFF2-40B4-BE49-F238E27FC236}">
                  <a16:creationId xmlns:a16="http://schemas.microsoft.com/office/drawing/2014/main" id="{3A55050E-7FFE-406E-860B-23E1462FB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6" y="840"/>
              <a:ext cx="1384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271" tIns="34136" rIns="68271" bIns="34136">
              <a:spAutoFit/>
            </a:bodyPr>
            <a:lstStyle/>
            <a:p>
              <a:pPr algn="ctr" defTabSz="682376"/>
              <a:r>
                <a:rPr lang="en-US" altLang="zh-CN" sz="1505" b="1" dirty="0">
                  <a:solidFill>
                    <a:srgbClr val="5F5F5F"/>
                  </a:solidFill>
                </a:rPr>
                <a:t>Feature Engineering</a:t>
              </a:r>
              <a:endParaRPr lang="zh-CN" altLang="en-US" sz="1505" b="1" dirty="0">
                <a:solidFill>
                  <a:srgbClr val="5F5F5F"/>
                </a:solidFill>
              </a:endParaRPr>
            </a:p>
          </p:txBody>
        </p:sp>
        <p:sp>
          <p:nvSpPr>
            <p:cNvPr id="44" name="矩形 41">
              <a:extLst>
                <a:ext uri="{FF2B5EF4-FFF2-40B4-BE49-F238E27FC236}">
                  <a16:creationId xmlns:a16="http://schemas.microsoft.com/office/drawing/2014/main" id="{62933D80-56A0-447D-B1C0-7BE0A1834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1067"/>
              <a:ext cx="1309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271" tIns="34136" rIns="68271" bIns="34136">
              <a:spAutoFit/>
            </a:bodyPr>
            <a:lstStyle/>
            <a:p>
              <a:pPr algn="just" defTabSz="682376">
                <a:tabLst>
                  <a:tab pos="1013858" algn="l"/>
                </a:tabLst>
              </a:pPr>
              <a:r>
                <a:rPr lang="en-US" altLang="zh-CN" sz="1000" dirty="0">
                  <a:solidFill>
                    <a:srgbClr val="595959"/>
                  </a:solidFill>
                </a:rPr>
                <a:t>Clean up the data and feed good data into machine learning models for greater results.</a:t>
              </a:r>
            </a:p>
            <a:p>
              <a:pPr algn="just" defTabSz="682376">
                <a:tabLst>
                  <a:tab pos="1013858" algn="l"/>
                </a:tabLst>
              </a:pPr>
              <a:endParaRPr lang="en-US" altLang="zh-CN" sz="752" dirty="0">
                <a:solidFill>
                  <a:srgbClr val="7F7F7F"/>
                </a:solidFill>
                <a:latin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45" name="Group 30">
            <a:extLst>
              <a:ext uri="{FF2B5EF4-FFF2-40B4-BE49-F238E27FC236}">
                <a16:creationId xmlns:a16="http://schemas.microsoft.com/office/drawing/2014/main" id="{32446132-F11D-4945-8E12-1B1A61395100}"/>
              </a:ext>
            </a:extLst>
          </p:cNvPr>
          <p:cNvGrpSpPr>
            <a:grpSpLocks/>
          </p:cNvGrpSpPr>
          <p:nvPr/>
        </p:nvGrpSpPr>
        <p:grpSpPr bwMode="auto">
          <a:xfrm>
            <a:off x="561422" y="1286153"/>
            <a:ext cx="2068002" cy="975021"/>
            <a:chOff x="376" y="840"/>
            <a:chExt cx="1385" cy="653"/>
          </a:xfrm>
        </p:grpSpPr>
        <p:sp>
          <p:nvSpPr>
            <p:cNvPr id="46" name="文本框 32">
              <a:extLst>
                <a:ext uri="{FF2B5EF4-FFF2-40B4-BE49-F238E27FC236}">
                  <a16:creationId xmlns:a16="http://schemas.microsoft.com/office/drawing/2014/main" id="{F3564A3E-9756-4611-BE89-B03B9C5AE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" y="840"/>
              <a:ext cx="1385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271" tIns="34136" rIns="68271" bIns="34136">
              <a:spAutoFit/>
            </a:bodyPr>
            <a:lstStyle/>
            <a:p>
              <a:pPr algn="ctr" defTabSz="682376"/>
              <a:r>
                <a:rPr lang="en-US" altLang="zh-CN" sz="1505" b="1" dirty="0">
                  <a:solidFill>
                    <a:srgbClr val="5F5F5F"/>
                  </a:solidFill>
                </a:rPr>
                <a:t>Feed new dataset</a:t>
              </a:r>
              <a:endParaRPr lang="zh-CN" altLang="en-US" sz="1505" b="1" dirty="0">
                <a:solidFill>
                  <a:srgbClr val="5F5F5F"/>
                </a:solidFill>
              </a:endParaRPr>
            </a:p>
          </p:txBody>
        </p:sp>
        <p:sp>
          <p:nvSpPr>
            <p:cNvPr id="47" name="矩形 33">
              <a:extLst>
                <a:ext uri="{FF2B5EF4-FFF2-40B4-BE49-F238E27FC236}">
                  <a16:creationId xmlns:a16="http://schemas.microsoft.com/office/drawing/2014/main" id="{1273D948-64BF-47FA-9E72-5DFB215DE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1060"/>
              <a:ext cx="1310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271" tIns="34136" rIns="68271" bIns="34136">
              <a:spAutoFit/>
            </a:bodyPr>
            <a:lstStyle/>
            <a:p>
              <a:pPr algn="just" defTabSz="682376">
                <a:tabLst>
                  <a:tab pos="1013858" algn="l"/>
                </a:tabLst>
              </a:pPr>
              <a:r>
                <a:rPr lang="en-US" altLang="zh-CN" sz="1000" dirty="0">
                  <a:solidFill>
                    <a:srgbClr val="595959"/>
                  </a:solidFill>
                </a:rPr>
                <a:t>New customer data would come in everyday. It’s always important to keep the data up to date</a:t>
              </a:r>
            </a:p>
            <a:p>
              <a:pPr algn="just" defTabSz="682376">
                <a:tabLst>
                  <a:tab pos="1013858" algn="l"/>
                </a:tabLst>
              </a:pPr>
              <a:endParaRPr lang="en-US" altLang="zh-CN" sz="752" dirty="0">
                <a:solidFill>
                  <a:srgbClr val="7F7F7F"/>
                </a:solidFill>
                <a:latin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6" name="矩形 37">
            <a:extLst>
              <a:ext uri="{FF2B5EF4-FFF2-40B4-BE49-F238E27FC236}">
                <a16:creationId xmlns:a16="http://schemas.microsoft.com/office/drawing/2014/main" id="{507E1A82-0831-4605-9F4B-24E734E3B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589" y="4114165"/>
            <a:ext cx="1954522" cy="50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271" tIns="34136" rIns="68271" bIns="34136">
            <a:spAutoFit/>
          </a:bodyPr>
          <a:lstStyle/>
          <a:p>
            <a:pPr algn="just" defTabSz="682376">
              <a:tabLst>
                <a:tab pos="1013858" algn="l"/>
              </a:tabLst>
            </a:pPr>
            <a:r>
              <a:rPr lang="en-US" altLang="zh-CN" sz="1000" dirty="0">
                <a:solidFill>
                  <a:srgbClr val="595959"/>
                </a:solidFill>
              </a:rPr>
              <a:t>New data exploration and get the insights for the differences</a:t>
            </a:r>
          </a:p>
          <a:p>
            <a:pPr algn="just" defTabSz="682376">
              <a:tabLst>
                <a:tab pos="1013858" algn="l"/>
              </a:tabLst>
            </a:pPr>
            <a:endParaRPr lang="en-US" altLang="zh-CN" sz="752" dirty="0">
              <a:solidFill>
                <a:srgbClr val="7F7F7F"/>
              </a:solidFill>
              <a:latin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93839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31" grpId="0"/>
      <p:bldP spid="3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7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8F4046F-7616-4C87-A711-7EFA19556D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4B1D68-95DE-45D5-9B79-C1781A12DE55}"/>
              </a:ext>
            </a:extLst>
          </p:cNvPr>
          <p:cNvSpPr/>
          <p:nvPr/>
        </p:nvSpPr>
        <p:spPr>
          <a:xfrm>
            <a:off x="63134" y="1089288"/>
            <a:ext cx="8913243" cy="3892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40EEA-7612-4E4E-B54E-3C1B56617864}"/>
              </a:ext>
            </a:extLst>
          </p:cNvPr>
          <p:cNvSpPr/>
          <p:nvPr/>
        </p:nvSpPr>
        <p:spPr>
          <a:xfrm>
            <a:off x="0" y="333040"/>
            <a:ext cx="9144000" cy="5434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C93F8-08B7-45A3-9C00-D883422B8605}"/>
              </a:ext>
            </a:extLst>
          </p:cNvPr>
          <p:cNvSpPr txBox="1"/>
          <p:nvPr/>
        </p:nvSpPr>
        <p:spPr>
          <a:xfrm>
            <a:off x="115377" y="281606"/>
            <a:ext cx="8315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Future Works</a:t>
            </a:r>
          </a:p>
        </p:txBody>
      </p:sp>
      <p:sp>
        <p:nvSpPr>
          <p:cNvPr id="26" name="矩形 23">
            <a:extLst>
              <a:ext uri="{FF2B5EF4-FFF2-40B4-BE49-F238E27FC236}">
                <a16:creationId xmlns:a16="http://schemas.microsoft.com/office/drawing/2014/main" id="{3DA8CBBE-839C-4223-9696-3516F2B0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405" y="1824864"/>
            <a:ext cx="261300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 dirty="0">
                <a:solidFill>
                  <a:schemeClr val="bg1"/>
                </a:solidFill>
                <a:latin typeface="微软雅黑" pitchFamily="34" charset="-122"/>
              </a:rPr>
              <a:t>1</a:t>
            </a:r>
            <a:endParaRPr lang="zh-CN" altLang="en-US" sz="1693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8" name="矩形 26">
            <a:extLst>
              <a:ext uri="{FF2B5EF4-FFF2-40B4-BE49-F238E27FC236}">
                <a16:creationId xmlns:a16="http://schemas.microsoft.com/office/drawing/2014/main" id="{887885A2-DC84-457E-BFEC-5F2250AEE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395" y="2319019"/>
            <a:ext cx="1967651" cy="240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>
              <a:lnSpc>
                <a:spcPct val="120000"/>
              </a:lnSpc>
            </a:pPr>
            <a:r>
              <a:rPr lang="en-US" altLang="zh-CN" sz="1400" b="1" u="sng" dirty="0">
                <a:solidFill>
                  <a:schemeClr val="bg1"/>
                </a:solidFill>
              </a:rPr>
              <a:t>Extreme Gradient Boosting</a:t>
            </a: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Gradient Boosting.</a:t>
            </a: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Decision Tree based ensemble Machine Learning.</a:t>
            </a: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</a:endParaRPr>
          </a:p>
          <a:p>
            <a:pPr defTabSz="910829">
              <a:lnSpc>
                <a:spcPct val="12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200" b="1" u="sng" dirty="0">
              <a:solidFill>
                <a:schemeClr val="bg1"/>
              </a:solidFill>
            </a:endParaRPr>
          </a:p>
        </p:txBody>
      </p:sp>
      <p:sp>
        <p:nvSpPr>
          <p:cNvPr id="29" name="矩形 27">
            <a:extLst>
              <a:ext uri="{FF2B5EF4-FFF2-40B4-BE49-F238E27FC236}">
                <a16:creationId xmlns:a16="http://schemas.microsoft.com/office/drawing/2014/main" id="{D146A71C-56D3-45DA-AA16-01A992E3A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949" y="1824863"/>
            <a:ext cx="259807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>
                <a:solidFill>
                  <a:schemeClr val="bg1"/>
                </a:solidFill>
                <a:latin typeface="微软雅黑" pitchFamily="34" charset="-122"/>
              </a:rPr>
              <a:t>2</a:t>
            </a:r>
            <a:endParaRPr lang="zh-CN" altLang="en-US" sz="1693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2545288-BBA9-4F77-B829-17F3D90D0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37" y="2297168"/>
            <a:ext cx="2042931" cy="147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/>
            <a:r>
              <a:rPr lang="en-US" altLang="zh-CN" sz="1600" b="1" u="sng" dirty="0">
                <a:solidFill>
                  <a:schemeClr val="bg1"/>
                </a:solidFill>
              </a:rPr>
              <a:t>CAT Boosting</a:t>
            </a: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Gradient Boosting.</a:t>
            </a: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Great results with default parameters.</a:t>
            </a: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endParaRPr kumimoji="1" lang="en-US" altLang="zh-CN" sz="1600" dirty="0">
              <a:solidFill>
                <a:schemeClr val="bg1"/>
              </a:solidFill>
              <a:latin typeface="Ping Hei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B337DF8-A069-4F32-856F-CB2E51C84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281" y="1837667"/>
            <a:ext cx="262793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 dirty="0">
                <a:solidFill>
                  <a:schemeClr val="bg1"/>
                </a:solidFill>
                <a:latin typeface="微软雅黑" pitchFamily="34" charset="-122"/>
              </a:rPr>
              <a:t>3</a:t>
            </a:r>
            <a:endParaRPr lang="zh-CN" altLang="en-US" sz="1693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grpSp>
        <p:nvGrpSpPr>
          <p:cNvPr id="13" name="Group 44">
            <a:extLst>
              <a:ext uri="{FF2B5EF4-FFF2-40B4-BE49-F238E27FC236}">
                <a16:creationId xmlns:a16="http://schemas.microsoft.com/office/drawing/2014/main" id="{9AF18F4E-7307-428B-8E2B-09946FD12D9D}"/>
              </a:ext>
            </a:extLst>
          </p:cNvPr>
          <p:cNvGrpSpPr>
            <a:grpSpLocks/>
          </p:cNvGrpSpPr>
          <p:nvPr/>
        </p:nvGrpSpPr>
        <p:grpSpPr bwMode="auto">
          <a:xfrm>
            <a:off x="2844869" y="2018556"/>
            <a:ext cx="2430835" cy="2429342"/>
            <a:chOff x="1898" y="1504"/>
            <a:chExt cx="1628" cy="1627"/>
          </a:xfrm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0897550C-43B9-4D2C-97F6-026D8C8C3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" y="1504"/>
              <a:ext cx="1628" cy="1627"/>
            </a:xfrm>
            <a:custGeom>
              <a:avLst/>
              <a:gdLst>
                <a:gd name="T0" fmla="*/ 27823902 w 1050"/>
                <a:gd name="T1" fmla="*/ 31492985 h 1049"/>
                <a:gd name="T2" fmla="*/ 26641373 w 1050"/>
                <a:gd name="T3" fmla="*/ 34736462 h 1049"/>
                <a:gd name="T4" fmla="*/ 23337316 w 1050"/>
                <a:gd name="T5" fmla="*/ 33794818 h 1049"/>
                <a:gd name="T6" fmla="*/ 21737437 w 1050"/>
                <a:gd name="T7" fmla="*/ 36410525 h 1049"/>
                <a:gd name="T8" fmla="*/ 18294215 w 1050"/>
                <a:gd name="T9" fmla="*/ 34562080 h 1049"/>
                <a:gd name="T10" fmla="*/ 15407503 w 1050"/>
                <a:gd name="T11" fmla="*/ 36515174 h 1049"/>
                <a:gd name="T12" fmla="*/ 13251139 w 1050"/>
                <a:gd name="T13" fmla="*/ 33794818 h 1049"/>
                <a:gd name="T14" fmla="*/ 10468745 w 1050"/>
                <a:gd name="T15" fmla="*/ 34980626 h 1049"/>
                <a:gd name="T16" fmla="*/ 9460130 w 1050"/>
                <a:gd name="T17" fmla="*/ 31981265 h 1049"/>
                <a:gd name="T18" fmla="*/ 8068950 w 1050"/>
                <a:gd name="T19" fmla="*/ 30969864 h 1049"/>
                <a:gd name="T20" fmla="*/ 4869192 w 1050"/>
                <a:gd name="T21" fmla="*/ 30900106 h 1049"/>
                <a:gd name="T22" fmla="*/ 4660514 w 1050"/>
                <a:gd name="T23" fmla="*/ 27133533 h 1049"/>
                <a:gd name="T24" fmla="*/ 1634652 w 1050"/>
                <a:gd name="T25" fmla="*/ 26156974 h 1049"/>
                <a:gd name="T26" fmla="*/ 2712834 w 1050"/>
                <a:gd name="T27" fmla="*/ 22913516 h 1049"/>
                <a:gd name="T28" fmla="*/ 0 w 1050"/>
                <a:gd name="T29" fmla="*/ 20576828 h 1049"/>
                <a:gd name="T30" fmla="*/ 2086793 w 1050"/>
                <a:gd name="T31" fmla="*/ 17438001 h 1049"/>
                <a:gd name="T32" fmla="*/ 208689 w 1050"/>
                <a:gd name="T33" fmla="*/ 14857174 h 1049"/>
                <a:gd name="T34" fmla="*/ 2991068 w 1050"/>
                <a:gd name="T35" fmla="*/ 12834375 h 1049"/>
                <a:gd name="T36" fmla="*/ 1912898 w 1050"/>
                <a:gd name="T37" fmla="*/ 9904777 h 1049"/>
                <a:gd name="T38" fmla="*/ 5147425 w 1050"/>
                <a:gd name="T39" fmla="*/ 8719001 h 1049"/>
                <a:gd name="T40" fmla="*/ 4869192 w 1050"/>
                <a:gd name="T41" fmla="*/ 5684787 h 1049"/>
                <a:gd name="T42" fmla="*/ 8068950 w 1050"/>
                <a:gd name="T43" fmla="*/ 5649914 h 1049"/>
                <a:gd name="T44" fmla="*/ 9425356 w 1050"/>
                <a:gd name="T45" fmla="*/ 2127443 h 1049"/>
                <a:gd name="T46" fmla="*/ 12451208 w 1050"/>
                <a:gd name="T47" fmla="*/ 3069092 h 1049"/>
                <a:gd name="T48" fmla="*/ 14085853 w 1050"/>
                <a:gd name="T49" fmla="*/ 2545951 h 1049"/>
                <a:gd name="T50" fmla="*/ 17424721 w 1050"/>
                <a:gd name="T51" fmla="*/ 2022817 h 1049"/>
                <a:gd name="T52" fmla="*/ 20589688 w 1050"/>
                <a:gd name="T53" fmla="*/ 0 h 1049"/>
                <a:gd name="T54" fmla="*/ 22467797 w 1050"/>
                <a:gd name="T55" fmla="*/ 2545951 h 1049"/>
                <a:gd name="T56" fmla="*/ 24137263 w 1050"/>
                <a:gd name="T57" fmla="*/ 3069092 h 1049"/>
                <a:gd name="T58" fmla="*/ 27163102 w 1050"/>
                <a:gd name="T59" fmla="*/ 2127443 h 1049"/>
                <a:gd name="T60" fmla="*/ 28171680 w 1050"/>
                <a:gd name="T61" fmla="*/ 5405780 h 1049"/>
                <a:gd name="T62" fmla="*/ 31301879 w 1050"/>
                <a:gd name="T63" fmla="*/ 5266274 h 1049"/>
                <a:gd name="T64" fmla="*/ 31440976 w 1050"/>
                <a:gd name="T65" fmla="*/ 8719001 h 1049"/>
                <a:gd name="T66" fmla="*/ 34675540 w 1050"/>
                <a:gd name="T67" fmla="*/ 9904777 h 1049"/>
                <a:gd name="T68" fmla="*/ 33736473 w 1050"/>
                <a:gd name="T69" fmla="*/ 13252856 h 1049"/>
                <a:gd name="T70" fmla="*/ 36344993 w 1050"/>
                <a:gd name="T71" fmla="*/ 14857174 h 1049"/>
                <a:gd name="T72" fmla="*/ 34536419 w 1050"/>
                <a:gd name="T73" fmla="*/ 18275020 h 1049"/>
                <a:gd name="T74" fmla="*/ 36449309 w 1050"/>
                <a:gd name="T75" fmla="*/ 21169708 h 1049"/>
                <a:gd name="T76" fmla="*/ 33736473 w 1050"/>
                <a:gd name="T77" fmla="*/ 23332038 h 1049"/>
                <a:gd name="T78" fmla="*/ 34953733 w 1050"/>
                <a:gd name="T79" fmla="*/ 26156974 h 1049"/>
                <a:gd name="T80" fmla="*/ 31927924 w 1050"/>
                <a:gd name="T81" fmla="*/ 27133533 h 1049"/>
                <a:gd name="T82" fmla="*/ 30919321 w 1050"/>
                <a:gd name="T83" fmla="*/ 28528565 h 1049"/>
                <a:gd name="T84" fmla="*/ 30884516 w 1050"/>
                <a:gd name="T85" fmla="*/ 31772016 h 10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50"/>
                <a:gd name="T130" fmla="*/ 0 h 1049"/>
                <a:gd name="T131" fmla="*/ 1050 w 1050"/>
                <a:gd name="T132" fmla="*/ 1049 h 104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50" h="1049">
                  <a:moveTo>
                    <a:pt x="888" y="911"/>
                  </a:moveTo>
                  <a:lnTo>
                    <a:pt x="820" y="888"/>
                  </a:lnTo>
                  <a:lnTo>
                    <a:pt x="800" y="903"/>
                  </a:lnTo>
                  <a:lnTo>
                    <a:pt x="780" y="917"/>
                  </a:lnTo>
                  <a:lnTo>
                    <a:pt x="781" y="988"/>
                  </a:lnTo>
                  <a:lnTo>
                    <a:pt x="766" y="996"/>
                  </a:lnTo>
                  <a:lnTo>
                    <a:pt x="751" y="1003"/>
                  </a:lnTo>
                  <a:lnTo>
                    <a:pt x="694" y="961"/>
                  </a:lnTo>
                  <a:lnTo>
                    <a:pt x="671" y="969"/>
                  </a:lnTo>
                  <a:lnTo>
                    <a:pt x="658" y="972"/>
                  </a:lnTo>
                  <a:lnTo>
                    <a:pt x="646" y="976"/>
                  </a:lnTo>
                  <a:lnTo>
                    <a:pt x="625" y="1044"/>
                  </a:lnTo>
                  <a:lnTo>
                    <a:pt x="592" y="1049"/>
                  </a:lnTo>
                  <a:lnTo>
                    <a:pt x="551" y="991"/>
                  </a:lnTo>
                  <a:lnTo>
                    <a:pt x="526" y="991"/>
                  </a:lnTo>
                  <a:lnTo>
                    <a:pt x="501" y="991"/>
                  </a:lnTo>
                  <a:lnTo>
                    <a:pt x="460" y="1049"/>
                  </a:lnTo>
                  <a:lnTo>
                    <a:pt x="443" y="1047"/>
                  </a:lnTo>
                  <a:lnTo>
                    <a:pt x="426" y="1044"/>
                  </a:lnTo>
                  <a:lnTo>
                    <a:pt x="405" y="976"/>
                  </a:lnTo>
                  <a:lnTo>
                    <a:pt x="381" y="969"/>
                  </a:lnTo>
                  <a:lnTo>
                    <a:pt x="369" y="965"/>
                  </a:lnTo>
                  <a:lnTo>
                    <a:pt x="358" y="961"/>
                  </a:lnTo>
                  <a:lnTo>
                    <a:pt x="301" y="1003"/>
                  </a:lnTo>
                  <a:lnTo>
                    <a:pt x="286" y="996"/>
                  </a:lnTo>
                  <a:lnTo>
                    <a:pt x="271" y="988"/>
                  </a:lnTo>
                  <a:lnTo>
                    <a:pt x="272" y="917"/>
                  </a:lnTo>
                  <a:lnTo>
                    <a:pt x="252" y="903"/>
                  </a:lnTo>
                  <a:lnTo>
                    <a:pt x="242" y="895"/>
                  </a:lnTo>
                  <a:lnTo>
                    <a:pt x="232" y="888"/>
                  </a:lnTo>
                  <a:lnTo>
                    <a:pt x="164" y="911"/>
                  </a:lnTo>
                  <a:lnTo>
                    <a:pt x="152" y="899"/>
                  </a:lnTo>
                  <a:lnTo>
                    <a:pt x="140" y="886"/>
                  </a:lnTo>
                  <a:lnTo>
                    <a:pt x="163" y="818"/>
                  </a:lnTo>
                  <a:lnTo>
                    <a:pt x="148" y="799"/>
                  </a:lnTo>
                  <a:lnTo>
                    <a:pt x="134" y="778"/>
                  </a:lnTo>
                  <a:lnTo>
                    <a:pt x="63" y="779"/>
                  </a:lnTo>
                  <a:lnTo>
                    <a:pt x="55" y="765"/>
                  </a:lnTo>
                  <a:lnTo>
                    <a:pt x="47" y="750"/>
                  </a:lnTo>
                  <a:lnTo>
                    <a:pt x="90" y="693"/>
                  </a:lnTo>
                  <a:lnTo>
                    <a:pt x="82" y="669"/>
                  </a:lnTo>
                  <a:lnTo>
                    <a:pt x="78" y="657"/>
                  </a:lnTo>
                  <a:lnTo>
                    <a:pt x="75" y="645"/>
                  </a:lnTo>
                  <a:lnTo>
                    <a:pt x="6" y="623"/>
                  </a:lnTo>
                  <a:lnTo>
                    <a:pt x="0" y="590"/>
                  </a:lnTo>
                  <a:lnTo>
                    <a:pt x="60" y="549"/>
                  </a:lnTo>
                  <a:lnTo>
                    <a:pt x="59" y="524"/>
                  </a:lnTo>
                  <a:lnTo>
                    <a:pt x="60" y="500"/>
                  </a:lnTo>
                  <a:lnTo>
                    <a:pt x="0" y="459"/>
                  </a:lnTo>
                  <a:lnTo>
                    <a:pt x="3" y="442"/>
                  </a:lnTo>
                  <a:lnTo>
                    <a:pt x="6" y="426"/>
                  </a:lnTo>
                  <a:lnTo>
                    <a:pt x="75" y="405"/>
                  </a:lnTo>
                  <a:lnTo>
                    <a:pt x="82" y="380"/>
                  </a:lnTo>
                  <a:lnTo>
                    <a:pt x="86" y="368"/>
                  </a:lnTo>
                  <a:lnTo>
                    <a:pt x="90" y="356"/>
                  </a:lnTo>
                  <a:lnTo>
                    <a:pt x="47" y="299"/>
                  </a:lnTo>
                  <a:lnTo>
                    <a:pt x="55" y="284"/>
                  </a:lnTo>
                  <a:lnTo>
                    <a:pt x="63" y="270"/>
                  </a:lnTo>
                  <a:lnTo>
                    <a:pt x="134" y="271"/>
                  </a:lnTo>
                  <a:lnTo>
                    <a:pt x="148" y="250"/>
                  </a:lnTo>
                  <a:lnTo>
                    <a:pt x="155" y="240"/>
                  </a:lnTo>
                  <a:lnTo>
                    <a:pt x="163" y="231"/>
                  </a:lnTo>
                  <a:lnTo>
                    <a:pt x="140" y="163"/>
                  </a:lnTo>
                  <a:lnTo>
                    <a:pt x="152" y="151"/>
                  </a:lnTo>
                  <a:lnTo>
                    <a:pt x="164" y="139"/>
                  </a:lnTo>
                  <a:lnTo>
                    <a:pt x="232" y="162"/>
                  </a:lnTo>
                  <a:lnTo>
                    <a:pt x="252" y="147"/>
                  </a:lnTo>
                  <a:lnTo>
                    <a:pt x="272" y="133"/>
                  </a:lnTo>
                  <a:lnTo>
                    <a:pt x="271" y="61"/>
                  </a:lnTo>
                  <a:lnTo>
                    <a:pt x="286" y="53"/>
                  </a:lnTo>
                  <a:lnTo>
                    <a:pt x="301" y="46"/>
                  </a:lnTo>
                  <a:lnTo>
                    <a:pt x="358" y="88"/>
                  </a:lnTo>
                  <a:lnTo>
                    <a:pt x="381" y="80"/>
                  </a:lnTo>
                  <a:lnTo>
                    <a:pt x="393" y="76"/>
                  </a:lnTo>
                  <a:lnTo>
                    <a:pt x="405" y="73"/>
                  </a:lnTo>
                  <a:lnTo>
                    <a:pt x="426" y="5"/>
                  </a:lnTo>
                  <a:lnTo>
                    <a:pt x="460" y="0"/>
                  </a:lnTo>
                  <a:lnTo>
                    <a:pt x="501" y="58"/>
                  </a:lnTo>
                  <a:lnTo>
                    <a:pt x="526" y="57"/>
                  </a:lnTo>
                  <a:lnTo>
                    <a:pt x="551" y="58"/>
                  </a:lnTo>
                  <a:lnTo>
                    <a:pt x="592" y="0"/>
                  </a:lnTo>
                  <a:lnTo>
                    <a:pt x="608" y="2"/>
                  </a:lnTo>
                  <a:lnTo>
                    <a:pt x="625" y="5"/>
                  </a:lnTo>
                  <a:lnTo>
                    <a:pt x="646" y="73"/>
                  </a:lnTo>
                  <a:lnTo>
                    <a:pt x="671" y="80"/>
                  </a:lnTo>
                  <a:lnTo>
                    <a:pt x="682" y="84"/>
                  </a:lnTo>
                  <a:lnTo>
                    <a:pt x="694" y="88"/>
                  </a:lnTo>
                  <a:lnTo>
                    <a:pt x="751" y="46"/>
                  </a:lnTo>
                  <a:lnTo>
                    <a:pt x="766" y="53"/>
                  </a:lnTo>
                  <a:lnTo>
                    <a:pt x="781" y="61"/>
                  </a:lnTo>
                  <a:lnTo>
                    <a:pt x="780" y="133"/>
                  </a:lnTo>
                  <a:lnTo>
                    <a:pt x="800" y="147"/>
                  </a:lnTo>
                  <a:lnTo>
                    <a:pt x="810" y="155"/>
                  </a:lnTo>
                  <a:lnTo>
                    <a:pt x="820" y="162"/>
                  </a:lnTo>
                  <a:lnTo>
                    <a:pt x="888" y="139"/>
                  </a:lnTo>
                  <a:lnTo>
                    <a:pt x="900" y="151"/>
                  </a:lnTo>
                  <a:lnTo>
                    <a:pt x="912" y="163"/>
                  </a:lnTo>
                  <a:lnTo>
                    <a:pt x="889" y="231"/>
                  </a:lnTo>
                  <a:lnTo>
                    <a:pt x="904" y="250"/>
                  </a:lnTo>
                  <a:lnTo>
                    <a:pt x="918" y="271"/>
                  </a:lnTo>
                  <a:lnTo>
                    <a:pt x="989" y="270"/>
                  </a:lnTo>
                  <a:lnTo>
                    <a:pt x="997" y="284"/>
                  </a:lnTo>
                  <a:lnTo>
                    <a:pt x="1005" y="299"/>
                  </a:lnTo>
                  <a:lnTo>
                    <a:pt x="962" y="356"/>
                  </a:lnTo>
                  <a:lnTo>
                    <a:pt x="970" y="380"/>
                  </a:lnTo>
                  <a:lnTo>
                    <a:pt x="974" y="393"/>
                  </a:lnTo>
                  <a:lnTo>
                    <a:pt x="977" y="405"/>
                  </a:lnTo>
                  <a:lnTo>
                    <a:pt x="1045" y="426"/>
                  </a:lnTo>
                  <a:lnTo>
                    <a:pt x="1050" y="459"/>
                  </a:lnTo>
                  <a:lnTo>
                    <a:pt x="992" y="500"/>
                  </a:lnTo>
                  <a:lnTo>
                    <a:pt x="993" y="524"/>
                  </a:lnTo>
                  <a:lnTo>
                    <a:pt x="992" y="549"/>
                  </a:lnTo>
                  <a:lnTo>
                    <a:pt x="1050" y="590"/>
                  </a:lnTo>
                  <a:lnTo>
                    <a:pt x="1048" y="607"/>
                  </a:lnTo>
                  <a:lnTo>
                    <a:pt x="1045" y="623"/>
                  </a:lnTo>
                  <a:lnTo>
                    <a:pt x="977" y="645"/>
                  </a:lnTo>
                  <a:lnTo>
                    <a:pt x="970" y="669"/>
                  </a:lnTo>
                  <a:lnTo>
                    <a:pt x="966" y="681"/>
                  </a:lnTo>
                  <a:lnTo>
                    <a:pt x="962" y="693"/>
                  </a:lnTo>
                  <a:lnTo>
                    <a:pt x="1005" y="750"/>
                  </a:lnTo>
                  <a:lnTo>
                    <a:pt x="997" y="765"/>
                  </a:lnTo>
                  <a:lnTo>
                    <a:pt x="989" y="779"/>
                  </a:lnTo>
                  <a:lnTo>
                    <a:pt x="918" y="778"/>
                  </a:lnTo>
                  <a:lnTo>
                    <a:pt x="904" y="799"/>
                  </a:lnTo>
                  <a:lnTo>
                    <a:pt x="897" y="809"/>
                  </a:lnTo>
                  <a:lnTo>
                    <a:pt x="889" y="818"/>
                  </a:lnTo>
                  <a:lnTo>
                    <a:pt x="912" y="886"/>
                  </a:lnTo>
                  <a:lnTo>
                    <a:pt x="900" y="899"/>
                  </a:lnTo>
                  <a:lnTo>
                    <a:pt x="888" y="911"/>
                  </a:lnTo>
                  <a:close/>
                </a:path>
              </a:pathLst>
            </a:custGeom>
            <a:solidFill>
              <a:schemeClr val="tx2"/>
            </a:solidFill>
            <a:ln w="3175" cap="flat" cmpd="sng" algn="ctr">
              <a:noFill/>
              <a:prstDash val="solid"/>
              <a:round/>
              <a:headEnd/>
              <a:tailEnd/>
            </a:ln>
          </p:spPr>
          <p:txBody>
            <a:bodyPr lIns="0" rIns="0" anchor="ctr"/>
            <a:lstStyle/>
            <a:p>
              <a:endParaRPr lang="zh-CN" altLang="en-US" sz="1693"/>
            </a:p>
          </p:txBody>
        </p:sp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493E0B0C-1C6C-489B-9192-AF69638C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" y="1752"/>
              <a:ext cx="1129" cy="1131"/>
            </a:xfrm>
            <a:prstGeom prst="ellipse">
              <a:avLst/>
            </a:prstGeom>
            <a:solidFill>
              <a:srgbClr val="F2F2F2"/>
            </a:solidFill>
            <a:ln w="22225">
              <a:noFill/>
              <a:round/>
              <a:headEnd/>
              <a:tailEnd/>
            </a:ln>
          </p:spPr>
          <p:txBody>
            <a:bodyPr anchor="ctr" anchorCtr="1"/>
            <a:lstStyle/>
            <a:p>
              <a:pPr algn="ctr" defTabSz="946665"/>
              <a:endParaRPr lang="zh-CN" altLang="en-US" sz="1693" b="1" dirty="0">
                <a:solidFill>
                  <a:schemeClr val="bg2"/>
                </a:solidFill>
                <a:sym typeface="造字工房悦黑体验版常规体" pitchFamily="50" charset="-122"/>
              </a:endParaRPr>
            </a:p>
            <a:p>
              <a:pPr algn="ctr" defTabSz="946665"/>
              <a:r>
                <a:rPr lang="en-US" altLang="zh-CN" sz="1693" b="1" dirty="0">
                  <a:solidFill>
                    <a:schemeClr val="bg2"/>
                  </a:solidFill>
                  <a:sym typeface="造字工房悦黑体验版常规体" pitchFamily="50" charset="-122"/>
                </a:rPr>
                <a:t>Reducing False Positives</a:t>
              </a:r>
              <a:endParaRPr lang="zh-CN" altLang="en-US" sz="1693" b="1" dirty="0">
                <a:solidFill>
                  <a:schemeClr val="bg2"/>
                </a:solidFill>
                <a:sym typeface="造字工房悦黑体验版常规体" pitchFamily="50" charset="-122"/>
              </a:endParaRPr>
            </a:p>
            <a:p>
              <a:pPr algn="ctr" defTabSz="946665"/>
              <a:endParaRPr lang="en-US" altLang="zh-CN" sz="1693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6" name="Group 45">
            <a:extLst>
              <a:ext uri="{FF2B5EF4-FFF2-40B4-BE49-F238E27FC236}">
                <a16:creationId xmlns:a16="http://schemas.microsoft.com/office/drawing/2014/main" id="{844A4AF6-E767-4928-B120-916FB1E6B181}"/>
              </a:ext>
            </a:extLst>
          </p:cNvPr>
          <p:cNvGrpSpPr>
            <a:grpSpLocks/>
          </p:cNvGrpSpPr>
          <p:nvPr/>
        </p:nvGrpSpPr>
        <p:grpSpPr bwMode="auto">
          <a:xfrm>
            <a:off x="4984542" y="1572106"/>
            <a:ext cx="1655894" cy="1654401"/>
            <a:chOff x="3331" y="1205"/>
            <a:chExt cx="1109" cy="1108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2CF7A4F-7B03-4A91-843D-639560CFD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1" y="1205"/>
              <a:ext cx="1109" cy="1108"/>
            </a:xfrm>
            <a:custGeom>
              <a:avLst/>
              <a:gdLst>
                <a:gd name="T0" fmla="*/ 28683952 w 637"/>
                <a:gd name="T1" fmla="*/ 35184134 h 638"/>
                <a:gd name="T2" fmla="*/ 27318068 w 637"/>
                <a:gd name="T3" fmla="*/ 35823842 h 638"/>
                <a:gd name="T4" fmla="*/ 25822071 w 637"/>
                <a:gd name="T5" fmla="*/ 36335592 h 638"/>
                <a:gd name="T6" fmla="*/ 23545534 w 637"/>
                <a:gd name="T7" fmla="*/ 40685647 h 638"/>
                <a:gd name="T8" fmla="*/ 20293411 w 637"/>
                <a:gd name="T9" fmla="*/ 37039294 h 638"/>
                <a:gd name="T10" fmla="*/ 18732385 w 637"/>
                <a:gd name="T11" fmla="*/ 36911335 h 638"/>
                <a:gd name="T12" fmla="*/ 17171346 w 637"/>
                <a:gd name="T13" fmla="*/ 36655446 h 638"/>
                <a:gd name="T14" fmla="*/ 13593978 w 637"/>
                <a:gd name="T15" fmla="*/ 39598071 h 638"/>
                <a:gd name="T16" fmla="*/ 11772781 w 637"/>
                <a:gd name="T17" fmla="*/ 38894425 h 638"/>
                <a:gd name="T18" fmla="*/ 11317489 w 637"/>
                <a:gd name="T19" fmla="*/ 34096613 h 638"/>
                <a:gd name="T20" fmla="*/ 10081684 w 637"/>
                <a:gd name="T21" fmla="*/ 33200988 h 638"/>
                <a:gd name="T22" fmla="*/ 5138416 w 637"/>
                <a:gd name="T23" fmla="*/ 33968655 h 638"/>
                <a:gd name="T24" fmla="*/ 3642426 w 637"/>
                <a:gd name="T25" fmla="*/ 32113496 h 638"/>
                <a:gd name="T26" fmla="*/ 5788812 w 637"/>
                <a:gd name="T27" fmla="*/ 27635531 h 638"/>
                <a:gd name="T28" fmla="*/ 5073363 w 637"/>
                <a:gd name="T29" fmla="*/ 26228142 h 638"/>
                <a:gd name="T30" fmla="*/ 390260 w 637"/>
                <a:gd name="T31" fmla="*/ 24500913 h 638"/>
                <a:gd name="T32" fmla="*/ 0 w 637"/>
                <a:gd name="T33" fmla="*/ 22134018 h 638"/>
                <a:gd name="T34" fmla="*/ 4162768 w 637"/>
                <a:gd name="T35" fmla="*/ 19255289 h 638"/>
                <a:gd name="T36" fmla="*/ 4357890 w 637"/>
                <a:gd name="T37" fmla="*/ 17656046 h 638"/>
                <a:gd name="T38" fmla="*/ 1105734 w 637"/>
                <a:gd name="T39" fmla="*/ 13753772 h 638"/>
                <a:gd name="T40" fmla="*/ 1951286 w 637"/>
                <a:gd name="T41" fmla="*/ 11642745 h 638"/>
                <a:gd name="T42" fmla="*/ 7089692 w 637"/>
                <a:gd name="T43" fmla="*/ 11194932 h 638"/>
                <a:gd name="T44" fmla="*/ 8065338 w 637"/>
                <a:gd name="T45" fmla="*/ 9915516 h 638"/>
                <a:gd name="T46" fmla="*/ 7219763 w 637"/>
                <a:gd name="T47" fmla="*/ 4861807 h 638"/>
                <a:gd name="T48" fmla="*/ 8975950 w 637"/>
                <a:gd name="T49" fmla="*/ 3518424 h 638"/>
                <a:gd name="T50" fmla="*/ 13724070 w 637"/>
                <a:gd name="T51" fmla="*/ 5629449 h 638"/>
                <a:gd name="T52" fmla="*/ 15220063 w 637"/>
                <a:gd name="T53" fmla="*/ 5053716 h 638"/>
                <a:gd name="T54" fmla="*/ 16976231 w 637"/>
                <a:gd name="T55" fmla="*/ 255894 h 638"/>
                <a:gd name="T56" fmla="*/ 18146973 w 637"/>
                <a:gd name="T57" fmla="*/ 63986 h 638"/>
                <a:gd name="T58" fmla="*/ 21464180 w 637"/>
                <a:gd name="T59" fmla="*/ 4094164 h 638"/>
                <a:gd name="T60" fmla="*/ 23090263 w 637"/>
                <a:gd name="T61" fmla="*/ 4222091 h 638"/>
                <a:gd name="T62" fmla="*/ 24651274 w 637"/>
                <a:gd name="T63" fmla="*/ 4477980 h 638"/>
                <a:gd name="T64" fmla="*/ 28358710 w 637"/>
                <a:gd name="T65" fmla="*/ 1343375 h 638"/>
                <a:gd name="T66" fmla="*/ 29984828 w 637"/>
                <a:gd name="T67" fmla="*/ 2047075 h 638"/>
                <a:gd name="T68" fmla="*/ 30440127 w 637"/>
                <a:gd name="T69" fmla="*/ 7036817 h 638"/>
                <a:gd name="T70" fmla="*/ 31740954 w 637"/>
                <a:gd name="T71" fmla="*/ 7996405 h 638"/>
                <a:gd name="T72" fmla="*/ 36554172 w 637"/>
                <a:gd name="T73" fmla="*/ 7164768 h 638"/>
                <a:gd name="T74" fmla="*/ 37659899 w 637"/>
                <a:gd name="T75" fmla="*/ 8700079 h 638"/>
                <a:gd name="T76" fmla="*/ 35643546 w 637"/>
                <a:gd name="T77" fmla="*/ 12858217 h 638"/>
                <a:gd name="T78" fmla="*/ 36033802 w 637"/>
                <a:gd name="T79" fmla="*/ 13625863 h 638"/>
                <a:gd name="T80" fmla="*/ 36619187 w 637"/>
                <a:gd name="T81" fmla="*/ 15033206 h 638"/>
                <a:gd name="T82" fmla="*/ 41107191 w 637"/>
                <a:gd name="T83" fmla="*/ 16696484 h 638"/>
                <a:gd name="T84" fmla="*/ 41432377 w 637"/>
                <a:gd name="T85" fmla="*/ 19255289 h 638"/>
                <a:gd name="T86" fmla="*/ 37529813 w 637"/>
                <a:gd name="T87" fmla="*/ 22006087 h 638"/>
                <a:gd name="T88" fmla="*/ 37334685 w 637"/>
                <a:gd name="T89" fmla="*/ 23477386 h 638"/>
                <a:gd name="T90" fmla="*/ 40326651 w 637"/>
                <a:gd name="T91" fmla="*/ 27123739 h 638"/>
                <a:gd name="T92" fmla="*/ 39285939 w 637"/>
                <a:gd name="T93" fmla="*/ 29554663 h 638"/>
                <a:gd name="T94" fmla="*/ 34602890 w 637"/>
                <a:gd name="T95" fmla="*/ 30002447 h 638"/>
                <a:gd name="T96" fmla="*/ 33692292 w 637"/>
                <a:gd name="T97" fmla="*/ 31217898 h 638"/>
                <a:gd name="T98" fmla="*/ 34407734 w 637"/>
                <a:gd name="T99" fmla="*/ 35759849 h 638"/>
                <a:gd name="T100" fmla="*/ 32846680 w 637"/>
                <a:gd name="T101" fmla="*/ 37039294 h 6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37"/>
                <a:gd name="T154" fmla="*/ 0 h 638"/>
                <a:gd name="T155" fmla="*/ 637 w 637"/>
                <a:gd name="T156" fmla="*/ 638 h 63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37" h="638">
                  <a:moveTo>
                    <a:pt x="496" y="585"/>
                  </a:moveTo>
                  <a:lnTo>
                    <a:pt x="441" y="550"/>
                  </a:lnTo>
                  <a:lnTo>
                    <a:pt x="431" y="555"/>
                  </a:lnTo>
                  <a:lnTo>
                    <a:pt x="420" y="560"/>
                  </a:lnTo>
                  <a:lnTo>
                    <a:pt x="409" y="564"/>
                  </a:lnTo>
                  <a:lnTo>
                    <a:pt x="397" y="568"/>
                  </a:lnTo>
                  <a:lnTo>
                    <a:pt x="382" y="633"/>
                  </a:lnTo>
                  <a:lnTo>
                    <a:pt x="362" y="636"/>
                  </a:lnTo>
                  <a:lnTo>
                    <a:pt x="342" y="638"/>
                  </a:lnTo>
                  <a:lnTo>
                    <a:pt x="312" y="579"/>
                  </a:lnTo>
                  <a:lnTo>
                    <a:pt x="300" y="579"/>
                  </a:lnTo>
                  <a:lnTo>
                    <a:pt x="288" y="577"/>
                  </a:lnTo>
                  <a:lnTo>
                    <a:pt x="275" y="576"/>
                  </a:lnTo>
                  <a:lnTo>
                    <a:pt x="264" y="573"/>
                  </a:lnTo>
                  <a:lnTo>
                    <a:pt x="219" y="622"/>
                  </a:lnTo>
                  <a:lnTo>
                    <a:pt x="209" y="619"/>
                  </a:lnTo>
                  <a:lnTo>
                    <a:pt x="200" y="616"/>
                  </a:lnTo>
                  <a:lnTo>
                    <a:pt x="181" y="608"/>
                  </a:lnTo>
                  <a:lnTo>
                    <a:pt x="184" y="540"/>
                  </a:lnTo>
                  <a:lnTo>
                    <a:pt x="174" y="533"/>
                  </a:lnTo>
                  <a:lnTo>
                    <a:pt x="164" y="526"/>
                  </a:lnTo>
                  <a:lnTo>
                    <a:pt x="155" y="519"/>
                  </a:lnTo>
                  <a:lnTo>
                    <a:pt x="146" y="511"/>
                  </a:lnTo>
                  <a:lnTo>
                    <a:pt x="79" y="531"/>
                  </a:lnTo>
                  <a:lnTo>
                    <a:pt x="67" y="517"/>
                  </a:lnTo>
                  <a:lnTo>
                    <a:pt x="56" y="502"/>
                  </a:lnTo>
                  <a:lnTo>
                    <a:pt x="94" y="443"/>
                  </a:lnTo>
                  <a:lnTo>
                    <a:pt x="89" y="432"/>
                  </a:lnTo>
                  <a:lnTo>
                    <a:pt x="83" y="421"/>
                  </a:lnTo>
                  <a:lnTo>
                    <a:pt x="78" y="410"/>
                  </a:lnTo>
                  <a:lnTo>
                    <a:pt x="74" y="398"/>
                  </a:lnTo>
                  <a:lnTo>
                    <a:pt x="6" y="383"/>
                  </a:lnTo>
                  <a:lnTo>
                    <a:pt x="3" y="364"/>
                  </a:lnTo>
                  <a:lnTo>
                    <a:pt x="0" y="346"/>
                  </a:lnTo>
                  <a:lnTo>
                    <a:pt x="63" y="314"/>
                  </a:lnTo>
                  <a:lnTo>
                    <a:pt x="64" y="301"/>
                  </a:lnTo>
                  <a:lnTo>
                    <a:pt x="65" y="288"/>
                  </a:lnTo>
                  <a:lnTo>
                    <a:pt x="67" y="276"/>
                  </a:lnTo>
                  <a:lnTo>
                    <a:pt x="69" y="264"/>
                  </a:lnTo>
                  <a:lnTo>
                    <a:pt x="17" y="215"/>
                  </a:lnTo>
                  <a:lnTo>
                    <a:pt x="23" y="198"/>
                  </a:lnTo>
                  <a:lnTo>
                    <a:pt x="30" y="182"/>
                  </a:lnTo>
                  <a:lnTo>
                    <a:pt x="102" y="185"/>
                  </a:lnTo>
                  <a:lnTo>
                    <a:pt x="109" y="175"/>
                  </a:lnTo>
                  <a:lnTo>
                    <a:pt x="117" y="165"/>
                  </a:lnTo>
                  <a:lnTo>
                    <a:pt x="124" y="155"/>
                  </a:lnTo>
                  <a:lnTo>
                    <a:pt x="133" y="146"/>
                  </a:lnTo>
                  <a:lnTo>
                    <a:pt x="111" y="76"/>
                  </a:lnTo>
                  <a:lnTo>
                    <a:pt x="124" y="65"/>
                  </a:lnTo>
                  <a:lnTo>
                    <a:pt x="138" y="55"/>
                  </a:lnTo>
                  <a:lnTo>
                    <a:pt x="200" y="94"/>
                  </a:lnTo>
                  <a:lnTo>
                    <a:pt x="211" y="88"/>
                  </a:lnTo>
                  <a:lnTo>
                    <a:pt x="222" y="83"/>
                  </a:lnTo>
                  <a:lnTo>
                    <a:pt x="234" y="79"/>
                  </a:lnTo>
                  <a:lnTo>
                    <a:pt x="246" y="75"/>
                  </a:lnTo>
                  <a:lnTo>
                    <a:pt x="261" y="4"/>
                  </a:lnTo>
                  <a:lnTo>
                    <a:pt x="270" y="3"/>
                  </a:lnTo>
                  <a:lnTo>
                    <a:pt x="279" y="1"/>
                  </a:lnTo>
                  <a:lnTo>
                    <a:pt x="297" y="0"/>
                  </a:lnTo>
                  <a:lnTo>
                    <a:pt x="330" y="64"/>
                  </a:lnTo>
                  <a:lnTo>
                    <a:pt x="343" y="65"/>
                  </a:lnTo>
                  <a:lnTo>
                    <a:pt x="355" y="66"/>
                  </a:lnTo>
                  <a:lnTo>
                    <a:pt x="367" y="68"/>
                  </a:lnTo>
                  <a:lnTo>
                    <a:pt x="379" y="70"/>
                  </a:lnTo>
                  <a:lnTo>
                    <a:pt x="427" y="18"/>
                  </a:lnTo>
                  <a:lnTo>
                    <a:pt x="436" y="21"/>
                  </a:lnTo>
                  <a:lnTo>
                    <a:pt x="444" y="25"/>
                  </a:lnTo>
                  <a:lnTo>
                    <a:pt x="461" y="32"/>
                  </a:lnTo>
                  <a:lnTo>
                    <a:pt x="458" y="103"/>
                  </a:lnTo>
                  <a:lnTo>
                    <a:pt x="468" y="110"/>
                  </a:lnTo>
                  <a:lnTo>
                    <a:pt x="478" y="117"/>
                  </a:lnTo>
                  <a:lnTo>
                    <a:pt x="488" y="125"/>
                  </a:lnTo>
                  <a:lnTo>
                    <a:pt x="497" y="134"/>
                  </a:lnTo>
                  <a:lnTo>
                    <a:pt x="562" y="112"/>
                  </a:lnTo>
                  <a:lnTo>
                    <a:pt x="574" y="128"/>
                  </a:lnTo>
                  <a:lnTo>
                    <a:pt x="579" y="136"/>
                  </a:lnTo>
                  <a:lnTo>
                    <a:pt x="586" y="144"/>
                  </a:lnTo>
                  <a:lnTo>
                    <a:pt x="548" y="201"/>
                  </a:lnTo>
                  <a:lnTo>
                    <a:pt x="551" y="206"/>
                  </a:lnTo>
                  <a:lnTo>
                    <a:pt x="554" y="213"/>
                  </a:lnTo>
                  <a:lnTo>
                    <a:pt x="559" y="224"/>
                  </a:lnTo>
                  <a:lnTo>
                    <a:pt x="563" y="235"/>
                  </a:lnTo>
                  <a:lnTo>
                    <a:pt x="567" y="247"/>
                  </a:lnTo>
                  <a:lnTo>
                    <a:pt x="632" y="261"/>
                  </a:lnTo>
                  <a:lnTo>
                    <a:pt x="635" y="280"/>
                  </a:lnTo>
                  <a:lnTo>
                    <a:pt x="637" y="301"/>
                  </a:lnTo>
                  <a:lnTo>
                    <a:pt x="578" y="332"/>
                  </a:lnTo>
                  <a:lnTo>
                    <a:pt x="577" y="344"/>
                  </a:lnTo>
                  <a:lnTo>
                    <a:pt x="576" y="356"/>
                  </a:lnTo>
                  <a:lnTo>
                    <a:pt x="574" y="367"/>
                  </a:lnTo>
                  <a:lnTo>
                    <a:pt x="571" y="380"/>
                  </a:lnTo>
                  <a:lnTo>
                    <a:pt x="620" y="424"/>
                  </a:lnTo>
                  <a:lnTo>
                    <a:pt x="613" y="443"/>
                  </a:lnTo>
                  <a:lnTo>
                    <a:pt x="604" y="462"/>
                  </a:lnTo>
                  <a:lnTo>
                    <a:pt x="539" y="458"/>
                  </a:lnTo>
                  <a:lnTo>
                    <a:pt x="532" y="469"/>
                  </a:lnTo>
                  <a:lnTo>
                    <a:pt x="525" y="479"/>
                  </a:lnTo>
                  <a:lnTo>
                    <a:pt x="518" y="488"/>
                  </a:lnTo>
                  <a:lnTo>
                    <a:pt x="510" y="497"/>
                  </a:lnTo>
                  <a:lnTo>
                    <a:pt x="529" y="559"/>
                  </a:lnTo>
                  <a:lnTo>
                    <a:pt x="513" y="573"/>
                  </a:lnTo>
                  <a:lnTo>
                    <a:pt x="505" y="579"/>
                  </a:lnTo>
                  <a:lnTo>
                    <a:pt x="496" y="585"/>
                  </a:lnTo>
                  <a:close/>
                </a:path>
              </a:pathLst>
            </a:custGeom>
            <a:solidFill>
              <a:schemeClr val="bg2"/>
            </a:solidFill>
            <a:ln w="3175" cap="flat" cmpd="sng" algn="ctr">
              <a:noFill/>
              <a:prstDash val="solid"/>
              <a:round/>
              <a:headEnd/>
              <a:tailEnd/>
            </a:ln>
          </p:spPr>
          <p:txBody>
            <a:bodyPr lIns="0" rIns="0" anchor="ctr"/>
            <a:lstStyle/>
            <a:p>
              <a:endParaRPr lang="zh-CN" altLang="en-US" sz="1693"/>
            </a:p>
          </p:txBody>
        </p:sp>
        <p:sp>
          <p:nvSpPr>
            <p:cNvPr id="18" name="Oval 7">
              <a:extLst>
                <a:ext uri="{FF2B5EF4-FFF2-40B4-BE49-F238E27FC236}">
                  <a16:creationId xmlns:a16="http://schemas.microsoft.com/office/drawing/2014/main" id="{89C10BF3-50EB-4DFC-90DE-287EB7F60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1427"/>
              <a:ext cx="669" cy="664"/>
            </a:xfrm>
            <a:prstGeom prst="ellipse">
              <a:avLst/>
            </a:prstGeom>
            <a:solidFill>
              <a:srgbClr val="F2F2F2"/>
            </a:solidFill>
            <a:ln w="22225">
              <a:noFill/>
              <a:round/>
              <a:headEnd/>
              <a:tailEnd/>
            </a:ln>
          </p:spPr>
          <p:txBody>
            <a:bodyPr anchor="ctr" anchorCtr="1"/>
            <a:lstStyle/>
            <a:p>
              <a:pPr algn="ctr" defTabSz="860062"/>
              <a:r>
                <a:rPr lang="en-US" altLang="zh-CN" sz="1129" b="1" dirty="0">
                  <a:solidFill>
                    <a:schemeClr val="bg2"/>
                  </a:solidFill>
                  <a:sym typeface="造字工房悦黑体验版常规体" pitchFamily="50" charset="-122"/>
                </a:rPr>
                <a:t>Real Time Data Pipeline</a:t>
              </a:r>
              <a:endParaRPr lang="zh-CN" altLang="en-US" sz="1129" b="1" dirty="0">
                <a:solidFill>
                  <a:schemeClr val="bg2"/>
                </a:solidFill>
                <a:sym typeface="造字工房悦黑体验版常规体" pitchFamily="50" charset="-122"/>
              </a:endParaRPr>
            </a:p>
            <a:p>
              <a:pPr algn="ctr" defTabSz="860062"/>
              <a:endParaRPr lang="en-US" altLang="zh-CN" sz="1129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9" name="Group 43">
            <a:extLst>
              <a:ext uri="{FF2B5EF4-FFF2-40B4-BE49-F238E27FC236}">
                <a16:creationId xmlns:a16="http://schemas.microsoft.com/office/drawing/2014/main" id="{E2F79B30-60E0-4828-8CBE-79EDBEFB4312}"/>
              </a:ext>
            </a:extLst>
          </p:cNvPr>
          <p:cNvGrpSpPr>
            <a:grpSpLocks/>
          </p:cNvGrpSpPr>
          <p:nvPr/>
        </p:nvGrpSpPr>
        <p:grpSpPr bwMode="auto">
          <a:xfrm>
            <a:off x="1060566" y="1819967"/>
            <a:ext cx="1918687" cy="1923167"/>
            <a:chOff x="703" y="1371"/>
            <a:chExt cx="1285" cy="1288"/>
          </a:xfrm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6F8D60F2-2B9E-433D-9E79-48AF7F90C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1371"/>
              <a:ext cx="1285" cy="1288"/>
            </a:xfrm>
            <a:custGeom>
              <a:avLst/>
              <a:gdLst>
                <a:gd name="T0" fmla="*/ 24396665 w 808"/>
                <a:gd name="T1" fmla="*/ 28691301 h 810"/>
                <a:gd name="T2" fmla="*/ 22983560 w 808"/>
                <a:gd name="T3" fmla="*/ 29480257 h 810"/>
                <a:gd name="T4" fmla="*/ 22235462 w 808"/>
                <a:gd name="T5" fmla="*/ 32760413 h 810"/>
                <a:gd name="T6" fmla="*/ 21154853 w 808"/>
                <a:gd name="T7" fmla="*/ 33092609 h 810"/>
                <a:gd name="T8" fmla="*/ 18702730 w 808"/>
                <a:gd name="T9" fmla="*/ 30767366 h 810"/>
                <a:gd name="T10" fmla="*/ 17663700 w 808"/>
                <a:gd name="T11" fmla="*/ 30891930 h 810"/>
                <a:gd name="T12" fmla="*/ 15710284 w 808"/>
                <a:gd name="T13" fmla="*/ 33632360 h 810"/>
                <a:gd name="T14" fmla="*/ 14588111 w 808"/>
                <a:gd name="T15" fmla="*/ 33507796 h 810"/>
                <a:gd name="T16" fmla="*/ 13175028 w 808"/>
                <a:gd name="T17" fmla="*/ 30435246 h 810"/>
                <a:gd name="T18" fmla="*/ 12135998 w 808"/>
                <a:gd name="T19" fmla="*/ 30144572 h 810"/>
                <a:gd name="T20" fmla="*/ 9351372 w 808"/>
                <a:gd name="T21" fmla="*/ 31930013 h 810"/>
                <a:gd name="T22" fmla="*/ 8270763 w 808"/>
                <a:gd name="T23" fmla="*/ 31348689 h 810"/>
                <a:gd name="T24" fmla="*/ 8187639 w 808"/>
                <a:gd name="T25" fmla="*/ 28027011 h 810"/>
                <a:gd name="T26" fmla="*/ 7356410 w 808"/>
                <a:gd name="T27" fmla="*/ 27321099 h 810"/>
                <a:gd name="T28" fmla="*/ 4114605 w 808"/>
                <a:gd name="T29" fmla="*/ 27902422 h 810"/>
                <a:gd name="T30" fmla="*/ 3366481 w 808"/>
                <a:gd name="T31" fmla="*/ 26947432 h 810"/>
                <a:gd name="T32" fmla="*/ 4280851 w 808"/>
                <a:gd name="T33" fmla="*/ 23376582 h 810"/>
                <a:gd name="T34" fmla="*/ 3823664 w 808"/>
                <a:gd name="T35" fmla="*/ 22421593 h 810"/>
                <a:gd name="T36" fmla="*/ 664983 w 808"/>
                <a:gd name="T37" fmla="*/ 21632688 h 810"/>
                <a:gd name="T38" fmla="*/ 2784624 w 808"/>
                <a:gd name="T39" fmla="*/ 19141385 h 810"/>
                <a:gd name="T40" fmla="*/ 2659958 w 808"/>
                <a:gd name="T41" fmla="*/ 18103366 h 810"/>
                <a:gd name="T42" fmla="*/ 2576832 w 808"/>
                <a:gd name="T43" fmla="*/ 17023787 h 810"/>
                <a:gd name="T44" fmla="*/ 41567 w 808"/>
                <a:gd name="T45" fmla="*/ 15030777 h 810"/>
                <a:gd name="T46" fmla="*/ 2909319 w 808"/>
                <a:gd name="T47" fmla="*/ 13619041 h 810"/>
                <a:gd name="T48" fmla="*/ 3241807 w 808"/>
                <a:gd name="T49" fmla="*/ 12581018 h 810"/>
                <a:gd name="T50" fmla="*/ 3574308 w 808"/>
                <a:gd name="T51" fmla="*/ 11542973 h 810"/>
                <a:gd name="T52" fmla="*/ 1994956 w 808"/>
                <a:gd name="T53" fmla="*/ 8802549 h 810"/>
                <a:gd name="T54" fmla="*/ 5195214 w 808"/>
                <a:gd name="T55" fmla="*/ 8553421 h 810"/>
                <a:gd name="T56" fmla="*/ 5818626 w 808"/>
                <a:gd name="T57" fmla="*/ 7722989 h 810"/>
                <a:gd name="T58" fmla="*/ 6525172 w 808"/>
                <a:gd name="T59" fmla="*/ 6892563 h 810"/>
                <a:gd name="T60" fmla="*/ 6151129 w 808"/>
                <a:gd name="T61" fmla="*/ 3778449 h 810"/>
                <a:gd name="T62" fmla="*/ 9185117 w 808"/>
                <a:gd name="T63" fmla="*/ 4733457 h 810"/>
                <a:gd name="T64" fmla="*/ 10598222 w 808"/>
                <a:gd name="T65" fmla="*/ 3944537 h 810"/>
                <a:gd name="T66" fmla="*/ 11304775 w 808"/>
                <a:gd name="T67" fmla="*/ 871955 h 810"/>
                <a:gd name="T68" fmla="*/ 12551606 w 808"/>
                <a:gd name="T69" fmla="*/ 498260 h 810"/>
                <a:gd name="T70" fmla="*/ 14879068 w 808"/>
                <a:gd name="T71" fmla="*/ 2615860 h 810"/>
                <a:gd name="T72" fmla="*/ 15918085 w 808"/>
                <a:gd name="T73" fmla="*/ 2532823 h 810"/>
                <a:gd name="T74" fmla="*/ 17746805 w 808"/>
                <a:gd name="T75" fmla="*/ 0 h 810"/>
                <a:gd name="T76" fmla="*/ 19076767 w 808"/>
                <a:gd name="T77" fmla="*/ 124566 h 810"/>
                <a:gd name="T78" fmla="*/ 20406754 w 808"/>
                <a:gd name="T79" fmla="*/ 2948028 h 810"/>
                <a:gd name="T80" fmla="*/ 21404232 w 808"/>
                <a:gd name="T81" fmla="*/ 3238673 h 810"/>
                <a:gd name="T82" fmla="*/ 24064156 w 808"/>
                <a:gd name="T83" fmla="*/ 1619328 h 810"/>
                <a:gd name="T84" fmla="*/ 25227895 w 808"/>
                <a:gd name="T85" fmla="*/ 2242162 h 810"/>
                <a:gd name="T86" fmla="*/ 25394156 w 808"/>
                <a:gd name="T87" fmla="*/ 5397792 h 810"/>
                <a:gd name="T88" fmla="*/ 26183807 w 808"/>
                <a:gd name="T89" fmla="*/ 6062132 h 810"/>
                <a:gd name="T90" fmla="*/ 29300930 w 808"/>
                <a:gd name="T91" fmla="*/ 5563886 h 810"/>
                <a:gd name="T92" fmla="*/ 30132159 w 808"/>
                <a:gd name="T93" fmla="*/ 6560391 h 810"/>
                <a:gd name="T94" fmla="*/ 29300930 w 808"/>
                <a:gd name="T95" fmla="*/ 10006666 h 810"/>
                <a:gd name="T96" fmla="*/ 29758110 w 808"/>
                <a:gd name="T97" fmla="*/ 10961675 h 810"/>
                <a:gd name="T98" fmla="*/ 32875239 w 808"/>
                <a:gd name="T99" fmla="*/ 11833628 h 810"/>
                <a:gd name="T100" fmla="*/ 30755601 w 808"/>
                <a:gd name="T101" fmla="*/ 14241847 h 810"/>
                <a:gd name="T102" fmla="*/ 30921836 w 808"/>
                <a:gd name="T103" fmla="*/ 15279892 h 810"/>
                <a:gd name="T104" fmla="*/ 30963389 w 808"/>
                <a:gd name="T105" fmla="*/ 16400980 h 810"/>
                <a:gd name="T106" fmla="*/ 33540233 w 808"/>
                <a:gd name="T107" fmla="*/ 18352493 h 810"/>
                <a:gd name="T108" fmla="*/ 30630892 w 808"/>
                <a:gd name="T109" fmla="*/ 19805739 h 810"/>
                <a:gd name="T110" fmla="*/ 30339973 w 808"/>
                <a:gd name="T111" fmla="*/ 20843771 h 810"/>
                <a:gd name="T112" fmla="*/ 30007502 w 808"/>
                <a:gd name="T113" fmla="*/ 21840282 h 810"/>
                <a:gd name="T114" fmla="*/ 31669960 w 808"/>
                <a:gd name="T115" fmla="*/ 24705251 h 810"/>
                <a:gd name="T116" fmla="*/ 28386545 w 808"/>
                <a:gd name="T117" fmla="*/ 24871362 h 810"/>
                <a:gd name="T118" fmla="*/ 27763155 w 808"/>
                <a:gd name="T119" fmla="*/ 25743283 h 810"/>
                <a:gd name="T120" fmla="*/ 27056608 w 808"/>
                <a:gd name="T121" fmla="*/ 26532200 h 810"/>
                <a:gd name="T122" fmla="*/ 27513788 w 808"/>
                <a:gd name="T123" fmla="*/ 29812427 h 81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08"/>
                <a:gd name="T187" fmla="*/ 0 h 810"/>
                <a:gd name="T188" fmla="*/ 808 w 808"/>
                <a:gd name="T189" fmla="*/ 810 h 81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08" h="810">
                  <a:moveTo>
                    <a:pt x="651" y="726"/>
                  </a:moveTo>
                  <a:lnTo>
                    <a:pt x="587" y="691"/>
                  </a:lnTo>
                  <a:lnTo>
                    <a:pt x="565" y="704"/>
                  </a:lnTo>
                  <a:lnTo>
                    <a:pt x="553" y="710"/>
                  </a:lnTo>
                  <a:lnTo>
                    <a:pt x="542" y="716"/>
                  </a:lnTo>
                  <a:lnTo>
                    <a:pt x="535" y="789"/>
                  </a:lnTo>
                  <a:lnTo>
                    <a:pt x="522" y="794"/>
                  </a:lnTo>
                  <a:lnTo>
                    <a:pt x="509" y="797"/>
                  </a:lnTo>
                  <a:lnTo>
                    <a:pt x="462" y="739"/>
                  </a:lnTo>
                  <a:lnTo>
                    <a:pt x="450" y="741"/>
                  </a:lnTo>
                  <a:lnTo>
                    <a:pt x="437" y="743"/>
                  </a:lnTo>
                  <a:lnTo>
                    <a:pt x="425" y="744"/>
                  </a:lnTo>
                  <a:lnTo>
                    <a:pt x="412" y="744"/>
                  </a:lnTo>
                  <a:lnTo>
                    <a:pt x="378" y="810"/>
                  </a:lnTo>
                  <a:lnTo>
                    <a:pt x="364" y="809"/>
                  </a:lnTo>
                  <a:lnTo>
                    <a:pt x="351" y="807"/>
                  </a:lnTo>
                  <a:lnTo>
                    <a:pt x="329" y="736"/>
                  </a:lnTo>
                  <a:lnTo>
                    <a:pt x="317" y="733"/>
                  </a:lnTo>
                  <a:lnTo>
                    <a:pt x="304" y="730"/>
                  </a:lnTo>
                  <a:lnTo>
                    <a:pt x="292" y="726"/>
                  </a:lnTo>
                  <a:lnTo>
                    <a:pt x="280" y="721"/>
                  </a:lnTo>
                  <a:lnTo>
                    <a:pt x="225" y="769"/>
                  </a:lnTo>
                  <a:lnTo>
                    <a:pt x="212" y="763"/>
                  </a:lnTo>
                  <a:lnTo>
                    <a:pt x="199" y="755"/>
                  </a:lnTo>
                  <a:lnTo>
                    <a:pt x="207" y="683"/>
                  </a:lnTo>
                  <a:lnTo>
                    <a:pt x="197" y="675"/>
                  </a:lnTo>
                  <a:lnTo>
                    <a:pt x="187" y="667"/>
                  </a:lnTo>
                  <a:lnTo>
                    <a:pt x="177" y="658"/>
                  </a:lnTo>
                  <a:lnTo>
                    <a:pt x="168" y="650"/>
                  </a:lnTo>
                  <a:lnTo>
                    <a:pt x="99" y="672"/>
                  </a:lnTo>
                  <a:lnTo>
                    <a:pt x="90" y="661"/>
                  </a:lnTo>
                  <a:lnTo>
                    <a:pt x="81" y="649"/>
                  </a:lnTo>
                  <a:lnTo>
                    <a:pt x="116" y="586"/>
                  </a:lnTo>
                  <a:lnTo>
                    <a:pt x="103" y="563"/>
                  </a:lnTo>
                  <a:lnTo>
                    <a:pt x="97" y="552"/>
                  </a:lnTo>
                  <a:lnTo>
                    <a:pt x="92" y="540"/>
                  </a:lnTo>
                  <a:lnTo>
                    <a:pt x="20" y="534"/>
                  </a:lnTo>
                  <a:lnTo>
                    <a:pt x="16" y="521"/>
                  </a:lnTo>
                  <a:lnTo>
                    <a:pt x="12" y="507"/>
                  </a:lnTo>
                  <a:lnTo>
                    <a:pt x="67" y="461"/>
                  </a:lnTo>
                  <a:lnTo>
                    <a:pt x="65" y="449"/>
                  </a:lnTo>
                  <a:lnTo>
                    <a:pt x="64" y="436"/>
                  </a:lnTo>
                  <a:lnTo>
                    <a:pt x="63" y="423"/>
                  </a:lnTo>
                  <a:lnTo>
                    <a:pt x="62" y="410"/>
                  </a:lnTo>
                  <a:lnTo>
                    <a:pt x="0" y="378"/>
                  </a:lnTo>
                  <a:lnTo>
                    <a:pt x="1" y="362"/>
                  </a:lnTo>
                  <a:lnTo>
                    <a:pt x="3" y="348"/>
                  </a:lnTo>
                  <a:lnTo>
                    <a:pt x="70" y="328"/>
                  </a:lnTo>
                  <a:lnTo>
                    <a:pt x="73" y="316"/>
                  </a:lnTo>
                  <a:lnTo>
                    <a:pt x="78" y="303"/>
                  </a:lnTo>
                  <a:lnTo>
                    <a:pt x="82" y="291"/>
                  </a:lnTo>
                  <a:lnTo>
                    <a:pt x="86" y="278"/>
                  </a:lnTo>
                  <a:lnTo>
                    <a:pt x="41" y="225"/>
                  </a:lnTo>
                  <a:lnTo>
                    <a:pt x="48" y="212"/>
                  </a:lnTo>
                  <a:lnTo>
                    <a:pt x="55" y="199"/>
                  </a:lnTo>
                  <a:lnTo>
                    <a:pt x="125" y="206"/>
                  </a:lnTo>
                  <a:lnTo>
                    <a:pt x="132" y="196"/>
                  </a:lnTo>
                  <a:lnTo>
                    <a:pt x="140" y="186"/>
                  </a:lnTo>
                  <a:lnTo>
                    <a:pt x="148" y="175"/>
                  </a:lnTo>
                  <a:lnTo>
                    <a:pt x="157" y="166"/>
                  </a:lnTo>
                  <a:lnTo>
                    <a:pt x="136" y="101"/>
                  </a:lnTo>
                  <a:lnTo>
                    <a:pt x="148" y="91"/>
                  </a:lnTo>
                  <a:lnTo>
                    <a:pt x="160" y="80"/>
                  </a:lnTo>
                  <a:lnTo>
                    <a:pt x="221" y="114"/>
                  </a:lnTo>
                  <a:lnTo>
                    <a:pt x="243" y="101"/>
                  </a:lnTo>
                  <a:lnTo>
                    <a:pt x="255" y="95"/>
                  </a:lnTo>
                  <a:lnTo>
                    <a:pt x="266" y="90"/>
                  </a:lnTo>
                  <a:lnTo>
                    <a:pt x="272" y="21"/>
                  </a:lnTo>
                  <a:lnTo>
                    <a:pt x="287" y="16"/>
                  </a:lnTo>
                  <a:lnTo>
                    <a:pt x="302" y="12"/>
                  </a:lnTo>
                  <a:lnTo>
                    <a:pt x="345" y="65"/>
                  </a:lnTo>
                  <a:lnTo>
                    <a:pt x="358" y="63"/>
                  </a:lnTo>
                  <a:lnTo>
                    <a:pt x="371" y="62"/>
                  </a:lnTo>
                  <a:lnTo>
                    <a:pt x="383" y="61"/>
                  </a:lnTo>
                  <a:lnTo>
                    <a:pt x="396" y="60"/>
                  </a:lnTo>
                  <a:lnTo>
                    <a:pt x="427" y="0"/>
                  </a:lnTo>
                  <a:lnTo>
                    <a:pt x="443" y="1"/>
                  </a:lnTo>
                  <a:lnTo>
                    <a:pt x="459" y="3"/>
                  </a:lnTo>
                  <a:lnTo>
                    <a:pt x="479" y="68"/>
                  </a:lnTo>
                  <a:lnTo>
                    <a:pt x="491" y="71"/>
                  </a:lnTo>
                  <a:lnTo>
                    <a:pt x="503" y="75"/>
                  </a:lnTo>
                  <a:lnTo>
                    <a:pt x="515" y="78"/>
                  </a:lnTo>
                  <a:lnTo>
                    <a:pt x="527" y="83"/>
                  </a:lnTo>
                  <a:lnTo>
                    <a:pt x="579" y="39"/>
                  </a:lnTo>
                  <a:lnTo>
                    <a:pt x="593" y="46"/>
                  </a:lnTo>
                  <a:lnTo>
                    <a:pt x="607" y="54"/>
                  </a:lnTo>
                  <a:lnTo>
                    <a:pt x="599" y="122"/>
                  </a:lnTo>
                  <a:lnTo>
                    <a:pt x="611" y="130"/>
                  </a:lnTo>
                  <a:lnTo>
                    <a:pt x="621" y="138"/>
                  </a:lnTo>
                  <a:lnTo>
                    <a:pt x="630" y="146"/>
                  </a:lnTo>
                  <a:lnTo>
                    <a:pt x="640" y="155"/>
                  </a:lnTo>
                  <a:lnTo>
                    <a:pt x="705" y="134"/>
                  </a:lnTo>
                  <a:lnTo>
                    <a:pt x="715" y="146"/>
                  </a:lnTo>
                  <a:lnTo>
                    <a:pt x="725" y="158"/>
                  </a:lnTo>
                  <a:lnTo>
                    <a:pt x="692" y="219"/>
                  </a:lnTo>
                  <a:lnTo>
                    <a:pt x="705" y="241"/>
                  </a:lnTo>
                  <a:lnTo>
                    <a:pt x="710" y="252"/>
                  </a:lnTo>
                  <a:lnTo>
                    <a:pt x="716" y="264"/>
                  </a:lnTo>
                  <a:lnTo>
                    <a:pt x="786" y="270"/>
                  </a:lnTo>
                  <a:lnTo>
                    <a:pt x="791" y="285"/>
                  </a:lnTo>
                  <a:lnTo>
                    <a:pt x="795" y="300"/>
                  </a:lnTo>
                  <a:lnTo>
                    <a:pt x="740" y="343"/>
                  </a:lnTo>
                  <a:lnTo>
                    <a:pt x="742" y="356"/>
                  </a:lnTo>
                  <a:lnTo>
                    <a:pt x="744" y="368"/>
                  </a:lnTo>
                  <a:lnTo>
                    <a:pt x="745" y="382"/>
                  </a:lnTo>
                  <a:lnTo>
                    <a:pt x="745" y="395"/>
                  </a:lnTo>
                  <a:lnTo>
                    <a:pt x="808" y="427"/>
                  </a:lnTo>
                  <a:lnTo>
                    <a:pt x="807" y="442"/>
                  </a:lnTo>
                  <a:lnTo>
                    <a:pt x="805" y="457"/>
                  </a:lnTo>
                  <a:lnTo>
                    <a:pt x="737" y="477"/>
                  </a:lnTo>
                  <a:lnTo>
                    <a:pt x="734" y="490"/>
                  </a:lnTo>
                  <a:lnTo>
                    <a:pt x="730" y="502"/>
                  </a:lnTo>
                  <a:lnTo>
                    <a:pt x="726" y="514"/>
                  </a:lnTo>
                  <a:lnTo>
                    <a:pt x="722" y="526"/>
                  </a:lnTo>
                  <a:lnTo>
                    <a:pt x="769" y="582"/>
                  </a:lnTo>
                  <a:lnTo>
                    <a:pt x="762" y="595"/>
                  </a:lnTo>
                  <a:lnTo>
                    <a:pt x="756" y="607"/>
                  </a:lnTo>
                  <a:lnTo>
                    <a:pt x="683" y="599"/>
                  </a:lnTo>
                  <a:lnTo>
                    <a:pt x="676" y="609"/>
                  </a:lnTo>
                  <a:lnTo>
                    <a:pt x="668" y="620"/>
                  </a:lnTo>
                  <a:lnTo>
                    <a:pt x="659" y="629"/>
                  </a:lnTo>
                  <a:lnTo>
                    <a:pt x="651" y="639"/>
                  </a:lnTo>
                  <a:lnTo>
                    <a:pt x="673" y="709"/>
                  </a:lnTo>
                  <a:lnTo>
                    <a:pt x="662" y="718"/>
                  </a:lnTo>
                  <a:lnTo>
                    <a:pt x="651" y="726"/>
                  </a:lnTo>
                  <a:close/>
                </a:path>
              </a:pathLst>
            </a:custGeom>
            <a:solidFill>
              <a:schemeClr val="bg2"/>
            </a:solidFill>
            <a:ln w="3175" cap="flat" cmpd="sng" algn="ctr">
              <a:noFill/>
              <a:prstDash val="solid"/>
              <a:round/>
              <a:headEnd/>
              <a:tailEnd/>
            </a:ln>
          </p:spPr>
          <p:txBody>
            <a:bodyPr lIns="0" rIns="0" anchor="ctr"/>
            <a:lstStyle/>
            <a:p>
              <a:endParaRPr lang="zh-CN" altLang="en-US" sz="1693"/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06B285F9-772D-4DD0-8F3E-C89C98D08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1588"/>
              <a:ext cx="853" cy="853"/>
            </a:xfrm>
            <a:prstGeom prst="ellipse">
              <a:avLst/>
            </a:prstGeom>
            <a:solidFill>
              <a:srgbClr val="F2F2F2"/>
            </a:solidFill>
            <a:ln w="222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defTabSz="946665"/>
              <a:endParaRPr lang="zh-CN" altLang="en-US" sz="1317" dirty="0">
                <a:solidFill>
                  <a:schemeClr val="bg2"/>
                </a:solidFill>
                <a:sym typeface="造字工房悦黑体验版常规体" pitchFamily="50" charset="-122"/>
              </a:endParaRPr>
            </a:p>
            <a:p>
              <a:pPr algn="ctr" defTabSz="946665"/>
              <a:r>
                <a:rPr lang="en-US" altLang="zh-CN" sz="1317" b="1" dirty="0">
                  <a:solidFill>
                    <a:schemeClr val="bg2"/>
                  </a:solidFill>
                  <a:sym typeface="造字工房悦黑体验版常规体" pitchFamily="50" charset="-122"/>
                </a:rPr>
                <a:t>Deep Learning Machine Learning Model</a:t>
              </a:r>
              <a:endParaRPr lang="zh-CN" altLang="en-US" sz="1317" b="1" dirty="0">
                <a:solidFill>
                  <a:schemeClr val="bg2"/>
                </a:solidFill>
                <a:sym typeface="造字工房悦黑体验版常规体" pitchFamily="50" charset="-122"/>
              </a:endParaRPr>
            </a:p>
            <a:p>
              <a:pPr algn="ctr" defTabSz="946665"/>
              <a:endParaRPr lang="en-US" altLang="zh-CN" sz="1317" dirty="0">
                <a:solidFill>
                  <a:schemeClr val="bg2"/>
                </a:solidFill>
                <a:latin typeface="Calibri" pitchFamily="34" charset="0"/>
              </a:endParaRPr>
            </a:p>
          </p:txBody>
        </p:sp>
      </p:grpSp>
      <p:grpSp>
        <p:nvGrpSpPr>
          <p:cNvPr id="22" name="Group 46">
            <a:extLst>
              <a:ext uri="{FF2B5EF4-FFF2-40B4-BE49-F238E27FC236}">
                <a16:creationId xmlns:a16="http://schemas.microsoft.com/office/drawing/2014/main" id="{B2951169-F9BA-4B30-8146-5C5B724EF7AC}"/>
              </a:ext>
            </a:extLst>
          </p:cNvPr>
          <p:cNvGrpSpPr>
            <a:grpSpLocks/>
          </p:cNvGrpSpPr>
          <p:nvPr/>
        </p:nvGrpSpPr>
        <p:grpSpPr bwMode="auto">
          <a:xfrm>
            <a:off x="6374656" y="2424689"/>
            <a:ext cx="1530471" cy="1534950"/>
            <a:chOff x="4262" y="1776"/>
            <a:chExt cx="1025" cy="1028"/>
          </a:xfrm>
        </p:grpSpPr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EAF0E945-6D9B-45C9-A0AB-648C31BA3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" y="1776"/>
              <a:ext cx="1025" cy="1028"/>
            </a:xfrm>
            <a:custGeom>
              <a:avLst/>
              <a:gdLst>
                <a:gd name="T0" fmla="*/ 6284276 w 808"/>
                <a:gd name="T1" fmla="*/ 7416764 h 810"/>
                <a:gd name="T2" fmla="*/ 5920274 w 808"/>
                <a:gd name="T3" fmla="*/ 7620694 h 810"/>
                <a:gd name="T4" fmla="*/ 5727569 w 808"/>
                <a:gd name="T5" fmla="*/ 8468623 h 810"/>
                <a:gd name="T6" fmla="*/ 5449226 w 808"/>
                <a:gd name="T7" fmla="*/ 8554488 h 810"/>
                <a:gd name="T8" fmla="*/ 4817584 w 808"/>
                <a:gd name="T9" fmla="*/ 7953431 h 810"/>
                <a:gd name="T10" fmla="*/ 4549944 w 808"/>
                <a:gd name="T11" fmla="*/ 7985631 h 810"/>
                <a:gd name="T12" fmla="*/ 4046776 w 808"/>
                <a:gd name="T13" fmla="*/ 8694032 h 810"/>
                <a:gd name="T14" fmla="*/ 3757714 w 808"/>
                <a:gd name="T15" fmla="*/ 8661831 h 810"/>
                <a:gd name="T16" fmla="*/ 3393725 w 808"/>
                <a:gd name="T17" fmla="*/ 7867566 h 810"/>
                <a:gd name="T18" fmla="*/ 3126080 w 808"/>
                <a:gd name="T19" fmla="*/ 7792433 h 810"/>
                <a:gd name="T20" fmla="*/ 2408794 w 808"/>
                <a:gd name="T21" fmla="*/ 8253962 h 810"/>
                <a:gd name="T22" fmla="*/ 2130443 w 808"/>
                <a:gd name="T23" fmla="*/ 8103696 h 810"/>
                <a:gd name="T24" fmla="*/ 2109034 w 808"/>
                <a:gd name="T25" fmla="*/ 7245025 h 810"/>
                <a:gd name="T26" fmla="*/ 1894919 w 808"/>
                <a:gd name="T27" fmla="*/ 7062563 h 810"/>
                <a:gd name="T28" fmla="*/ 1059869 w 808"/>
                <a:gd name="T29" fmla="*/ 7212824 h 810"/>
                <a:gd name="T30" fmla="*/ 867161 w 808"/>
                <a:gd name="T31" fmla="*/ 6965952 h 810"/>
                <a:gd name="T32" fmla="*/ 1102696 w 808"/>
                <a:gd name="T33" fmla="*/ 6042889 h 810"/>
                <a:gd name="T34" fmla="*/ 984929 w 808"/>
                <a:gd name="T35" fmla="*/ 5796022 h 810"/>
                <a:gd name="T36" fmla="*/ 171294 w 808"/>
                <a:gd name="T37" fmla="*/ 5592087 h 810"/>
                <a:gd name="T38" fmla="*/ 717286 w 808"/>
                <a:gd name="T39" fmla="*/ 4948084 h 810"/>
                <a:gd name="T40" fmla="*/ 685168 w 808"/>
                <a:gd name="T41" fmla="*/ 4679755 h 810"/>
                <a:gd name="T42" fmla="*/ 663757 w 808"/>
                <a:gd name="T43" fmla="*/ 4400680 h 810"/>
                <a:gd name="T44" fmla="*/ 10704 w 808"/>
                <a:gd name="T45" fmla="*/ 3885482 h 810"/>
                <a:gd name="T46" fmla="*/ 749406 w 808"/>
                <a:gd name="T47" fmla="*/ 3520547 h 810"/>
                <a:gd name="T48" fmla="*/ 835050 w 808"/>
                <a:gd name="T49" fmla="*/ 3252219 h 810"/>
                <a:gd name="T50" fmla="*/ 920697 w 808"/>
                <a:gd name="T51" fmla="*/ 2983881 h 810"/>
                <a:gd name="T52" fmla="*/ 513878 w 808"/>
                <a:gd name="T53" fmla="*/ 2275477 h 810"/>
                <a:gd name="T54" fmla="*/ 1338220 w 808"/>
                <a:gd name="T55" fmla="*/ 2211077 h 810"/>
                <a:gd name="T56" fmla="*/ 1498806 w 808"/>
                <a:gd name="T57" fmla="*/ 1996409 h 810"/>
                <a:gd name="T58" fmla="*/ 1680805 w 808"/>
                <a:gd name="T59" fmla="*/ 1781740 h 810"/>
                <a:gd name="T60" fmla="*/ 1584451 w 808"/>
                <a:gd name="T61" fmla="*/ 976737 h 810"/>
                <a:gd name="T62" fmla="*/ 2365969 w 808"/>
                <a:gd name="T63" fmla="*/ 1223608 h 810"/>
                <a:gd name="T64" fmla="*/ 2729969 w 808"/>
                <a:gd name="T65" fmla="*/ 1019671 h 810"/>
                <a:gd name="T66" fmla="*/ 2911967 w 808"/>
                <a:gd name="T67" fmla="*/ 225402 h 810"/>
                <a:gd name="T68" fmla="*/ 3233140 w 808"/>
                <a:gd name="T69" fmla="*/ 128803 h 810"/>
                <a:gd name="T70" fmla="*/ 3832660 w 808"/>
                <a:gd name="T71" fmla="*/ 676202 h 810"/>
                <a:gd name="T72" fmla="*/ 4100299 w 808"/>
                <a:gd name="T73" fmla="*/ 654741 h 810"/>
                <a:gd name="T74" fmla="*/ 4571353 w 808"/>
                <a:gd name="T75" fmla="*/ 0 h 810"/>
                <a:gd name="T76" fmla="*/ 4913936 w 808"/>
                <a:gd name="T77" fmla="*/ 32203 h 810"/>
                <a:gd name="T78" fmla="*/ 5256522 w 808"/>
                <a:gd name="T79" fmla="*/ 762068 h 810"/>
                <a:gd name="T80" fmla="*/ 5513456 w 808"/>
                <a:gd name="T81" fmla="*/ 837206 h 810"/>
                <a:gd name="T82" fmla="*/ 6198627 w 808"/>
                <a:gd name="T83" fmla="*/ 418600 h 810"/>
                <a:gd name="T84" fmla="*/ 6498389 w 808"/>
                <a:gd name="T85" fmla="*/ 579605 h 810"/>
                <a:gd name="T86" fmla="*/ 6541211 w 808"/>
                <a:gd name="T87" fmla="*/ 1395336 h 810"/>
                <a:gd name="T88" fmla="*/ 6744612 w 808"/>
                <a:gd name="T89" fmla="*/ 1567071 h 810"/>
                <a:gd name="T90" fmla="*/ 7547547 w 808"/>
                <a:gd name="T91" fmla="*/ 1438275 h 810"/>
                <a:gd name="T92" fmla="*/ 7761671 w 808"/>
                <a:gd name="T93" fmla="*/ 1695876 h 810"/>
                <a:gd name="T94" fmla="*/ 7547547 w 808"/>
                <a:gd name="T95" fmla="*/ 2586745 h 810"/>
                <a:gd name="T96" fmla="*/ 7665310 w 808"/>
                <a:gd name="T97" fmla="*/ 2833610 h 810"/>
                <a:gd name="T98" fmla="*/ 8468240 w 808"/>
                <a:gd name="T99" fmla="*/ 3059014 h 810"/>
                <a:gd name="T100" fmla="*/ 7922251 w 808"/>
                <a:gd name="T101" fmla="*/ 3681547 h 810"/>
                <a:gd name="T102" fmla="*/ 7965072 w 808"/>
                <a:gd name="T103" fmla="*/ 3949881 h 810"/>
                <a:gd name="T104" fmla="*/ 7975779 w 808"/>
                <a:gd name="T105" fmla="*/ 4239683 h 810"/>
                <a:gd name="T106" fmla="*/ 8639532 w 808"/>
                <a:gd name="T107" fmla="*/ 4744156 h 810"/>
                <a:gd name="T108" fmla="*/ 7890136 w 808"/>
                <a:gd name="T109" fmla="*/ 5119823 h 810"/>
                <a:gd name="T110" fmla="*/ 7815194 w 808"/>
                <a:gd name="T111" fmla="*/ 5388152 h 810"/>
                <a:gd name="T112" fmla="*/ 7729545 w 808"/>
                <a:gd name="T113" fmla="*/ 5645751 h 810"/>
                <a:gd name="T114" fmla="*/ 8157777 w 808"/>
                <a:gd name="T115" fmla="*/ 6386358 h 810"/>
                <a:gd name="T116" fmla="*/ 7312026 w 808"/>
                <a:gd name="T117" fmla="*/ 6429290 h 810"/>
                <a:gd name="T118" fmla="*/ 7151436 w 808"/>
                <a:gd name="T119" fmla="*/ 6654694 h 810"/>
                <a:gd name="T120" fmla="*/ 6969442 w 808"/>
                <a:gd name="T121" fmla="*/ 6858624 h 810"/>
                <a:gd name="T122" fmla="*/ 7087201 w 808"/>
                <a:gd name="T123" fmla="*/ 7706563 h 81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08"/>
                <a:gd name="T187" fmla="*/ 0 h 810"/>
                <a:gd name="T188" fmla="*/ 808 w 808"/>
                <a:gd name="T189" fmla="*/ 810 h 81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08" h="810">
                  <a:moveTo>
                    <a:pt x="651" y="726"/>
                  </a:moveTo>
                  <a:lnTo>
                    <a:pt x="587" y="691"/>
                  </a:lnTo>
                  <a:lnTo>
                    <a:pt x="565" y="704"/>
                  </a:lnTo>
                  <a:lnTo>
                    <a:pt x="553" y="710"/>
                  </a:lnTo>
                  <a:lnTo>
                    <a:pt x="542" y="716"/>
                  </a:lnTo>
                  <a:lnTo>
                    <a:pt x="535" y="789"/>
                  </a:lnTo>
                  <a:lnTo>
                    <a:pt x="522" y="794"/>
                  </a:lnTo>
                  <a:lnTo>
                    <a:pt x="509" y="797"/>
                  </a:lnTo>
                  <a:lnTo>
                    <a:pt x="462" y="739"/>
                  </a:lnTo>
                  <a:lnTo>
                    <a:pt x="450" y="741"/>
                  </a:lnTo>
                  <a:lnTo>
                    <a:pt x="437" y="743"/>
                  </a:lnTo>
                  <a:lnTo>
                    <a:pt x="425" y="744"/>
                  </a:lnTo>
                  <a:lnTo>
                    <a:pt x="412" y="744"/>
                  </a:lnTo>
                  <a:lnTo>
                    <a:pt x="378" y="810"/>
                  </a:lnTo>
                  <a:lnTo>
                    <a:pt x="364" y="809"/>
                  </a:lnTo>
                  <a:lnTo>
                    <a:pt x="351" y="807"/>
                  </a:lnTo>
                  <a:lnTo>
                    <a:pt x="329" y="736"/>
                  </a:lnTo>
                  <a:lnTo>
                    <a:pt x="317" y="733"/>
                  </a:lnTo>
                  <a:lnTo>
                    <a:pt x="304" y="730"/>
                  </a:lnTo>
                  <a:lnTo>
                    <a:pt x="292" y="726"/>
                  </a:lnTo>
                  <a:lnTo>
                    <a:pt x="280" y="721"/>
                  </a:lnTo>
                  <a:lnTo>
                    <a:pt x="225" y="769"/>
                  </a:lnTo>
                  <a:lnTo>
                    <a:pt x="212" y="763"/>
                  </a:lnTo>
                  <a:lnTo>
                    <a:pt x="199" y="755"/>
                  </a:lnTo>
                  <a:lnTo>
                    <a:pt x="207" y="683"/>
                  </a:lnTo>
                  <a:lnTo>
                    <a:pt x="197" y="675"/>
                  </a:lnTo>
                  <a:lnTo>
                    <a:pt x="187" y="667"/>
                  </a:lnTo>
                  <a:lnTo>
                    <a:pt x="177" y="658"/>
                  </a:lnTo>
                  <a:lnTo>
                    <a:pt x="168" y="650"/>
                  </a:lnTo>
                  <a:lnTo>
                    <a:pt x="99" y="672"/>
                  </a:lnTo>
                  <a:lnTo>
                    <a:pt x="90" y="661"/>
                  </a:lnTo>
                  <a:lnTo>
                    <a:pt x="81" y="649"/>
                  </a:lnTo>
                  <a:lnTo>
                    <a:pt x="116" y="586"/>
                  </a:lnTo>
                  <a:lnTo>
                    <a:pt x="103" y="563"/>
                  </a:lnTo>
                  <a:lnTo>
                    <a:pt x="97" y="552"/>
                  </a:lnTo>
                  <a:lnTo>
                    <a:pt x="92" y="540"/>
                  </a:lnTo>
                  <a:lnTo>
                    <a:pt x="20" y="534"/>
                  </a:lnTo>
                  <a:lnTo>
                    <a:pt x="16" y="521"/>
                  </a:lnTo>
                  <a:lnTo>
                    <a:pt x="12" y="507"/>
                  </a:lnTo>
                  <a:lnTo>
                    <a:pt x="67" y="461"/>
                  </a:lnTo>
                  <a:lnTo>
                    <a:pt x="65" y="449"/>
                  </a:lnTo>
                  <a:lnTo>
                    <a:pt x="64" y="436"/>
                  </a:lnTo>
                  <a:lnTo>
                    <a:pt x="63" y="423"/>
                  </a:lnTo>
                  <a:lnTo>
                    <a:pt x="62" y="410"/>
                  </a:lnTo>
                  <a:lnTo>
                    <a:pt x="0" y="378"/>
                  </a:lnTo>
                  <a:lnTo>
                    <a:pt x="1" y="362"/>
                  </a:lnTo>
                  <a:lnTo>
                    <a:pt x="3" y="348"/>
                  </a:lnTo>
                  <a:lnTo>
                    <a:pt x="70" y="328"/>
                  </a:lnTo>
                  <a:lnTo>
                    <a:pt x="73" y="316"/>
                  </a:lnTo>
                  <a:lnTo>
                    <a:pt x="78" y="303"/>
                  </a:lnTo>
                  <a:lnTo>
                    <a:pt x="82" y="291"/>
                  </a:lnTo>
                  <a:lnTo>
                    <a:pt x="86" y="278"/>
                  </a:lnTo>
                  <a:lnTo>
                    <a:pt x="41" y="225"/>
                  </a:lnTo>
                  <a:lnTo>
                    <a:pt x="48" y="212"/>
                  </a:lnTo>
                  <a:lnTo>
                    <a:pt x="55" y="199"/>
                  </a:lnTo>
                  <a:lnTo>
                    <a:pt x="125" y="206"/>
                  </a:lnTo>
                  <a:lnTo>
                    <a:pt x="132" y="196"/>
                  </a:lnTo>
                  <a:lnTo>
                    <a:pt x="140" y="186"/>
                  </a:lnTo>
                  <a:lnTo>
                    <a:pt x="148" y="175"/>
                  </a:lnTo>
                  <a:lnTo>
                    <a:pt x="157" y="166"/>
                  </a:lnTo>
                  <a:lnTo>
                    <a:pt x="136" y="101"/>
                  </a:lnTo>
                  <a:lnTo>
                    <a:pt x="148" y="91"/>
                  </a:lnTo>
                  <a:lnTo>
                    <a:pt x="160" y="80"/>
                  </a:lnTo>
                  <a:lnTo>
                    <a:pt x="221" y="114"/>
                  </a:lnTo>
                  <a:lnTo>
                    <a:pt x="243" y="101"/>
                  </a:lnTo>
                  <a:lnTo>
                    <a:pt x="255" y="95"/>
                  </a:lnTo>
                  <a:lnTo>
                    <a:pt x="266" y="90"/>
                  </a:lnTo>
                  <a:lnTo>
                    <a:pt x="272" y="21"/>
                  </a:lnTo>
                  <a:lnTo>
                    <a:pt x="287" y="16"/>
                  </a:lnTo>
                  <a:lnTo>
                    <a:pt x="302" y="12"/>
                  </a:lnTo>
                  <a:lnTo>
                    <a:pt x="345" y="65"/>
                  </a:lnTo>
                  <a:lnTo>
                    <a:pt x="358" y="63"/>
                  </a:lnTo>
                  <a:lnTo>
                    <a:pt x="371" y="62"/>
                  </a:lnTo>
                  <a:lnTo>
                    <a:pt x="383" y="61"/>
                  </a:lnTo>
                  <a:lnTo>
                    <a:pt x="396" y="60"/>
                  </a:lnTo>
                  <a:lnTo>
                    <a:pt x="427" y="0"/>
                  </a:lnTo>
                  <a:lnTo>
                    <a:pt x="443" y="1"/>
                  </a:lnTo>
                  <a:lnTo>
                    <a:pt x="459" y="3"/>
                  </a:lnTo>
                  <a:lnTo>
                    <a:pt x="479" y="68"/>
                  </a:lnTo>
                  <a:lnTo>
                    <a:pt x="491" y="71"/>
                  </a:lnTo>
                  <a:lnTo>
                    <a:pt x="503" y="75"/>
                  </a:lnTo>
                  <a:lnTo>
                    <a:pt x="515" y="78"/>
                  </a:lnTo>
                  <a:lnTo>
                    <a:pt x="527" y="83"/>
                  </a:lnTo>
                  <a:lnTo>
                    <a:pt x="579" y="39"/>
                  </a:lnTo>
                  <a:lnTo>
                    <a:pt x="593" y="46"/>
                  </a:lnTo>
                  <a:lnTo>
                    <a:pt x="607" y="54"/>
                  </a:lnTo>
                  <a:lnTo>
                    <a:pt x="599" y="122"/>
                  </a:lnTo>
                  <a:lnTo>
                    <a:pt x="611" y="130"/>
                  </a:lnTo>
                  <a:lnTo>
                    <a:pt x="621" y="138"/>
                  </a:lnTo>
                  <a:lnTo>
                    <a:pt x="630" y="146"/>
                  </a:lnTo>
                  <a:lnTo>
                    <a:pt x="640" y="155"/>
                  </a:lnTo>
                  <a:lnTo>
                    <a:pt x="705" y="134"/>
                  </a:lnTo>
                  <a:lnTo>
                    <a:pt x="715" y="146"/>
                  </a:lnTo>
                  <a:lnTo>
                    <a:pt x="725" y="158"/>
                  </a:lnTo>
                  <a:lnTo>
                    <a:pt x="692" y="219"/>
                  </a:lnTo>
                  <a:lnTo>
                    <a:pt x="705" y="241"/>
                  </a:lnTo>
                  <a:lnTo>
                    <a:pt x="710" y="252"/>
                  </a:lnTo>
                  <a:lnTo>
                    <a:pt x="716" y="264"/>
                  </a:lnTo>
                  <a:lnTo>
                    <a:pt x="786" y="270"/>
                  </a:lnTo>
                  <a:lnTo>
                    <a:pt x="791" y="285"/>
                  </a:lnTo>
                  <a:lnTo>
                    <a:pt x="795" y="300"/>
                  </a:lnTo>
                  <a:lnTo>
                    <a:pt x="740" y="343"/>
                  </a:lnTo>
                  <a:lnTo>
                    <a:pt x="742" y="356"/>
                  </a:lnTo>
                  <a:lnTo>
                    <a:pt x="744" y="368"/>
                  </a:lnTo>
                  <a:lnTo>
                    <a:pt x="745" y="382"/>
                  </a:lnTo>
                  <a:lnTo>
                    <a:pt x="745" y="395"/>
                  </a:lnTo>
                  <a:lnTo>
                    <a:pt x="808" y="427"/>
                  </a:lnTo>
                  <a:lnTo>
                    <a:pt x="807" y="442"/>
                  </a:lnTo>
                  <a:lnTo>
                    <a:pt x="805" y="457"/>
                  </a:lnTo>
                  <a:lnTo>
                    <a:pt x="737" y="477"/>
                  </a:lnTo>
                  <a:lnTo>
                    <a:pt x="734" y="490"/>
                  </a:lnTo>
                  <a:lnTo>
                    <a:pt x="730" y="502"/>
                  </a:lnTo>
                  <a:lnTo>
                    <a:pt x="726" y="514"/>
                  </a:lnTo>
                  <a:lnTo>
                    <a:pt x="722" y="526"/>
                  </a:lnTo>
                  <a:lnTo>
                    <a:pt x="769" y="582"/>
                  </a:lnTo>
                  <a:lnTo>
                    <a:pt x="762" y="595"/>
                  </a:lnTo>
                  <a:lnTo>
                    <a:pt x="756" y="607"/>
                  </a:lnTo>
                  <a:lnTo>
                    <a:pt x="683" y="599"/>
                  </a:lnTo>
                  <a:lnTo>
                    <a:pt x="676" y="609"/>
                  </a:lnTo>
                  <a:lnTo>
                    <a:pt x="668" y="620"/>
                  </a:lnTo>
                  <a:lnTo>
                    <a:pt x="659" y="629"/>
                  </a:lnTo>
                  <a:lnTo>
                    <a:pt x="651" y="639"/>
                  </a:lnTo>
                  <a:lnTo>
                    <a:pt x="673" y="709"/>
                  </a:lnTo>
                  <a:lnTo>
                    <a:pt x="662" y="718"/>
                  </a:lnTo>
                  <a:lnTo>
                    <a:pt x="651" y="726"/>
                  </a:lnTo>
                  <a:close/>
                </a:path>
              </a:pathLst>
            </a:custGeom>
            <a:solidFill>
              <a:schemeClr val="tx2"/>
            </a:solidFill>
            <a:ln w="3175" cap="flat" cmpd="sng" algn="ctr">
              <a:noFill/>
              <a:prstDash val="solid"/>
              <a:round/>
              <a:headEnd/>
              <a:tailEnd/>
            </a:ln>
          </p:spPr>
          <p:txBody>
            <a:bodyPr lIns="0" rIns="0" anchor="ctr"/>
            <a:lstStyle/>
            <a:p>
              <a:endParaRPr lang="zh-CN" altLang="en-US" sz="1693"/>
            </a:p>
          </p:txBody>
        </p:sp>
        <p:sp>
          <p:nvSpPr>
            <p:cNvPr id="24" name="Oval 9">
              <a:extLst>
                <a:ext uri="{FF2B5EF4-FFF2-40B4-BE49-F238E27FC236}">
                  <a16:creationId xmlns:a16="http://schemas.microsoft.com/office/drawing/2014/main" id="{C2BBA726-A80C-401B-A38E-294CBE7AD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1949"/>
              <a:ext cx="674" cy="681"/>
            </a:xfrm>
            <a:prstGeom prst="ellipse">
              <a:avLst/>
            </a:prstGeom>
            <a:solidFill>
              <a:srgbClr val="F2F2F2"/>
            </a:solidFill>
            <a:ln w="222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defTabSz="946665"/>
              <a:endParaRPr lang="zh-CN" altLang="en-US" sz="1200" b="1" dirty="0">
                <a:solidFill>
                  <a:schemeClr val="bg2"/>
                </a:solidFill>
                <a:sym typeface="造字工房悦黑体验版常规体" pitchFamily="50" charset="-122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742F63B-89C0-4762-80F0-7803F46423D7}"/>
              </a:ext>
            </a:extLst>
          </p:cNvPr>
          <p:cNvSpPr txBox="1"/>
          <p:nvPr/>
        </p:nvSpPr>
        <p:spPr>
          <a:xfrm>
            <a:off x="6536514" y="3002815"/>
            <a:ext cx="13346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66"/>
                </a:solidFill>
              </a:rPr>
              <a:t>Unsupervised</a:t>
            </a:r>
          </a:p>
          <a:p>
            <a:r>
              <a:rPr lang="en-US" b="1" dirty="0">
                <a:solidFill>
                  <a:srgbClr val="006666"/>
                </a:solidFill>
              </a:rPr>
              <a:t>    Model</a:t>
            </a:r>
          </a:p>
        </p:txBody>
      </p:sp>
    </p:spTree>
    <p:extLst>
      <p:ext uri="{BB962C8B-B14F-4D97-AF65-F5344CB8AC3E}">
        <p14:creationId xmlns:p14="http://schemas.microsoft.com/office/powerpoint/2010/main" val="2795148332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32">
      <a:dk1>
        <a:sysClr val="windowText" lastClr="000000"/>
      </a:dk1>
      <a:lt1>
        <a:sysClr val="window" lastClr="FFFFFF"/>
      </a:lt1>
      <a:dk2>
        <a:srgbClr val="016A7A"/>
      </a:dk2>
      <a:lt2>
        <a:srgbClr val="018095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419</Words>
  <Application>Microsoft Office PowerPoint</Application>
  <PresentationFormat>On-screen Show (16:9)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微软雅黑</vt:lpstr>
      <vt:lpstr>Ping Hei</vt:lpstr>
      <vt:lpstr>Arial</vt:lpstr>
      <vt:lpstr>Calibri</vt:lpstr>
      <vt:lpstr>Impact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</dc:creator>
  <cp:lastModifiedBy>8950</cp:lastModifiedBy>
  <cp:revision>34</cp:revision>
  <dcterms:created xsi:type="dcterms:W3CDTF">2016-12-25T02:27:54Z</dcterms:created>
  <dcterms:modified xsi:type="dcterms:W3CDTF">2020-10-11T20:47:51Z</dcterms:modified>
</cp:coreProperties>
</file>