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318" r:id="rId3"/>
    <p:sldId id="303" r:id="rId4"/>
    <p:sldId id="257" r:id="rId5"/>
    <p:sldId id="304" r:id="rId6"/>
    <p:sldId id="279" r:id="rId7"/>
    <p:sldId id="305" r:id="rId8"/>
    <p:sldId id="280" r:id="rId9"/>
    <p:sldId id="306" r:id="rId10"/>
    <p:sldId id="281" r:id="rId11"/>
    <p:sldId id="307" r:id="rId12"/>
    <p:sldId id="282" r:id="rId13"/>
    <p:sldId id="308" r:id="rId14"/>
    <p:sldId id="283" r:id="rId15"/>
    <p:sldId id="309" r:id="rId16"/>
    <p:sldId id="284" r:id="rId17"/>
    <p:sldId id="310" r:id="rId18"/>
    <p:sldId id="285" r:id="rId19"/>
    <p:sldId id="311" r:id="rId20"/>
    <p:sldId id="286" r:id="rId21"/>
    <p:sldId id="312" r:id="rId22"/>
    <p:sldId id="287" r:id="rId23"/>
    <p:sldId id="313" r:id="rId24"/>
    <p:sldId id="288" r:id="rId25"/>
    <p:sldId id="314" r:id="rId26"/>
    <p:sldId id="289" r:id="rId27"/>
    <p:sldId id="316" r:id="rId28"/>
    <p:sldId id="290" r:id="rId29"/>
    <p:sldId id="315" r:id="rId30"/>
    <p:sldId id="291" r:id="rId31"/>
    <p:sldId id="317" r:id="rId32"/>
    <p:sldId id="292" r:id="rId33"/>
    <p:sldId id="302" r:id="rId34"/>
    <p:sldId id="293" r:id="rId35"/>
    <p:sldId id="301" r:id="rId36"/>
    <p:sldId id="294" r:id="rId37"/>
    <p:sldId id="295" r:id="rId38"/>
    <p:sldId id="296" r:id="rId39"/>
    <p:sldId id="297" r:id="rId40"/>
    <p:sldId id="298" r:id="rId41"/>
    <p:sldId id="299" r:id="rId42"/>
    <p:sldId id="30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65" autoAdjust="0"/>
    <p:restoredTop sz="86456" autoAdjust="0"/>
  </p:normalViewPr>
  <p:slideViewPr>
    <p:cSldViewPr snapToGrid="0">
      <p:cViewPr varScale="1">
        <p:scale>
          <a:sx n="75" d="100"/>
          <a:sy n="75" d="100"/>
        </p:scale>
        <p:origin x="60" y="444"/>
      </p:cViewPr>
      <p:guideLst/>
    </p:cSldViewPr>
  </p:slideViewPr>
  <p:outlineViewPr>
    <p:cViewPr>
      <p:scale>
        <a:sx n="33" d="100"/>
        <a:sy n="33" d="100"/>
      </p:scale>
      <p:origin x="0" y="-8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7DEDA-59C2-4E95-8B9B-21F98EE5E14A}" type="datetimeFigureOut">
              <a:rPr lang="en-US" smtClean="0"/>
              <a:t>11/27/2017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13D17-9BD4-4E12-9C8D-08BEA693CB1E}" type="slidenum">
              <a:rPr lang="en-US" smtClean="0"/>
              <a:t>‹#›</a:t>
            </a:fld>
            <a:endParaRPr lang="en-US" dirty="0"/>
          </a:p>
        </p:txBody>
      </p:sp>
    </p:spTree>
    <p:extLst>
      <p:ext uri="{BB962C8B-B14F-4D97-AF65-F5344CB8AC3E}">
        <p14:creationId xmlns:p14="http://schemas.microsoft.com/office/powerpoint/2010/main" val="2934110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Source: https://goo.gl/images/aUKmiE </a:t>
            </a:r>
          </a:p>
        </p:txBody>
      </p:sp>
      <p:sp>
        <p:nvSpPr>
          <p:cNvPr id="4" name="Slide Number Placeholder 3"/>
          <p:cNvSpPr>
            <a:spLocks noGrp="1"/>
          </p:cNvSpPr>
          <p:nvPr>
            <p:ph type="sldNum" sz="quarter" idx="10"/>
          </p:nvPr>
        </p:nvSpPr>
        <p:spPr/>
        <p:txBody>
          <a:bodyPr/>
          <a:lstStyle/>
          <a:p>
            <a:fld id="{F1413D17-9BD4-4E12-9C8D-08BEA693CB1E}" type="slidenum">
              <a:rPr lang="en-US" smtClean="0"/>
              <a:t>2</a:t>
            </a:fld>
            <a:endParaRPr lang="en-US" dirty="0"/>
          </a:p>
        </p:txBody>
      </p:sp>
    </p:spTree>
    <p:extLst>
      <p:ext uri="{BB962C8B-B14F-4D97-AF65-F5344CB8AC3E}">
        <p14:creationId xmlns:p14="http://schemas.microsoft.com/office/powerpoint/2010/main" val="250228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13D17-9BD4-4E12-9C8D-08BEA693CB1E}" type="slidenum">
              <a:rPr lang="en-US" smtClean="0"/>
              <a:t>4</a:t>
            </a:fld>
            <a:endParaRPr lang="en-US" dirty="0"/>
          </a:p>
        </p:txBody>
      </p:sp>
    </p:spTree>
    <p:extLst>
      <p:ext uri="{BB962C8B-B14F-4D97-AF65-F5344CB8AC3E}">
        <p14:creationId xmlns:p14="http://schemas.microsoft.com/office/powerpoint/2010/main" val="3561967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13D17-9BD4-4E12-9C8D-08BEA693CB1E}" type="slidenum">
              <a:rPr lang="en-US" smtClean="0"/>
              <a:t>28</a:t>
            </a:fld>
            <a:endParaRPr lang="en-US" dirty="0"/>
          </a:p>
        </p:txBody>
      </p:sp>
    </p:spTree>
    <p:extLst>
      <p:ext uri="{BB962C8B-B14F-4D97-AF65-F5344CB8AC3E}">
        <p14:creationId xmlns:p14="http://schemas.microsoft.com/office/powerpoint/2010/main" val="231451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https://goo.gl/images/xdbHt3</a:t>
            </a:r>
          </a:p>
        </p:txBody>
      </p:sp>
      <p:sp>
        <p:nvSpPr>
          <p:cNvPr id="4" name="Slide Number Placeholder 3"/>
          <p:cNvSpPr>
            <a:spLocks noGrp="1"/>
          </p:cNvSpPr>
          <p:nvPr>
            <p:ph type="sldNum" sz="quarter" idx="10"/>
          </p:nvPr>
        </p:nvSpPr>
        <p:spPr/>
        <p:txBody>
          <a:bodyPr/>
          <a:lstStyle/>
          <a:p>
            <a:fld id="{F1413D17-9BD4-4E12-9C8D-08BEA693CB1E}" type="slidenum">
              <a:rPr lang="en-US" smtClean="0"/>
              <a:t>33</a:t>
            </a:fld>
            <a:endParaRPr lang="en-US" dirty="0"/>
          </a:p>
        </p:txBody>
      </p:sp>
    </p:spTree>
    <p:extLst>
      <p:ext uri="{BB962C8B-B14F-4D97-AF65-F5344CB8AC3E}">
        <p14:creationId xmlns:p14="http://schemas.microsoft.com/office/powerpoint/2010/main" val="1245615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13D17-9BD4-4E12-9C8D-08BEA693CB1E}" type="slidenum">
              <a:rPr lang="en-US" smtClean="0"/>
              <a:t>35</a:t>
            </a:fld>
            <a:endParaRPr lang="en-US" dirty="0"/>
          </a:p>
        </p:txBody>
      </p:sp>
    </p:spTree>
    <p:extLst>
      <p:ext uri="{BB962C8B-B14F-4D97-AF65-F5344CB8AC3E}">
        <p14:creationId xmlns:p14="http://schemas.microsoft.com/office/powerpoint/2010/main" val="145421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https://goo.gl/images/BeXTJH </a:t>
            </a:r>
          </a:p>
        </p:txBody>
      </p:sp>
      <p:sp>
        <p:nvSpPr>
          <p:cNvPr id="4" name="Slide Number Placeholder 3"/>
          <p:cNvSpPr>
            <a:spLocks noGrp="1"/>
          </p:cNvSpPr>
          <p:nvPr>
            <p:ph type="sldNum" sz="quarter" idx="10"/>
          </p:nvPr>
        </p:nvSpPr>
        <p:spPr/>
        <p:txBody>
          <a:bodyPr/>
          <a:lstStyle/>
          <a:p>
            <a:fld id="{F1413D17-9BD4-4E12-9C8D-08BEA693CB1E}" type="slidenum">
              <a:rPr lang="en-US" smtClean="0"/>
              <a:t>42</a:t>
            </a:fld>
            <a:endParaRPr lang="en-US" dirty="0"/>
          </a:p>
        </p:txBody>
      </p:sp>
    </p:spTree>
    <p:extLst>
      <p:ext uri="{BB962C8B-B14F-4D97-AF65-F5344CB8AC3E}">
        <p14:creationId xmlns:p14="http://schemas.microsoft.com/office/powerpoint/2010/main" val="3220521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11/27/2017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F25D-5FB0-4CDA-ADF6-16F6C57A8D13}"/>
              </a:ext>
            </a:extLst>
          </p:cNvPr>
          <p:cNvSpPr>
            <a:spLocks noGrp="1"/>
          </p:cNvSpPr>
          <p:nvPr>
            <p:ph type="ctrTitle"/>
          </p:nvPr>
        </p:nvSpPr>
        <p:spPr/>
        <p:txBody>
          <a:bodyPr/>
          <a:lstStyle/>
          <a:p>
            <a:r>
              <a:rPr lang="en-US" dirty="0">
                <a:latin typeface="Lucida Handwriting" panose="03010101010101010101" pitchFamily="66" charset="0"/>
              </a:rPr>
              <a:t>Big data Project </a:t>
            </a:r>
            <a:br>
              <a:rPr lang="en-US" dirty="0">
                <a:latin typeface="Lucida Handwriting" panose="03010101010101010101" pitchFamily="66" charset="0"/>
              </a:rPr>
            </a:br>
            <a:r>
              <a:rPr lang="en-US" dirty="0">
                <a:latin typeface="Lucida Handwriting" panose="03010101010101010101" pitchFamily="66" charset="0"/>
              </a:rPr>
              <a:t>Part II</a:t>
            </a:r>
          </a:p>
        </p:txBody>
      </p:sp>
      <p:sp>
        <p:nvSpPr>
          <p:cNvPr id="3" name="Subtitle 2">
            <a:extLst>
              <a:ext uri="{FF2B5EF4-FFF2-40B4-BE49-F238E27FC236}">
                <a16:creationId xmlns:a16="http://schemas.microsoft.com/office/drawing/2014/main" id="{9235C227-F161-4BC8-A2C7-540F30A8466E}"/>
              </a:ext>
            </a:extLst>
          </p:cNvPr>
          <p:cNvSpPr>
            <a:spLocks noGrp="1"/>
          </p:cNvSpPr>
          <p:nvPr>
            <p:ph type="subTitle" idx="1"/>
          </p:nvPr>
        </p:nvSpPr>
        <p:spPr/>
        <p:txBody>
          <a:bodyPr/>
          <a:lstStyle/>
          <a:p>
            <a:r>
              <a:rPr lang="en-US" dirty="0"/>
              <a:t>Tyler phenix</a:t>
            </a:r>
          </a:p>
        </p:txBody>
      </p:sp>
    </p:spTree>
    <p:extLst>
      <p:ext uri="{BB962C8B-B14F-4D97-AF65-F5344CB8AC3E}">
        <p14:creationId xmlns:p14="http://schemas.microsoft.com/office/powerpoint/2010/main" val="41344114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Query 4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lstStyle/>
          <a:p>
            <a:r>
              <a:rPr lang="en-US" dirty="0"/>
              <a:t>val step4_hashtags = sqlContext.sql("select explode(Entities.hashtags.text) from cs490").orderBy("col")</a:t>
            </a:r>
          </a:p>
          <a:p>
            <a:r>
              <a:rPr lang="en-US" dirty="0"/>
              <a:t>val temp = step4_hashtags.rdd.map(x=&gt;(x.mkString(""),1))</a:t>
            </a:r>
          </a:p>
          <a:p>
            <a:r>
              <a:rPr lang="en-US" dirty="0"/>
              <a:t>val output = temp.reduceByKey((a,b) =&gt; (a + b))</a:t>
            </a:r>
          </a:p>
          <a:p>
            <a:r>
              <a:rPr lang="en-US" dirty="0"/>
              <a:t>val res = output.sortByKey()</a:t>
            </a:r>
          </a:p>
          <a:p>
            <a:r>
              <a:rPr lang="en-US" dirty="0"/>
              <a:t>res.foreach(println)</a:t>
            </a:r>
          </a:p>
          <a:p>
            <a:r>
              <a:rPr lang="en-US" dirty="0"/>
              <a:t>res.coalesce(1).saveAsTextFile("/SparkStuff/step4")</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422443AF-C58A-45FE-8B24-E5A3C309214A}"/>
              </a:ext>
            </a:extLst>
          </p:cNvPr>
          <p:cNvGraphicFramePr>
            <a:graphicFrameLocks noGrp="1"/>
          </p:cNvGraphicFramePr>
          <p:nvPr>
            <p:ph sz="quarter" idx="4"/>
            <p:extLst>
              <p:ext uri="{D42A27DB-BD31-4B8C-83A1-F6EECF244321}">
                <p14:modId xmlns:p14="http://schemas.microsoft.com/office/powerpoint/2010/main" val="2189695502"/>
              </p:ext>
            </p:extLst>
          </p:nvPr>
        </p:nvGraphicFramePr>
        <p:xfrm>
          <a:off x="6096000" y="2002296"/>
          <a:ext cx="1804194" cy="3244540"/>
        </p:xfrm>
        <a:graphic>
          <a:graphicData uri="http://schemas.openxmlformats.org/drawingml/2006/table">
            <a:tbl>
              <a:tblPr>
                <a:tableStyleId>{69CF1AB2-1976-4502-BF36-3FF5EA218861}</a:tableStyleId>
              </a:tblPr>
              <a:tblGrid>
                <a:gridCol w="1804194">
                  <a:extLst>
                    <a:ext uri="{9D8B030D-6E8A-4147-A177-3AD203B41FA5}">
                      <a16:colId xmlns:a16="http://schemas.microsoft.com/office/drawing/2014/main" val="527956034"/>
                    </a:ext>
                  </a:extLst>
                </a:gridCol>
              </a:tblGrid>
              <a:tr h="324454">
                <a:tc>
                  <a:txBody>
                    <a:bodyPr/>
                    <a:lstStyle/>
                    <a:p>
                      <a:pPr algn="l" fontAlgn="b"/>
                      <a:r>
                        <a:rPr lang="en-US" sz="1400" u="none" strike="noStrike" dirty="0">
                          <a:effectLst/>
                        </a:rPr>
                        <a:t>(15Oct,2)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794010"/>
                  </a:ext>
                </a:extLst>
              </a:tr>
              <a:tr h="324454">
                <a:tc>
                  <a:txBody>
                    <a:bodyPr/>
                    <a:lstStyle/>
                    <a:p>
                      <a:pPr algn="l" fontAlgn="b"/>
                      <a:r>
                        <a:rPr lang="en-US" sz="1400" u="none" strike="noStrike" dirty="0">
                          <a:effectLst/>
                        </a:rPr>
                        <a:t>(4Corners,2)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1541438"/>
                  </a:ext>
                </a:extLst>
              </a:tr>
              <a:tr h="324454">
                <a:tc>
                  <a:txBody>
                    <a:bodyPr/>
                    <a:lstStyle/>
                    <a:p>
                      <a:pPr algn="l" fontAlgn="b"/>
                      <a:r>
                        <a:rPr lang="en-US" sz="1400" u="none" strike="noStrike" dirty="0">
                          <a:effectLst/>
                        </a:rPr>
                        <a:t>(4MoreYears,1)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1162065"/>
                  </a:ext>
                </a:extLst>
              </a:tr>
              <a:tr h="324454">
                <a:tc>
                  <a:txBody>
                    <a:bodyPr/>
                    <a:lstStyle/>
                    <a:p>
                      <a:pPr algn="l" fontAlgn="b"/>
                      <a:r>
                        <a:rPr lang="en-US" sz="1400" u="none" strike="noStrike" dirty="0">
                          <a:effectLst/>
                        </a:rPr>
                        <a:t>(9News,1)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8630613"/>
                  </a:ext>
                </a:extLst>
              </a:tr>
              <a:tr h="324454">
                <a:tc>
                  <a:txBody>
                    <a:bodyPr/>
                    <a:lstStyle/>
                    <a:p>
                      <a:pPr algn="l" fontAlgn="b"/>
                      <a:r>
                        <a:rPr lang="en-US" sz="1400" u="none" strike="noStrike" dirty="0">
                          <a:effectLst/>
                        </a:rPr>
                        <a:t>(AMJoy,3)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4782624"/>
                  </a:ext>
                </a:extLst>
              </a:tr>
              <a:tr h="324454">
                <a:tc>
                  <a:txBody>
                    <a:bodyPr/>
                    <a:lstStyle/>
                    <a:p>
                      <a:pPr algn="l" fontAlgn="b"/>
                      <a:r>
                        <a:rPr lang="en-US" sz="1400" u="none" strike="noStrike" dirty="0">
                          <a:effectLst/>
                        </a:rPr>
                        <a:t>(AP,1)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1653477"/>
                  </a:ext>
                </a:extLst>
              </a:tr>
              <a:tr h="324454">
                <a:tc>
                  <a:txBody>
                    <a:bodyPr/>
                    <a:lstStyle/>
                    <a:p>
                      <a:pPr algn="l" fontAlgn="b"/>
                      <a:r>
                        <a:rPr lang="en-US" sz="1400" u="none" strike="noStrike" dirty="0">
                          <a:effectLst/>
                        </a:rPr>
                        <a:t>(Bahrain,1)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9778627"/>
                  </a:ext>
                </a:extLst>
              </a:tr>
              <a:tr h="324454">
                <a:tc>
                  <a:txBody>
                    <a:bodyPr/>
                    <a:lstStyle/>
                    <a:p>
                      <a:pPr algn="l" fontAlgn="b"/>
                      <a:r>
                        <a:rPr lang="en-US" sz="1400" u="none" strike="noStrike" dirty="0">
                          <a:effectLst/>
                        </a:rPr>
                        <a:t>(Benghazi,3)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0761451"/>
                  </a:ext>
                </a:extLst>
              </a:tr>
              <a:tr h="324454">
                <a:tc>
                  <a:txBody>
                    <a:bodyPr/>
                    <a:lstStyle/>
                    <a:p>
                      <a:pPr algn="l" fontAlgn="b"/>
                      <a:r>
                        <a:rPr lang="en-US" sz="1400" u="none" strike="noStrike" dirty="0">
                          <a:effectLst/>
                        </a:rPr>
                        <a:t>(BigOil,1)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9976348"/>
                  </a:ext>
                </a:extLst>
              </a:tr>
              <a:tr h="324454">
                <a:tc>
                  <a:txBody>
                    <a:bodyPr/>
                    <a:lstStyle/>
                    <a:p>
                      <a:pPr algn="l" fontAlgn="b"/>
                      <a:r>
                        <a:rPr lang="en-US" sz="1400" u="none" strike="noStrike" dirty="0">
                          <a:effectLst/>
                        </a:rPr>
                        <a:t>(Billionaire,1)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3817234"/>
                  </a:ext>
                </a:extLst>
              </a:tr>
            </a:tbl>
          </a:graphicData>
        </a:graphic>
      </p:graphicFrame>
    </p:spTree>
    <p:extLst>
      <p:ext uri="{BB962C8B-B14F-4D97-AF65-F5344CB8AC3E}">
        <p14:creationId xmlns:p14="http://schemas.microsoft.com/office/powerpoint/2010/main" val="18108062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FDA-BBEC-4846-BFF3-962374464194}"/>
              </a:ext>
            </a:extLst>
          </p:cNvPr>
          <p:cNvSpPr>
            <a:spLocks noGrp="1"/>
          </p:cNvSpPr>
          <p:nvPr>
            <p:ph type="title"/>
          </p:nvPr>
        </p:nvSpPr>
        <p:spPr/>
        <p:txBody>
          <a:bodyPr/>
          <a:lstStyle/>
          <a:p>
            <a:r>
              <a:rPr lang="en-US" dirty="0"/>
              <a:t>Description 5</a:t>
            </a:r>
          </a:p>
        </p:txBody>
      </p:sp>
      <p:sp>
        <p:nvSpPr>
          <p:cNvPr id="3" name="Content Placeholder 2">
            <a:extLst>
              <a:ext uri="{FF2B5EF4-FFF2-40B4-BE49-F238E27FC236}">
                <a16:creationId xmlns:a16="http://schemas.microsoft.com/office/drawing/2014/main" id="{D058B7B7-6988-411D-91A8-60C53388165D}"/>
              </a:ext>
            </a:extLst>
          </p:cNvPr>
          <p:cNvSpPr>
            <a:spLocks noGrp="1"/>
          </p:cNvSpPr>
          <p:nvPr>
            <p:ph idx="1"/>
          </p:nvPr>
        </p:nvSpPr>
        <p:spPr>
          <a:xfrm>
            <a:off x="685801" y="2142067"/>
            <a:ext cx="10131425" cy="3649133"/>
          </a:xfrm>
        </p:spPr>
        <p:txBody>
          <a:bodyPr anchor="t"/>
          <a:lstStyle/>
          <a:p>
            <a:pPr marL="0" indent="0">
              <a:buNone/>
            </a:pPr>
            <a:r>
              <a:rPr lang="en-US" sz="4400" dirty="0"/>
              <a:t>Retrieve all the URLs posted by users in the tweets and output the list of unique URLs and their total frequency of occurrence in the tweets, order by the URL frequency (high to low) </a:t>
            </a:r>
          </a:p>
          <a:p>
            <a:pPr marL="0" indent="0">
              <a:buNone/>
            </a:pPr>
            <a:endParaRPr lang="en-US" dirty="0"/>
          </a:p>
        </p:txBody>
      </p:sp>
    </p:spTree>
    <p:extLst>
      <p:ext uri="{BB962C8B-B14F-4D97-AF65-F5344CB8AC3E}">
        <p14:creationId xmlns:p14="http://schemas.microsoft.com/office/powerpoint/2010/main" val="19911063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Query 5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lstStyle/>
          <a:p>
            <a:r>
              <a:rPr lang="en-US" dirty="0"/>
              <a:t>val step5_hashtags = sqlContext.sql("select explode(Entities.urls.url) from cs490")</a:t>
            </a:r>
          </a:p>
          <a:p>
            <a:r>
              <a:rPr lang="en-US" dirty="0"/>
              <a:t>val words = step5_hashtags.rdd.map(x=&gt;(x.mkString(""),1))</a:t>
            </a:r>
          </a:p>
          <a:p>
            <a:r>
              <a:rPr lang="en-US" dirty="0"/>
              <a:t>val counts = words.reduceByKey((a,b) =&gt; a + b)</a:t>
            </a:r>
          </a:p>
          <a:p>
            <a:r>
              <a:rPr lang="en-US" dirty="0"/>
              <a:t>val sorted = counts.sortBy(_._2,false)</a:t>
            </a:r>
          </a:p>
          <a:p>
            <a:r>
              <a:rPr lang="en-US" dirty="0"/>
              <a:t>sorted.foreach(println)</a:t>
            </a:r>
          </a:p>
          <a:p>
            <a:r>
              <a:rPr lang="en-US" dirty="0"/>
              <a:t>sorted.coalesce(1).saveAsTextFile("/SparkStuff/step5")</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1B328823-D4E7-42FD-82C9-69272CB03CA5}"/>
              </a:ext>
            </a:extLst>
          </p:cNvPr>
          <p:cNvGraphicFramePr>
            <a:graphicFrameLocks noGrp="1"/>
          </p:cNvGraphicFramePr>
          <p:nvPr>
            <p:ph sz="quarter" idx="4"/>
            <p:extLst>
              <p:ext uri="{D42A27DB-BD31-4B8C-83A1-F6EECF244321}">
                <p14:modId xmlns:p14="http://schemas.microsoft.com/office/powerpoint/2010/main" val="1331136616"/>
              </p:ext>
            </p:extLst>
          </p:nvPr>
        </p:nvGraphicFramePr>
        <p:xfrm>
          <a:off x="6223794" y="2048980"/>
          <a:ext cx="3250406" cy="2942120"/>
        </p:xfrm>
        <a:graphic>
          <a:graphicData uri="http://schemas.openxmlformats.org/drawingml/2006/table">
            <a:tbl>
              <a:tblPr>
                <a:tableStyleId>{5C22544A-7EE6-4342-B048-85BDC9FD1C3A}</a:tableStyleId>
              </a:tblPr>
              <a:tblGrid>
                <a:gridCol w="3250406">
                  <a:extLst>
                    <a:ext uri="{9D8B030D-6E8A-4147-A177-3AD203B41FA5}">
                      <a16:colId xmlns:a16="http://schemas.microsoft.com/office/drawing/2014/main" val="1325690046"/>
                    </a:ext>
                  </a:extLst>
                </a:gridCol>
              </a:tblGrid>
              <a:tr h="294212">
                <a:tc>
                  <a:txBody>
                    <a:bodyPr/>
                    <a:lstStyle/>
                    <a:p>
                      <a:pPr algn="l" fontAlgn="b"/>
                      <a:r>
                        <a:rPr lang="en-US" sz="1600" u="none" strike="noStrike" dirty="0">
                          <a:effectLst/>
                        </a:rPr>
                        <a:t>(https://t.co/wMWi8lSgcO,7)</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8098723"/>
                  </a:ext>
                </a:extLst>
              </a:tr>
              <a:tr h="294212">
                <a:tc>
                  <a:txBody>
                    <a:bodyPr/>
                    <a:lstStyle/>
                    <a:p>
                      <a:pPr algn="l" fontAlgn="b"/>
                      <a:r>
                        <a:rPr lang="en-US" sz="1600" u="none" strike="noStrike" dirty="0">
                          <a:effectLst/>
                        </a:rPr>
                        <a:t>(https://t.co/K6oh4SIhDU,7)</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6319530"/>
                  </a:ext>
                </a:extLst>
              </a:tr>
              <a:tr h="294212">
                <a:tc>
                  <a:txBody>
                    <a:bodyPr/>
                    <a:lstStyle/>
                    <a:p>
                      <a:pPr algn="l" fontAlgn="b"/>
                      <a:r>
                        <a:rPr lang="en-US" sz="1600" u="none" strike="noStrike" dirty="0">
                          <a:effectLst/>
                        </a:rPr>
                        <a:t>(https://t.co/rDjKbAgtDi,6)</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2670954"/>
                  </a:ext>
                </a:extLst>
              </a:tr>
              <a:tr h="294212">
                <a:tc>
                  <a:txBody>
                    <a:bodyPr/>
                    <a:lstStyle/>
                    <a:p>
                      <a:pPr algn="l" fontAlgn="b"/>
                      <a:r>
                        <a:rPr lang="en-US" sz="1600" u="none" strike="noStrike" dirty="0">
                          <a:effectLst/>
                        </a:rPr>
                        <a:t>(https://t.co/poOTZxLgwn,5)</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1835597"/>
                  </a:ext>
                </a:extLst>
              </a:tr>
              <a:tr h="294212">
                <a:tc>
                  <a:txBody>
                    <a:bodyPr/>
                    <a:lstStyle/>
                    <a:p>
                      <a:pPr algn="l" fontAlgn="b"/>
                      <a:r>
                        <a:rPr lang="en-US" sz="1600" u="none" strike="noStrike" dirty="0">
                          <a:effectLst/>
                        </a:rPr>
                        <a:t>(https://t.co/3JhpqAN4nJ,5)</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8062781"/>
                  </a:ext>
                </a:extLst>
              </a:tr>
              <a:tr h="294212">
                <a:tc>
                  <a:txBody>
                    <a:bodyPr/>
                    <a:lstStyle/>
                    <a:p>
                      <a:pPr algn="l" fontAlgn="b"/>
                      <a:r>
                        <a:rPr lang="en-US" sz="1600" u="none" strike="noStrike" dirty="0">
                          <a:effectLst/>
                        </a:rPr>
                        <a:t>(https://t.co/staTwX1GUU,5)</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3771211"/>
                  </a:ext>
                </a:extLst>
              </a:tr>
              <a:tr h="294212">
                <a:tc>
                  <a:txBody>
                    <a:bodyPr/>
                    <a:lstStyle/>
                    <a:p>
                      <a:pPr algn="l" fontAlgn="b"/>
                      <a:r>
                        <a:rPr lang="en-US" sz="1600" u="none" strike="noStrike" dirty="0">
                          <a:effectLst/>
                        </a:rPr>
                        <a:t>(https://t.co/vAiU2JJuxy,4)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1969820"/>
                  </a:ext>
                </a:extLst>
              </a:tr>
              <a:tr h="294212">
                <a:tc>
                  <a:txBody>
                    <a:bodyPr/>
                    <a:lstStyle/>
                    <a:p>
                      <a:pPr algn="l" fontAlgn="b"/>
                      <a:r>
                        <a:rPr lang="en-US" sz="1600" u="none" strike="noStrike" dirty="0">
                          <a:effectLst/>
                        </a:rPr>
                        <a:t>(https://t.co/PGOmPKYty1,4)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7219551"/>
                  </a:ext>
                </a:extLst>
              </a:tr>
              <a:tr h="294212">
                <a:tc>
                  <a:txBody>
                    <a:bodyPr/>
                    <a:lstStyle/>
                    <a:p>
                      <a:pPr algn="l" fontAlgn="b"/>
                      <a:r>
                        <a:rPr lang="en-US" sz="1600" u="none" strike="noStrike" dirty="0">
                          <a:effectLst/>
                        </a:rPr>
                        <a:t>(https://t.co/ATxCkY3Q1H,4)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0668211"/>
                  </a:ext>
                </a:extLst>
              </a:tr>
              <a:tr h="294212">
                <a:tc>
                  <a:txBody>
                    <a:bodyPr/>
                    <a:lstStyle/>
                    <a:p>
                      <a:pPr algn="l" fontAlgn="b"/>
                      <a:r>
                        <a:rPr lang="en-US" sz="1600" u="none" strike="noStrike" dirty="0">
                          <a:effectLst/>
                        </a:rPr>
                        <a:t>(https://t.co/c6fgBkkx51,3)</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1493169"/>
                  </a:ext>
                </a:extLst>
              </a:tr>
            </a:tbl>
          </a:graphicData>
        </a:graphic>
      </p:graphicFrame>
    </p:spTree>
    <p:extLst>
      <p:ext uri="{BB962C8B-B14F-4D97-AF65-F5344CB8AC3E}">
        <p14:creationId xmlns:p14="http://schemas.microsoft.com/office/powerpoint/2010/main" val="19427417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FDA-BBEC-4846-BFF3-962374464194}"/>
              </a:ext>
            </a:extLst>
          </p:cNvPr>
          <p:cNvSpPr>
            <a:spLocks noGrp="1"/>
          </p:cNvSpPr>
          <p:nvPr>
            <p:ph type="title"/>
          </p:nvPr>
        </p:nvSpPr>
        <p:spPr/>
        <p:txBody>
          <a:bodyPr/>
          <a:lstStyle/>
          <a:p>
            <a:r>
              <a:rPr lang="en-US" dirty="0"/>
              <a:t>Description 6</a:t>
            </a:r>
          </a:p>
        </p:txBody>
      </p:sp>
      <p:sp>
        <p:nvSpPr>
          <p:cNvPr id="3" name="Content Placeholder 2">
            <a:extLst>
              <a:ext uri="{FF2B5EF4-FFF2-40B4-BE49-F238E27FC236}">
                <a16:creationId xmlns:a16="http://schemas.microsoft.com/office/drawing/2014/main" id="{D058B7B7-6988-411D-91A8-60C53388165D}"/>
              </a:ext>
            </a:extLst>
          </p:cNvPr>
          <p:cNvSpPr>
            <a:spLocks noGrp="1"/>
          </p:cNvSpPr>
          <p:nvPr>
            <p:ph idx="1"/>
          </p:nvPr>
        </p:nvSpPr>
        <p:spPr>
          <a:xfrm>
            <a:off x="685801" y="2142067"/>
            <a:ext cx="10131425" cy="3649133"/>
          </a:xfrm>
        </p:spPr>
        <p:txBody>
          <a:bodyPr anchor="t"/>
          <a:lstStyle/>
          <a:p>
            <a:pPr marL="0" indent="0">
              <a:buNone/>
            </a:pPr>
            <a:r>
              <a:rPr lang="en-US" sz="4400" dirty="0"/>
              <a:t>Retrieve the start position of every hashtag in the tweets and output them in sorted order (ascending order)</a:t>
            </a:r>
          </a:p>
          <a:p>
            <a:pPr marL="0" indent="0">
              <a:buNone/>
            </a:pPr>
            <a:endParaRPr lang="en-US" dirty="0"/>
          </a:p>
        </p:txBody>
      </p:sp>
    </p:spTree>
    <p:extLst>
      <p:ext uri="{BB962C8B-B14F-4D97-AF65-F5344CB8AC3E}">
        <p14:creationId xmlns:p14="http://schemas.microsoft.com/office/powerpoint/2010/main" val="419501425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Query 6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lstStyle/>
          <a:p>
            <a:r>
              <a:rPr lang="en-US" dirty="0"/>
              <a:t>val step6_startPos = sqlContext.sql("select Entities.hashtags.text, explode(Entities.hashtags.indices[1]) as indices from cs490").orderBy("indices")</a:t>
            </a:r>
          </a:p>
          <a:p>
            <a:r>
              <a:rPr lang="en-US" dirty="0"/>
              <a:t>val words = step6_startPos.rdd.map(x=&gt;x.mkString(""))</a:t>
            </a:r>
          </a:p>
          <a:p>
            <a:r>
              <a:rPr lang="en-US" dirty="0"/>
              <a:t>val step6 = words.flatMap(s =&gt; s.split("WrappedArray()").map(_.trim)).filter(_.nonEmpty)</a:t>
            </a:r>
          </a:p>
          <a:p>
            <a:r>
              <a:rPr lang="en-US" dirty="0"/>
              <a:t>step6.foreach(println)</a:t>
            </a:r>
          </a:p>
          <a:p>
            <a:r>
              <a:rPr lang="en-US" dirty="0"/>
              <a:t>step6.coalesce(1).saveAsTextFile("/SparkStuff/step6")</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9" name="Content Placeholder 8">
            <a:extLst>
              <a:ext uri="{FF2B5EF4-FFF2-40B4-BE49-F238E27FC236}">
                <a16:creationId xmlns:a16="http://schemas.microsoft.com/office/drawing/2014/main" id="{6A566B21-BE67-4665-AC55-6A58E848B62D}"/>
              </a:ext>
            </a:extLst>
          </p:cNvPr>
          <p:cNvGraphicFramePr>
            <a:graphicFrameLocks noGrp="1"/>
          </p:cNvGraphicFramePr>
          <p:nvPr>
            <p:ph sz="quarter" idx="4"/>
            <p:extLst>
              <p:ext uri="{D42A27DB-BD31-4B8C-83A1-F6EECF244321}">
                <p14:modId xmlns:p14="http://schemas.microsoft.com/office/powerpoint/2010/main" val="2388667611"/>
              </p:ext>
            </p:extLst>
          </p:nvPr>
        </p:nvGraphicFramePr>
        <p:xfrm>
          <a:off x="6096000" y="2146300"/>
          <a:ext cx="4996922" cy="3429000"/>
        </p:xfrm>
        <a:graphic>
          <a:graphicData uri="http://schemas.openxmlformats.org/drawingml/2006/table">
            <a:tbl>
              <a:tblPr>
                <a:tableStyleId>{5C22544A-7EE6-4342-B048-85BDC9FD1C3A}</a:tableStyleId>
              </a:tblPr>
              <a:tblGrid>
                <a:gridCol w="4996922">
                  <a:extLst>
                    <a:ext uri="{9D8B030D-6E8A-4147-A177-3AD203B41FA5}">
                      <a16:colId xmlns:a16="http://schemas.microsoft.com/office/drawing/2014/main" val="2184427206"/>
                    </a:ext>
                  </a:extLst>
                </a:gridCol>
              </a:tblGrid>
              <a:tr h="342900">
                <a:tc>
                  <a:txBody>
                    <a:bodyPr/>
                    <a:lstStyle/>
                    <a:p>
                      <a:pPr algn="l" fontAlgn="b"/>
                      <a:r>
                        <a:rPr lang="en-US" sz="1100" u="none" strike="noStrike" dirty="0">
                          <a:effectLst/>
                        </a:rPr>
                        <a:t>(MaryamRajavi, Syria, IRGC, FreeIran, BlackListIRGC, MEK, PMOI, Trump)14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6016570"/>
                  </a:ext>
                </a:extLst>
              </a:tr>
              <a:tr h="342900">
                <a:tc>
                  <a:txBody>
                    <a:bodyPr/>
                    <a:lstStyle/>
                    <a:p>
                      <a:pPr algn="l" fontAlgn="b"/>
                      <a:r>
                        <a:rPr lang="en-US" sz="1100" u="none" strike="noStrike" dirty="0">
                          <a:effectLst/>
                        </a:rPr>
                        <a:t>(MaryamRajavi, Syria, IRGC, FreeIran, BlackListIRGC, MEK, PMOI, Trump)14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7734485"/>
                  </a:ext>
                </a:extLst>
              </a:tr>
              <a:tr h="342900">
                <a:tc>
                  <a:txBody>
                    <a:bodyPr/>
                    <a:lstStyle/>
                    <a:p>
                      <a:pPr algn="l" fontAlgn="b"/>
                      <a:r>
                        <a:rPr lang="en-US" sz="1100" u="none" strike="noStrike" dirty="0">
                          <a:effectLst/>
                        </a:rPr>
                        <a:t>(China, Billionaire)14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2774393"/>
                  </a:ext>
                </a:extLst>
              </a:tr>
              <a:tr h="342900">
                <a:tc>
                  <a:txBody>
                    <a:bodyPr/>
                    <a:lstStyle/>
                    <a:p>
                      <a:pPr algn="l" fontAlgn="b"/>
                      <a:r>
                        <a:rPr lang="en-US" sz="1100" u="none" strike="noStrike" dirty="0">
                          <a:effectLst/>
                        </a:rPr>
                        <a:t>(MaryamRajavi, Syria, IRGC, FreeIran, BlackListIRGC, MEK, PMOI, Trump)20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27928983"/>
                  </a:ext>
                </a:extLst>
              </a:tr>
              <a:tr h="342900">
                <a:tc>
                  <a:txBody>
                    <a:bodyPr/>
                    <a:lstStyle/>
                    <a:p>
                      <a:pPr algn="l" fontAlgn="b"/>
                      <a:r>
                        <a:rPr lang="en-US" sz="1100" u="none" strike="noStrike" dirty="0">
                          <a:effectLst/>
                        </a:rPr>
                        <a:t>(MaryamRajavi, Syria, IRGC, FreeIran, BlackListIRGC, MEK, PMOI, Trump)20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8231742"/>
                  </a:ext>
                </a:extLst>
              </a:tr>
              <a:tr h="342900">
                <a:tc>
                  <a:txBody>
                    <a:bodyPr/>
                    <a:lstStyle/>
                    <a:p>
                      <a:pPr algn="l" fontAlgn="b"/>
                      <a:r>
                        <a:rPr lang="en-US" sz="1100" u="none" strike="noStrike" dirty="0">
                          <a:effectLst/>
                        </a:rPr>
                        <a:t>(Syria, IRGC, FreeIran, BlackListIRGC, MEK, PMOI, Trump)23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0387947"/>
                  </a:ext>
                </a:extLst>
              </a:tr>
              <a:tr h="342900">
                <a:tc>
                  <a:txBody>
                    <a:bodyPr/>
                    <a:lstStyle/>
                    <a:p>
                      <a:pPr algn="l" fontAlgn="b"/>
                      <a:r>
                        <a:rPr lang="en-US" sz="1100" u="none" strike="noStrike" dirty="0">
                          <a:effectLst/>
                        </a:rPr>
                        <a:t>(POTUS, Trump, BreakingNews)24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4536552"/>
                  </a:ext>
                </a:extLst>
              </a:tr>
              <a:tr h="342900">
                <a:tc>
                  <a:txBody>
                    <a:bodyPr/>
                    <a:lstStyle/>
                    <a:p>
                      <a:pPr algn="l" fontAlgn="b"/>
                      <a:r>
                        <a:rPr lang="en-US" sz="1100" u="none" strike="noStrike" dirty="0">
                          <a:effectLst/>
                        </a:rPr>
                        <a:t>(China, Billionaire)26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8507293"/>
                  </a:ext>
                </a:extLst>
              </a:tr>
              <a:tr h="342900">
                <a:tc>
                  <a:txBody>
                    <a:bodyPr/>
                    <a:lstStyle/>
                    <a:p>
                      <a:pPr algn="l" fontAlgn="b"/>
                      <a:r>
                        <a:rPr lang="en-US" sz="1100" u="none" strike="noStrike" dirty="0">
                          <a:effectLst/>
                        </a:rPr>
                        <a:t>(Scoop, Macron, Trump)27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2695230"/>
                  </a:ext>
                </a:extLst>
              </a:tr>
              <a:tr h="342900">
                <a:tc>
                  <a:txBody>
                    <a:bodyPr/>
                    <a:lstStyle/>
                    <a:p>
                      <a:pPr algn="l" fontAlgn="b"/>
                      <a:r>
                        <a:rPr lang="en-US" sz="1100" u="none" strike="noStrike" dirty="0">
                          <a:effectLst/>
                        </a:rPr>
                        <a:t>(Syria, IRGC, FreeIran, BlackListIRGC, MEK, PMOI, Trump)28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1692814"/>
                  </a:ext>
                </a:extLst>
              </a:tr>
            </a:tbl>
          </a:graphicData>
        </a:graphic>
      </p:graphicFrame>
    </p:spTree>
    <p:extLst>
      <p:ext uri="{BB962C8B-B14F-4D97-AF65-F5344CB8AC3E}">
        <p14:creationId xmlns:p14="http://schemas.microsoft.com/office/powerpoint/2010/main" val="4477108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FDA-BBEC-4846-BFF3-962374464194}"/>
              </a:ext>
            </a:extLst>
          </p:cNvPr>
          <p:cNvSpPr>
            <a:spLocks noGrp="1"/>
          </p:cNvSpPr>
          <p:nvPr>
            <p:ph type="title"/>
          </p:nvPr>
        </p:nvSpPr>
        <p:spPr/>
        <p:txBody>
          <a:bodyPr/>
          <a:lstStyle/>
          <a:p>
            <a:r>
              <a:rPr lang="en-US" dirty="0"/>
              <a:t>Description 7</a:t>
            </a:r>
          </a:p>
        </p:txBody>
      </p:sp>
      <p:sp>
        <p:nvSpPr>
          <p:cNvPr id="3" name="Content Placeholder 2">
            <a:extLst>
              <a:ext uri="{FF2B5EF4-FFF2-40B4-BE49-F238E27FC236}">
                <a16:creationId xmlns:a16="http://schemas.microsoft.com/office/drawing/2014/main" id="{D058B7B7-6988-411D-91A8-60C53388165D}"/>
              </a:ext>
            </a:extLst>
          </p:cNvPr>
          <p:cNvSpPr>
            <a:spLocks noGrp="1"/>
          </p:cNvSpPr>
          <p:nvPr>
            <p:ph idx="1"/>
          </p:nvPr>
        </p:nvSpPr>
        <p:spPr>
          <a:xfrm>
            <a:off x="685801" y="2142067"/>
            <a:ext cx="10131425" cy="3649133"/>
          </a:xfrm>
        </p:spPr>
        <p:txBody>
          <a:bodyPr anchor="t"/>
          <a:lstStyle/>
          <a:p>
            <a:pPr marL="0" indent="0">
              <a:buNone/>
            </a:pPr>
            <a:r>
              <a:rPr lang="en-US" sz="4400" dirty="0"/>
              <a:t>Select tweets where isFavorited is false and only output the average of the followers count by grouping the tweets based on time zone</a:t>
            </a:r>
          </a:p>
          <a:p>
            <a:endParaRPr lang="en-US" dirty="0"/>
          </a:p>
        </p:txBody>
      </p:sp>
    </p:spTree>
    <p:extLst>
      <p:ext uri="{BB962C8B-B14F-4D97-AF65-F5344CB8AC3E}">
        <p14:creationId xmlns:p14="http://schemas.microsoft.com/office/powerpoint/2010/main" val="203418858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Query 7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lstStyle/>
          <a:p>
            <a:r>
              <a:rPr lang="en-US" dirty="0"/>
              <a:t>val step7 = sqlContext.sql("select user.time_zone, avg(user.followers_count) from cs490 where favorited = false group by user.time_zone")</a:t>
            </a:r>
          </a:p>
          <a:p>
            <a:r>
              <a:rPr lang="en-US" dirty="0"/>
              <a:t>step7.show(false)</a:t>
            </a:r>
          </a:p>
          <a:p>
            <a:r>
              <a:rPr lang="en-US" dirty="0"/>
              <a:t>step7.coalesce(1).write.format("com.databricks.spark.csv").option("header", "true").save("/SparkStuff/step7.csv")</a:t>
            </a:r>
          </a:p>
          <a:p>
            <a:endParaRPr lang="en-US" dirty="0"/>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40A68E74-3743-41BB-BDFD-E5ED672DD0FE}"/>
              </a:ext>
            </a:extLst>
          </p:cNvPr>
          <p:cNvGraphicFramePr>
            <a:graphicFrameLocks noGrp="1"/>
          </p:cNvGraphicFramePr>
          <p:nvPr>
            <p:ph sz="quarter" idx="4"/>
            <p:extLst>
              <p:ext uri="{D42A27DB-BD31-4B8C-83A1-F6EECF244321}">
                <p14:modId xmlns:p14="http://schemas.microsoft.com/office/powerpoint/2010/main" val="1422908152"/>
              </p:ext>
            </p:extLst>
          </p:nvPr>
        </p:nvGraphicFramePr>
        <p:xfrm>
          <a:off x="5751513" y="2002296"/>
          <a:ext cx="4903787" cy="3129873"/>
        </p:xfrm>
        <a:graphic>
          <a:graphicData uri="http://schemas.openxmlformats.org/drawingml/2006/table">
            <a:tbl>
              <a:tblPr>
                <a:tableStyleId>{69CF1AB2-1976-4502-BF36-3FF5EA218861}</a:tableStyleId>
              </a:tblPr>
              <a:tblGrid>
                <a:gridCol w="2139836">
                  <a:extLst>
                    <a:ext uri="{9D8B030D-6E8A-4147-A177-3AD203B41FA5}">
                      <a16:colId xmlns:a16="http://schemas.microsoft.com/office/drawing/2014/main" val="2401126358"/>
                    </a:ext>
                  </a:extLst>
                </a:gridCol>
                <a:gridCol w="2763951">
                  <a:extLst>
                    <a:ext uri="{9D8B030D-6E8A-4147-A177-3AD203B41FA5}">
                      <a16:colId xmlns:a16="http://schemas.microsoft.com/office/drawing/2014/main" val="2798569306"/>
                    </a:ext>
                  </a:extLst>
                </a:gridCol>
              </a:tblGrid>
              <a:tr h="299292">
                <a:tc>
                  <a:txBody>
                    <a:bodyPr/>
                    <a:lstStyle/>
                    <a:p>
                      <a:pPr algn="l" fontAlgn="b"/>
                      <a:r>
                        <a:rPr lang="en-US" sz="1400" b="1" u="none" strike="noStrike" dirty="0">
                          <a:effectLst/>
                        </a:rPr>
                        <a:t>time_zone</a:t>
                      </a:r>
                      <a:endParaRPr lang="en-US" sz="14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b="1" u="none" strike="noStrike" dirty="0">
                          <a:effectLst/>
                        </a:rPr>
                        <a:t>avg(user.followers_count AS `followers_count`)</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4047483083"/>
                  </a:ext>
                </a:extLst>
              </a:tr>
              <a:tr h="299292">
                <a:tc>
                  <a:txBody>
                    <a:bodyPr/>
                    <a:lstStyle/>
                    <a:p>
                      <a:pPr algn="l" fontAlgn="b"/>
                      <a:r>
                        <a:rPr lang="en-US" sz="1400" u="none" strike="noStrike" dirty="0">
                          <a:effectLst/>
                        </a:rPr>
                        <a:t>Volgograd</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46069</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4742093"/>
                  </a:ext>
                </a:extLst>
              </a:tr>
              <a:tr h="299292">
                <a:tc>
                  <a:txBody>
                    <a:bodyPr/>
                    <a:lstStyle/>
                    <a:p>
                      <a:pPr algn="l" fontAlgn="b"/>
                      <a:r>
                        <a:rPr lang="en-US" sz="1400" u="none" strike="noStrike" dirty="0">
                          <a:effectLst/>
                        </a:rPr>
                        <a:t>Hawaii</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1811.5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2474661"/>
                  </a:ext>
                </a:extLst>
              </a:tr>
              <a:tr h="299292">
                <a:tc>
                  <a:txBody>
                    <a:bodyPr/>
                    <a:lstStyle/>
                    <a:p>
                      <a:pPr algn="l" fontAlgn="b"/>
                      <a:r>
                        <a:rPr lang="en-US" sz="1400" u="none" strike="noStrike" dirty="0">
                          <a:effectLst/>
                        </a:rPr>
                        <a:t>Casablanca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3740.5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306128"/>
                  </a:ext>
                </a:extLst>
              </a:tr>
              <a:tr h="299292">
                <a:tc>
                  <a:txBody>
                    <a:bodyPr/>
                    <a:lstStyle/>
                    <a:p>
                      <a:pPr algn="l" fontAlgn="b"/>
                      <a:r>
                        <a:rPr lang="en-US" sz="1400" u="none" strike="noStrike" dirty="0">
                          <a:effectLst/>
                        </a:rPr>
                        <a:t>Cairo</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605.25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7968334"/>
                  </a:ext>
                </a:extLst>
              </a:tr>
              <a:tr h="299292">
                <a:tc>
                  <a:txBody>
                    <a:bodyPr/>
                    <a:lstStyle/>
                    <a:p>
                      <a:pPr algn="l" fontAlgn="b"/>
                      <a:r>
                        <a:rPr lang="en-US" sz="1400" u="none" strike="noStrike" dirty="0">
                          <a:effectLst/>
                        </a:rPr>
                        <a:t>Wellington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770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1556715"/>
                  </a:ext>
                </a:extLst>
              </a:tr>
              <a:tr h="299292">
                <a:tc>
                  <a:txBody>
                    <a:bodyPr/>
                    <a:lstStyle/>
                    <a:p>
                      <a:pPr algn="l" fontAlgn="b"/>
                      <a:r>
                        <a:rPr lang="en-US" sz="1400" u="none" strike="noStrike" dirty="0">
                          <a:effectLst/>
                        </a:rPr>
                        <a:t>Lima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152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9698592"/>
                  </a:ext>
                </a:extLst>
              </a:tr>
              <a:tr h="299292">
                <a:tc>
                  <a:txBody>
                    <a:bodyPr/>
                    <a:lstStyle/>
                    <a:p>
                      <a:pPr algn="l" fontAlgn="b"/>
                      <a:r>
                        <a:rPr lang="en-US" sz="1400" u="none" strike="noStrike" dirty="0">
                          <a:effectLst/>
                        </a:rPr>
                        <a:t>Central Time (US &amp; Canada)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2841.633333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5801317"/>
                  </a:ext>
                </a:extLst>
              </a:tr>
              <a:tr h="299292">
                <a:tc>
                  <a:txBody>
                    <a:bodyPr/>
                    <a:lstStyle/>
                    <a:p>
                      <a:pPr algn="l" fontAlgn="b"/>
                      <a:r>
                        <a:rPr lang="en-US" sz="1400" u="none" strike="noStrike" dirty="0">
                          <a:effectLst/>
                        </a:rPr>
                        <a:t>Edinburgh</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214</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8948403"/>
                  </a:ext>
                </a:extLst>
              </a:tr>
              <a:tr h="299292">
                <a:tc>
                  <a:txBody>
                    <a:bodyPr/>
                    <a:lstStyle/>
                    <a:p>
                      <a:pPr algn="l" fontAlgn="b"/>
                      <a:r>
                        <a:rPr lang="en-US" sz="1400" u="none" strike="noStrike" dirty="0">
                          <a:effectLst/>
                        </a:rPr>
                        <a:t>Singapore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317</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8165169"/>
                  </a:ext>
                </a:extLst>
              </a:tr>
            </a:tbl>
          </a:graphicData>
        </a:graphic>
      </p:graphicFrame>
    </p:spTree>
    <p:extLst>
      <p:ext uri="{BB962C8B-B14F-4D97-AF65-F5344CB8AC3E}">
        <p14:creationId xmlns:p14="http://schemas.microsoft.com/office/powerpoint/2010/main" val="19886027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FDA-BBEC-4846-BFF3-962374464194}"/>
              </a:ext>
            </a:extLst>
          </p:cNvPr>
          <p:cNvSpPr>
            <a:spLocks noGrp="1"/>
          </p:cNvSpPr>
          <p:nvPr>
            <p:ph type="title"/>
          </p:nvPr>
        </p:nvSpPr>
        <p:spPr/>
        <p:txBody>
          <a:bodyPr/>
          <a:lstStyle/>
          <a:p>
            <a:r>
              <a:rPr lang="en-US" dirty="0"/>
              <a:t>Description 8</a:t>
            </a:r>
          </a:p>
        </p:txBody>
      </p:sp>
      <p:sp>
        <p:nvSpPr>
          <p:cNvPr id="3" name="Content Placeholder 2">
            <a:extLst>
              <a:ext uri="{FF2B5EF4-FFF2-40B4-BE49-F238E27FC236}">
                <a16:creationId xmlns:a16="http://schemas.microsoft.com/office/drawing/2014/main" id="{D058B7B7-6988-411D-91A8-60C53388165D}"/>
              </a:ext>
            </a:extLst>
          </p:cNvPr>
          <p:cNvSpPr>
            <a:spLocks noGrp="1"/>
          </p:cNvSpPr>
          <p:nvPr>
            <p:ph idx="1"/>
          </p:nvPr>
        </p:nvSpPr>
        <p:spPr>
          <a:xfrm>
            <a:off x="685801" y="2142067"/>
            <a:ext cx="10131425" cy="3649133"/>
          </a:xfrm>
        </p:spPr>
        <p:txBody>
          <a:bodyPr anchor="t"/>
          <a:lstStyle/>
          <a:p>
            <a:pPr marL="0" indent="0">
              <a:buNone/>
            </a:pPr>
            <a:r>
              <a:rPr lang="en-US" sz="4400" dirty="0"/>
              <a:t>Select tweets where isRetweeted is false and the user is not verified, and only output the average of the friends count by grouping the tweets based on time zone</a:t>
            </a:r>
          </a:p>
          <a:p>
            <a:pPr marL="0" indent="0">
              <a:buNone/>
            </a:pPr>
            <a:endParaRPr lang="en-US" dirty="0"/>
          </a:p>
        </p:txBody>
      </p:sp>
    </p:spTree>
    <p:extLst>
      <p:ext uri="{BB962C8B-B14F-4D97-AF65-F5344CB8AC3E}">
        <p14:creationId xmlns:p14="http://schemas.microsoft.com/office/powerpoint/2010/main" val="228045009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Query 8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lstStyle/>
          <a:p>
            <a:r>
              <a:rPr lang="en-US" dirty="0"/>
              <a:t>val step8 = sqlContext.sql("select user.time_zone, avg(user.friends_count) from cs490 where retweeted = false AND user.verified = false group by user.time_zone")</a:t>
            </a:r>
          </a:p>
          <a:p>
            <a:r>
              <a:rPr lang="en-US" dirty="0"/>
              <a:t>step8.show(false)</a:t>
            </a:r>
          </a:p>
          <a:p>
            <a:r>
              <a:rPr lang="en-US" dirty="0"/>
              <a:t>step8.coalesce(1).write.format("com.databricks.spark.csv").option("header", "true").save("/SparkStuff/step8.csv")</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EE950380-C8BA-448F-A247-F0FC715B12BC}"/>
              </a:ext>
            </a:extLst>
          </p:cNvPr>
          <p:cNvGraphicFramePr>
            <a:graphicFrameLocks noGrp="1"/>
          </p:cNvGraphicFramePr>
          <p:nvPr>
            <p:ph sz="quarter" idx="4"/>
            <p:extLst>
              <p:ext uri="{D42A27DB-BD31-4B8C-83A1-F6EECF244321}">
                <p14:modId xmlns:p14="http://schemas.microsoft.com/office/powerpoint/2010/main" val="2066721519"/>
              </p:ext>
            </p:extLst>
          </p:nvPr>
        </p:nvGraphicFramePr>
        <p:xfrm>
          <a:off x="6096000" y="2002295"/>
          <a:ext cx="5892800" cy="3004314"/>
        </p:xfrm>
        <a:graphic>
          <a:graphicData uri="http://schemas.openxmlformats.org/drawingml/2006/table">
            <a:tbl>
              <a:tblPr>
                <a:tableStyleId>{69CF1AB2-1976-4502-BF36-3FF5EA218861}</a:tableStyleId>
              </a:tblPr>
              <a:tblGrid>
                <a:gridCol w="2946400">
                  <a:extLst>
                    <a:ext uri="{9D8B030D-6E8A-4147-A177-3AD203B41FA5}">
                      <a16:colId xmlns:a16="http://schemas.microsoft.com/office/drawing/2014/main" val="221605793"/>
                    </a:ext>
                  </a:extLst>
                </a:gridCol>
                <a:gridCol w="2946400">
                  <a:extLst>
                    <a:ext uri="{9D8B030D-6E8A-4147-A177-3AD203B41FA5}">
                      <a16:colId xmlns:a16="http://schemas.microsoft.com/office/drawing/2014/main" val="3607306004"/>
                    </a:ext>
                  </a:extLst>
                </a:gridCol>
              </a:tblGrid>
              <a:tr h="285341">
                <a:tc>
                  <a:txBody>
                    <a:bodyPr/>
                    <a:lstStyle/>
                    <a:p>
                      <a:pPr algn="l" fontAlgn="b"/>
                      <a:r>
                        <a:rPr lang="en-US" sz="1400" b="1" u="none" strike="noStrike" dirty="0">
                          <a:effectLst/>
                        </a:rPr>
                        <a:t>time_zone</a:t>
                      </a:r>
                      <a:endParaRPr lang="en-US" sz="14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b="1" u="none" strike="noStrike" dirty="0">
                          <a:effectLst/>
                        </a:rPr>
                        <a:t>avg(user.friends_count AS `friends_count`)</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17531802"/>
                  </a:ext>
                </a:extLst>
              </a:tr>
              <a:tr h="285341">
                <a:tc>
                  <a:txBody>
                    <a:bodyPr/>
                    <a:lstStyle/>
                    <a:p>
                      <a:pPr algn="l" fontAlgn="b"/>
                      <a:r>
                        <a:rPr lang="en-US" sz="1400" u="none" strike="noStrike" dirty="0">
                          <a:effectLst/>
                        </a:rPr>
                        <a:t>Hawaii</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897</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9703158"/>
                  </a:ext>
                </a:extLst>
              </a:tr>
              <a:tr h="285341">
                <a:tc>
                  <a:txBody>
                    <a:bodyPr/>
                    <a:lstStyle/>
                    <a:p>
                      <a:pPr algn="l" fontAlgn="b"/>
                      <a:r>
                        <a:rPr lang="en-US" sz="1400" u="none" strike="noStrike" dirty="0">
                          <a:effectLst/>
                        </a:rPr>
                        <a:t>Casablanca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616</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7062531"/>
                  </a:ext>
                </a:extLst>
              </a:tr>
              <a:tr h="285341">
                <a:tc>
                  <a:txBody>
                    <a:bodyPr/>
                    <a:lstStyle/>
                    <a:p>
                      <a:pPr algn="l" fontAlgn="b"/>
                      <a:r>
                        <a:rPr lang="en-US" sz="1400" u="none" strike="noStrike" dirty="0">
                          <a:effectLst/>
                        </a:rPr>
                        <a:t>Cairo</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255.5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6328110"/>
                  </a:ext>
                </a:extLst>
              </a:tr>
              <a:tr h="285341">
                <a:tc>
                  <a:txBody>
                    <a:bodyPr/>
                    <a:lstStyle/>
                    <a:p>
                      <a:pPr algn="l" fontAlgn="b"/>
                      <a:r>
                        <a:rPr lang="en-US" sz="1400" u="none" strike="noStrike" dirty="0">
                          <a:effectLst/>
                        </a:rPr>
                        <a:t>Wellington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861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2479173"/>
                  </a:ext>
                </a:extLst>
              </a:tr>
              <a:tr h="285341">
                <a:tc>
                  <a:txBody>
                    <a:bodyPr/>
                    <a:lstStyle/>
                    <a:p>
                      <a:pPr algn="l" fontAlgn="b"/>
                      <a:r>
                        <a:rPr lang="en-US" sz="1400" u="none" strike="noStrike" dirty="0">
                          <a:effectLst/>
                        </a:rPr>
                        <a:t>Lima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265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8496586"/>
                  </a:ext>
                </a:extLst>
              </a:tr>
              <a:tr h="285341">
                <a:tc>
                  <a:txBody>
                    <a:bodyPr/>
                    <a:lstStyle/>
                    <a:p>
                      <a:pPr algn="l" fontAlgn="b"/>
                      <a:r>
                        <a:rPr lang="en-US" sz="1400" u="none" strike="noStrike" dirty="0">
                          <a:effectLst/>
                        </a:rPr>
                        <a:t>Central Time (US &amp; Canada)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3009.695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8074961"/>
                  </a:ext>
                </a:extLst>
              </a:tr>
              <a:tr h="285341">
                <a:tc>
                  <a:txBody>
                    <a:bodyPr/>
                    <a:lstStyle/>
                    <a:p>
                      <a:pPr algn="l" fontAlgn="b"/>
                      <a:r>
                        <a:rPr lang="en-US" sz="1400" u="none" strike="noStrike" dirty="0">
                          <a:effectLst/>
                        </a:rPr>
                        <a:t>Edinburgh</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166</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992021"/>
                  </a:ext>
                </a:extLst>
              </a:tr>
              <a:tr h="285341">
                <a:tc>
                  <a:txBody>
                    <a:bodyPr/>
                    <a:lstStyle/>
                    <a:p>
                      <a:pPr algn="l" fontAlgn="b"/>
                      <a:r>
                        <a:rPr lang="en-US" sz="1400" u="none" strike="noStrike" dirty="0">
                          <a:effectLst/>
                        </a:rPr>
                        <a:t>Singapore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290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3940755"/>
                  </a:ext>
                </a:extLst>
              </a:tr>
              <a:tr h="285341">
                <a:tc>
                  <a:txBody>
                    <a:bodyPr/>
                    <a:lstStyle/>
                    <a:p>
                      <a:pPr algn="l" fontAlgn="b"/>
                      <a:r>
                        <a:rPr lang="en-US" sz="1400" u="none" strike="noStrike" dirty="0">
                          <a:effectLst/>
                        </a:rPr>
                        <a:t>Tallinn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479</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3969558"/>
                  </a:ext>
                </a:extLst>
              </a:tr>
            </a:tbl>
          </a:graphicData>
        </a:graphic>
      </p:graphicFrame>
    </p:spTree>
    <p:extLst>
      <p:ext uri="{BB962C8B-B14F-4D97-AF65-F5344CB8AC3E}">
        <p14:creationId xmlns:p14="http://schemas.microsoft.com/office/powerpoint/2010/main" val="19149952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FDA-BBEC-4846-BFF3-962374464194}"/>
              </a:ext>
            </a:extLst>
          </p:cNvPr>
          <p:cNvSpPr>
            <a:spLocks noGrp="1"/>
          </p:cNvSpPr>
          <p:nvPr>
            <p:ph type="title"/>
          </p:nvPr>
        </p:nvSpPr>
        <p:spPr/>
        <p:txBody>
          <a:bodyPr/>
          <a:lstStyle/>
          <a:p>
            <a:r>
              <a:rPr lang="en-US" dirty="0"/>
              <a:t>Description 9</a:t>
            </a:r>
          </a:p>
        </p:txBody>
      </p:sp>
      <p:sp>
        <p:nvSpPr>
          <p:cNvPr id="3" name="Content Placeholder 2">
            <a:extLst>
              <a:ext uri="{FF2B5EF4-FFF2-40B4-BE49-F238E27FC236}">
                <a16:creationId xmlns:a16="http://schemas.microsoft.com/office/drawing/2014/main" id="{D058B7B7-6988-411D-91A8-60C53388165D}"/>
              </a:ext>
            </a:extLst>
          </p:cNvPr>
          <p:cNvSpPr>
            <a:spLocks noGrp="1"/>
          </p:cNvSpPr>
          <p:nvPr>
            <p:ph idx="1"/>
          </p:nvPr>
        </p:nvSpPr>
        <p:spPr>
          <a:xfrm>
            <a:off x="685801" y="2142067"/>
            <a:ext cx="10131425" cy="3649133"/>
          </a:xfrm>
        </p:spPr>
        <p:txBody>
          <a:bodyPr anchor="t">
            <a:normAutofit fontScale="92500" lnSpcReduction="20000"/>
          </a:bodyPr>
          <a:lstStyle/>
          <a:p>
            <a:pPr marL="0" indent="0">
              <a:buNone/>
            </a:pPr>
            <a:r>
              <a:rPr lang="en-US" sz="4800" dirty="0"/>
              <a:t>Create a table X by selecting tweets that are in the English language. Create a table Y by selecting tweets that are from verified users. Join the two tables X and Y by time zone and output the tweet ID in X and tweet ID in Y.</a:t>
            </a:r>
          </a:p>
          <a:p>
            <a:pPr marL="0" indent="0">
              <a:buNone/>
            </a:pPr>
            <a:endParaRPr lang="en-US" dirty="0"/>
          </a:p>
        </p:txBody>
      </p:sp>
    </p:spTree>
    <p:extLst>
      <p:ext uri="{BB962C8B-B14F-4D97-AF65-F5344CB8AC3E}">
        <p14:creationId xmlns:p14="http://schemas.microsoft.com/office/powerpoint/2010/main" val="376108699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C8B1-D08A-4898-8D83-79D54C6B4859}"/>
              </a:ext>
            </a:extLst>
          </p:cNvPr>
          <p:cNvSpPr>
            <a:spLocks noGrp="1"/>
          </p:cNvSpPr>
          <p:nvPr>
            <p:ph type="title"/>
          </p:nvPr>
        </p:nvSpPr>
        <p:spPr/>
        <p:txBody>
          <a:bodyPr/>
          <a:lstStyle/>
          <a:p>
            <a:r>
              <a:rPr lang="en-US" dirty="0">
                <a:latin typeface="Sitka Small" panose="02000505000000020004" pitchFamily="2" charset="0"/>
              </a:rPr>
              <a:t>My DATA</a:t>
            </a:r>
          </a:p>
        </p:txBody>
      </p:sp>
      <p:sp>
        <p:nvSpPr>
          <p:cNvPr id="3" name="Content Placeholder 2">
            <a:extLst>
              <a:ext uri="{FF2B5EF4-FFF2-40B4-BE49-F238E27FC236}">
                <a16:creationId xmlns:a16="http://schemas.microsoft.com/office/drawing/2014/main" id="{14E5D7F7-8E27-4B88-AD60-2A754A8523F3}"/>
              </a:ext>
            </a:extLst>
          </p:cNvPr>
          <p:cNvSpPr>
            <a:spLocks noGrp="1"/>
          </p:cNvSpPr>
          <p:nvPr>
            <p:ph idx="1"/>
          </p:nvPr>
        </p:nvSpPr>
        <p:spPr>
          <a:xfrm>
            <a:off x="685801" y="2142067"/>
            <a:ext cx="5943599" cy="3649133"/>
          </a:xfrm>
        </p:spPr>
        <p:txBody>
          <a:bodyPr anchor="t"/>
          <a:lstStyle/>
          <a:p>
            <a:r>
              <a:rPr lang="en-US" b="1" dirty="0"/>
              <a:t>Description: </a:t>
            </a:r>
            <a:r>
              <a:rPr lang="en-US" dirty="0"/>
              <a:t>1999 tweets that include the word “trump”</a:t>
            </a:r>
          </a:p>
          <a:p>
            <a:r>
              <a:rPr lang="en-US" b="1" dirty="0"/>
              <a:t>Size: </a:t>
            </a:r>
            <a:r>
              <a:rPr lang="en-US" dirty="0"/>
              <a:t>6,630 KB </a:t>
            </a:r>
          </a:p>
          <a:p>
            <a:r>
              <a:rPr lang="en-US" b="1" dirty="0"/>
              <a:t>Method for gathering data: </a:t>
            </a:r>
            <a:r>
              <a:rPr lang="en-US" dirty="0"/>
              <a:t>Streaming </a:t>
            </a:r>
          </a:p>
          <a:p>
            <a:r>
              <a:rPr lang="en-US" b="1" dirty="0"/>
              <a:t>First tweet in data: </a:t>
            </a:r>
            <a:r>
              <a:rPr lang="en-US" dirty="0"/>
              <a:t>Mon Oct 16 08:13:32 +0000 2017</a:t>
            </a:r>
          </a:p>
          <a:p>
            <a:r>
              <a:rPr lang="en-US" b="1" dirty="0"/>
              <a:t>Last tweet in data: </a:t>
            </a:r>
            <a:r>
              <a:rPr lang="en-US" dirty="0"/>
              <a:t>Mon Oct 16 08:15:31 +0000 2017</a:t>
            </a:r>
          </a:p>
          <a:p>
            <a:r>
              <a:rPr lang="en-US" b="1" dirty="0"/>
              <a:t>Duration for gathering: </a:t>
            </a:r>
            <a:r>
              <a:rPr lang="en-US" dirty="0"/>
              <a:t>1 minute 59 seconds</a:t>
            </a:r>
          </a:p>
        </p:txBody>
      </p:sp>
      <p:pic>
        <p:nvPicPr>
          <p:cNvPr id="5" name="Picture 4">
            <a:extLst>
              <a:ext uri="{FF2B5EF4-FFF2-40B4-BE49-F238E27FC236}">
                <a16:creationId xmlns:a16="http://schemas.microsoft.com/office/drawing/2014/main" id="{F8A458C7-436C-4889-A6A6-1BE3C0E2176F}"/>
              </a:ext>
            </a:extLst>
          </p:cNvPr>
          <p:cNvPicPr>
            <a:picLocks noChangeAspect="1"/>
          </p:cNvPicPr>
          <p:nvPr/>
        </p:nvPicPr>
        <p:blipFill>
          <a:blip r:embed="rId3"/>
          <a:stretch>
            <a:fillRect/>
          </a:stretch>
        </p:blipFill>
        <p:spPr>
          <a:xfrm>
            <a:off x="6629400" y="2142067"/>
            <a:ext cx="5318726" cy="2990849"/>
          </a:xfrm>
          <a:prstGeom prst="rect">
            <a:avLst/>
          </a:prstGeom>
        </p:spPr>
      </p:pic>
    </p:spTree>
    <p:extLst>
      <p:ext uri="{BB962C8B-B14F-4D97-AF65-F5344CB8AC3E}">
        <p14:creationId xmlns:p14="http://schemas.microsoft.com/office/powerpoint/2010/main" val="82573435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Query 9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lstStyle/>
          <a:p>
            <a:r>
              <a:rPr lang="en-US" dirty="0"/>
              <a:t>val x = sqlContext.sql("select id,user.time_zone from cs490 where user.lang = 'en'")</a:t>
            </a:r>
          </a:p>
          <a:p>
            <a:r>
              <a:rPr lang="en-US" dirty="0"/>
              <a:t>val y = sqlContext.sql("select id,user.time_zone from cs490 where user.verified = true")</a:t>
            </a:r>
          </a:p>
          <a:p>
            <a:r>
              <a:rPr lang="en-US" dirty="0"/>
              <a:t>x.registerTempTable("X")</a:t>
            </a:r>
          </a:p>
          <a:p>
            <a:r>
              <a:rPr lang="en-US" dirty="0"/>
              <a:t>y.registerTempTable("Y")</a:t>
            </a:r>
          </a:p>
          <a:p>
            <a:r>
              <a:rPr lang="en-US" dirty="0"/>
              <a:t>val step9 = sqlContext.sql("select X.id as X_id, Y.id as Y_id from X,Y where X.time_zone=Y.time_zone")</a:t>
            </a:r>
          </a:p>
          <a:p>
            <a:r>
              <a:rPr lang="en-US" dirty="0"/>
              <a:t>step9.show(false)</a:t>
            </a:r>
          </a:p>
          <a:p>
            <a:r>
              <a:rPr lang="en-US" dirty="0"/>
              <a:t>step9.coalesce(1).write.format("com.databricks.spark.csv").option("header", "true").save("/SparkStuff/step9.csv")</a:t>
            </a:r>
          </a:p>
          <a:p>
            <a:endParaRPr lang="en-US" dirty="0"/>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6B224F51-1CE7-44C8-92CD-42553506FAEF}"/>
              </a:ext>
            </a:extLst>
          </p:cNvPr>
          <p:cNvGraphicFramePr>
            <a:graphicFrameLocks noGrp="1"/>
          </p:cNvGraphicFramePr>
          <p:nvPr>
            <p:ph sz="quarter" idx="4"/>
            <p:extLst>
              <p:ext uri="{D42A27DB-BD31-4B8C-83A1-F6EECF244321}">
                <p14:modId xmlns:p14="http://schemas.microsoft.com/office/powerpoint/2010/main" val="2089571861"/>
              </p:ext>
            </p:extLst>
          </p:nvPr>
        </p:nvGraphicFramePr>
        <p:xfrm>
          <a:off x="6096000" y="2048980"/>
          <a:ext cx="4419600" cy="3539020"/>
        </p:xfrm>
        <a:graphic>
          <a:graphicData uri="http://schemas.openxmlformats.org/drawingml/2006/table">
            <a:tbl>
              <a:tblPr>
                <a:tableStyleId>{69CF1AB2-1976-4502-BF36-3FF5EA218861}</a:tableStyleId>
              </a:tblPr>
              <a:tblGrid>
                <a:gridCol w="2147175">
                  <a:extLst>
                    <a:ext uri="{9D8B030D-6E8A-4147-A177-3AD203B41FA5}">
                      <a16:colId xmlns:a16="http://schemas.microsoft.com/office/drawing/2014/main" val="4256592968"/>
                    </a:ext>
                  </a:extLst>
                </a:gridCol>
                <a:gridCol w="2272425">
                  <a:extLst>
                    <a:ext uri="{9D8B030D-6E8A-4147-A177-3AD203B41FA5}">
                      <a16:colId xmlns:a16="http://schemas.microsoft.com/office/drawing/2014/main" val="3426734485"/>
                    </a:ext>
                  </a:extLst>
                </a:gridCol>
              </a:tblGrid>
              <a:tr h="353902">
                <a:tc>
                  <a:txBody>
                    <a:bodyPr/>
                    <a:lstStyle/>
                    <a:p>
                      <a:pPr algn="l" fontAlgn="b"/>
                      <a:r>
                        <a:rPr lang="en-US" sz="1800" u="none" strike="noStrike" dirty="0">
                          <a:effectLst/>
                        </a:rPr>
                        <a:t>X_id</a:t>
                      </a:r>
                      <a:endParaRPr lang="en-US" sz="18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800" u="none" strike="noStrike" dirty="0">
                          <a:effectLst/>
                        </a:rPr>
                        <a:t>Y_id</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2342319315"/>
                  </a:ext>
                </a:extLst>
              </a:tr>
              <a:tr h="353902">
                <a:tc>
                  <a:txBody>
                    <a:bodyPr/>
                    <a:lstStyle/>
                    <a:p>
                      <a:pPr algn="l" fontAlgn="b"/>
                      <a:r>
                        <a:rPr lang="en-US" sz="1800" u="none" strike="noStrike" dirty="0">
                          <a:effectLst/>
                        </a:rPr>
                        <a:t>919838712283967000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919839123954860000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2962682"/>
                  </a:ext>
                </a:extLst>
              </a:tr>
              <a:tr h="353902">
                <a:tc>
                  <a:txBody>
                    <a:bodyPr/>
                    <a:lstStyle/>
                    <a:p>
                      <a:pPr algn="l" fontAlgn="b"/>
                      <a:r>
                        <a:rPr lang="en-US" sz="1800" u="none" strike="noStrike" dirty="0">
                          <a:effectLst/>
                        </a:rPr>
                        <a:t>919838712283967000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919839118246457000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4974567"/>
                  </a:ext>
                </a:extLst>
              </a:tr>
              <a:tr h="353902">
                <a:tc>
                  <a:txBody>
                    <a:bodyPr/>
                    <a:lstStyle/>
                    <a:p>
                      <a:pPr algn="l" fontAlgn="b"/>
                      <a:r>
                        <a:rPr lang="en-US" sz="1800" u="none" strike="noStrike" dirty="0">
                          <a:effectLst/>
                        </a:rPr>
                        <a:t>919838712283967000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919839096356458000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1604900"/>
                  </a:ext>
                </a:extLst>
              </a:tr>
              <a:tr h="353902">
                <a:tc>
                  <a:txBody>
                    <a:bodyPr/>
                    <a:lstStyle/>
                    <a:p>
                      <a:pPr algn="l" fontAlgn="b"/>
                      <a:r>
                        <a:rPr lang="en-US" sz="1800" u="none" strike="noStrike" dirty="0">
                          <a:effectLst/>
                        </a:rPr>
                        <a:t>919838712283967000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919839088894791000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1614214"/>
                  </a:ext>
                </a:extLst>
              </a:tr>
              <a:tr h="353902">
                <a:tc>
                  <a:txBody>
                    <a:bodyPr/>
                    <a:lstStyle/>
                    <a:p>
                      <a:pPr algn="l" fontAlgn="b"/>
                      <a:r>
                        <a:rPr lang="en-US" sz="1800" u="none" strike="noStrike" dirty="0">
                          <a:effectLst/>
                        </a:rPr>
                        <a:t>919838712485134000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919839167651110000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8834401"/>
                  </a:ext>
                </a:extLst>
              </a:tr>
              <a:tr h="353902">
                <a:tc>
                  <a:txBody>
                    <a:bodyPr/>
                    <a:lstStyle/>
                    <a:p>
                      <a:pPr algn="l" fontAlgn="b"/>
                      <a:r>
                        <a:rPr lang="en-US" sz="1800" u="none" strike="noStrike" dirty="0">
                          <a:effectLst/>
                        </a:rPr>
                        <a:t>919838712485134000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919838827702902000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269036"/>
                  </a:ext>
                </a:extLst>
              </a:tr>
              <a:tr h="353902">
                <a:tc>
                  <a:txBody>
                    <a:bodyPr/>
                    <a:lstStyle/>
                    <a:p>
                      <a:pPr algn="l" fontAlgn="b"/>
                      <a:r>
                        <a:rPr lang="en-US" sz="1800" u="none" strike="noStrike" dirty="0">
                          <a:effectLst/>
                        </a:rPr>
                        <a:t>919838712485134000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919838792432852000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4131746"/>
                  </a:ext>
                </a:extLst>
              </a:tr>
              <a:tr h="353902">
                <a:tc>
                  <a:txBody>
                    <a:bodyPr/>
                    <a:lstStyle/>
                    <a:p>
                      <a:pPr algn="l" fontAlgn="b"/>
                      <a:r>
                        <a:rPr lang="en-US" sz="1800" u="none" strike="noStrike" dirty="0">
                          <a:effectLst/>
                        </a:rPr>
                        <a:t>919838715815501000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919838881478053000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5993208"/>
                  </a:ext>
                </a:extLst>
              </a:tr>
              <a:tr h="353902">
                <a:tc>
                  <a:txBody>
                    <a:bodyPr/>
                    <a:lstStyle/>
                    <a:p>
                      <a:pPr algn="l" fontAlgn="b"/>
                      <a:r>
                        <a:rPr lang="en-US" sz="1800" u="none" strike="noStrike" dirty="0">
                          <a:effectLst/>
                        </a:rPr>
                        <a:t>919838719292649000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919839123954860000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1462683"/>
                  </a:ext>
                </a:extLst>
              </a:tr>
            </a:tbl>
          </a:graphicData>
        </a:graphic>
      </p:graphicFrame>
    </p:spTree>
    <p:extLst>
      <p:ext uri="{BB962C8B-B14F-4D97-AF65-F5344CB8AC3E}">
        <p14:creationId xmlns:p14="http://schemas.microsoft.com/office/powerpoint/2010/main" val="3587494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FDA-BBEC-4846-BFF3-962374464194}"/>
              </a:ext>
            </a:extLst>
          </p:cNvPr>
          <p:cNvSpPr>
            <a:spLocks noGrp="1"/>
          </p:cNvSpPr>
          <p:nvPr>
            <p:ph type="title"/>
          </p:nvPr>
        </p:nvSpPr>
        <p:spPr/>
        <p:txBody>
          <a:bodyPr/>
          <a:lstStyle/>
          <a:p>
            <a:r>
              <a:rPr lang="en-US" dirty="0"/>
              <a:t>Description 10</a:t>
            </a:r>
          </a:p>
        </p:txBody>
      </p:sp>
      <p:sp>
        <p:nvSpPr>
          <p:cNvPr id="3" name="Content Placeholder 2">
            <a:extLst>
              <a:ext uri="{FF2B5EF4-FFF2-40B4-BE49-F238E27FC236}">
                <a16:creationId xmlns:a16="http://schemas.microsoft.com/office/drawing/2014/main" id="{D058B7B7-6988-411D-91A8-60C53388165D}"/>
              </a:ext>
            </a:extLst>
          </p:cNvPr>
          <p:cNvSpPr>
            <a:spLocks noGrp="1"/>
          </p:cNvSpPr>
          <p:nvPr>
            <p:ph idx="1"/>
          </p:nvPr>
        </p:nvSpPr>
        <p:spPr>
          <a:xfrm>
            <a:off x="685801" y="2142067"/>
            <a:ext cx="10131425" cy="4106333"/>
          </a:xfrm>
        </p:spPr>
        <p:txBody>
          <a:bodyPr anchor="t">
            <a:normAutofit fontScale="62500" lnSpcReduction="20000"/>
          </a:bodyPr>
          <a:lstStyle/>
          <a:p>
            <a:pPr marL="0" indent="0">
              <a:buNone/>
            </a:pPr>
            <a:r>
              <a:rPr lang="en-US" sz="7000" dirty="0"/>
              <a:t>Create a table X by selecting hashtags from tweets where the user’s time zone is US Pacific Time. Create a table Y by selecting from tweets where the user’s time zone is US Eastern Time. Join X and Y by hashtag and output the entire join result with new attribute names ‘hashtag1’ and ‘hashtag2’.</a:t>
            </a:r>
          </a:p>
          <a:p>
            <a:pPr marL="0" indent="0">
              <a:buNone/>
            </a:pPr>
            <a:endParaRPr lang="en-US" dirty="0"/>
          </a:p>
        </p:txBody>
      </p:sp>
    </p:spTree>
    <p:extLst>
      <p:ext uri="{BB962C8B-B14F-4D97-AF65-F5344CB8AC3E}">
        <p14:creationId xmlns:p14="http://schemas.microsoft.com/office/powerpoint/2010/main" val="291093112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Query 10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normAutofit fontScale="92500" lnSpcReduction="10000"/>
          </a:bodyPr>
          <a:lstStyle/>
          <a:p>
            <a:r>
              <a:rPr lang="en-US" dirty="0"/>
              <a:t>val x = sqlContext.sql("select explode(entities.hashtags.text) as hashtag1 from cs490 where user.time_zone='Pacific Time (US &amp; Canada)'")</a:t>
            </a:r>
          </a:p>
          <a:p>
            <a:r>
              <a:rPr lang="en-US" dirty="0"/>
              <a:t>val y = sqlContext.sql("select explode(entities.hashtags.text) as hashtag2 from cs490 where user.time_zone='Eastern Time (US &amp; Canada)'")</a:t>
            </a:r>
          </a:p>
          <a:p>
            <a:r>
              <a:rPr lang="en-US" dirty="0"/>
              <a:t>x.registerTempTable("X")</a:t>
            </a:r>
          </a:p>
          <a:p>
            <a:r>
              <a:rPr lang="en-US" dirty="0"/>
              <a:t>y.registerTempTable("Y")</a:t>
            </a:r>
          </a:p>
          <a:p>
            <a:r>
              <a:rPr lang="en-US" dirty="0"/>
              <a:t>val step10 = sqlContext.sql("select * from X,Y where X.hashtag1=Y.hashtag2")</a:t>
            </a:r>
          </a:p>
          <a:p>
            <a:r>
              <a:rPr lang="en-US" dirty="0"/>
              <a:t>step10.show(false)</a:t>
            </a:r>
          </a:p>
          <a:p>
            <a:r>
              <a:rPr lang="en-US" dirty="0"/>
              <a:t>step10.coalesce(1).write.format("com.databricks.spark.csv").option("header", "true").save("/SparkStuff/step10.csv")</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45F209EB-8CC2-4150-B1FD-3ABBE2370E5F}"/>
              </a:ext>
            </a:extLst>
          </p:cNvPr>
          <p:cNvGraphicFramePr>
            <a:graphicFrameLocks noGrp="1"/>
          </p:cNvGraphicFramePr>
          <p:nvPr>
            <p:ph sz="quarter" idx="4"/>
            <p:extLst>
              <p:ext uri="{D42A27DB-BD31-4B8C-83A1-F6EECF244321}">
                <p14:modId xmlns:p14="http://schemas.microsoft.com/office/powerpoint/2010/main" val="1966211442"/>
              </p:ext>
            </p:extLst>
          </p:nvPr>
        </p:nvGraphicFramePr>
        <p:xfrm>
          <a:off x="6194096" y="1959892"/>
          <a:ext cx="3267404" cy="4751262"/>
        </p:xfrm>
        <a:graphic>
          <a:graphicData uri="http://schemas.openxmlformats.org/drawingml/2006/table">
            <a:tbl>
              <a:tblPr>
                <a:tableStyleId>{69CF1AB2-1976-4502-BF36-3FF5EA218861}</a:tableStyleId>
              </a:tblPr>
              <a:tblGrid>
                <a:gridCol w="1633702">
                  <a:extLst>
                    <a:ext uri="{9D8B030D-6E8A-4147-A177-3AD203B41FA5}">
                      <a16:colId xmlns:a16="http://schemas.microsoft.com/office/drawing/2014/main" val="2682887273"/>
                    </a:ext>
                  </a:extLst>
                </a:gridCol>
                <a:gridCol w="1633702">
                  <a:extLst>
                    <a:ext uri="{9D8B030D-6E8A-4147-A177-3AD203B41FA5}">
                      <a16:colId xmlns:a16="http://schemas.microsoft.com/office/drawing/2014/main" val="1495454284"/>
                    </a:ext>
                  </a:extLst>
                </a:gridCol>
              </a:tblGrid>
              <a:tr h="179937">
                <a:tc>
                  <a:txBody>
                    <a:bodyPr/>
                    <a:lstStyle/>
                    <a:p>
                      <a:pPr algn="l" fontAlgn="b"/>
                      <a:r>
                        <a:rPr lang="en-US" sz="1600" u="none" strike="noStrike" dirty="0">
                          <a:effectLst/>
                        </a:rPr>
                        <a:t>hashtag1</a:t>
                      </a:r>
                      <a:endParaRPr lang="en-US" sz="1600" b="0" i="0" u="none" strike="noStrike" dirty="0">
                        <a:solidFill>
                          <a:srgbClr val="000000"/>
                        </a:solidFill>
                        <a:effectLst/>
                        <a:latin typeface="Calibri" panose="020F0502020204030204" pitchFamily="34" charset="0"/>
                      </a:endParaRPr>
                    </a:p>
                  </a:txBody>
                  <a:tcPr marL="8997" marR="8997" marT="8997"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600" u="none" strike="noStrike" dirty="0">
                          <a:effectLst/>
                        </a:rPr>
                        <a:t>hashtag2</a:t>
                      </a:r>
                      <a:endParaRPr lang="en-US" sz="1600" b="0" i="0" u="none" strike="noStrike" dirty="0">
                        <a:solidFill>
                          <a:srgbClr val="000000"/>
                        </a:solidFill>
                        <a:effectLst/>
                        <a:latin typeface="Calibri" panose="020F0502020204030204" pitchFamily="34" charset="0"/>
                      </a:endParaRPr>
                    </a:p>
                  </a:txBody>
                  <a:tcPr marL="8997" marR="8997" marT="8997"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2047770187"/>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2856139642"/>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4285743136"/>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1372761292"/>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618821362"/>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4048195793"/>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2129181110"/>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2089998113"/>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2641833132"/>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3517542935"/>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3275731650"/>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920967429"/>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3051982178"/>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3145453715"/>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1909426049"/>
                  </a:ext>
                </a:extLst>
              </a:tr>
              <a:tr h="179937">
                <a:tc>
                  <a:txBody>
                    <a:bodyPr/>
                    <a:lstStyle/>
                    <a:p>
                      <a:pPr algn="l" fontAlgn="b"/>
                      <a:r>
                        <a:rPr lang="en-US" sz="1100" u="none" strike="noStrike" dirty="0">
                          <a:effectLst/>
                        </a:rPr>
                        <a:t>MAGA</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MAGA</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3425577599"/>
                  </a:ext>
                </a:extLst>
              </a:tr>
              <a:tr h="179937">
                <a:tc>
                  <a:txBody>
                    <a:bodyPr/>
                    <a:lstStyle/>
                    <a:p>
                      <a:pPr algn="l" fontAlgn="b"/>
                      <a:r>
                        <a:rPr lang="en-US" sz="1100" u="none" strike="noStrike" dirty="0">
                          <a:effectLst/>
                        </a:rPr>
                        <a:t>MAGA</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MAGA</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3303391521"/>
                  </a:ext>
                </a:extLst>
              </a:tr>
              <a:tr h="179937">
                <a:tc>
                  <a:txBody>
                    <a:bodyPr/>
                    <a:lstStyle/>
                    <a:p>
                      <a:pPr algn="l" fontAlgn="b"/>
                      <a:r>
                        <a:rPr lang="en-US" sz="1100" u="none" strike="noStrike" dirty="0">
                          <a:effectLst/>
                        </a:rPr>
                        <a:t>MAGA</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MAGA</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1461296571"/>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1974443808"/>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733186658"/>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114774972"/>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3757325491"/>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1060737500"/>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2285652985"/>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3553011511"/>
                  </a:ext>
                </a:extLst>
              </a:tr>
              <a:tr h="179937">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tc>
                  <a:txBody>
                    <a:bodyPr/>
                    <a:lstStyle/>
                    <a:p>
                      <a:pPr algn="l" fontAlgn="b"/>
                      <a:r>
                        <a:rPr lang="en-US" sz="1100" u="none" strike="noStrike" dirty="0">
                          <a:effectLst/>
                        </a:rPr>
                        <a:t>TRUMP</a:t>
                      </a:r>
                      <a:endParaRPr lang="en-US" sz="1100" b="0" i="0" u="none" strike="noStrike" dirty="0">
                        <a:solidFill>
                          <a:srgbClr val="000000"/>
                        </a:solidFill>
                        <a:effectLst/>
                        <a:latin typeface="Calibri" panose="020F0502020204030204" pitchFamily="34" charset="0"/>
                      </a:endParaRPr>
                    </a:p>
                  </a:txBody>
                  <a:tcPr marL="8997" marR="8997" marT="8997" marB="0" anchor="b"/>
                </a:tc>
                <a:extLst>
                  <a:ext uri="{0D108BD9-81ED-4DB2-BD59-A6C34878D82A}">
                    <a16:rowId xmlns:a16="http://schemas.microsoft.com/office/drawing/2014/main" val="1946902523"/>
                  </a:ext>
                </a:extLst>
              </a:tr>
            </a:tbl>
          </a:graphicData>
        </a:graphic>
      </p:graphicFrame>
    </p:spTree>
    <p:extLst>
      <p:ext uri="{BB962C8B-B14F-4D97-AF65-F5344CB8AC3E}">
        <p14:creationId xmlns:p14="http://schemas.microsoft.com/office/powerpoint/2010/main" val="4130067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FDA-BBEC-4846-BFF3-962374464194}"/>
              </a:ext>
            </a:extLst>
          </p:cNvPr>
          <p:cNvSpPr>
            <a:spLocks noGrp="1"/>
          </p:cNvSpPr>
          <p:nvPr>
            <p:ph type="title"/>
          </p:nvPr>
        </p:nvSpPr>
        <p:spPr/>
        <p:txBody>
          <a:bodyPr/>
          <a:lstStyle/>
          <a:p>
            <a:r>
              <a:rPr lang="en-US" dirty="0"/>
              <a:t>Description 11</a:t>
            </a:r>
          </a:p>
        </p:txBody>
      </p:sp>
      <p:sp>
        <p:nvSpPr>
          <p:cNvPr id="3" name="Content Placeholder 2">
            <a:extLst>
              <a:ext uri="{FF2B5EF4-FFF2-40B4-BE49-F238E27FC236}">
                <a16:creationId xmlns:a16="http://schemas.microsoft.com/office/drawing/2014/main" id="{D058B7B7-6988-411D-91A8-60C53388165D}"/>
              </a:ext>
            </a:extLst>
          </p:cNvPr>
          <p:cNvSpPr>
            <a:spLocks noGrp="1"/>
          </p:cNvSpPr>
          <p:nvPr>
            <p:ph idx="1"/>
          </p:nvPr>
        </p:nvSpPr>
        <p:spPr>
          <a:xfrm>
            <a:off x="222423" y="2142067"/>
            <a:ext cx="11640064" cy="4715933"/>
          </a:xfrm>
        </p:spPr>
        <p:txBody>
          <a:bodyPr anchor="t">
            <a:normAutofit fontScale="55000" lnSpcReduction="20000"/>
          </a:bodyPr>
          <a:lstStyle/>
          <a:p>
            <a:pPr marL="0" indent="0">
              <a:buNone/>
            </a:pPr>
            <a:r>
              <a:rPr lang="en-US" sz="8400" dirty="0"/>
              <a:t>Create a DataFrame X by extracting a user’s id, location, language, friends count, and followers count from all the tweets. Select the id and location of every record in X where language is not English and  also output (along with id and location) the average friends and followers count computed over all records in X where language is not English.</a:t>
            </a:r>
          </a:p>
          <a:p>
            <a:pPr marL="0" indent="0">
              <a:buNone/>
            </a:pPr>
            <a:endParaRPr lang="en-US" dirty="0"/>
          </a:p>
        </p:txBody>
      </p:sp>
    </p:spTree>
    <p:extLst>
      <p:ext uri="{BB962C8B-B14F-4D97-AF65-F5344CB8AC3E}">
        <p14:creationId xmlns:p14="http://schemas.microsoft.com/office/powerpoint/2010/main" val="264497687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Query 11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lstStyle/>
          <a:p>
            <a:r>
              <a:rPr lang="en-US" dirty="0"/>
              <a:t>val x = sqlContext.sql("select user.id, user.location, user.lang, user.friends_count, user.followers_count from cs490")</a:t>
            </a:r>
          </a:p>
          <a:p>
            <a:r>
              <a:rPr lang="en-US" dirty="0"/>
              <a:t>x.registerTempTable("X")</a:t>
            </a:r>
          </a:p>
          <a:p>
            <a:r>
              <a:rPr lang="en-US" dirty="0"/>
              <a:t>val step11 = sqlContext.sql("select id, location, (select avg(friends_count) from X)as friends_count_avg, (select avg(followers_count) from X) as follower_count_avg from X where lang NOT LIKE 'en%'")</a:t>
            </a:r>
          </a:p>
          <a:p>
            <a:r>
              <a:rPr lang="en-US" dirty="0"/>
              <a:t>step11.show(false)</a:t>
            </a:r>
          </a:p>
          <a:p>
            <a:r>
              <a:rPr lang="en-US" dirty="0"/>
              <a:t>step11.coalesce(1).write.format("com.databricks.spark.csv").option("header", "true").save("/SparkStuff/step11.csv")</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18C77BD1-985E-429B-A7CC-26F267B96E4E}"/>
              </a:ext>
            </a:extLst>
          </p:cNvPr>
          <p:cNvGraphicFramePr>
            <a:graphicFrameLocks noGrp="1"/>
          </p:cNvGraphicFramePr>
          <p:nvPr>
            <p:ph sz="quarter" idx="4"/>
            <p:extLst>
              <p:ext uri="{D42A27DB-BD31-4B8C-83A1-F6EECF244321}">
                <p14:modId xmlns:p14="http://schemas.microsoft.com/office/powerpoint/2010/main" val="3394739237"/>
              </p:ext>
            </p:extLst>
          </p:nvPr>
        </p:nvGraphicFramePr>
        <p:xfrm>
          <a:off x="5659968" y="2002296"/>
          <a:ext cx="6214532" cy="2760204"/>
        </p:xfrm>
        <a:graphic>
          <a:graphicData uri="http://schemas.openxmlformats.org/drawingml/2006/table">
            <a:tbl>
              <a:tblPr>
                <a:tableStyleId>{69CF1AB2-1976-4502-BF36-3FF5EA218861}</a:tableStyleId>
              </a:tblPr>
              <a:tblGrid>
                <a:gridCol w="1577060">
                  <a:extLst>
                    <a:ext uri="{9D8B030D-6E8A-4147-A177-3AD203B41FA5}">
                      <a16:colId xmlns:a16="http://schemas.microsoft.com/office/drawing/2014/main" val="1373274827"/>
                    </a:ext>
                  </a:extLst>
                </a:gridCol>
                <a:gridCol w="2084772">
                  <a:extLst>
                    <a:ext uri="{9D8B030D-6E8A-4147-A177-3AD203B41FA5}">
                      <a16:colId xmlns:a16="http://schemas.microsoft.com/office/drawing/2014/main" val="784954345"/>
                    </a:ext>
                  </a:extLst>
                </a:gridCol>
                <a:gridCol w="1295628">
                  <a:extLst>
                    <a:ext uri="{9D8B030D-6E8A-4147-A177-3AD203B41FA5}">
                      <a16:colId xmlns:a16="http://schemas.microsoft.com/office/drawing/2014/main" val="749223446"/>
                    </a:ext>
                  </a:extLst>
                </a:gridCol>
                <a:gridCol w="1257072">
                  <a:extLst>
                    <a:ext uri="{9D8B030D-6E8A-4147-A177-3AD203B41FA5}">
                      <a16:colId xmlns:a16="http://schemas.microsoft.com/office/drawing/2014/main" val="3092842356"/>
                    </a:ext>
                  </a:extLst>
                </a:gridCol>
              </a:tblGrid>
              <a:tr h="498201">
                <a:tc>
                  <a:txBody>
                    <a:bodyPr/>
                    <a:lstStyle/>
                    <a:p>
                      <a:pPr algn="l" fontAlgn="b"/>
                      <a:r>
                        <a:rPr lang="en-US" sz="1600" u="none" strike="noStrike" dirty="0">
                          <a:effectLst/>
                        </a:rPr>
                        <a:t>id</a:t>
                      </a:r>
                      <a:endParaRPr lang="en-US" sz="16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600" u="none" strike="noStrike" dirty="0">
                          <a:effectLst/>
                        </a:rPr>
                        <a:t>location</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200" u="none" strike="noStrike" dirty="0">
                          <a:effectLst/>
                        </a:rPr>
                        <a:t>friends_count_avg</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200" u="none" strike="noStrike" dirty="0">
                          <a:effectLst/>
                        </a:rPr>
                        <a:t>follower_count_avg</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1151811655"/>
                  </a:ext>
                </a:extLst>
              </a:tr>
              <a:tr h="334968">
                <a:tc>
                  <a:txBody>
                    <a:bodyPr/>
                    <a:lstStyle/>
                    <a:p>
                      <a:pPr algn="l" fontAlgn="b"/>
                      <a:r>
                        <a:rPr lang="en-US" sz="1200" u="none" strike="noStrike" dirty="0">
                          <a:effectLst/>
                        </a:rPr>
                        <a:t>747811890991087000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Afrique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2278.082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23622.27</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6999752"/>
                  </a:ext>
                </a:extLst>
              </a:tr>
              <a:tr h="334968">
                <a:tc>
                  <a:txBody>
                    <a:bodyPr/>
                    <a:lstStyle/>
                    <a:p>
                      <a:pPr algn="l" fontAlgn="b"/>
                      <a:r>
                        <a:rPr lang="en-US" sz="1200" u="none" strike="noStrike" dirty="0">
                          <a:effectLst/>
                        </a:rPr>
                        <a:t>747811890991087000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Afrique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2278.082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23622.27</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4395317"/>
                  </a:ext>
                </a:extLst>
              </a:tr>
              <a:tr h="271267">
                <a:tc>
                  <a:txBody>
                    <a:bodyPr/>
                    <a:lstStyle/>
                    <a:p>
                      <a:pPr algn="l" fontAlgn="b"/>
                      <a:r>
                        <a:rPr lang="en-US" sz="1200" u="none" strike="noStrike" dirty="0">
                          <a:effectLst/>
                        </a:rPr>
                        <a:t>827645780756426000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Bad DÃ¼rkheim, Rheinland-Pfalz</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2278.082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23622.27</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606070"/>
                  </a:ext>
                </a:extLst>
              </a:tr>
              <a:tr h="203200">
                <a:tc>
                  <a:txBody>
                    <a:bodyPr/>
                    <a:lstStyle/>
                    <a:p>
                      <a:pPr algn="l" fontAlgn="b"/>
                      <a:r>
                        <a:rPr lang="en-US" sz="1200" u="none" strike="noStrike" dirty="0">
                          <a:effectLst/>
                        </a:rPr>
                        <a:t>274896986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Tokyo</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2278.082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23622.27</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7826618"/>
                  </a:ext>
                </a:extLst>
              </a:tr>
              <a:tr h="249232">
                <a:tc>
                  <a:txBody>
                    <a:bodyPr/>
                    <a:lstStyle/>
                    <a:p>
                      <a:pPr algn="l" fontAlgn="b"/>
                      <a:r>
                        <a:rPr lang="en-US" sz="1200" u="none" strike="noStrike" dirty="0">
                          <a:effectLst/>
                        </a:rPr>
                        <a:t>849653058690842000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San Francisco, Venezuela</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2278.082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23622.27</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3208156"/>
                  </a:ext>
                </a:extLst>
              </a:tr>
              <a:tr h="220668">
                <a:tc>
                  <a:txBody>
                    <a:bodyPr/>
                    <a:lstStyle/>
                    <a:p>
                      <a:pPr algn="l" fontAlgn="b"/>
                      <a:r>
                        <a:rPr lang="en-US" sz="1200" u="none" strike="noStrike" dirty="0">
                          <a:effectLst/>
                        </a:rPr>
                        <a:t>900091224387932000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Distrito Capital, Venezuela</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2278.082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23622.27</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0095919"/>
                  </a:ext>
                </a:extLst>
              </a:tr>
              <a:tr h="215900">
                <a:tc>
                  <a:txBody>
                    <a:bodyPr/>
                    <a:lstStyle/>
                    <a:p>
                      <a:pPr algn="l" fontAlgn="b"/>
                      <a:r>
                        <a:rPr lang="en-US" sz="1200" u="none" strike="noStrike" dirty="0">
                          <a:effectLst/>
                        </a:rPr>
                        <a:t>575485483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2278.082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23622.27</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0749332"/>
                  </a:ext>
                </a:extLst>
              </a:tr>
              <a:tr h="228600">
                <a:tc>
                  <a:txBody>
                    <a:bodyPr/>
                    <a:lstStyle/>
                    <a:p>
                      <a:pPr algn="l" fontAlgn="b"/>
                      <a:r>
                        <a:rPr lang="en-US" sz="1200" u="none" strike="noStrike" dirty="0">
                          <a:effectLst/>
                        </a:rPr>
                        <a:t>758973721814065000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Villeneuve-sur-Lot, France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2278.082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23622.27</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3451211"/>
                  </a:ext>
                </a:extLst>
              </a:tr>
              <a:tr h="203200">
                <a:tc>
                  <a:txBody>
                    <a:bodyPr/>
                    <a:lstStyle/>
                    <a:p>
                      <a:pPr algn="l" fontAlgn="b"/>
                      <a:r>
                        <a:rPr lang="en-US" sz="1200" u="none" strike="noStrike" dirty="0">
                          <a:effectLst/>
                        </a:rPr>
                        <a:t>842823688273694000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2278.082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23622.27</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4014554"/>
                  </a:ext>
                </a:extLst>
              </a:tr>
            </a:tbl>
          </a:graphicData>
        </a:graphic>
      </p:graphicFrame>
    </p:spTree>
    <p:extLst>
      <p:ext uri="{BB962C8B-B14F-4D97-AF65-F5344CB8AC3E}">
        <p14:creationId xmlns:p14="http://schemas.microsoft.com/office/powerpoint/2010/main" val="19881696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FDA-BBEC-4846-BFF3-962374464194}"/>
              </a:ext>
            </a:extLst>
          </p:cNvPr>
          <p:cNvSpPr>
            <a:spLocks noGrp="1"/>
          </p:cNvSpPr>
          <p:nvPr>
            <p:ph type="title"/>
          </p:nvPr>
        </p:nvSpPr>
        <p:spPr/>
        <p:txBody>
          <a:bodyPr/>
          <a:lstStyle/>
          <a:p>
            <a:r>
              <a:rPr lang="en-US" dirty="0"/>
              <a:t>Description 12</a:t>
            </a:r>
          </a:p>
        </p:txBody>
      </p:sp>
      <p:sp>
        <p:nvSpPr>
          <p:cNvPr id="3" name="Content Placeholder 2">
            <a:extLst>
              <a:ext uri="{FF2B5EF4-FFF2-40B4-BE49-F238E27FC236}">
                <a16:creationId xmlns:a16="http://schemas.microsoft.com/office/drawing/2014/main" id="{D058B7B7-6988-411D-91A8-60C53388165D}"/>
              </a:ext>
            </a:extLst>
          </p:cNvPr>
          <p:cNvSpPr>
            <a:spLocks noGrp="1"/>
          </p:cNvSpPr>
          <p:nvPr>
            <p:ph idx="1"/>
          </p:nvPr>
        </p:nvSpPr>
        <p:spPr>
          <a:xfrm>
            <a:off x="685801" y="2142067"/>
            <a:ext cx="10131425" cy="3649133"/>
          </a:xfrm>
        </p:spPr>
        <p:txBody>
          <a:bodyPr anchor="t">
            <a:normAutofit fontScale="92500" lnSpcReduction="20000"/>
          </a:bodyPr>
          <a:lstStyle/>
          <a:p>
            <a:pPr marL="0" indent="0">
              <a:buNone/>
            </a:pPr>
            <a:r>
              <a:rPr lang="en-US" sz="4800" dirty="0"/>
              <a:t>Create a Dataset X by extracting a user’s id, location, language, friends count, and followers count from all the tweets. Select the id and location of every record in X where the followers count is greater than 10.</a:t>
            </a:r>
          </a:p>
          <a:p>
            <a:pPr marL="0" indent="0">
              <a:buNone/>
            </a:pPr>
            <a:endParaRPr lang="en-US" dirty="0"/>
          </a:p>
        </p:txBody>
      </p:sp>
    </p:spTree>
    <p:extLst>
      <p:ext uri="{BB962C8B-B14F-4D97-AF65-F5344CB8AC3E}">
        <p14:creationId xmlns:p14="http://schemas.microsoft.com/office/powerpoint/2010/main" val="110432207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Query 12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normAutofit fontScale="92500" lnSpcReduction="10000"/>
          </a:bodyPr>
          <a:lstStyle/>
          <a:p>
            <a:r>
              <a:rPr lang="en-US" dirty="0"/>
              <a:t>val df = sqlContext.read.json("/SparkStuff/twitter_data_tweets.json")</a:t>
            </a:r>
          </a:p>
          <a:p>
            <a:r>
              <a:rPr lang="en-US" dirty="0"/>
              <a:t>val Xds = df.select("user.id", "user.location", "user.lang", "user.friends_count", "user.followers_count")</a:t>
            </a:r>
          </a:p>
          <a:p>
            <a:r>
              <a:rPr lang="en-US" dirty="0"/>
              <a:t>case class XClass (id:String,location:String,lang:String,friends_count:String,followers_count:String)</a:t>
            </a:r>
          </a:p>
          <a:p>
            <a:r>
              <a:rPr lang="en-US" dirty="0"/>
              <a:t>val X = Xds.as[XClass]</a:t>
            </a:r>
          </a:p>
          <a:p>
            <a:r>
              <a:rPr lang="en-US" dirty="0"/>
              <a:t>val step12 = X.select("id", "location").where("followers_count &gt; 10")</a:t>
            </a:r>
          </a:p>
          <a:p>
            <a:r>
              <a:rPr lang="en-US" dirty="0"/>
              <a:t>step12.show(false)</a:t>
            </a:r>
          </a:p>
          <a:p>
            <a:r>
              <a:rPr lang="en-US" dirty="0"/>
              <a:t>step12.coalesce(1).write.format("com.databricks.spark.csv").option("header", "true").save("/SparkStuff/step12.csv")</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DACB4549-D66D-4D62-93D9-61428BD328D9}"/>
              </a:ext>
            </a:extLst>
          </p:cNvPr>
          <p:cNvGraphicFramePr>
            <a:graphicFrameLocks noGrp="1"/>
          </p:cNvGraphicFramePr>
          <p:nvPr>
            <p:ph sz="quarter" idx="4"/>
            <p:extLst>
              <p:ext uri="{D42A27DB-BD31-4B8C-83A1-F6EECF244321}">
                <p14:modId xmlns:p14="http://schemas.microsoft.com/office/powerpoint/2010/main" val="2728799978"/>
              </p:ext>
            </p:extLst>
          </p:nvPr>
        </p:nvGraphicFramePr>
        <p:xfrm>
          <a:off x="6096000" y="2048981"/>
          <a:ext cx="4721226" cy="2712009"/>
        </p:xfrm>
        <a:graphic>
          <a:graphicData uri="http://schemas.openxmlformats.org/drawingml/2006/table">
            <a:tbl>
              <a:tblPr>
                <a:tableStyleId>{69CF1AB2-1976-4502-BF36-3FF5EA218861}</a:tableStyleId>
              </a:tblPr>
              <a:tblGrid>
                <a:gridCol w="2006600">
                  <a:extLst>
                    <a:ext uri="{9D8B030D-6E8A-4147-A177-3AD203B41FA5}">
                      <a16:colId xmlns:a16="http://schemas.microsoft.com/office/drawing/2014/main" val="984793758"/>
                    </a:ext>
                  </a:extLst>
                </a:gridCol>
                <a:gridCol w="2714626">
                  <a:extLst>
                    <a:ext uri="{9D8B030D-6E8A-4147-A177-3AD203B41FA5}">
                      <a16:colId xmlns:a16="http://schemas.microsoft.com/office/drawing/2014/main" val="3510155324"/>
                    </a:ext>
                  </a:extLst>
                </a:gridCol>
              </a:tblGrid>
              <a:tr h="219480">
                <a:tc>
                  <a:txBody>
                    <a:bodyPr/>
                    <a:lstStyle/>
                    <a:p>
                      <a:pPr algn="l" fontAlgn="b"/>
                      <a:r>
                        <a:rPr lang="en-US" sz="1600" u="none" strike="noStrike" dirty="0">
                          <a:effectLst/>
                        </a:rPr>
                        <a:t>id</a:t>
                      </a:r>
                      <a:endParaRPr lang="en-US" sz="16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600" u="none" strike="noStrike" dirty="0">
                          <a:effectLst/>
                        </a:rPr>
                        <a:t>location</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1434765883"/>
                  </a:ext>
                </a:extLst>
              </a:tr>
              <a:tr h="219480">
                <a:tc>
                  <a:txBody>
                    <a:bodyPr/>
                    <a:lstStyle/>
                    <a:p>
                      <a:pPr algn="l" fontAlgn="b"/>
                      <a:r>
                        <a:rPr lang="en-US" sz="1600" u="none" strike="noStrike" dirty="0">
                          <a:effectLst/>
                        </a:rPr>
                        <a:t>747811890991087000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Afrique</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7377373"/>
                  </a:ext>
                </a:extLst>
              </a:tr>
              <a:tr h="219480">
                <a:tc>
                  <a:txBody>
                    <a:bodyPr/>
                    <a:lstStyle/>
                    <a:p>
                      <a:pPr algn="l" fontAlgn="b"/>
                      <a:r>
                        <a:rPr lang="en-US" sz="1600" u="none" strike="noStrike" dirty="0">
                          <a:effectLst/>
                        </a:rPr>
                        <a:t>747811890991087000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Afrique</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6267842"/>
                  </a:ext>
                </a:extLst>
              </a:tr>
              <a:tr h="264324">
                <a:tc>
                  <a:txBody>
                    <a:bodyPr/>
                    <a:lstStyle/>
                    <a:p>
                      <a:pPr algn="l" fontAlgn="b"/>
                      <a:r>
                        <a:rPr lang="en-US" sz="1600" u="none" strike="noStrike" dirty="0">
                          <a:effectLst/>
                        </a:rPr>
                        <a:t>24621370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Prisoner of thought</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7407553"/>
                  </a:ext>
                </a:extLst>
              </a:tr>
              <a:tr h="219480">
                <a:tc>
                  <a:txBody>
                    <a:bodyPr/>
                    <a:lstStyle/>
                    <a:p>
                      <a:pPr algn="l" fontAlgn="b"/>
                      <a:r>
                        <a:rPr lang="en-US" sz="1600" u="none" strike="noStrike" dirty="0">
                          <a:effectLst/>
                        </a:rPr>
                        <a:t>1332398161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8966555"/>
                  </a:ext>
                </a:extLst>
              </a:tr>
              <a:tr h="258759">
                <a:tc>
                  <a:txBody>
                    <a:bodyPr/>
                    <a:lstStyle/>
                    <a:p>
                      <a:pPr algn="l" fontAlgn="b"/>
                      <a:r>
                        <a:rPr lang="en-US" sz="1600" u="none" strike="noStrike" dirty="0">
                          <a:effectLst/>
                        </a:rPr>
                        <a:t>14424667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L.A. all day</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2623693"/>
                  </a:ext>
                </a:extLst>
              </a:tr>
              <a:tr h="397258">
                <a:tc>
                  <a:txBody>
                    <a:bodyPr/>
                    <a:lstStyle/>
                    <a:p>
                      <a:pPr algn="l" fontAlgn="b"/>
                      <a:r>
                        <a:rPr lang="en-US" sz="1600" u="none" strike="noStrike" dirty="0">
                          <a:effectLst/>
                        </a:rPr>
                        <a:t>3864138205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United States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801507"/>
                  </a:ext>
                </a:extLst>
              </a:tr>
              <a:tr h="219480">
                <a:tc>
                  <a:txBody>
                    <a:bodyPr/>
                    <a:lstStyle/>
                    <a:p>
                      <a:pPr algn="l" fontAlgn="b"/>
                      <a:r>
                        <a:rPr lang="en-US" sz="1600" u="none" strike="noStrike" dirty="0">
                          <a:effectLst/>
                        </a:rPr>
                        <a:t>2716028982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2467375"/>
                  </a:ext>
                </a:extLst>
              </a:tr>
              <a:tr h="214178">
                <a:tc>
                  <a:txBody>
                    <a:bodyPr/>
                    <a:lstStyle/>
                    <a:p>
                      <a:pPr algn="l" fontAlgn="b"/>
                      <a:r>
                        <a:rPr lang="en-US" sz="1600" u="none" strike="noStrike" dirty="0">
                          <a:effectLst/>
                        </a:rPr>
                        <a:t>17492639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California and France</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9359838"/>
                  </a:ext>
                </a:extLst>
              </a:tr>
              <a:tr h="271478">
                <a:tc>
                  <a:txBody>
                    <a:bodyPr/>
                    <a:lstStyle/>
                    <a:p>
                      <a:pPr algn="l" fontAlgn="b"/>
                      <a:r>
                        <a:rPr lang="en-US" sz="1600" u="none" strike="noStrike" dirty="0">
                          <a:effectLst/>
                        </a:rPr>
                        <a:t>827645780756426000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Bad DÃ¼rkheim, Rheinland-Pfalz</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0906081"/>
                  </a:ext>
                </a:extLst>
              </a:tr>
            </a:tbl>
          </a:graphicData>
        </a:graphic>
      </p:graphicFrame>
    </p:spTree>
    <p:extLst>
      <p:ext uri="{BB962C8B-B14F-4D97-AF65-F5344CB8AC3E}">
        <p14:creationId xmlns:p14="http://schemas.microsoft.com/office/powerpoint/2010/main" val="37976817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FDA-BBEC-4846-BFF3-962374464194}"/>
              </a:ext>
            </a:extLst>
          </p:cNvPr>
          <p:cNvSpPr>
            <a:spLocks noGrp="1"/>
          </p:cNvSpPr>
          <p:nvPr>
            <p:ph type="title"/>
          </p:nvPr>
        </p:nvSpPr>
        <p:spPr/>
        <p:txBody>
          <a:bodyPr/>
          <a:lstStyle/>
          <a:p>
            <a:r>
              <a:rPr lang="en-US" dirty="0"/>
              <a:t>Description 13</a:t>
            </a:r>
          </a:p>
        </p:txBody>
      </p:sp>
      <p:sp>
        <p:nvSpPr>
          <p:cNvPr id="3" name="Content Placeholder 2">
            <a:extLst>
              <a:ext uri="{FF2B5EF4-FFF2-40B4-BE49-F238E27FC236}">
                <a16:creationId xmlns:a16="http://schemas.microsoft.com/office/drawing/2014/main" id="{D058B7B7-6988-411D-91A8-60C53388165D}"/>
              </a:ext>
            </a:extLst>
          </p:cNvPr>
          <p:cNvSpPr>
            <a:spLocks noGrp="1"/>
          </p:cNvSpPr>
          <p:nvPr>
            <p:ph idx="1"/>
          </p:nvPr>
        </p:nvSpPr>
        <p:spPr>
          <a:xfrm>
            <a:off x="395416" y="2142067"/>
            <a:ext cx="11121081" cy="4431728"/>
          </a:xfrm>
        </p:spPr>
        <p:txBody>
          <a:bodyPr anchor="t">
            <a:normAutofit fontScale="55000" lnSpcReduction="20000"/>
          </a:bodyPr>
          <a:lstStyle/>
          <a:p>
            <a:pPr marL="0" lvl="0" indent="0" defTabSz="914400">
              <a:spcAft>
                <a:spcPts val="0"/>
              </a:spcAft>
              <a:buClrTx/>
              <a:buSzTx/>
              <a:buNone/>
              <a:defRPr/>
            </a:pPr>
            <a:r>
              <a:rPr lang="en-US" sz="8000" dirty="0"/>
              <a:t>Create a Dataset X by extracting a user’s id, location, language, friends count, and followers count from all the tweets. Select the id and location of every record in X and also output </a:t>
            </a:r>
          </a:p>
          <a:p>
            <a:pPr marL="0" lvl="0" indent="0" defTabSz="914400">
              <a:spcAft>
                <a:spcPts val="0"/>
              </a:spcAft>
              <a:buClrTx/>
              <a:buSzTx/>
              <a:buNone/>
              <a:defRPr/>
            </a:pPr>
            <a:r>
              <a:rPr lang="en-US" sz="8000" dirty="0"/>
              <a:t>(along with id and location) the max friends count computed over those records that are of the same language as the record being output.</a:t>
            </a:r>
          </a:p>
          <a:p>
            <a:pPr marL="0" indent="0">
              <a:buNone/>
            </a:pPr>
            <a:endParaRPr lang="en-US" dirty="0"/>
          </a:p>
        </p:txBody>
      </p:sp>
    </p:spTree>
    <p:extLst>
      <p:ext uri="{BB962C8B-B14F-4D97-AF65-F5344CB8AC3E}">
        <p14:creationId xmlns:p14="http://schemas.microsoft.com/office/powerpoint/2010/main" val="361199135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Query 13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normAutofit fontScale="92500" lnSpcReduction="20000"/>
          </a:bodyPr>
          <a:lstStyle/>
          <a:p>
            <a:r>
              <a:rPr lang="en-US" dirty="0"/>
              <a:t>val df = sqlContext.read.json("/SparkStuff/twitter_data_tweets.json")</a:t>
            </a:r>
          </a:p>
          <a:p>
            <a:r>
              <a:rPr lang="en-US" dirty="0"/>
              <a:t>val Xds = df.select("user.id", "user.location", "user.lang", "user.friends_count", "user.followers_count")</a:t>
            </a:r>
          </a:p>
          <a:p>
            <a:r>
              <a:rPr lang="en-US" dirty="0"/>
              <a:t>case class XClass (id:String,location:String,lang:String,friends_count:String,followers_count:String)</a:t>
            </a:r>
          </a:p>
          <a:p>
            <a:r>
              <a:rPr lang="en-US" dirty="0"/>
              <a:t>val X = Xds.as[XClass]</a:t>
            </a:r>
          </a:p>
          <a:p>
            <a:r>
              <a:rPr lang="en-US" dirty="0"/>
              <a:t>val X1 = X.select("id","location","lang")</a:t>
            </a:r>
          </a:p>
          <a:p>
            <a:r>
              <a:rPr lang="en-US" dirty="0"/>
              <a:t>val X2 = X.groupBy("lang").max("friends_count")</a:t>
            </a:r>
          </a:p>
          <a:p>
            <a:r>
              <a:rPr lang="en-US" dirty="0"/>
              <a:t>val step13 = X1.join(X2, "lang")</a:t>
            </a:r>
          </a:p>
          <a:p>
            <a:r>
              <a:rPr lang="en-US" dirty="0"/>
              <a:t>step13.show(false)</a:t>
            </a:r>
          </a:p>
          <a:p>
            <a:r>
              <a:rPr lang="en-US" dirty="0"/>
              <a:t>step13.coalesce(1).write.format("com.databricks.spark.csv").option("header", "true").save("/SparkStuff/step13.csv")</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0D8561F5-89A5-4C95-A309-390E4B438D3A}"/>
              </a:ext>
            </a:extLst>
          </p:cNvPr>
          <p:cNvGraphicFramePr>
            <a:graphicFrameLocks noGrp="1"/>
          </p:cNvGraphicFramePr>
          <p:nvPr>
            <p:ph sz="quarter" idx="4"/>
            <p:extLst>
              <p:ext uri="{D42A27DB-BD31-4B8C-83A1-F6EECF244321}">
                <p14:modId xmlns:p14="http://schemas.microsoft.com/office/powerpoint/2010/main" val="927594956"/>
              </p:ext>
            </p:extLst>
          </p:nvPr>
        </p:nvGraphicFramePr>
        <p:xfrm>
          <a:off x="5892800" y="2203972"/>
          <a:ext cx="6096001" cy="2437418"/>
        </p:xfrm>
        <a:graphic>
          <a:graphicData uri="http://schemas.openxmlformats.org/drawingml/2006/table">
            <a:tbl>
              <a:tblPr>
                <a:tableStyleId>{69CF1AB2-1976-4502-BF36-3FF5EA218861}</a:tableStyleId>
              </a:tblPr>
              <a:tblGrid>
                <a:gridCol w="444500">
                  <a:extLst>
                    <a:ext uri="{9D8B030D-6E8A-4147-A177-3AD203B41FA5}">
                      <a16:colId xmlns:a16="http://schemas.microsoft.com/office/drawing/2014/main" val="2747006076"/>
                    </a:ext>
                  </a:extLst>
                </a:gridCol>
                <a:gridCol w="1701800">
                  <a:extLst>
                    <a:ext uri="{9D8B030D-6E8A-4147-A177-3AD203B41FA5}">
                      <a16:colId xmlns:a16="http://schemas.microsoft.com/office/drawing/2014/main" val="673741725"/>
                    </a:ext>
                  </a:extLst>
                </a:gridCol>
                <a:gridCol w="2413000">
                  <a:extLst>
                    <a:ext uri="{9D8B030D-6E8A-4147-A177-3AD203B41FA5}">
                      <a16:colId xmlns:a16="http://schemas.microsoft.com/office/drawing/2014/main" val="3474747293"/>
                    </a:ext>
                  </a:extLst>
                </a:gridCol>
                <a:gridCol w="1536701">
                  <a:extLst>
                    <a:ext uri="{9D8B030D-6E8A-4147-A177-3AD203B41FA5}">
                      <a16:colId xmlns:a16="http://schemas.microsoft.com/office/drawing/2014/main" val="2313754069"/>
                    </a:ext>
                  </a:extLst>
                </a:gridCol>
              </a:tblGrid>
              <a:tr h="403406">
                <a:tc>
                  <a:txBody>
                    <a:bodyPr/>
                    <a:lstStyle/>
                    <a:p>
                      <a:pPr algn="l" fontAlgn="b"/>
                      <a:r>
                        <a:rPr lang="en-US" sz="1400" u="none" strike="noStrike" dirty="0">
                          <a:effectLst/>
                        </a:rPr>
                        <a:t>lang</a:t>
                      </a:r>
                      <a:endParaRPr lang="en-US"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location</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max(friends_count)</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3578041929"/>
                  </a:ext>
                </a:extLst>
              </a:tr>
              <a:tr h="222876">
                <a:tc>
                  <a:txBody>
                    <a:bodyPr/>
                    <a:lstStyle/>
                    <a:p>
                      <a:pPr algn="l" fontAlgn="b"/>
                      <a:r>
                        <a:rPr lang="en-US" sz="1400" u="none" strike="noStrike" dirty="0">
                          <a:effectLst/>
                        </a:rPr>
                        <a:t>fr</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747811890991087000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Afrique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25853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7953006"/>
                  </a:ext>
                </a:extLst>
              </a:tr>
              <a:tr h="222876">
                <a:tc>
                  <a:txBody>
                    <a:bodyPr/>
                    <a:lstStyle/>
                    <a:p>
                      <a:pPr algn="l" fontAlgn="b"/>
                      <a:r>
                        <a:rPr lang="en-US" sz="1400" u="none" strike="noStrike" dirty="0">
                          <a:effectLst/>
                        </a:rPr>
                        <a:t>fr</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747811890991087000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Afrique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25853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3067332"/>
                  </a:ext>
                </a:extLst>
              </a:tr>
              <a:tr h="198052">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24621370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Prisoner of thought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83805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6311825"/>
                  </a:ext>
                </a:extLst>
              </a:tr>
              <a:tr h="222876">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1332398161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83805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6506498"/>
                  </a:ext>
                </a:extLst>
              </a:tr>
              <a:tr h="201129">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14424667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L.A. all day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83805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8596900"/>
                  </a:ext>
                </a:extLst>
              </a:tr>
              <a:tr h="168744">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3864138205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United States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83805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9252622"/>
                  </a:ext>
                </a:extLst>
              </a:tr>
              <a:tr h="222876">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2716028982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83805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6379412"/>
                  </a:ext>
                </a:extLst>
              </a:tr>
              <a:tr h="250932">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17492639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California and France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83805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632147"/>
                  </a:ext>
                </a:extLst>
              </a:tr>
              <a:tr h="152400">
                <a:tc>
                  <a:txBody>
                    <a:bodyPr/>
                    <a:lstStyle/>
                    <a:p>
                      <a:pPr algn="l" fontAlgn="b"/>
                      <a:r>
                        <a:rPr lang="en-US" sz="1400" u="none" strike="noStrike" dirty="0">
                          <a:effectLst/>
                        </a:rPr>
                        <a:t>de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827645780756426000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Bad DÃ¼rkheim, Rheinland-Pfalz</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1020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4040884"/>
                  </a:ext>
                </a:extLst>
              </a:tr>
            </a:tbl>
          </a:graphicData>
        </a:graphic>
      </p:graphicFrame>
    </p:spTree>
    <p:extLst>
      <p:ext uri="{BB962C8B-B14F-4D97-AF65-F5344CB8AC3E}">
        <p14:creationId xmlns:p14="http://schemas.microsoft.com/office/powerpoint/2010/main" val="41187528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FDA-BBEC-4846-BFF3-962374464194}"/>
              </a:ext>
            </a:extLst>
          </p:cNvPr>
          <p:cNvSpPr>
            <a:spLocks noGrp="1"/>
          </p:cNvSpPr>
          <p:nvPr>
            <p:ph type="title"/>
          </p:nvPr>
        </p:nvSpPr>
        <p:spPr/>
        <p:txBody>
          <a:bodyPr/>
          <a:lstStyle/>
          <a:p>
            <a:r>
              <a:rPr lang="en-US" dirty="0"/>
              <a:t>Description 14</a:t>
            </a:r>
          </a:p>
        </p:txBody>
      </p:sp>
      <p:sp>
        <p:nvSpPr>
          <p:cNvPr id="3" name="Content Placeholder 2">
            <a:extLst>
              <a:ext uri="{FF2B5EF4-FFF2-40B4-BE49-F238E27FC236}">
                <a16:creationId xmlns:a16="http://schemas.microsoft.com/office/drawing/2014/main" id="{D058B7B7-6988-411D-91A8-60C53388165D}"/>
              </a:ext>
            </a:extLst>
          </p:cNvPr>
          <p:cNvSpPr>
            <a:spLocks noGrp="1"/>
          </p:cNvSpPr>
          <p:nvPr>
            <p:ph idx="1"/>
          </p:nvPr>
        </p:nvSpPr>
        <p:spPr>
          <a:xfrm>
            <a:off x="685801" y="2142067"/>
            <a:ext cx="10131425" cy="3649133"/>
          </a:xfrm>
        </p:spPr>
        <p:txBody>
          <a:bodyPr anchor="t">
            <a:normAutofit fontScale="85000" lnSpcReduction="10000"/>
          </a:bodyPr>
          <a:lstStyle/>
          <a:p>
            <a:pPr marL="0" indent="0">
              <a:buNone/>
            </a:pPr>
            <a:r>
              <a:rPr lang="en-US" sz="4800" dirty="0"/>
              <a:t>Create a DataFrame X by extracting a user’s id, location, language, friends count, and followers count from all the tweets. Create a DataFrame Y by extracting the id of every verified user from all the tweets. Select all records in X where the id does not exists in Y.</a:t>
            </a:r>
          </a:p>
          <a:p>
            <a:pPr marL="0" indent="0">
              <a:buNone/>
            </a:pPr>
            <a:endParaRPr lang="en-US" dirty="0"/>
          </a:p>
        </p:txBody>
      </p:sp>
    </p:spTree>
    <p:extLst>
      <p:ext uri="{BB962C8B-B14F-4D97-AF65-F5344CB8AC3E}">
        <p14:creationId xmlns:p14="http://schemas.microsoft.com/office/powerpoint/2010/main" val="296604141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FDA-BBEC-4846-BFF3-962374464194}"/>
              </a:ext>
            </a:extLst>
          </p:cNvPr>
          <p:cNvSpPr>
            <a:spLocks noGrp="1"/>
          </p:cNvSpPr>
          <p:nvPr>
            <p:ph type="title"/>
          </p:nvPr>
        </p:nvSpPr>
        <p:spPr/>
        <p:txBody>
          <a:bodyPr/>
          <a:lstStyle/>
          <a:p>
            <a:r>
              <a:rPr lang="en-US" dirty="0"/>
              <a:t>Description 1</a:t>
            </a:r>
          </a:p>
        </p:txBody>
      </p:sp>
      <p:sp>
        <p:nvSpPr>
          <p:cNvPr id="3" name="Content Placeholder 2">
            <a:extLst>
              <a:ext uri="{FF2B5EF4-FFF2-40B4-BE49-F238E27FC236}">
                <a16:creationId xmlns:a16="http://schemas.microsoft.com/office/drawing/2014/main" id="{D058B7B7-6988-411D-91A8-60C53388165D}"/>
              </a:ext>
            </a:extLst>
          </p:cNvPr>
          <p:cNvSpPr>
            <a:spLocks noGrp="1"/>
          </p:cNvSpPr>
          <p:nvPr>
            <p:ph idx="1"/>
          </p:nvPr>
        </p:nvSpPr>
        <p:spPr>
          <a:xfrm>
            <a:off x="685801" y="2142067"/>
            <a:ext cx="10131425" cy="3649133"/>
          </a:xfrm>
        </p:spPr>
        <p:txBody>
          <a:bodyPr anchor="t"/>
          <a:lstStyle/>
          <a:p>
            <a:pPr marL="0" indent="0">
              <a:buNone/>
            </a:pPr>
            <a:r>
              <a:rPr lang="en-US" sz="4400" dirty="0"/>
              <a:t>Retrieve the id and creation time of each tweet</a:t>
            </a:r>
          </a:p>
          <a:p>
            <a:endParaRPr lang="en-US" dirty="0"/>
          </a:p>
        </p:txBody>
      </p:sp>
    </p:spTree>
    <p:extLst>
      <p:ext uri="{BB962C8B-B14F-4D97-AF65-F5344CB8AC3E}">
        <p14:creationId xmlns:p14="http://schemas.microsoft.com/office/powerpoint/2010/main" val="187254408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Query 14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normAutofit fontScale="92500" lnSpcReduction="20000"/>
          </a:bodyPr>
          <a:lstStyle/>
          <a:p>
            <a:r>
              <a:rPr lang="en-US" dirty="0"/>
              <a:t>val df = sqlContext.read.json("/SparkStuff/twitter_data_tweets.json")</a:t>
            </a:r>
          </a:p>
          <a:p>
            <a:r>
              <a:rPr lang="en-US" dirty="0"/>
              <a:t>val X = df.select("user.id", "user.location", "user.lang", "user.friends_count", "user.followers_count")</a:t>
            </a:r>
          </a:p>
          <a:p>
            <a:r>
              <a:rPr lang="en-US" dirty="0"/>
              <a:t>val Y = df.select("user.id").where("user.verified = true")</a:t>
            </a:r>
          </a:p>
          <a:p>
            <a:r>
              <a:rPr lang="en-US" dirty="0"/>
              <a:t>X.createOrReplaceTempView("Xtable")</a:t>
            </a:r>
          </a:p>
          <a:p>
            <a:r>
              <a:rPr lang="en-US" dirty="0"/>
              <a:t>Y.createOrReplaceTempView("Ytable")</a:t>
            </a:r>
          </a:p>
          <a:p>
            <a:r>
              <a:rPr lang="en-US" dirty="0"/>
              <a:t>val step14 = spark.sql("select * from Xtable LEFT ANTI JOIN Ytable ON (Xtable.id = Ytable.id)")</a:t>
            </a:r>
          </a:p>
          <a:p>
            <a:r>
              <a:rPr lang="en-US" dirty="0"/>
              <a:t>step14.show(false)</a:t>
            </a:r>
          </a:p>
          <a:p>
            <a:r>
              <a:rPr lang="en-US" dirty="0"/>
              <a:t>step14.coalesce(1).write.format("com.databricks.spark.csv").option("header", "true").save("/SparkStuff/step14.csv")</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0611EC35-D6A2-4632-B23B-6360B77EAF50}"/>
              </a:ext>
            </a:extLst>
          </p:cNvPr>
          <p:cNvGraphicFramePr>
            <a:graphicFrameLocks noGrp="1"/>
          </p:cNvGraphicFramePr>
          <p:nvPr>
            <p:ph sz="quarter" idx="4"/>
            <p:extLst>
              <p:ext uri="{D42A27DB-BD31-4B8C-83A1-F6EECF244321}">
                <p14:modId xmlns:p14="http://schemas.microsoft.com/office/powerpoint/2010/main" val="2377415986"/>
              </p:ext>
            </p:extLst>
          </p:nvPr>
        </p:nvGraphicFramePr>
        <p:xfrm>
          <a:off x="6096000" y="2260600"/>
          <a:ext cx="5880100" cy="3914940"/>
        </p:xfrm>
        <a:graphic>
          <a:graphicData uri="http://schemas.openxmlformats.org/drawingml/2006/table">
            <a:tbl>
              <a:tblPr>
                <a:tableStyleId>{69CF1AB2-1976-4502-BF36-3FF5EA218861}</a:tableStyleId>
              </a:tblPr>
              <a:tblGrid>
                <a:gridCol w="1669092">
                  <a:extLst>
                    <a:ext uri="{9D8B030D-6E8A-4147-A177-3AD203B41FA5}">
                      <a16:colId xmlns:a16="http://schemas.microsoft.com/office/drawing/2014/main" val="779141214"/>
                    </a:ext>
                  </a:extLst>
                </a:gridCol>
                <a:gridCol w="1874208">
                  <a:extLst>
                    <a:ext uri="{9D8B030D-6E8A-4147-A177-3AD203B41FA5}">
                      <a16:colId xmlns:a16="http://schemas.microsoft.com/office/drawing/2014/main" val="3137559711"/>
                    </a:ext>
                  </a:extLst>
                </a:gridCol>
                <a:gridCol w="368300">
                  <a:extLst>
                    <a:ext uri="{9D8B030D-6E8A-4147-A177-3AD203B41FA5}">
                      <a16:colId xmlns:a16="http://schemas.microsoft.com/office/drawing/2014/main" val="871827851"/>
                    </a:ext>
                  </a:extLst>
                </a:gridCol>
                <a:gridCol w="914400">
                  <a:extLst>
                    <a:ext uri="{9D8B030D-6E8A-4147-A177-3AD203B41FA5}">
                      <a16:colId xmlns:a16="http://schemas.microsoft.com/office/drawing/2014/main" val="1334842922"/>
                    </a:ext>
                  </a:extLst>
                </a:gridCol>
                <a:gridCol w="1054100">
                  <a:extLst>
                    <a:ext uri="{9D8B030D-6E8A-4147-A177-3AD203B41FA5}">
                      <a16:colId xmlns:a16="http://schemas.microsoft.com/office/drawing/2014/main" val="2163955260"/>
                    </a:ext>
                  </a:extLst>
                </a:gridCol>
              </a:tblGrid>
              <a:tr h="391494">
                <a:tc>
                  <a:txBody>
                    <a:bodyPr/>
                    <a:lstStyle/>
                    <a:p>
                      <a:pPr algn="l" fontAlgn="b"/>
                      <a:r>
                        <a:rPr lang="en-US" sz="1200" u="none" strike="noStrike" dirty="0">
                          <a:effectLst/>
                        </a:rPr>
                        <a:t>id</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200" u="none" strike="noStrike" dirty="0">
                          <a:effectLst/>
                        </a:rPr>
                        <a:t>location</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200" u="none" strike="noStrike" dirty="0">
                          <a:effectLst/>
                        </a:rPr>
                        <a:t>lang</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200" u="none" strike="noStrike" dirty="0">
                          <a:effectLst/>
                        </a:rPr>
                        <a:t>friends_count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200" u="none" strike="noStrike" dirty="0">
                          <a:effectLst/>
                        </a:rPr>
                        <a:t>followers_count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81472733"/>
                  </a:ext>
                </a:extLst>
              </a:tr>
              <a:tr h="391494">
                <a:tc>
                  <a:txBody>
                    <a:bodyPr/>
                    <a:lstStyle/>
                    <a:p>
                      <a:pPr algn="l" fontAlgn="b"/>
                      <a:r>
                        <a:rPr lang="en-US" sz="1100" u="none" strike="noStrike" dirty="0">
                          <a:effectLst/>
                        </a:rPr>
                        <a:t>747811890991087000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Afrique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21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1527895"/>
                  </a:ext>
                </a:extLst>
              </a:tr>
              <a:tr h="391494">
                <a:tc>
                  <a:txBody>
                    <a:bodyPr/>
                    <a:lstStyle/>
                    <a:p>
                      <a:pPr algn="l" fontAlgn="b"/>
                      <a:r>
                        <a:rPr lang="en-US" sz="1100" u="none" strike="noStrike" dirty="0">
                          <a:effectLst/>
                        </a:rPr>
                        <a:t>747811890991087000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Afrique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21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2437987"/>
                  </a:ext>
                </a:extLst>
              </a:tr>
              <a:tr h="391494">
                <a:tc>
                  <a:txBody>
                    <a:bodyPr/>
                    <a:lstStyle/>
                    <a:p>
                      <a:pPr algn="l" fontAlgn="b"/>
                      <a:r>
                        <a:rPr lang="en-US" sz="1100" u="none" strike="noStrike" dirty="0">
                          <a:effectLst/>
                        </a:rPr>
                        <a:t>24621370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Prisoner of thought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en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626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566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6187580"/>
                  </a:ext>
                </a:extLst>
              </a:tr>
              <a:tr h="391494">
                <a:tc>
                  <a:txBody>
                    <a:bodyPr/>
                    <a:lstStyle/>
                    <a:p>
                      <a:pPr algn="l" fontAlgn="b"/>
                      <a:r>
                        <a:rPr lang="en-US" sz="1100" u="none" strike="noStrike" dirty="0">
                          <a:effectLst/>
                        </a:rPr>
                        <a:t>1332398161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en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60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33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8178306"/>
                  </a:ext>
                </a:extLst>
              </a:tr>
              <a:tr h="391494">
                <a:tc>
                  <a:txBody>
                    <a:bodyPr/>
                    <a:lstStyle/>
                    <a:p>
                      <a:pPr algn="l" fontAlgn="b"/>
                      <a:r>
                        <a:rPr lang="en-US" sz="1100" u="none" strike="noStrike" dirty="0">
                          <a:effectLst/>
                        </a:rPr>
                        <a:t>14424667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L.A. all day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en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2849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6022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9658835"/>
                  </a:ext>
                </a:extLst>
              </a:tr>
              <a:tr h="391494">
                <a:tc>
                  <a:txBody>
                    <a:bodyPr/>
                    <a:lstStyle/>
                    <a:p>
                      <a:pPr algn="l" fontAlgn="b"/>
                      <a:r>
                        <a:rPr lang="en-US" sz="1100" u="none" strike="noStrike" dirty="0">
                          <a:effectLst/>
                        </a:rPr>
                        <a:t>3864138205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United States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en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569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167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4972409"/>
                  </a:ext>
                </a:extLst>
              </a:tr>
              <a:tr h="391494">
                <a:tc>
                  <a:txBody>
                    <a:bodyPr/>
                    <a:lstStyle/>
                    <a:p>
                      <a:pPr algn="l" fontAlgn="b"/>
                      <a:r>
                        <a:rPr lang="en-US" sz="1100" u="none" strike="noStrike" dirty="0">
                          <a:effectLst/>
                        </a:rPr>
                        <a:t>2716028982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en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1121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805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8376000"/>
                  </a:ext>
                </a:extLst>
              </a:tr>
              <a:tr h="391494">
                <a:tc>
                  <a:txBody>
                    <a:bodyPr/>
                    <a:lstStyle/>
                    <a:p>
                      <a:pPr algn="l" fontAlgn="b"/>
                      <a:r>
                        <a:rPr lang="en-US" sz="1100" u="none" strike="noStrike" dirty="0">
                          <a:effectLst/>
                        </a:rPr>
                        <a:t>17492639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California and France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en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827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501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8887114"/>
                  </a:ext>
                </a:extLst>
              </a:tr>
              <a:tr h="391494">
                <a:tc>
                  <a:txBody>
                    <a:bodyPr/>
                    <a:lstStyle/>
                    <a:p>
                      <a:pPr algn="l" fontAlgn="b"/>
                      <a:r>
                        <a:rPr lang="en-US" sz="1100" u="none" strike="noStrike" dirty="0">
                          <a:effectLst/>
                        </a:rPr>
                        <a:t>827645780756426000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Bad DÃ¼rkheim, Rheinland-Pfalz</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de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830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150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2581221"/>
                  </a:ext>
                </a:extLst>
              </a:tr>
            </a:tbl>
          </a:graphicData>
        </a:graphic>
      </p:graphicFrame>
    </p:spTree>
    <p:extLst>
      <p:ext uri="{BB962C8B-B14F-4D97-AF65-F5344CB8AC3E}">
        <p14:creationId xmlns:p14="http://schemas.microsoft.com/office/powerpoint/2010/main" val="39843132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FDA-BBEC-4846-BFF3-962374464194}"/>
              </a:ext>
            </a:extLst>
          </p:cNvPr>
          <p:cNvSpPr>
            <a:spLocks noGrp="1"/>
          </p:cNvSpPr>
          <p:nvPr>
            <p:ph type="title"/>
          </p:nvPr>
        </p:nvSpPr>
        <p:spPr/>
        <p:txBody>
          <a:bodyPr/>
          <a:lstStyle/>
          <a:p>
            <a:r>
              <a:rPr lang="en-US" dirty="0"/>
              <a:t>Description 15</a:t>
            </a:r>
          </a:p>
        </p:txBody>
      </p:sp>
      <p:sp>
        <p:nvSpPr>
          <p:cNvPr id="3" name="Content Placeholder 2">
            <a:extLst>
              <a:ext uri="{FF2B5EF4-FFF2-40B4-BE49-F238E27FC236}">
                <a16:creationId xmlns:a16="http://schemas.microsoft.com/office/drawing/2014/main" id="{D058B7B7-6988-411D-91A8-60C53388165D}"/>
              </a:ext>
            </a:extLst>
          </p:cNvPr>
          <p:cNvSpPr>
            <a:spLocks noGrp="1"/>
          </p:cNvSpPr>
          <p:nvPr>
            <p:ph idx="1"/>
          </p:nvPr>
        </p:nvSpPr>
        <p:spPr>
          <a:xfrm>
            <a:off x="685801" y="2142067"/>
            <a:ext cx="10954264" cy="4382301"/>
          </a:xfrm>
        </p:spPr>
        <p:txBody>
          <a:bodyPr anchor="t">
            <a:normAutofit fontScale="92500"/>
          </a:bodyPr>
          <a:lstStyle/>
          <a:p>
            <a:pPr marL="0" indent="0">
              <a:buNone/>
            </a:pPr>
            <a:r>
              <a:rPr lang="en-US" sz="4800" dirty="0"/>
              <a:t>Create a Dataset X by extracting a user’s id, location, and language from all the tweets. Create a Dataset Y by extracting the id and friends count of every non-verified user from all the tweets. Select all records in X if the id exists in Y and friends count is greater than 10.</a:t>
            </a:r>
          </a:p>
          <a:p>
            <a:pPr marL="0" indent="0">
              <a:buNone/>
            </a:pPr>
            <a:endParaRPr lang="en-US" dirty="0"/>
          </a:p>
        </p:txBody>
      </p:sp>
    </p:spTree>
    <p:extLst>
      <p:ext uri="{BB962C8B-B14F-4D97-AF65-F5344CB8AC3E}">
        <p14:creationId xmlns:p14="http://schemas.microsoft.com/office/powerpoint/2010/main" val="294702354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Query 15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normAutofit fontScale="85000" lnSpcReduction="20000"/>
          </a:bodyPr>
          <a:lstStyle/>
          <a:p>
            <a:r>
              <a:rPr lang="en-US" dirty="0"/>
              <a:t>val df = sqlContext.read.json("/SparkStuff/twitter_data_tweets.json")</a:t>
            </a:r>
          </a:p>
          <a:p>
            <a:r>
              <a:rPr lang="en-US" dirty="0"/>
              <a:t>val X = df.select("user.id", "user.location", "user.lang")</a:t>
            </a:r>
          </a:p>
          <a:p>
            <a:r>
              <a:rPr lang="en-US" dirty="0"/>
              <a:t>val Y = df.select("user.id","user.friends_count").where("user.verified = 'false'")</a:t>
            </a:r>
          </a:p>
          <a:p>
            <a:r>
              <a:rPr lang="en-US" dirty="0"/>
              <a:t>case class XClass (id:String,location:String,lang:String)</a:t>
            </a:r>
          </a:p>
          <a:p>
            <a:r>
              <a:rPr lang="en-US" dirty="0"/>
              <a:t>case class YClass (id:String,friends_count:String)</a:t>
            </a:r>
          </a:p>
          <a:p>
            <a:r>
              <a:rPr lang="en-US" dirty="0"/>
              <a:t>X.createOrReplaceTempView("Xtable")</a:t>
            </a:r>
          </a:p>
          <a:p>
            <a:r>
              <a:rPr lang="en-US" dirty="0"/>
              <a:t>Y.createOrReplaceTempView("Ytable")</a:t>
            </a:r>
          </a:p>
          <a:p>
            <a:r>
              <a:rPr lang="en-US" dirty="0"/>
              <a:t>val step15 = spark.sql("select * from Xtable where EXISTS (select id from Ytable where Xtable.id = Ytable.id AND friends_count &gt; 10)")</a:t>
            </a:r>
          </a:p>
          <a:p>
            <a:r>
              <a:rPr lang="en-US" dirty="0"/>
              <a:t>step15.show(false)</a:t>
            </a:r>
          </a:p>
          <a:p>
            <a:r>
              <a:rPr lang="en-US" dirty="0"/>
              <a:t>step15.coalesce(1).write.format("com.databricks.spark.csv").option("header", "true").save("/SparkStuff/step15.csv")</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CB7EBD45-75A9-4B1A-87C8-F099509C790B}"/>
              </a:ext>
            </a:extLst>
          </p:cNvPr>
          <p:cNvGraphicFramePr>
            <a:graphicFrameLocks noGrp="1"/>
          </p:cNvGraphicFramePr>
          <p:nvPr>
            <p:ph sz="quarter" idx="4"/>
            <p:extLst>
              <p:ext uri="{D42A27DB-BD31-4B8C-83A1-F6EECF244321}">
                <p14:modId xmlns:p14="http://schemas.microsoft.com/office/powerpoint/2010/main" val="79492340"/>
              </p:ext>
            </p:extLst>
          </p:nvPr>
        </p:nvGraphicFramePr>
        <p:xfrm>
          <a:off x="6096000" y="2189956"/>
          <a:ext cx="4996923" cy="4073020"/>
        </p:xfrm>
        <a:graphic>
          <a:graphicData uri="http://schemas.openxmlformats.org/drawingml/2006/table">
            <a:tbl>
              <a:tblPr>
                <a:tableStyleId>{69CF1AB2-1976-4502-BF36-3FF5EA218861}</a:tableStyleId>
              </a:tblPr>
              <a:tblGrid>
                <a:gridCol w="1727200">
                  <a:extLst>
                    <a:ext uri="{9D8B030D-6E8A-4147-A177-3AD203B41FA5}">
                      <a16:colId xmlns:a16="http://schemas.microsoft.com/office/drawing/2014/main" val="2924386552"/>
                    </a:ext>
                  </a:extLst>
                </a:gridCol>
                <a:gridCol w="2654300">
                  <a:extLst>
                    <a:ext uri="{9D8B030D-6E8A-4147-A177-3AD203B41FA5}">
                      <a16:colId xmlns:a16="http://schemas.microsoft.com/office/drawing/2014/main" val="1605082399"/>
                    </a:ext>
                  </a:extLst>
                </a:gridCol>
                <a:gridCol w="615423">
                  <a:extLst>
                    <a:ext uri="{9D8B030D-6E8A-4147-A177-3AD203B41FA5}">
                      <a16:colId xmlns:a16="http://schemas.microsoft.com/office/drawing/2014/main" val="429797471"/>
                    </a:ext>
                  </a:extLst>
                </a:gridCol>
              </a:tblGrid>
              <a:tr h="407302">
                <a:tc>
                  <a:txBody>
                    <a:bodyPr/>
                    <a:lstStyle/>
                    <a:p>
                      <a:pPr algn="l" fontAlgn="b"/>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location</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lang</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381093519"/>
                  </a:ext>
                </a:extLst>
              </a:tr>
              <a:tr h="407302">
                <a:tc>
                  <a:txBody>
                    <a:bodyPr/>
                    <a:lstStyle/>
                    <a:p>
                      <a:pPr algn="l" fontAlgn="b"/>
                      <a:r>
                        <a:rPr lang="en-US" sz="1400" u="none" strike="noStrike" dirty="0">
                          <a:effectLst/>
                        </a:rPr>
                        <a:t>747811890991087000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Afrique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fr</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9099764"/>
                  </a:ext>
                </a:extLst>
              </a:tr>
              <a:tr h="407302">
                <a:tc>
                  <a:txBody>
                    <a:bodyPr/>
                    <a:lstStyle/>
                    <a:p>
                      <a:pPr algn="l" fontAlgn="b"/>
                      <a:r>
                        <a:rPr lang="en-US" sz="1400" u="none" strike="noStrike" dirty="0">
                          <a:effectLst/>
                        </a:rPr>
                        <a:t>747811890991087000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Afrique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fr</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6502801"/>
                  </a:ext>
                </a:extLst>
              </a:tr>
              <a:tr h="407302">
                <a:tc>
                  <a:txBody>
                    <a:bodyPr/>
                    <a:lstStyle/>
                    <a:p>
                      <a:pPr algn="l" fontAlgn="b"/>
                      <a:r>
                        <a:rPr lang="en-US" sz="1400" u="none" strike="noStrike" dirty="0">
                          <a:effectLst/>
                        </a:rPr>
                        <a:t>24621370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Prisoner of thought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8537907"/>
                  </a:ext>
                </a:extLst>
              </a:tr>
              <a:tr h="407302">
                <a:tc>
                  <a:txBody>
                    <a:bodyPr/>
                    <a:lstStyle/>
                    <a:p>
                      <a:pPr algn="l" fontAlgn="b"/>
                      <a:r>
                        <a:rPr lang="en-US" sz="1400" u="none" strike="noStrike" dirty="0">
                          <a:effectLst/>
                        </a:rPr>
                        <a:t>1332398161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6578005"/>
                  </a:ext>
                </a:extLst>
              </a:tr>
              <a:tr h="407302">
                <a:tc>
                  <a:txBody>
                    <a:bodyPr/>
                    <a:lstStyle/>
                    <a:p>
                      <a:pPr algn="l" fontAlgn="b"/>
                      <a:r>
                        <a:rPr lang="en-US" sz="1400" u="none" strike="noStrike" dirty="0">
                          <a:effectLst/>
                        </a:rPr>
                        <a:t>14424667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L.A. all day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9735295"/>
                  </a:ext>
                </a:extLst>
              </a:tr>
              <a:tr h="407302">
                <a:tc>
                  <a:txBody>
                    <a:bodyPr/>
                    <a:lstStyle/>
                    <a:p>
                      <a:pPr algn="l" fontAlgn="b"/>
                      <a:r>
                        <a:rPr lang="en-US" sz="1400" u="none" strike="noStrike" dirty="0">
                          <a:effectLst/>
                        </a:rPr>
                        <a:t>3864138205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United States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1844589"/>
                  </a:ext>
                </a:extLst>
              </a:tr>
              <a:tr h="407302">
                <a:tc>
                  <a:txBody>
                    <a:bodyPr/>
                    <a:lstStyle/>
                    <a:p>
                      <a:pPr algn="l" fontAlgn="b"/>
                      <a:r>
                        <a:rPr lang="en-US" sz="1400" u="none" strike="noStrike" dirty="0">
                          <a:effectLst/>
                        </a:rPr>
                        <a:t>2716028982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4434119"/>
                  </a:ext>
                </a:extLst>
              </a:tr>
              <a:tr h="407302">
                <a:tc>
                  <a:txBody>
                    <a:bodyPr/>
                    <a:lstStyle/>
                    <a:p>
                      <a:pPr algn="l" fontAlgn="b"/>
                      <a:r>
                        <a:rPr lang="en-US" sz="1400" u="none" strike="noStrike" dirty="0">
                          <a:effectLst/>
                        </a:rPr>
                        <a:t>17492639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California and France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8786307"/>
                  </a:ext>
                </a:extLst>
              </a:tr>
              <a:tr h="407302">
                <a:tc>
                  <a:txBody>
                    <a:bodyPr/>
                    <a:lstStyle/>
                    <a:p>
                      <a:pPr algn="l" fontAlgn="b"/>
                      <a:r>
                        <a:rPr lang="en-US" sz="1400" u="none" strike="noStrike" dirty="0">
                          <a:effectLst/>
                        </a:rPr>
                        <a:t>827645780756426000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Bad DÃ¼rkheim, Rheinland-Pfalz</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de</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7581676"/>
                  </a:ext>
                </a:extLst>
              </a:tr>
            </a:tbl>
          </a:graphicData>
        </a:graphic>
      </p:graphicFrame>
    </p:spTree>
    <p:extLst>
      <p:ext uri="{BB962C8B-B14F-4D97-AF65-F5344CB8AC3E}">
        <p14:creationId xmlns:p14="http://schemas.microsoft.com/office/powerpoint/2010/main" val="36453856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lease extra credit meme">
            <a:extLst>
              <a:ext uri="{FF2B5EF4-FFF2-40B4-BE49-F238E27FC236}">
                <a16:creationId xmlns:a16="http://schemas.microsoft.com/office/drawing/2014/main" id="{96924726-8861-4641-93BF-B4F495C3D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852" y="427852"/>
            <a:ext cx="6002295" cy="6002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7690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Window Functions</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Load Data Queries:</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8341255" cy="4695986"/>
          </a:xfrm>
        </p:spPr>
        <p:txBody>
          <a:bodyPr/>
          <a:lstStyle/>
          <a:p>
            <a:r>
              <a:rPr lang="en-US" dirty="0"/>
              <a:t>val tweets = spark.read.json("/SparkStuff/twitter_data_tweets.json")</a:t>
            </a:r>
          </a:p>
          <a:p>
            <a:r>
              <a:rPr lang="en-US" dirty="0"/>
              <a:t>tweets.createOrReplaceTempView("tbl")</a:t>
            </a:r>
          </a:p>
          <a:p>
            <a:r>
              <a:rPr lang="en-US" dirty="0"/>
              <a:t>import org.apache.spark.sql.expressions.Window</a:t>
            </a:r>
          </a:p>
          <a:p>
            <a:r>
              <a:rPr lang="en-US" dirty="0"/>
              <a:t>val X = spark.sql("select user.id, user.friends_count, user.lang from tbl")</a:t>
            </a:r>
          </a:p>
          <a:p>
            <a:r>
              <a:rPr lang="en-US" dirty="0"/>
              <a:t>val windowLang = Window.partitionBy("lang").orderBy("id")</a:t>
            </a:r>
          </a:p>
          <a:p>
            <a:endParaRPr lang="en-US" dirty="0"/>
          </a:p>
        </p:txBody>
      </p:sp>
    </p:spTree>
    <p:extLst>
      <p:ext uri="{BB962C8B-B14F-4D97-AF65-F5344CB8AC3E}">
        <p14:creationId xmlns:p14="http://schemas.microsoft.com/office/powerpoint/2010/main" val="30737168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Rank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lstStyle/>
          <a:p>
            <a:r>
              <a:rPr lang="en-US" dirty="0" err="1"/>
              <a:t>X.withColumn</a:t>
            </a:r>
            <a:r>
              <a:rPr lang="en-US" dirty="0"/>
              <a:t>("rank", rank over windowLang)</a:t>
            </a:r>
          </a:p>
          <a:p>
            <a:r>
              <a:rPr lang="en-US" dirty="0"/>
              <a:t>X.createOrReplaceTempView("</a:t>
            </a:r>
            <a:r>
              <a:rPr lang="en-US" dirty="0" err="1"/>
              <a:t>smalltable</a:t>
            </a:r>
            <a:r>
              <a:rPr lang="en-US" dirty="0"/>
              <a:t>")</a:t>
            </a:r>
          </a:p>
          <a:p>
            <a:r>
              <a:rPr lang="en-US" dirty="0"/>
              <a:t>val rank = spark.sql("select id, friends_count, lang, rank() over (partition by lang order by id) as rank from </a:t>
            </a:r>
            <a:r>
              <a:rPr lang="en-US" dirty="0" err="1"/>
              <a:t>smalltable</a:t>
            </a:r>
            <a:r>
              <a:rPr lang="en-US" dirty="0"/>
              <a:t>")</a:t>
            </a:r>
          </a:p>
          <a:p>
            <a:r>
              <a:rPr lang="en-US" dirty="0" err="1"/>
              <a:t>rank.show</a:t>
            </a:r>
            <a:r>
              <a:rPr lang="en-US" dirty="0"/>
              <a:t>(false)</a:t>
            </a:r>
          </a:p>
          <a:p>
            <a:r>
              <a:rPr lang="en-US" dirty="0" err="1"/>
              <a:t>rank.coalesce</a:t>
            </a:r>
            <a:r>
              <a:rPr lang="en-US" dirty="0"/>
              <a:t>(1).write.format("com.databricks.spark.csv").option("header", "true").save("/SparkStuff/ec_rank.csv")</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A21B0CBD-483C-4727-8926-AA906B534A30}"/>
              </a:ext>
            </a:extLst>
          </p:cNvPr>
          <p:cNvGraphicFramePr>
            <a:graphicFrameLocks noGrp="1"/>
          </p:cNvGraphicFramePr>
          <p:nvPr>
            <p:ph sz="quarter" idx="4"/>
            <p:extLst>
              <p:ext uri="{D42A27DB-BD31-4B8C-83A1-F6EECF244321}">
                <p14:modId xmlns:p14="http://schemas.microsoft.com/office/powerpoint/2010/main" val="3835097031"/>
              </p:ext>
            </p:extLst>
          </p:nvPr>
        </p:nvGraphicFramePr>
        <p:xfrm>
          <a:off x="6096000" y="2002296"/>
          <a:ext cx="4559300" cy="3368370"/>
        </p:xfrm>
        <a:graphic>
          <a:graphicData uri="http://schemas.openxmlformats.org/drawingml/2006/table">
            <a:tbl>
              <a:tblPr>
                <a:tableStyleId>{69CF1AB2-1976-4502-BF36-3FF5EA218861}</a:tableStyleId>
              </a:tblPr>
              <a:tblGrid>
                <a:gridCol w="1139825">
                  <a:extLst>
                    <a:ext uri="{9D8B030D-6E8A-4147-A177-3AD203B41FA5}">
                      <a16:colId xmlns:a16="http://schemas.microsoft.com/office/drawing/2014/main" val="2759108273"/>
                    </a:ext>
                  </a:extLst>
                </a:gridCol>
                <a:gridCol w="1139825">
                  <a:extLst>
                    <a:ext uri="{9D8B030D-6E8A-4147-A177-3AD203B41FA5}">
                      <a16:colId xmlns:a16="http://schemas.microsoft.com/office/drawing/2014/main" val="148898765"/>
                    </a:ext>
                  </a:extLst>
                </a:gridCol>
                <a:gridCol w="1139825">
                  <a:extLst>
                    <a:ext uri="{9D8B030D-6E8A-4147-A177-3AD203B41FA5}">
                      <a16:colId xmlns:a16="http://schemas.microsoft.com/office/drawing/2014/main" val="3254222898"/>
                    </a:ext>
                  </a:extLst>
                </a:gridCol>
                <a:gridCol w="1139825">
                  <a:extLst>
                    <a:ext uri="{9D8B030D-6E8A-4147-A177-3AD203B41FA5}">
                      <a16:colId xmlns:a16="http://schemas.microsoft.com/office/drawing/2014/main" val="3579264836"/>
                    </a:ext>
                  </a:extLst>
                </a:gridCol>
              </a:tblGrid>
              <a:tr h="336837">
                <a:tc>
                  <a:txBody>
                    <a:bodyPr/>
                    <a:lstStyle/>
                    <a:p>
                      <a:pPr algn="l" fontAlgn="b"/>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friends_count</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lang</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rank</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4102327403"/>
                  </a:ext>
                </a:extLst>
              </a:tr>
              <a:tr h="336837">
                <a:tc>
                  <a:txBody>
                    <a:bodyPr/>
                    <a:lstStyle/>
                    <a:p>
                      <a:pPr algn="l" fontAlgn="b"/>
                      <a:r>
                        <a:rPr lang="en-US" sz="1400" u="none" strike="noStrike">
                          <a:effectLst/>
                        </a:rPr>
                        <a:t>2067661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494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8925949"/>
                  </a:ext>
                </a:extLst>
              </a:tr>
              <a:tr h="336837">
                <a:tc>
                  <a:txBody>
                    <a:bodyPr/>
                    <a:lstStyle/>
                    <a:p>
                      <a:pPr algn="l" fontAlgn="b"/>
                      <a:r>
                        <a:rPr lang="en-US" sz="1400" u="none" strike="noStrike">
                          <a:effectLst/>
                        </a:rPr>
                        <a:t>10325642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521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5319134"/>
                  </a:ext>
                </a:extLst>
              </a:tr>
              <a:tr h="336837">
                <a:tc>
                  <a:txBody>
                    <a:bodyPr/>
                    <a:lstStyle/>
                    <a:p>
                      <a:pPr algn="l" fontAlgn="b"/>
                      <a:r>
                        <a:rPr lang="en-US" sz="1400" u="none" strike="noStrike">
                          <a:effectLst/>
                        </a:rPr>
                        <a:t>10695762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2102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6210417"/>
                  </a:ext>
                </a:extLst>
              </a:tr>
              <a:tr h="336837">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15846447"/>
                  </a:ext>
                </a:extLst>
              </a:tr>
              <a:tr h="336837">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8911780"/>
                  </a:ext>
                </a:extLst>
              </a:tr>
              <a:tr h="336837">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6153538"/>
                  </a:ext>
                </a:extLst>
              </a:tr>
              <a:tr h="336837">
                <a:tc>
                  <a:txBody>
                    <a:bodyPr/>
                    <a:lstStyle/>
                    <a:p>
                      <a:pPr algn="l" fontAlgn="b"/>
                      <a:r>
                        <a:rPr lang="en-US" sz="1400" u="none" strike="noStrike">
                          <a:effectLst/>
                        </a:rPr>
                        <a:t>14262317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98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2058346"/>
                  </a:ext>
                </a:extLst>
              </a:tr>
              <a:tr h="336837">
                <a:tc>
                  <a:txBody>
                    <a:bodyPr/>
                    <a:lstStyle/>
                    <a:p>
                      <a:pPr algn="l" fontAlgn="b"/>
                      <a:r>
                        <a:rPr lang="en-US" sz="1400" u="none" strike="noStrike">
                          <a:effectLst/>
                        </a:rPr>
                        <a:t>14293310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848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86441"/>
                  </a:ext>
                </a:extLst>
              </a:tr>
              <a:tr h="336837">
                <a:tc>
                  <a:txBody>
                    <a:bodyPr/>
                    <a:lstStyle/>
                    <a:p>
                      <a:pPr algn="l" fontAlgn="b"/>
                      <a:r>
                        <a:rPr lang="en-US" sz="1400" u="none" strike="noStrike">
                          <a:effectLst/>
                        </a:rPr>
                        <a:t>14365762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4983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6736979"/>
                  </a:ext>
                </a:extLst>
              </a:tr>
            </a:tbl>
          </a:graphicData>
        </a:graphic>
      </p:graphicFrame>
    </p:spTree>
    <p:extLst>
      <p:ext uri="{BB962C8B-B14F-4D97-AF65-F5344CB8AC3E}">
        <p14:creationId xmlns:p14="http://schemas.microsoft.com/office/powerpoint/2010/main" val="332321356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Percent Rank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lstStyle/>
          <a:p>
            <a:r>
              <a:rPr lang="en-US" dirty="0"/>
              <a:t>val </a:t>
            </a:r>
            <a:r>
              <a:rPr lang="en-US" dirty="0" err="1"/>
              <a:t>per_rank</a:t>
            </a:r>
            <a:r>
              <a:rPr lang="en-US" dirty="0"/>
              <a:t> = spark.sql("select id, friends_count, lang, </a:t>
            </a:r>
            <a:r>
              <a:rPr lang="en-US" dirty="0" err="1"/>
              <a:t>percent_rank</a:t>
            </a:r>
            <a:r>
              <a:rPr lang="en-US" dirty="0"/>
              <a:t>() over (partition by lang order by id) as </a:t>
            </a:r>
            <a:r>
              <a:rPr lang="en-US" dirty="0" err="1"/>
              <a:t>p_rank</a:t>
            </a:r>
            <a:r>
              <a:rPr lang="en-US" dirty="0"/>
              <a:t> from </a:t>
            </a:r>
            <a:r>
              <a:rPr lang="en-US" dirty="0" err="1"/>
              <a:t>smalltable</a:t>
            </a:r>
            <a:r>
              <a:rPr lang="en-US" dirty="0"/>
              <a:t>")</a:t>
            </a:r>
          </a:p>
          <a:p>
            <a:r>
              <a:rPr lang="en-US" dirty="0" err="1"/>
              <a:t>per_rank.show</a:t>
            </a:r>
            <a:r>
              <a:rPr lang="en-US" dirty="0"/>
              <a:t>(false)</a:t>
            </a:r>
          </a:p>
          <a:p>
            <a:r>
              <a:rPr lang="en-US" dirty="0" err="1"/>
              <a:t>per_rank.coalesce</a:t>
            </a:r>
            <a:r>
              <a:rPr lang="en-US" dirty="0"/>
              <a:t>(1).write.format("com.databricks.spark.csv").option("header", "true").save("/SparkStuff/ec_per_rank.csv")</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CA4A3500-A2CB-4A8B-8E7A-4B804D0CCE70}"/>
              </a:ext>
            </a:extLst>
          </p:cNvPr>
          <p:cNvGraphicFramePr>
            <a:graphicFrameLocks noGrp="1"/>
          </p:cNvGraphicFramePr>
          <p:nvPr>
            <p:ph sz="quarter" idx="4"/>
            <p:extLst>
              <p:ext uri="{D42A27DB-BD31-4B8C-83A1-F6EECF244321}">
                <p14:modId xmlns:p14="http://schemas.microsoft.com/office/powerpoint/2010/main" val="2396322850"/>
              </p:ext>
            </p:extLst>
          </p:nvPr>
        </p:nvGraphicFramePr>
        <p:xfrm>
          <a:off x="5981700" y="2048981"/>
          <a:ext cx="4343400" cy="3321690"/>
        </p:xfrm>
        <a:graphic>
          <a:graphicData uri="http://schemas.openxmlformats.org/drawingml/2006/table">
            <a:tbl>
              <a:tblPr>
                <a:tableStyleId>{69CF1AB2-1976-4502-BF36-3FF5EA218861}</a:tableStyleId>
              </a:tblPr>
              <a:tblGrid>
                <a:gridCol w="1085850">
                  <a:extLst>
                    <a:ext uri="{9D8B030D-6E8A-4147-A177-3AD203B41FA5}">
                      <a16:colId xmlns:a16="http://schemas.microsoft.com/office/drawing/2014/main" val="687244297"/>
                    </a:ext>
                  </a:extLst>
                </a:gridCol>
                <a:gridCol w="1085850">
                  <a:extLst>
                    <a:ext uri="{9D8B030D-6E8A-4147-A177-3AD203B41FA5}">
                      <a16:colId xmlns:a16="http://schemas.microsoft.com/office/drawing/2014/main" val="3336524229"/>
                    </a:ext>
                  </a:extLst>
                </a:gridCol>
                <a:gridCol w="1085850">
                  <a:extLst>
                    <a:ext uri="{9D8B030D-6E8A-4147-A177-3AD203B41FA5}">
                      <a16:colId xmlns:a16="http://schemas.microsoft.com/office/drawing/2014/main" val="2629962129"/>
                    </a:ext>
                  </a:extLst>
                </a:gridCol>
                <a:gridCol w="1085850">
                  <a:extLst>
                    <a:ext uri="{9D8B030D-6E8A-4147-A177-3AD203B41FA5}">
                      <a16:colId xmlns:a16="http://schemas.microsoft.com/office/drawing/2014/main" val="1150803074"/>
                    </a:ext>
                  </a:extLst>
                </a:gridCol>
              </a:tblGrid>
              <a:tr h="332169">
                <a:tc>
                  <a:txBody>
                    <a:bodyPr/>
                    <a:lstStyle/>
                    <a:p>
                      <a:pPr algn="l" fontAlgn="b"/>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friends_count</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lang</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err="1">
                          <a:effectLst/>
                        </a:rPr>
                        <a:t>p_rank</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1244203923"/>
                  </a:ext>
                </a:extLst>
              </a:tr>
              <a:tr h="332169">
                <a:tc>
                  <a:txBody>
                    <a:bodyPr/>
                    <a:lstStyle/>
                    <a:p>
                      <a:pPr algn="l" fontAlgn="b"/>
                      <a:r>
                        <a:rPr lang="en-US" sz="1400" u="none" strike="noStrike">
                          <a:effectLst/>
                        </a:rPr>
                        <a:t>2067661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494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5287859"/>
                  </a:ext>
                </a:extLst>
              </a:tr>
              <a:tr h="332169">
                <a:tc>
                  <a:txBody>
                    <a:bodyPr/>
                    <a:lstStyle/>
                    <a:p>
                      <a:pPr algn="l" fontAlgn="b"/>
                      <a:r>
                        <a:rPr lang="en-US" sz="1400" u="none" strike="noStrike">
                          <a:effectLst/>
                        </a:rPr>
                        <a:t>10325642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521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0.001153</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6023918"/>
                  </a:ext>
                </a:extLst>
              </a:tr>
              <a:tr h="332169">
                <a:tc>
                  <a:txBody>
                    <a:bodyPr/>
                    <a:lstStyle/>
                    <a:p>
                      <a:pPr algn="l" fontAlgn="b"/>
                      <a:r>
                        <a:rPr lang="en-US" sz="1400" u="none" strike="noStrike">
                          <a:effectLst/>
                        </a:rPr>
                        <a:t>10695762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2102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0.002307</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8638053"/>
                  </a:ext>
                </a:extLst>
              </a:tr>
              <a:tr h="332169">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0.00346</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8939880"/>
                  </a:ext>
                </a:extLst>
              </a:tr>
              <a:tr h="332169">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0.00346</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4167745"/>
                  </a:ext>
                </a:extLst>
              </a:tr>
              <a:tr h="332169">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0.00346</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8258817"/>
                  </a:ext>
                </a:extLst>
              </a:tr>
              <a:tr h="332169">
                <a:tc>
                  <a:txBody>
                    <a:bodyPr/>
                    <a:lstStyle/>
                    <a:p>
                      <a:pPr algn="l" fontAlgn="b"/>
                      <a:r>
                        <a:rPr lang="en-US" sz="1400" u="none" strike="noStrike">
                          <a:effectLst/>
                        </a:rPr>
                        <a:t>14262317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98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0.00692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9185507"/>
                  </a:ext>
                </a:extLst>
              </a:tr>
              <a:tr h="332169">
                <a:tc>
                  <a:txBody>
                    <a:bodyPr/>
                    <a:lstStyle/>
                    <a:p>
                      <a:pPr algn="l" fontAlgn="b"/>
                      <a:r>
                        <a:rPr lang="en-US" sz="1400" u="none" strike="noStrike">
                          <a:effectLst/>
                        </a:rPr>
                        <a:t>14293310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848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0.008074</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7563559"/>
                  </a:ext>
                </a:extLst>
              </a:tr>
              <a:tr h="332169">
                <a:tc>
                  <a:txBody>
                    <a:bodyPr/>
                    <a:lstStyle/>
                    <a:p>
                      <a:pPr algn="l" fontAlgn="b"/>
                      <a:r>
                        <a:rPr lang="en-US" sz="1400" u="none" strike="noStrike">
                          <a:effectLst/>
                        </a:rPr>
                        <a:t>14365762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4983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0.009227</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6498950"/>
                  </a:ext>
                </a:extLst>
              </a:tr>
            </a:tbl>
          </a:graphicData>
        </a:graphic>
      </p:graphicFrame>
    </p:spTree>
    <p:extLst>
      <p:ext uri="{BB962C8B-B14F-4D97-AF65-F5344CB8AC3E}">
        <p14:creationId xmlns:p14="http://schemas.microsoft.com/office/powerpoint/2010/main" val="60750494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Row Number</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lstStyle/>
          <a:p>
            <a:r>
              <a:rPr lang="en-US" dirty="0"/>
              <a:t>val </a:t>
            </a:r>
            <a:r>
              <a:rPr lang="en-US" dirty="0" err="1"/>
              <a:t>row_num</a:t>
            </a:r>
            <a:r>
              <a:rPr lang="en-US" dirty="0"/>
              <a:t> = spark.sql("select id, friends_count, lang, </a:t>
            </a:r>
            <a:r>
              <a:rPr lang="en-US" dirty="0" err="1"/>
              <a:t>row_number</a:t>
            </a:r>
            <a:r>
              <a:rPr lang="en-US" dirty="0"/>
              <a:t>() over (partition by lang order by id) as </a:t>
            </a:r>
            <a:r>
              <a:rPr lang="en-US" dirty="0" err="1"/>
              <a:t>r_num</a:t>
            </a:r>
            <a:r>
              <a:rPr lang="en-US" dirty="0"/>
              <a:t> from </a:t>
            </a:r>
            <a:r>
              <a:rPr lang="en-US" dirty="0" err="1"/>
              <a:t>smalltable</a:t>
            </a:r>
            <a:r>
              <a:rPr lang="en-US" dirty="0"/>
              <a:t>")</a:t>
            </a:r>
          </a:p>
          <a:p>
            <a:r>
              <a:rPr lang="en-US" dirty="0" err="1"/>
              <a:t>row_num.show</a:t>
            </a:r>
            <a:r>
              <a:rPr lang="en-US" dirty="0"/>
              <a:t>(false)</a:t>
            </a:r>
          </a:p>
          <a:p>
            <a:r>
              <a:rPr lang="en-US" dirty="0" err="1"/>
              <a:t>row_num.coalesce</a:t>
            </a:r>
            <a:r>
              <a:rPr lang="en-US" dirty="0"/>
              <a:t>(1).write.format("com.databricks.spark.csv").option("header", "true").save("/SparkStuff/ec_row_num.csv")</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C74B14B6-F8DE-4CF9-835E-1410509A90A1}"/>
              </a:ext>
            </a:extLst>
          </p:cNvPr>
          <p:cNvGraphicFramePr>
            <a:graphicFrameLocks noGrp="1"/>
          </p:cNvGraphicFramePr>
          <p:nvPr>
            <p:ph sz="quarter" idx="4"/>
            <p:extLst>
              <p:ext uri="{D42A27DB-BD31-4B8C-83A1-F6EECF244321}">
                <p14:modId xmlns:p14="http://schemas.microsoft.com/office/powerpoint/2010/main" val="1636483806"/>
              </p:ext>
            </p:extLst>
          </p:nvPr>
        </p:nvGraphicFramePr>
        <p:xfrm>
          <a:off x="5929313" y="2101857"/>
          <a:ext cx="4284132" cy="3321690"/>
        </p:xfrm>
        <a:graphic>
          <a:graphicData uri="http://schemas.openxmlformats.org/drawingml/2006/table">
            <a:tbl>
              <a:tblPr>
                <a:tableStyleId>{69CF1AB2-1976-4502-BF36-3FF5EA218861}</a:tableStyleId>
              </a:tblPr>
              <a:tblGrid>
                <a:gridCol w="1071033">
                  <a:extLst>
                    <a:ext uri="{9D8B030D-6E8A-4147-A177-3AD203B41FA5}">
                      <a16:colId xmlns:a16="http://schemas.microsoft.com/office/drawing/2014/main" val="2907842890"/>
                    </a:ext>
                  </a:extLst>
                </a:gridCol>
                <a:gridCol w="1071033">
                  <a:extLst>
                    <a:ext uri="{9D8B030D-6E8A-4147-A177-3AD203B41FA5}">
                      <a16:colId xmlns:a16="http://schemas.microsoft.com/office/drawing/2014/main" val="1002187115"/>
                    </a:ext>
                  </a:extLst>
                </a:gridCol>
                <a:gridCol w="1071033">
                  <a:extLst>
                    <a:ext uri="{9D8B030D-6E8A-4147-A177-3AD203B41FA5}">
                      <a16:colId xmlns:a16="http://schemas.microsoft.com/office/drawing/2014/main" val="40254657"/>
                    </a:ext>
                  </a:extLst>
                </a:gridCol>
                <a:gridCol w="1071033">
                  <a:extLst>
                    <a:ext uri="{9D8B030D-6E8A-4147-A177-3AD203B41FA5}">
                      <a16:colId xmlns:a16="http://schemas.microsoft.com/office/drawing/2014/main" val="192337041"/>
                    </a:ext>
                  </a:extLst>
                </a:gridCol>
              </a:tblGrid>
              <a:tr h="332169">
                <a:tc>
                  <a:txBody>
                    <a:bodyPr/>
                    <a:lstStyle/>
                    <a:p>
                      <a:pPr algn="l" fontAlgn="b"/>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friends_count</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lang</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err="1">
                          <a:effectLst/>
                        </a:rPr>
                        <a:t>r_num</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948294183"/>
                  </a:ext>
                </a:extLst>
              </a:tr>
              <a:tr h="332169">
                <a:tc>
                  <a:txBody>
                    <a:bodyPr/>
                    <a:lstStyle/>
                    <a:p>
                      <a:pPr algn="l" fontAlgn="b"/>
                      <a:r>
                        <a:rPr lang="en-US" sz="1400" u="none" strike="noStrike">
                          <a:effectLst/>
                        </a:rPr>
                        <a:t>2067661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494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2054509"/>
                  </a:ext>
                </a:extLst>
              </a:tr>
              <a:tr h="332169">
                <a:tc>
                  <a:txBody>
                    <a:bodyPr/>
                    <a:lstStyle/>
                    <a:p>
                      <a:pPr algn="l" fontAlgn="b"/>
                      <a:r>
                        <a:rPr lang="en-US" sz="1400" u="none" strike="noStrike">
                          <a:effectLst/>
                        </a:rPr>
                        <a:t>10325642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521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4329411"/>
                  </a:ext>
                </a:extLst>
              </a:tr>
              <a:tr h="332169">
                <a:tc>
                  <a:txBody>
                    <a:bodyPr/>
                    <a:lstStyle/>
                    <a:p>
                      <a:pPr algn="l" fontAlgn="b"/>
                      <a:r>
                        <a:rPr lang="en-US" sz="1400" u="none" strike="noStrike">
                          <a:effectLst/>
                        </a:rPr>
                        <a:t>10695762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2102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2733515"/>
                  </a:ext>
                </a:extLst>
              </a:tr>
              <a:tr h="332169">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5586566"/>
                  </a:ext>
                </a:extLst>
              </a:tr>
              <a:tr h="332169">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8715954"/>
                  </a:ext>
                </a:extLst>
              </a:tr>
              <a:tr h="332169">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3852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6</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0213535"/>
                  </a:ext>
                </a:extLst>
              </a:tr>
              <a:tr h="332169">
                <a:tc>
                  <a:txBody>
                    <a:bodyPr/>
                    <a:lstStyle/>
                    <a:p>
                      <a:pPr algn="l" fontAlgn="b"/>
                      <a:r>
                        <a:rPr lang="en-US" sz="1400" u="none" strike="noStrike">
                          <a:effectLst/>
                        </a:rPr>
                        <a:t>14262317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98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5231931"/>
                  </a:ext>
                </a:extLst>
              </a:tr>
              <a:tr h="332169">
                <a:tc>
                  <a:txBody>
                    <a:bodyPr/>
                    <a:lstStyle/>
                    <a:p>
                      <a:pPr algn="l" fontAlgn="b"/>
                      <a:r>
                        <a:rPr lang="en-US" sz="1400" u="none" strike="noStrike">
                          <a:effectLst/>
                        </a:rPr>
                        <a:t>14293310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848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7525819"/>
                  </a:ext>
                </a:extLst>
              </a:tr>
              <a:tr h="332169">
                <a:tc>
                  <a:txBody>
                    <a:bodyPr/>
                    <a:lstStyle/>
                    <a:p>
                      <a:pPr algn="l" fontAlgn="b"/>
                      <a:r>
                        <a:rPr lang="en-US" sz="1400" u="none" strike="noStrike">
                          <a:effectLst/>
                        </a:rPr>
                        <a:t>14365762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4983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4576259"/>
                  </a:ext>
                </a:extLst>
              </a:tr>
            </a:tbl>
          </a:graphicData>
        </a:graphic>
      </p:graphicFrame>
    </p:spTree>
    <p:extLst>
      <p:ext uri="{BB962C8B-B14F-4D97-AF65-F5344CB8AC3E}">
        <p14:creationId xmlns:p14="http://schemas.microsoft.com/office/powerpoint/2010/main" val="33769283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Ntile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lstStyle/>
          <a:p>
            <a:r>
              <a:rPr lang="en-US" dirty="0"/>
              <a:t>val </a:t>
            </a:r>
            <a:r>
              <a:rPr lang="en-US" dirty="0" err="1"/>
              <a:t>ntile</a:t>
            </a:r>
            <a:r>
              <a:rPr lang="en-US" dirty="0"/>
              <a:t> = spark.sql("select id, friends_count, lang, </a:t>
            </a:r>
            <a:r>
              <a:rPr lang="en-US" dirty="0" err="1"/>
              <a:t>ntile</a:t>
            </a:r>
            <a:r>
              <a:rPr lang="en-US" dirty="0"/>
              <a:t>(3) over (partition by lang order by id) as </a:t>
            </a:r>
            <a:r>
              <a:rPr lang="en-US" dirty="0" err="1"/>
              <a:t>n_tile</a:t>
            </a:r>
            <a:r>
              <a:rPr lang="en-US" dirty="0"/>
              <a:t> from </a:t>
            </a:r>
            <a:r>
              <a:rPr lang="en-US" dirty="0" err="1"/>
              <a:t>smalltable</a:t>
            </a:r>
            <a:r>
              <a:rPr lang="en-US" dirty="0"/>
              <a:t>")</a:t>
            </a:r>
          </a:p>
          <a:p>
            <a:r>
              <a:rPr lang="en-US" dirty="0" err="1"/>
              <a:t>ntile.show</a:t>
            </a:r>
            <a:r>
              <a:rPr lang="en-US" dirty="0"/>
              <a:t>(false)</a:t>
            </a:r>
          </a:p>
          <a:p>
            <a:r>
              <a:rPr lang="en-US" dirty="0" err="1"/>
              <a:t>ntile.coalesce</a:t>
            </a:r>
            <a:r>
              <a:rPr lang="en-US" dirty="0"/>
              <a:t>(1).write.format("com.databricks.spark.csv").option("header", "true").save("/SparkStuff/ec_ntile.csv")</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0F0A7713-CAE0-431B-A04A-0E61C7B99DF7}"/>
              </a:ext>
            </a:extLst>
          </p:cNvPr>
          <p:cNvGraphicFramePr>
            <a:graphicFrameLocks noGrp="1"/>
          </p:cNvGraphicFramePr>
          <p:nvPr>
            <p:ph sz="quarter" idx="4"/>
            <p:extLst>
              <p:ext uri="{D42A27DB-BD31-4B8C-83A1-F6EECF244321}">
                <p14:modId xmlns:p14="http://schemas.microsoft.com/office/powerpoint/2010/main" val="738037466"/>
              </p:ext>
            </p:extLst>
          </p:nvPr>
        </p:nvGraphicFramePr>
        <p:xfrm>
          <a:off x="6096000" y="2048982"/>
          <a:ext cx="4721228" cy="3475520"/>
        </p:xfrm>
        <a:graphic>
          <a:graphicData uri="http://schemas.openxmlformats.org/drawingml/2006/table">
            <a:tbl>
              <a:tblPr>
                <a:tableStyleId>{69CF1AB2-1976-4502-BF36-3FF5EA218861}</a:tableStyleId>
              </a:tblPr>
              <a:tblGrid>
                <a:gridCol w="1180307">
                  <a:extLst>
                    <a:ext uri="{9D8B030D-6E8A-4147-A177-3AD203B41FA5}">
                      <a16:colId xmlns:a16="http://schemas.microsoft.com/office/drawing/2014/main" val="1392257325"/>
                    </a:ext>
                  </a:extLst>
                </a:gridCol>
                <a:gridCol w="1180307">
                  <a:extLst>
                    <a:ext uri="{9D8B030D-6E8A-4147-A177-3AD203B41FA5}">
                      <a16:colId xmlns:a16="http://schemas.microsoft.com/office/drawing/2014/main" val="1307480421"/>
                    </a:ext>
                  </a:extLst>
                </a:gridCol>
                <a:gridCol w="1180307">
                  <a:extLst>
                    <a:ext uri="{9D8B030D-6E8A-4147-A177-3AD203B41FA5}">
                      <a16:colId xmlns:a16="http://schemas.microsoft.com/office/drawing/2014/main" val="1249023917"/>
                    </a:ext>
                  </a:extLst>
                </a:gridCol>
                <a:gridCol w="1180307">
                  <a:extLst>
                    <a:ext uri="{9D8B030D-6E8A-4147-A177-3AD203B41FA5}">
                      <a16:colId xmlns:a16="http://schemas.microsoft.com/office/drawing/2014/main" val="3821523440"/>
                    </a:ext>
                  </a:extLst>
                </a:gridCol>
              </a:tblGrid>
              <a:tr h="347552">
                <a:tc>
                  <a:txBody>
                    <a:bodyPr/>
                    <a:lstStyle/>
                    <a:p>
                      <a:pPr algn="l" fontAlgn="b"/>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friends_count</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lang</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err="1">
                          <a:effectLst/>
                        </a:rPr>
                        <a:t>n_tile</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25711012"/>
                  </a:ext>
                </a:extLst>
              </a:tr>
              <a:tr h="347552">
                <a:tc>
                  <a:txBody>
                    <a:bodyPr/>
                    <a:lstStyle/>
                    <a:p>
                      <a:pPr algn="l" fontAlgn="b"/>
                      <a:r>
                        <a:rPr lang="en-US" sz="1400" u="none" strike="noStrike" dirty="0">
                          <a:effectLst/>
                        </a:rPr>
                        <a:t>2067661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494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0599993"/>
                  </a:ext>
                </a:extLst>
              </a:tr>
              <a:tr h="347552">
                <a:tc>
                  <a:txBody>
                    <a:bodyPr/>
                    <a:lstStyle/>
                    <a:p>
                      <a:pPr algn="l" fontAlgn="b"/>
                      <a:r>
                        <a:rPr lang="en-US" sz="1400" u="none" strike="noStrike">
                          <a:effectLst/>
                        </a:rPr>
                        <a:t>10325642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521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9101080"/>
                  </a:ext>
                </a:extLst>
              </a:tr>
              <a:tr h="347552">
                <a:tc>
                  <a:txBody>
                    <a:bodyPr/>
                    <a:lstStyle/>
                    <a:p>
                      <a:pPr algn="l" fontAlgn="b"/>
                      <a:r>
                        <a:rPr lang="en-US" sz="1400" u="none" strike="noStrike">
                          <a:effectLst/>
                        </a:rPr>
                        <a:t>10695762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2102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1739034"/>
                  </a:ext>
                </a:extLst>
              </a:tr>
              <a:tr h="347552">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2366028"/>
                  </a:ext>
                </a:extLst>
              </a:tr>
              <a:tr h="347552">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581455"/>
                  </a:ext>
                </a:extLst>
              </a:tr>
              <a:tr h="347552">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4932325"/>
                  </a:ext>
                </a:extLst>
              </a:tr>
              <a:tr h="347552">
                <a:tc>
                  <a:txBody>
                    <a:bodyPr/>
                    <a:lstStyle/>
                    <a:p>
                      <a:pPr algn="l" fontAlgn="b"/>
                      <a:r>
                        <a:rPr lang="en-US" sz="1400" u="none" strike="noStrike">
                          <a:effectLst/>
                        </a:rPr>
                        <a:t>14262317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98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3508568"/>
                  </a:ext>
                </a:extLst>
              </a:tr>
              <a:tr h="347552">
                <a:tc>
                  <a:txBody>
                    <a:bodyPr/>
                    <a:lstStyle/>
                    <a:p>
                      <a:pPr algn="l" fontAlgn="b"/>
                      <a:r>
                        <a:rPr lang="en-US" sz="1400" u="none" strike="noStrike">
                          <a:effectLst/>
                        </a:rPr>
                        <a:t>14293310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848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485290"/>
                  </a:ext>
                </a:extLst>
              </a:tr>
              <a:tr h="347552">
                <a:tc>
                  <a:txBody>
                    <a:bodyPr/>
                    <a:lstStyle/>
                    <a:p>
                      <a:pPr algn="l" fontAlgn="b"/>
                      <a:r>
                        <a:rPr lang="en-US" sz="1400" u="none" strike="noStrike">
                          <a:effectLst/>
                        </a:rPr>
                        <a:t>14365762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4983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4203909"/>
                  </a:ext>
                </a:extLst>
              </a:tr>
            </a:tbl>
          </a:graphicData>
        </a:graphic>
      </p:graphicFrame>
    </p:spTree>
    <p:extLst>
      <p:ext uri="{BB962C8B-B14F-4D97-AF65-F5344CB8AC3E}">
        <p14:creationId xmlns:p14="http://schemas.microsoft.com/office/powerpoint/2010/main" val="337628741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Cumulative Distribution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lstStyle/>
          <a:p>
            <a:r>
              <a:rPr lang="en-US" dirty="0"/>
              <a:t>val cd = spark.sql("select id, friends_count, lang, </a:t>
            </a:r>
            <a:r>
              <a:rPr lang="en-US" dirty="0" err="1"/>
              <a:t>cume_dist</a:t>
            </a:r>
            <a:r>
              <a:rPr lang="en-US" dirty="0"/>
              <a:t>() over (partition by lang order by id) as </a:t>
            </a:r>
            <a:r>
              <a:rPr lang="en-US" dirty="0" err="1"/>
              <a:t>c_dist</a:t>
            </a:r>
            <a:r>
              <a:rPr lang="en-US" dirty="0"/>
              <a:t> from </a:t>
            </a:r>
            <a:r>
              <a:rPr lang="en-US" dirty="0" err="1"/>
              <a:t>smalltable</a:t>
            </a:r>
            <a:r>
              <a:rPr lang="en-US" dirty="0"/>
              <a:t>")</a:t>
            </a:r>
          </a:p>
          <a:p>
            <a:r>
              <a:rPr lang="en-US" dirty="0" err="1"/>
              <a:t>cd.show</a:t>
            </a:r>
            <a:r>
              <a:rPr lang="en-US" dirty="0"/>
              <a:t>(false)</a:t>
            </a:r>
          </a:p>
          <a:p>
            <a:r>
              <a:rPr lang="en-US" dirty="0" err="1"/>
              <a:t>cd.coalesce</a:t>
            </a:r>
            <a:r>
              <a:rPr lang="en-US" dirty="0"/>
              <a:t>(1).write.format("com.databricks.spark.csv").option("header", "true").save("/SparkStuff/ec_cumm_dis.csv")</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6D17AC1C-AF94-459A-A200-E684FCBFBB9D}"/>
              </a:ext>
            </a:extLst>
          </p:cNvPr>
          <p:cNvGraphicFramePr>
            <a:graphicFrameLocks noGrp="1"/>
          </p:cNvGraphicFramePr>
          <p:nvPr>
            <p:ph sz="quarter" idx="4"/>
            <p:extLst>
              <p:ext uri="{D42A27DB-BD31-4B8C-83A1-F6EECF244321}">
                <p14:modId xmlns:p14="http://schemas.microsoft.com/office/powerpoint/2010/main" val="160907895"/>
              </p:ext>
            </p:extLst>
          </p:nvPr>
        </p:nvGraphicFramePr>
        <p:xfrm>
          <a:off x="6096000" y="2002296"/>
          <a:ext cx="4152900" cy="3954000"/>
        </p:xfrm>
        <a:graphic>
          <a:graphicData uri="http://schemas.openxmlformats.org/drawingml/2006/table">
            <a:tbl>
              <a:tblPr>
                <a:tableStyleId>{69CF1AB2-1976-4502-BF36-3FF5EA218861}</a:tableStyleId>
              </a:tblPr>
              <a:tblGrid>
                <a:gridCol w="1038225">
                  <a:extLst>
                    <a:ext uri="{9D8B030D-6E8A-4147-A177-3AD203B41FA5}">
                      <a16:colId xmlns:a16="http://schemas.microsoft.com/office/drawing/2014/main" val="822947644"/>
                    </a:ext>
                  </a:extLst>
                </a:gridCol>
                <a:gridCol w="1038225">
                  <a:extLst>
                    <a:ext uri="{9D8B030D-6E8A-4147-A177-3AD203B41FA5}">
                      <a16:colId xmlns:a16="http://schemas.microsoft.com/office/drawing/2014/main" val="1286511884"/>
                    </a:ext>
                  </a:extLst>
                </a:gridCol>
                <a:gridCol w="1038225">
                  <a:extLst>
                    <a:ext uri="{9D8B030D-6E8A-4147-A177-3AD203B41FA5}">
                      <a16:colId xmlns:a16="http://schemas.microsoft.com/office/drawing/2014/main" val="3316637724"/>
                    </a:ext>
                  </a:extLst>
                </a:gridCol>
                <a:gridCol w="1038225">
                  <a:extLst>
                    <a:ext uri="{9D8B030D-6E8A-4147-A177-3AD203B41FA5}">
                      <a16:colId xmlns:a16="http://schemas.microsoft.com/office/drawing/2014/main" val="700177910"/>
                    </a:ext>
                  </a:extLst>
                </a:gridCol>
              </a:tblGrid>
              <a:tr h="395400">
                <a:tc>
                  <a:txBody>
                    <a:bodyPr/>
                    <a:lstStyle/>
                    <a:p>
                      <a:pPr algn="l" fontAlgn="b"/>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friends_count</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lang</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err="1">
                          <a:effectLst/>
                        </a:rPr>
                        <a:t>c_dist</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518478052"/>
                  </a:ext>
                </a:extLst>
              </a:tr>
              <a:tr h="395400">
                <a:tc>
                  <a:txBody>
                    <a:bodyPr/>
                    <a:lstStyle/>
                    <a:p>
                      <a:pPr algn="l" fontAlgn="b"/>
                      <a:r>
                        <a:rPr lang="en-US" sz="1400" u="none" strike="noStrike" dirty="0">
                          <a:effectLst/>
                        </a:rPr>
                        <a:t>2067661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494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0.001152</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5646839"/>
                  </a:ext>
                </a:extLst>
              </a:tr>
              <a:tr h="395400">
                <a:tc>
                  <a:txBody>
                    <a:bodyPr/>
                    <a:lstStyle/>
                    <a:p>
                      <a:pPr algn="l" fontAlgn="b"/>
                      <a:r>
                        <a:rPr lang="en-US" sz="1400" u="none" strike="noStrike">
                          <a:effectLst/>
                        </a:rPr>
                        <a:t>10325642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521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0.002304</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2642491"/>
                  </a:ext>
                </a:extLst>
              </a:tr>
              <a:tr h="395400">
                <a:tc>
                  <a:txBody>
                    <a:bodyPr/>
                    <a:lstStyle/>
                    <a:p>
                      <a:pPr algn="l" fontAlgn="b"/>
                      <a:r>
                        <a:rPr lang="en-US" sz="1400" u="none" strike="noStrike">
                          <a:effectLst/>
                        </a:rPr>
                        <a:t>10695762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2102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0.003456</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9407477"/>
                  </a:ext>
                </a:extLst>
              </a:tr>
              <a:tr h="395400">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0.006912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7432922"/>
                  </a:ext>
                </a:extLst>
              </a:tr>
              <a:tr h="395400">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0.006912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9992003"/>
                  </a:ext>
                </a:extLst>
              </a:tr>
              <a:tr h="395400">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0.006912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7513533"/>
                  </a:ext>
                </a:extLst>
              </a:tr>
              <a:tr h="395400">
                <a:tc>
                  <a:txBody>
                    <a:bodyPr/>
                    <a:lstStyle/>
                    <a:p>
                      <a:pPr algn="l" fontAlgn="b"/>
                      <a:r>
                        <a:rPr lang="en-US" sz="1400" u="none" strike="noStrike">
                          <a:effectLst/>
                        </a:rPr>
                        <a:t>14262317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98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0.008065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7238113"/>
                  </a:ext>
                </a:extLst>
              </a:tr>
              <a:tr h="395400">
                <a:tc>
                  <a:txBody>
                    <a:bodyPr/>
                    <a:lstStyle/>
                    <a:p>
                      <a:pPr algn="l" fontAlgn="b"/>
                      <a:r>
                        <a:rPr lang="en-US" sz="1400" u="none" strike="noStrike">
                          <a:effectLst/>
                        </a:rPr>
                        <a:t>14293310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848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0.009217</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9588397"/>
                  </a:ext>
                </a:extLst>
              </a:tr>
              <a:tr h="395400">
                <a:tc>
                  <a:txBody>
                    <a:bodyPr/>
                    <a:lstStyle/>
                    <a:p>
                      <a:pPr algn="l" fontAlgn="b"/>
                      <a:r>
                        <a:rPr lang="en-US" sz="1400" u="none" strike="noStrike">
                          <a:effectLst/>
                        </a:rPr>
                        <a:t>14365762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4983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0.013825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8030726"/>
                  </a:ext>
                </a:extLst>
              </a:tr>
            </a:tbl>
          </a:graphicData>
        </a:graphic>
      </p:graphicFrame>
    </p:spTree>
    <p:extLst>
      <p:ext uri="{BB962C8B-B14F-4D97-AF65-F5344CB8AC3E}">
        <p14:creationId xmlns:p14="http://schemas.microsoft.com/office/powerpoint/2010/main" val="283566988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Query 1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normAutofit/>
          </a:bodyPr>
          <a:lstStyle/>
          <a:p>
            <a:r>
              <a:rPr lang="en-US" dirty="0"/>
              <a:t>val step1 = sqlContext.sql("select id, created_at from cs490")</a:t>
            </a:r>
          </a:p>
          <a:p>
            <a:r>
              <a:rPr lang="en-US" dirty="0"/>
              <a:t>step1.show(100, false)</a:t>
            </a:r>
          </a:p>
          <a:p>
            <a:r>
              <a:rPr lang="en-US" dirty="0"/>
              <a:t>step1.coalesce(1).write.format("com.databricks.spark.csv").option("header", "true").save("/SparkStuff/step1.csv")</a:t>
            </a:r>
          </a:p>
          <a:p>
            <a:endParaRPr lang="en-US" dirty="0"/>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15" name="Content Placeholder 14">
            <a:extLst>
              <a:ext uri="{FF2B5EF4-FFF2-40B4-BE49-F238E27FC236}">
                <a16:creationId xmlns:a16="http://schemas.microsoft.com/office/drawing/2014/main" id="{E8544D22-69FC-4854-AC6B-DC5AC77B1C94}"/>
              </a:ext>
            </a:extLst>
          </p:cNvPr>
          <p:cNvGraphicFramePr>
            <a:graphicFrameLocks noGrp="1"/>
          </p:cNvGraphicFramePr>
          <p:nvPr>
            <p:ph sz="quarter" idx="4"/>
            <p:extLst>
              <p:ext uri="{D42A27DB-BD31-4B8C-83A1-F6EECF244321}">
                <p14:modId xmlns:p14="http://schemas.microsoft.com/office/powerpoint/2010/main" val="3025227996"/>
              </p:ext>
            </p:extLst>
          </p:nvPr>
        </p:nvGraphicFramePr>
        <p:xfrm>
          <a:off x="6096000" y="2048981"/>
          <a:ext cx="4995862" cy="4079240"/>
        </p:xfrm>
        <a:graphic>
          <a:graphicData uri="http://schemas.openxmlformats.org/drawingml/2006/table">
            <a:tbl>
              <a:tblPr firstRow="1" bandRow="1">
                <a:tableStyleId>{5C22544A-7EE6-4342-B048-85BDC9FD1C3A}</a:tableStyleId>
              </a:tblPr>
              <a:tblGrid>
                <a:gridCol w="2334096">
                  <a:extLst>
                    <a:ext uri="{9D8B030D-6E8A-4147-A177-3AD203B41FA5}">
                      <a16:colId xmlns:a16="http://schemas.microsoft.com/office/drawing/2014/main" val="3551832276"/>
                    </a:ext>
                  </a:extLst>
                </a:gridCol>
                <a:gridCol w="2661766">
                  <a:extLst>
                    <a:ext uri="{9D8B030D-6E8A-4147-A177-3AD203B41FA5}">
                      <a16:colId xmlns:a16="http://schemas.microsoft.com/office/drawing/2014/main" val="2576358491"/>
                    </a:ext>
                  </a:extLst>
                </a:gridCol>
              </a:tblGrid>
              <a:tr h="370840">
                <a:tc>
                  <a:txBody>
                    <a:bodyPr/>
                    <a:lstStyle/>
                    <a:p>
                      <a:pPr algn="l" fontAlgn="b"/>
                      <a:r>
                        <a:rPr lang="en-US" sz="1800" b="1" i="0" u="none" strike="noStrike" dirty="0">
                          <a:solidFill>
                            <a:srgbClr val="000000"/>
                          </a:solidFill>
                          <a:effectLst/>
                          <a:latin typeface="Calibri" panose="020F0502020204030204" pitchFamily="34" charset="0"/>
                        </a:rPr>
                        <a:t>id</a:t>
                      </a:r>
                    </a:p>
                  </a:txBody>
                  <a:tcPr marL="9525" marR="9525" marT="9525" marB="0" anchor="b"/>
                </a:tc>
                <a:tc>
                  <a:txBody>
                    <a:bodyPr/>
                    <a:lstStyle/>
                    <a:p>
                      <a:pPr algn="l" fontAlgn="b"/>
                      <a:r>
                        <a:rPr lang="en-US" sz="1800" b="1" i="0" u="none" strike="noStrike" dirty="0">
                          <a:solidFill>
                            <a:srgbClr val="000000"/>
                          </a:solidFill>
                          <a:effectLst/>
                          <a:latin typeface="Calibri" panose="020F0502020204030204" pitchFamily="34" charset="0"/>
                        </a:rPr>
                        <a:t>created_at</a:t>
                      </a:r>
                    </a:p>
                  </a:txBody>
                  <a:tcPr marL="9525" marR="9525" marT="9525" marB="0" anchor="b"/>
                </a:tc>
                <a:extLst>
                  <a:ext uri="{0D108BD9-81ED-4DB2-BD59-A6C34878D82A}">
                    <a16:rowId xmlns:a16="http://schemas.microsoft.com/office/drawing/2014/main" val="3791820665"/>
                  </a:ext>
                </a:extLst>
              </a:tr>
              <a:tr h="370840">
                <a:tc>
                  <a:txBody>
                    <a:bodyPr/>
                    <a:lstStyle/>
                    <a:p>
                      <a:pPr algn="l" fontAlgn="b"/>
                      <a:r>
                        <a:rPr lang="en-US" sz="1400" b="0" i="0" u="none" strike="noStrike" dirty="0">
                          <a:solidFill>
                            <a:srgbClr val="000000"/>
                          </a:solidFill>
                          <a:effectLst/>
                          <a:latin typeface="Calibri" panose="020F0502020204030204" pitchFamily="34" charset="0"/>
                        </a:rPr>
                        <a:t>919838708681138176</a:t>
                      </a:r>
                    </a:p>
                  </a:txBody>
                  <a:tcPr marL="9525" marR="9525" marT="9525" marB="0" anchor="b"/>
                </a:tc>
                <a:tc>
                  <a:txBody>
                    <a:bodyPr/>
                    <a:lstStyle/>
                    <a:p>
                      <a:pPr algn="l" fontAlgn="b"/>
                      <a:r>
                        <a:rPr lang="en-US" sz="1400" b="0" i="0" u="none" strike="noStrike" dirty="0">
                          <a:solidFill>
                            <a:srgbClr val="000000"/>
                          </a:solidFill>
                          <a:effectLst/>
                          <a:latin typeface="Calibri" panose="020F0502020204030204" pitchFamily="34" charset="0"/>
                        </a:rPr>
                        <a:t>Mon Oct 16 08:13:32 +0000 2017</a:t>
                      </a:r>
                    </a:p>
                  </a:txBody>
                  <a:tcPr marL="9525" marR="9525" marT="9525" marB="0" anchor="b"/>
                </a:tc>
                <a:extLst>
                  <a:ext uri="{0D108BD9-81ED-4DB2-BD59-A6C34878D82A}">
                    <a16:rowId xmlns:a16="http://schemas.microsoft.com/office/drawing/2014/main" val="1068153262"/>
                  </a:ext>
                </a:extLst>
              </a:tr>
              <a:tr h="370840">
                <a:tc>
                  <a:txBody>
                    <a:bodyPr/>
                    <a:lstStyle/>
                    <a:p>
                      <a:pPr algn="l" fontAlgn="b"/>
                      <a:r>
                        <a:rPr lang="en-US" sz="1400" b="0" i="0" u="none" strike="noStrike" dirty="0">
                          <a:solidFill>
                            <a:srgbClr val="000000"/>
                          </a:solidFill>
                          <a:effectLst/>
                          <a:latin typeface="Calibri" panose="020F0502020204030204" pitchFamily="34" charset="0"/>
                        </a:rPr>
                        <a:t>919838710765629440</a:t>
                      </a:r>
                    </a:p>
                  </a:txBody>
                  <a:tcPr marL="9525" marR="9525" marT="9525" marB="0" anchor="b"/>
                </a:tc>
                <a:tc>
                  <a:txBody>
                    <a:bodyPr/>
                    <a:lstStyle/>
                    <a:p>
                      <a:pPr algn="l" fontAlgn="b"/>
                      <a:r>
                        <a:rPr lang="en-US" sz="1400" b="0" i="0" u="none" strike="noStrike" dirty="0">
                          <a:solidFill>
                            <a:srgbClr val="000000"/>
                          </a:solidFill>
                          <a:effectLst/>
                          <a:latin typeface="Calibri" panose="020F0502020204030204" pitchFamily="34" charset="0"/>
                        </a:rPr>
                        <a:t>Mon Oct 16 08:13:33 +0000 2017</a:t>
                      </a:r>
                    </a:p>
                  </a:txBody>
                  <a:tcPr marL="9525" marR="9525" marT="9525" marB="0" anchor="b"/>
                </a:tc>
                <a:extLst>
                  <a:ext uri="{0D108BD9-81ED-4DB2-BD59-A6C34878D82A}">
                    <a16:rowId xmlns:a16="http://schemas.microsoft.com/office/drawing/2014/main" val="4091595044"/>
                  </a:ext>
                </a:extLst>
              </a:tr>
              <a:tr h="370840">
                <a:tc>
                  <a:txBody>
                    <a:bodyPr/>
                    <a:lstStyle/>
                    <a:p>
                      <a:pPr algn="l" fontAlgn="b"/>
                      <a:r>
                        <a:rPr lang="en-US" sz="1400" b="0" i="0" u="none" strike="noStrike" dirty="0">
                          <a:solidFill>
                            <a:srgbClr val="000000"/>
                          </a:solidFill>
                          <a:effectLst/>
                          <a:latin typeface="Calibri" panose="020F0502020204030204" pitchFamily="34" charset="0"/>
                        </a:rPr>
                        <a:t>919838712283967488</a:t>
                      </a:r>
                    </a:p>
                  </a:txBody>
                  <a:tcPr marL="9525" marR="9525" marT="9525" marB="0" anchor="b"/>
                </a:tc>
                <a:tc>
                  <a:txBody>
                    <a:bodyPr/>
                    <a:lstStyle/>
                    <a:p>
                      <a:pPr algn="l" fontAlgn="b"/>
                      <a:r>
                        <a:rPr lang="en-US" sz="1400" b="0" i="0" u="none" strike="noStrike" dirty="0">
                          <a:solidFill>
                            <a:srgbClr val="000000"/>
                          </a:solidFill>
                          <a:effectLst/>
                          <a:latin typeface="Calibri" panose="020F0502020204030204" pitchFamily="34" charset="0"/>
                        </a:rPr>
                        <a:t>Mon Oct 16 08:13:33 +0000 2017</a:t>
                      </a:r>
                    </a:p>
                  </a:txBody>
                  <a:tcPr marL="9525" marR="9525" marT="9525" marB="0" anchor="b"/>
                </a:tc>
                <a:extLst>
                  <a:ext uri="{0D108BD9-81ED-4DB2-BD59-A6C34878D82A}">
                    <a16:rowId xmlns:a16="http://schemas.microsoft.com/office/drawing/2014/main" val="3450867428"/>
                  </a:ext>
                </a:extLst>
              </a:tr>
              <a:tr h="370840">
                <a:tc>
                  <a:txBody>
                    <a:bodyPr/>
                    <a:lstStyle/>
                    <a:p>
                      <a:pPr algn="l" fontAlgn="b"/>
                      <a:r>
                        <a:rPr lang="en-US" sz="1400" b="0" i="0" u="none" strike="noStrike" dirty="0">
                          <a:solidFill>
                            <a:srgbClr val="000000"/>
                          </a:solidFill>
                          <a:effectLst/>
                          <a:latin typeface="Calibri" panose="020F0502020204030204" pitchFamily="34" charset="0"/>
                        </a:rPr>
                        <a:t>919838712200093696</a:t>
                      </a:r>
                    </a:p>
                  </a:txBody>
                  <a:tcPr marL="9525" marR="9525" marT="9525" marB="0" anchor="b"/>
                </a:tc>
                <a:tc>
                  <a:txBody>
                    <a:bodyPr/>
                    <a:lstStyle/>
                    <a:p>
                      <a:pPr algn="l" fontAlgn="b"/>
                      <a:r>
                        <a:rPr lang="en-US" sz="1400" b="0" i="0" u="none" strike="noStrike" dirty="0">
                          <a:solidFill>
                            <a:srgbClr val="000000"/>
                          </a:solidFill>
                          <a:effectLst/>
                          <a:latin typeface="Calibri" panose="020F0502020204030204" pitchFamily="34" charset="0"/>
                        </a:rPr>
                        <a:t>Mon Oct 16 08:13:33 +0000 2017</a:t>
                      </a:r>
                    </a:p>
                  </a:txBody>
                  <a:tcPr marL="9525" marR="9525" marT="9525" marB="0" anchor="b"/>
                </a:tc>
                <a:extLst>
                  <a:ext uri="{0D108BD9-81ED-4DB2-BD59-A6C34878D82A}">
                    <a16:rowId xmlns:a16="http://schemas.microsoft.com/office/drawing/2014/main" val="3111644760"/>
                  </a:ext>
                </a:extLst>
              </a:tr>
              <a:tr h="370840">
                <a:tc>
                  <a:txBody>
                    <a:bodyPr/>
                    <a:lstStyle/>
                    <a:p>
                      <a:pPr algn="l" fontAlgn="b"/>
                      <a:r>
                        <a:rPr lang="en-US" sz="1400" b="0" i="0" u="none" strike="noStrike" dirty="0">
                          <a:solidFill>
                            <a:srgbClr val="000000"/>
                          </a:solidFill>
                          <a:effectLst/>
                          <a:latin typeface="Calibri" panose="020F0502020204030204" pitchFamily="34" charset="0"/>
                        </a:rPr>
                        <a:t>919838712485134337</a:t>
                      </a:r>
                    </a:p>
                  </a:txBody>
                  <a:tcPr marL="9525" marR="9525" marT="9525" marB="0" anchor="b"/>
                </a:tc>
                <a:tc>
                  <a:txBody>
                    <a:bodyPr/>
                    <a:lstStyle/>
                    <a:p>
                      <a:pPr algn="l" fontAlgn="b"/>
                      <a:r>
                        <a:rPr lang="en-US" sz="1400" b="0" i="0" u="none" strike="noStrike" dirty="0">
                          <a:solidFill>
                            <a:srgbClr val="000000"/>
                          </a:solidFill>
                          <a:effectLst/>
                          <a:latin typeface="Calibri" panose="020F0502020204030204" pitchFamily="34" charset="0"/>
                        </a:rPr>
                        <a:t>Mon Oct 16 08:13:33 +0000 2017</a:t>
                      </a:r>
                    </a:p>
                  </a:txBody>
                  <a:tcPr marL="9525" marR="9525" marT="9525" marB="0" anchor="b"/>
                </a:tc>
                <a:extLst>
                  <a:ext uri="{0D108BD9-81ED-4DB2-BD59-A6C34878D82A}">
                    <a16:rowId xmlns:a16="http://schemas.microsoft.com/office/drawing/2014/main" val="864276613"/>
                  </a:ext>
                </a:extLst>
              </a:tr>
              <a:tr h="370840">
                <a:tc>
                  <a:txBody>
                    <a:bodyPr/>
                    <a:lstStyle/>
                    <a:p>
                      <a:pPr algn="l" fontAlgn="b"/>
                      <a:r>
                        <a:rPr lang="en-US" sz="1400" b="0" i="0" u="none" strike="noStrike" dirty="0">
                          <a:solidFill>
                            <a:srgbClr val="000000"/>
                          </a:solidFill>
                          <a:effectLst/>
                          <a:latin typeface="Calibri" panose="020F0502020204030204" pitchFamily="34" charset="0"/>
                        </a:rPr>
                        <a:t>919838713764548608</a:t>
                      </a:r>
                    </a:p>
                  </a:txBody>
                  <a:tcPr marL="9525" marR="9525" marT="9525" marB="0" anchor="b"/>
                </a:tc>
                <a:tc>
                  <a:txBody>
                    <a:bodyPr/>
                    <a:lstStyle/>
                    <a:p>
                      <a:pPr algn="l" fontAlgn="b"/>
                      <a:r>
                        <a:rPr lang="en-US" sz="1400" b="0" i="0" u="none" strike="noStrike" dirty="0">
                          <a:solidFill>
                            <a:srgbClr val="000000"/>
                          </a:solidFill>
                          <a:effectLst/>
                          <a:latin typeface="Calibri" panose="020F0502020204030204" pitchFamily="34" charset="0"/>
                        </a:rPr>
                        <a:t>Mon Oct 16 08:13:33 +0000 2017</a:t>
                      </a:r>
                    </a:p>
                  </a:txBody>
                  <a:tcPr marL="9525" marR="9525" marT="9525" marB="0" anchor="b"/>
                </a:tc>
                <a:extLst>
                  <a:ext uri="{0D108BD9-81ED-4DB2-BD59-A6C34878D82A}">
                    <a16:rowId xmlns:a16="http://schemas.microsoft.com/office/drawing/2014/main" val="1696654495"/>
                  </a:ext>
                </a:extLst>
              </a:tr>
              <a:tr h="370840">
                <a:tc>
                  <a:txBody>
                    <a:bodyPr/>
                    <a:lstStyle/>
                    <a:p>
                      <a:pPr algn="l" fontAlgn="b"/>
                      <a:r>
                        <a:rPr lang="en-US" sz="1400" b="0" i="0" u="none" strike="noStrike" dirty="0">
                          <a:solidFill>
                            <a:srgbClr val="000000"/>
                          </a:solidFill>
                          <a:effectLst/>
                          <a:latin typeface="Calibri" panose="020F0502020204030204" pitchFamily="34" charset="0"/>
                        </a:rPr>
                        <a:t>919838715635216384</a:t>
                      </a:r>
                    </a:p>
                  </a:txBody>
                  <a:tcPr marL="9525" marR="9525" marT="9525" marB="0" anchor="b"/>
                </a:tc>
                <a:tc>
                  <a:txBody>
                    <a:bodyPr/>
                    <a:lstStyle/>
                    <a:p>
                      <a:pPr algn="l" fontAlgn="b"/>
                      <a:r>
                        <a:rPr lang="en-US" sz="1400" b="0" i="0" u="none" strike="noStrike" dirty="0">
                          <a:solidFill>
                            <a:srgbClr val="000000"/>
                          </a:solidFill>
                          <a:effectLst/>
                          <a:latin typeface="Calibri" panose="020F0502020204030204" pitchFamily="34" charset="0"/>
                        </a:rPr>
                        <a:t>Mon Oct 16 08:13:34 +0000 2017</a:t>
                      </a:r>
                    </a:p>
                  </a:txBody>
                  <a:tcPr marL="9525" marR="9525" marT="9525" marB="0" anchor="b"/>
                </a:tc>
                <a:extLst>
                  <a:ext uri="{0D108BD9-81ED-4DB2-BD59-A6C34878D82A}">
                    <a16:rowId xmlns:a16="http://schemas.microsoft.com/office/drawing/2014/main" val="2393818512"/>
                  </a:ext>
                </a:extLst>
              </a:tr>
              <a:tr h="370840">
                <a:tc>
                  <a:txBody>
                    <a:bodyPr/>
                    <a:lstStyle/>
                    <a:p>
                      <a:pPr algn="l" fontAlgn="b"/>
                      <a:r>
                        <a:rPr lang="en-US" sz="1400" b="0" i="0" u="none" strike="noStrike" dirty="0">
                          <a:solidFill>
                            <a:srgbClr val="000000"/>
                          </a:solidFill>
                          <a:effectLst/>
                          <a:latin typeface="Calibri" panose="020F0502020204030204" pitchFamily="34" charset="0"/>
                        </a:rPr>
                        <a:t>919838715815501829</a:t>
                      </a:r>
                    </a:p>
                  </a:txBody>
                  <a:tcPr marL="9525" marR="9525" marT="9525" marB="0" anchor="b"/>
                </a:tc>
                <a:tc>
                  <a:txBody>
                    <a:bodyPr/>
                    <a:lstStyle/>
                    <a:p>
                      <a:pPr algn="l" fontAlgn="b"/>
                      <a:r>
                        <a:rPr lang="en-US" sz="1400" b="0" i="0" u="none" strike="noStrike" dirty="0">
                          <a:solidFill>
                            <a:srgbClr val="000000"/>
                          </a:solidFill>
                          <a:effectLst/>
                          <a:latin typeface="Calibri" panose="020F0502020204030204" pitchFamily="34" charset="0"/>
                        </a:rPr>
                        <a:t>Mon Oct 16 08:13:34 +0000 2017</a:t>
                      </a:r>
                    </a:p>
                  </a:txBody>
                  <a:tcPr marL="9525" marR="9525" marT="9525" marB="0" anchor="b"/>
                </a:tc>
                <a:extLst>
                  <a:ext uri="{0D108BD9-81ED-4DB2-BD59-A6C34878D82A}">
                    <a16:rowId xmlns:a16="http://schemas.microsoft.com/office/drawing/2014/main" val="1119306358"/>
                  </a:ext>
                </a:extLst>
              </a:tr>
              <a:tr h="370840">
                <a:tc>
                  <a:txBody>
                    <a:bodyPr/>
                    <a:lstStyle/>
                    <a:p>
                      <a:pPr algn="l" fontAlgn="b"/>
                      <a:r>
                        <a:rPr lang="en-US" sz="1400" b="0" i="0" u="none" strike="noStrike" dirty="0">
                          <a:solidFill>
                            <a:srgbClr val="000000"/>
                          </a:solidFill>
                          <a:effectLst/>
                          <a:latin typeface="Calibri" panose="020F0502020204030204" pitchFamily="34" charset="0"/>
                        </a:rPr>
                        <a:t>919838715735928832</a:t>
                      </a:r>
                    </a:p>
                  </a:txBody>
                  <a:tcPr marL="9525" marR="9525" marT="9525" marB="0" anchor="b"/>
                </a:tc>
                <a:tc>
                  <a:txBody>
                    <a:bodyPr/>
                    <a:lstStyle/>
                    <a:p>
                      <a:pPr algn="l" fontAlgn="b"/>
                      <a:r>
                        <a:rPr lang="en-US" sz="1400" b="0" i="0" u="none" strike="noStrike" dirty="0">
                          <a:solidFill>
                            <a:srgbClr val="000000"/>
                          </a:solidFill>
                          <a:effectLst/>
                          <a:latin typeface="Calibri" panose="020F0502020204030204" pitchFamily="34" charset="0"/>
                        </a:rPr>
                        <a:t>Mon Oct 16 08:13:34 +0000 2017</a:t>
                      </a:r>
                    </a:p>
                  </a:txBody>
                  <a:tcPr marL="9525" marR="9525" marT="9525" marB="0" anchor="b"/>
                </a:tc>
                <a:extLst>
                  <a:ext uri="{0D108BD9-81ED-4DB2-BD59-A6C34878D82A}">
                    <a16:rowId xmlns:a16="http://schemas.microsoft.com/office/drawing/2014/main" val="3612103621"/>
                  </a:ext>
                </a:extLst>
              </a:tr>
              <a:tr h="370840">
                <a:tc>
                  <a:txBody>
                    <a:bodyPr/>
                    <a:lstStyle/>
                    <a:p>
                      <a:pPr algn="l" fontAlgn="b"/>
                      <a:r>
                        <a:rPr lang="en-US" sz="1400" b="0" i="0" u="none" strike="noStrike" dirty="0">
                          <a:solidFill>
                            <a:srgbClr val="000000"/>
                          </a:solidFill>
                          <a:effectLst/>
                          <a:latin typeface="Calibri" panose="020F0502020204030204" pitchFamily="34" charset="0"/>
                        </a:rPr>
                        <a:t>919838716092452864</a:t>
                      </a:r>
                    </a:p>
                  </a:txBody>
                  <a:tcPr marL="9525" marR="9525" marT="9525" marB="0" anchor="b"/>
                </a:tc>
                <a:tc>
                  <a:txBody>
                    <a:bodyPr/>
                    <a:lstStyle/>
                    <a:p>
                      <a:pPr algn="l" fontAlgn="b"/>
                      <a:r>
                        <a:rPr lang="en-US" sz="1400" b="0" i="0" u="none" strike="noStrike" dirty="0">
                          <a:solidFill>
                            <a:srgbClr val="000000"/>
                          </a:solidFill>
                          <a:effectLst/>
                          <a:latin typeface="Calibri" panose="020F0502020204030204" pitchFamily="34" charset="0"/>
                        </a:rPr>
                        <a:t>Mon Oct 16 08:13:34 +0000 2017</a:t>
                      </a:r>
                    </a:p>
                  </a:txBody>
                  <a:tcPr marL="9525" marR="9525" marT="9525" marB="0" anchor="b"/>
                </a:tc>
                <a:extLst>
                  <a:ext uri="{0D108BD9-81ED-4DB2-BD59-A6C34878D82A}">
                    <a16:rowId xmlns:a16="http://schemas.microsoft.com/office/drawing/2014/main" val="2344867768"/>
                  </a:ext>
                </a:extLst>
              </a:tr>
            </a:tbl>
          </a:graphicData>
        </a:graphic>
      </p:graphicFrame>
    </p:spTree>
    <p:extLst>
      <p:ext uri="{BB962C8B-B14F-4D97-AF65-F5344CB8AC3E}">
        <p14:creationId xmlns:p14="http://schemas.microsoft.com/office/powerpoint/2010/main" val="23046057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Aggregate Functions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lstStyle/>
          <a:p>
            <a:r>
              <a:rPr lang="en-US" dirty="0"/>
              <a:t>val </a:t>
            </a:r>
            <a:r>
              <a:rPr lang="en-US" dirty="0" err="1"/>
              <a:t>af</a:t>
            </a:r>
            <a:r>
              <a:rPr lang="en-US" dirty="0"/>
              <a:t> = spark.sql("select id, friends_count, lang, max(friends_count) over (partition by lang order by id) as maxi from </a:t>
            </a:r>
            <a:r>
              <a:rPr lang="en-US" dirty="0" err="1"/>
              <a:t>smalltable</a:t>
            </a:r>
            <a:r>
              <a:rPr lang="en-US" dirty="0"/>
              <a:t>")</a:t>
            </a:r>
          </a:p>
          <a:p>
            <a:r>
              <a:rPr lang="en-US" dirty="0" err="1"/>
              <a:t>af.show</a:t>
            </a:r>
            <a:r>
              <a:rPr lang="en-US" dirty="0"/>
              <a:t>(false)</a:t>
            </a:r>
          </a:p>
          <a:p>
            <a:r>
              <a:rPr lang="en-US" dirty="0" err="1"/>
              <a:t>af.coalesce</a:t>
            </a:r>
            <a:r>
              <a:rPr lang="en-US" dirty="0"/>
              <a:t>(1).write.format("com.databricks.spark.csv").option("header", "true").save("/SparkStuff/ec_agg_func.csv")</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21583879-94ED-4232-9995-94197957ADEF}"/>
              </a:ext>
            </a:extLst>
          </p:cNvPr>
          <p:cNvGraphicFramePr>
            <a:graphicFrameLocks noGrp="1"/>
          </p:cNvGraphicFramePr>
          <p:nvPr>
            <p:ph sz="quarter" idx="4"/>
            <p:extLst>
              <p:ext uri="{D42A27DB-BD31-4B8C-83A1-F6EECF244321}">
                <p14:modId xmlns:p14="http://schemas.microsoft.com/office/powerpoint/2010/main" val="888661314"/>
              </p:ext>
            </p:extLst>
          </p:nvPr>
        </p:nvGraphicFramePr>
        <p:xfrm>
          <a:off x="6096000" y="2048981"/>
          <a:ext cx="4254500" cy="3716820"/>
        </p:xfrm>
        <a:graphic>
          <a:graphicData uri="http://schemas.openxmlformats.org/drawingml/2006/table">
            <a:tbl>
              <a:tblPr>
                <a:tableStyleId>{69CF1AB2-1976-4502-BF36-3FF5EA218861}</a:tableStyleId>
              </a:tblPr>
              <a:tblGrid>
                <a:gridCol w="1063625">
                  <a:extLst>
                    <a:ext uri="{9D8B030D-6E8A-4147-A177-3AD203B41FA5}">
                      <a16:colId xmlns:a16="http://schemas.microsoft.com/office/drawing/2014/main" val="170442485"/>
                    </a:ext>
                  </a:extLst>
                </a:gridCol>
                <a:gridCol w="1063625">
                  <a:extLst>
                    <a:ext uri="{9D8B030D-6E8A-4147-A177-3AD203B41FA5}">
                      <a16:colId xmlns:a16="http://schemas.microsoft.com/office/drawing/2014/main" val="917908903"/>
                    </a:ext>
                  </a:extLst>
                </a:gridCol>
                <a:gridCol w="1063625">
                  <a:extLst>
                    <a:ext uri="{9D8B030D-6E8A-4147-A177-3AD203B41FA5}">
                      <a16:colId xmlns:a16="http://schemas.microsoft.com/office/drawing/2014/main" val="2610710518"/>
                    </a:ext>
                  </a:extLst>
                </a:gridCol>
                <a:gridCol w="1063625">
                  <a:extLst>
                    <a:ext uri="{9D8B030D-6E8A-4147-A177-3AD203B41FA5}">
                      <a16:colId xmlns:a16="http://schemas.microsoft.com/office/drawing/2014/main" val="3695760217"/>
                    </a:ext>
                  </a:extLst>
                </a:gridCol>
              </a:tblGrid>
              <a:tr h="371682">
                <a:tc>
                  <a:txBody>
                    <a:bodyPr/>
                    <a:lstStyle/>
                    <a:p>
                      <a:pPr algn="l" fontAlgn="b"/>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friends_count</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lang</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maxi</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1669838798"/>
                  </a:ext>
                </a:extLst>
              </a:tr>
              <a:tr h="371682">
                <a:tc>
                  <a:txBody>
                    <a:bodyPr/>
                    <a:lstStyle/>
                    <a:p>
                      <a:pPr algn="l" fontAlgn="b"/>
                      <a:r>
                        <a:rPr lang="en-US" sz="1400" u="none" strike="noStrike">
                          <a:effectLst/>
                        </a:rPr>
                        <a:t>2067661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494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494</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4291896"/>
                  </a:ext>
                </a:extLst>
              </a:tr>
              <a:tr h="371682">
                <a:tc>
                  <a:txBody>
                    <a:bodyPr/>
                    <a:lstStyle/>
                    <a:p>
                      <a:pPr algn="l" fontAlgn="b"/>
                      <a:r>
                        <a:rPr lang="en-US" sz="1400" u="none" strike="noStrike">
                          <a:effectLst/>
                        </a:rPr>
                        <a:t>10325642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521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521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5542071"/>
                  </a:ext>
                </a:extLst>
              </a:tr>
              <a:tr h="371682">
                <a:tc>
                  <a:txBody>
                    <a:bodyPr/>
                    <a:lstStyle/>
                    <a:p>
                      <a:pPr algn="l" fontAlgn="b"/>
                      <a:r>
                        <a:rPr lang="en-US" sz="1400" u="none" strike="noStrike">
                          <a:effectLst/>
                        </a:rPr>
                        <a:t>10695762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2102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2102</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0892716"/>
                  </a:ext>
                </a:extLst>
              </a:tr>
              <a:tr h="371682">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4540948"/>
                  </a:ext>
                </a:extLst>
              </a:tr>
              <a:tr h="371682">
                <a:tc>
                  <a:txBody>
                    <a:bodyPr/>
                    <a:lstStyle/>
                    <a:p>
                      <a:pPr algn="l" fontAlgn="b"/>
                      <a:r>
                        <a:rPr lang="en-US" sz="1400" u="none" strike="noStrike" dirty="0">
                          <a:effectLst/>
                        </a:rPr>
                        <a:t>14164972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3852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7082553"/>
                  </a:ext>
                </a:extLst>
              </a:tr>
              <a:tr h="371682">
                <a:tc>
                  <a:txBody>
                    <a:bodyPr/>
                    <a:lstStyle/>
                    <a:p>
                      <a:pPr algn="l" fontAlgn="b"/>
                      <a:r>
                        <a:rPr lang="en-US" sz="1400" u="none" strike="noStrike">
                          <a:effectLst/>
                        </a:rPr>
                        <a:t>14164972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3852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7571288"/>
                  </a:ext>
                </a:extLst>
              </a:tr>
              <a:tr h="371682">
                <a:tc>
                  <a:txBody>
                    <a:bodyPr/>
                    <a:lstStyle/>
                    <a:p>
                      <a:pPr algn="l" fontAlgn="b"/>
                      <a:r>
                        <a:rPr lang="en-US" sz="1400" u="none" strike="noStrike">
                          <a:effectLst/>
                        </a:rPr>
                        <a:t>14262317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98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3852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9441408"/>
                  </a:ext>
                </a:extLst>
              </a:tr>
              <a:tr h="371682">
                <a:tc>
                  <a:txBody>
                    <a:bodyPr/>
                    <a:lstStyle/>
                    <a:p>
                      <a:pPr algn="l" fontAlgn="b"/>
                      <a:r>
                        <a:rPr lang="en-US" sz="1400" u="none" strike="noStrike">
                          <a:effectLst/>
                        </a:rPr>
                        <a:t>14293310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848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3852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9072746"/>
                  </a:ext>
                </a:extLst>
              </a:tr>
              <a:tr h="371682">
                <a:tc>
                  <a:txBody>
                    <a:bodyPr/>
                    <a:lstStyle/>
                    <a:p>
                      <a:pPr algn="l" fontAlgn="b"/>
                      <a:r>
                        <a:rPr lang="en-US" sz="1400" u="none" strike="noStrike">
                          <a:effectLst/>
                        </a:rPr>
                        <a:t>14365762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4983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4983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22888733"/>
                  </a:ext>
                </a:extLst>
              </a:tr>
            </a:tbl>
          </a:graphicData>
        </a:graphic>
      </p:graphicFrame>
    </p:spTree>
    <p:extLst>
      <p:ext uri="{BB962C8B-B14F-4D97-AF65-F5344CB8AC3E}">
        <p14:creationId xmlns:p14="http://schemas.microsoft.com/office/powerpoint/2010/main" val="383346255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Aggregate Functions Without “Partition By”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lstStyle/>
          <a:p>
            <a:r>
              <a:rPr lang="en-US" dirty="0"/>
              <a:t>val </a:t>
            </a:r>
            <a:r>
              <a:rPr lang="en-US" dirty="0" err="1"/>
              <a:t>af_without_part</a:t>
            </a:r>
            <a:r>
              <a:rPr lang="en-US" dirty="0"/>
              <a:t> = spark.sql("select lang, avg(friends_count) as avgf, max(friends_count) as </a:t>
            </a:r>
            <a:r>
              <a:rPr lang="en-US" dirty="0" err="1"/>
              <a:t>maxf</a:t>
            </a:r>
            <a:r>
              <a:rPr lang="en-US" dirty="0"/>
              <a:t> from </a:t>
            </a:r>
            <a:r>
              <a:rPr lang="en-US" dirty="0" err="1"/>
              <a:t>smalltable</a:t>
            </a:r>
            <a:r>
              <a:rPr lang="en-US" dirty="0"/>
              <a:t> group by lang")</a:t>
            </a:r>
          </a:p>
          <a:p>
            <a:r>
              <a:rPr lang="en-US" dirty="0" err="1"/>
              <a:t>af_without_part.show</a:t>
            </a:r>
            <a:r>
              <a:rPr lang="en-US" dirty="0"/>
              <a:t>(false)</a:t>
            </a:r>
          </a:p>
          <a:p>
            <a:r>
              <a:rPr lang="en-US" dirty="0" err="1"/>
              <a:t>af_without_part.coalesce</a:t>
            </a:r>
            <a:r>
              <a:rPr lang="en-US" dirty="0"/>
              <a:t>(1).write.format("com.databricks.spark.csv").option("header", "true").save("/SparkStuff/ec_agg_func_without_part.csv")</a:t>
            </a:r>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2B26673B-C88E-4FFD-A7D9-8D0016A0373E}"/>
              </a:ext>
            </a:extLst>
          </p:cNvPr>
          <p:cNvGraphicFramePr>
            <a:graphicFrameLocks noGrp="1"/>
          </p:cNvGraphicFramePr>
          <p:nvPr>
            <p:ph sz="quarter" idx="4"/>
            <p:extLst>
              <p:ext uri="{D42A27DB-BD31-4B8C-83A1-F6EECF244321}">
                <p14:modId xmlns:p14="http://schemas.microsoft.com/office/powerpoint/2010/main" val="2868785615"/>
              </p:ext>
            </p:extLst>
          </p:nvPr>
        </p:nvGraphicFramePr>
        <p:xfrm>
          <a:off x="6096000" y="2048980"/>
          <a:ext cx="4127499" cy="3382990"/>
        </p:xfrm>
        <a:graphic>
          <a:graphicData uri="http://schemas.openxmlformats.org/drawingml/2006/table">
            <a:tbl>
              <a:tblPr>
                <a:tableStyleId>{69CF1AB2-1976-4502-BF36-3FF5EA218861}</a:tableStyleId>
              </a:tblPr>
              <a:tblGrid>
                <a:gridCol w="1375833">
                  <a:extLst>
                    <a:ext uri="{9D8B030D-6E8A-4147-A177-3AD203B41FA5}">
                      <a16:colId xmlns:a16="http://schemas.microsoft.com/office/drawing/2014/main" val="2851676692"/>
                    </a:ext>
                  </a:extLst>
                </a:gridCol>
                <a:gridCol w="1375833">
                  <a:extLst>
                    <a:ext uri="{9D8B030D-6E8A-4147-A177-3AD203B41FA5}">
                      <a16:colId xmlns:a16="http://schemas.microsoft.com/office/drawing/2014/main" val="1777239745"/>
                    </a:ext>
                  </a:extLst>
                </a:gridCol>
                <a:gridCol w="1375833">
                  <a:extLst>
                    <a:ext uri="{9D8B030D-6E8A-4147-A177-3AD203B41FA5}">
                      <a16:colId xmlns:a16="http://schemas.microsoft.com/office/drawing/2014/main" val="1868356"/>
                    </a:ext>
                  </a:extLst>
                </a:gridCol>
              </a:tblGrid>
              <a:tr h="338299">
                <a:tc>
                  <a:txBody>
                    <a:bodyPr/>
                    <a:lstStyle/>
                    <a:p>
                      <a:pPr algn="l" fontAlgn="b"/>
                      <a:r>
                        <a:rPr lang="en-US" sz="1400" u="none" strike="noStrike" dirty="0">
                          <a:effectLst/>
                        </a:rPr>
                        <a:t>lang</a:t>
                      </a:r>
                      <a:endParaRPr lang="en-US"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a:effectLst/>
                        </a:rPr>
                        <a:t>avgf</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400" u="none" strike="noStrike" dirty="0" err="1">
                          <a:effectLst/>
                        </a:rPr>
                        <a:t>maxf</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3318353197"/>
                  </a:ext>
                </a:extLst>
              </a:tr>
              <a:tr h="338299">
                <a:tc>
                  <a:txBody>
                    <a:bodyPr/>
                    <a:lstStyle/>
                    <a:p>
                      <a:pPr algn="l" fontAlgn="b"/>
                      <a:r>
                        <a:rPr lang="en-US" sz="1400" u="none" strike="noStrike">
                          <a:effectLst/>
                        </a:rPr>
                        <a: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2361.668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83805</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6039964"/>
                  </a:ext>
                </a:extLst>
              </a:tr>
              <a:tr h="338299">
                <a:tc>
                  <a:txBody>
                    <a:bodyPr/>
                    <a:lstStyle/>
                    <a:p>
                      <a:pPr algn="l" fontAlgn="b"/>
                      <a:r>
                        <a:rPr lang="en-US" sz="1400" u="none" strike="noStrike">
                          <a:effectLst/>
                        </a:rPr>
                        <a:t>en-gb</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645.3478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3807</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9808249"/>
                  </a:ext>
                </a:extLst>
              </a:tr>
              <a:tr h="338299">
                <a:tc>
                  <a:txBody>
                    <a:bodyPr/>
                    <a:lstStyle/>
                    <a:p>
                      <a:pPr algn="l" fontAlgn="b"/>
                      <a:r>
                        <a:rPr lang="en-US" sz="1400" u="none" strike="noStrike">
                          <a:effectLst/>
                        </a:rPr>
                        <a:t>pt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162.5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291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7043736"/>
                  </a:ext>
                </a:extLst>
              </a:tr>
              <a:tr h="338299">
                <a:tc>
                  <a:txBody>
                    <a:bodyPr/>
                    <a:lstStyle/>
                    <a:p>
                      <a:pPr algn="l" fontAlgn="b"/>
                      <a:r>
                        <a:rPr lang="en-US" sz="1400" u="none" strike="noStrike" dirty="0">
                          <a:effectLst/>
                        </a:rPr>
                        <a:t>ko</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124.3333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253</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2658125"/>
                  </a:ext>
                </a:extLst>
              </a:tr>
              <a:tr h="338299">
                <a:tc>
                  <a:txBody>
                    <a:bodyPr/>
                    <a:lstStyle/>
                    <a:p>
                      <a:pPr algn="l" fontAlgn="b"/>
                      <a:r>
                        <a:rPr lang="en-US" sz="1400" u="none" strike="noStrike">
                          <a:effectLst/>
                        </a:rPr>
                        <a:t>tr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455.125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1633</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044649"/>
                  </a:ext>
                </a:extLst>
              </a:tr>
              <a:tr h="338299">
                <a:tc>
                  <a:txBody>
                    <a:bodyPr/>
                    <a:lstStyle/>
                    <a:p>
                      <a:pPr algn="l" fontAlgn="b"/>
                      <a:r>
                        <a:rPr lang="en-US" sz="1400" u="none" strike="noStrike">
                          <a:effectLst/>
                        </a:rPr>
                        <a:t>de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486.875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1020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3815486"/>
                  </a:ext>
                </a:extLst>
              </a:tr>
              <a:tr h="338299">
                <a:tc>
                  <a:txBody>
                    <a:bodyPr/>
                    <a:lstStyle/>
                    <a:p>
                      <a:pPr algn="l" fontAlgn="b"/>
                      <a:r>
                        <a:rPr lang="en-US" sz="1400" u="none" strike="noStrike">
                          <a:effectLst/>
                        </a:rPr>
                        <a:t>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5043.538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111420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3792349"/>
                  </a:ext>
                </a:extLst>
              </a:tr>
              <a:tr h="338299">
                <a:tc>
                  <a:txBody>
                    <a:bodyPr/>
                    <a:lstStyle/>
                    <a:p>
                      <a:pPr algn="l" fontAlgn="b"/>
                      <a:r>
                        <a:rPr lang="en-US" sz="1400" u="none" strike="noStrike">
                          <a:effectLst/>
                        </a:rPr>
                        <a:t>hr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4113569"/>
                  </a:ext>
                </a:extLst>
              </a:tr>
              <a:tr h="338299">
                <a:tc>
                  <a:txBody>
                    <a:bodyPr/>
                    <a:lstStyle/>
                    <a:p>
                      <a:pPr algn="l" fontAlgn="b"/>
                      <a:r>
                        <a:rPr lang="en-US" sz="1400" u="none" strike="noStrike">
                          <a:effectLst/>
                        </a:rPr>
                        <a:t>it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1096.667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2038</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4615680"/>
                  </a:ext>
                </a:extLst>
              </a:tr>
            </a:tbl>
          </a:graphicData>
        </a:graphic>
      </p:graphicFrame>
    </p:spTree>
    <p:extLst>
      <p:ext uri="{BB962C8B-B14F-4D97-AF65-F5344CB8AC3E}">
        <p14:creationId xmlns:p14="http://schemas.microsoft.com/office/powerpoint/2010/main" val="76462290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0CE6226-E00E-4B4D-A4C8-146102E7068A}"/>
              </a:ext>
            </a:extLst>
          </p:cNvPr>
          <p:cNvPicPr>
            <a:picLocks noChangeAspect="1"/>
          </p:cNvPicPr>
          <p:nvPr/>
        </p:nvPicPr>
        <p:blipFill>
          <a:blip r:embed="rId3"/>
          <a:stretch>
            <a:fillRect/>
          </a:stretch>
        </p:blipFill>
        <p:spPr>
          <a:xfrm>
            <a:off x="3487119" y="429406"/>
            <a:ext cx="5176434" cy="6047469"/>
          </a:xfrm>
          <a:prstGeom prst="rect">
            <a:avLst/>
          </a:prstGeom>
        </p:spPr>
      </p:pic>
    </p:spTree>
    <p:extLst>
      <p:ext uri="{BB962C8B-B14F-4D97-AF65-F5344CB8AC3E}">
        <p14:creationId xmlns:p14="http://schemas.microsoft.com/office/powerpoint/2010/main" val="38419450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FDA-BBEC-4846-BFF3-962374464194}"/>
              </a:ext>
            </a:extLst>
          </p:cNvPr>
          <p:cNvSpPr>
            <a:spLocks noGrp="1"/>
          </p:cNvSpPr>
          <p:nvPr>
            <p:ph type="title"/>
          </p:nvPr>
        </p:nvSpPr>
        <p:spPr/>
        <p:txBody>
          <a:bodyPr/>
          <a:lstStyle/>
          <a:p>
            <a:r>
              <a:rPr lang="en-US" dirty="0"/>
              <a:t>Description 2</a:t>
            </a:r>
          </a:p>
        </p:txBody>
      </p:sp>
      <p:sp>
        <p:nvSpPr>
          <p:cNvPr id="3" name="Content Placeholder 2">
            <a:extLst>
              <a:ext uri="{FF2B5EF4-FFF2-40B4-BE49-F238E27FC236}">
                <a16:creationId xmlns:a16="http://schemas.microsoft.com/office/drawing/2014/main" id="{D058B7B7-6988-411D-91A8-60C53388165D}"/>
              </a:ext>
            </a:extLst>
          </p:cNvPr>
          <p:cNvSpPr>
            <a:spLocks noGrp="1"/>
          </p:cNvSpPr>
          <p:nvPr>
            <p:ph idx="1"/>
          </p:nvPr>
        </p:nvSpPr>
        <p:spPr>
          <a:xfrm>
            <a:off x="685801" y="2142067"/>
            <a:ext cx="10131425" cy="3649133"/>
          </a:xfrm>
        </p:spPr>
        <p:txBody>
          <a:bodyPr anchor="t"/>
          <a:lstStyle/>
          <a:p>
            <a:pPr marL="0" indent="0">
              <a:buNone/>
            </a:pPr>
            <a:r>
              <a:rPr lang="en-US" sz="4400" dirty="0"/>
              <a:t>Retrieve the user id, followers count, and friends count for each tweet and order the results by user id</a:t>
            </a:r>
          </a:p>
          <a:p>
            <a:endParaRPr lang="en-US" dirty="0"/>
          </a:p>
        </p:txBody>
      </p:sp>
    </p:spTree>
    <p:extLst>
      <p:ext uri="{BB962C8B-B14F-4D97-AF65-F5344CB8AC3E}">
        <p14:creationId xmlns:p14="http://schemas.microsoft.com/office/powerpoint/2010/main" val="361393119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Query 2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lstStyle/>
          <a:p>
            <a:r>
              <a:rPr lang="en-US" dirty="0"/>
              <a:t>val step2 = sqlContext.sql("select User.id, User.followers_count, User.friends_count from cs490").orderBy("id")</a:t>
            </a:r>
          </a:p>
          <a:p>
            <a:r>
              <a:rPr lang="en-US" dirty="0"/>
              <a:t>step2.show(false)</a:t>
            </a:r>
          </a:p>
          <a:p>
            <a:r>
              <a:rPr lang="en-US" dirty="0"/>
              <a:t>step2.coalesce(1).write.format("com.databricks.spark.csv").option("header", "true").save("/SparkStuff/step2.csv")</a:t>
            </a:r>
          </a:p>
          <a:p>
            <a:endParaRPr lang="en-US" dirty="0"/>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4" name="Content Placeholder 3">
            <a:extLst>
              <a:ext uri="{FF2B5EF4-FFF2-40B4-BE49-F238E27FC236}">
                <a16:creationId xmlns:a16="http://schemas.microsoft.com/office/drawing/2014/main" id="{96AFB612-F97D-4C33-9692-1CF9106C1EC0}"/>
              </a:ext>
            </a:extLst>
          </p:cNvPr>
          <p:cNvGraphicFramePr>
            <a:graphicFrameLocks noGrp="1"/>
          </p:cNvGraphicFramePr>
          <p:nvPr>
            <p:ph sz="quarter" idx="4"/>
            <p:extLst>
              <p:ext uri="{D42A27DB-BD31-4B8C-83A1-F6EECF244321}">
                <p14:modId xmlns:p14="http://schemas.microsoft.com/office/powerpoint/2010/main" val="2787667673"/>
              </p:ext>
            </p:extLst>
          </p:nvPr>
        </p:nvGraphicFramePr>
        <p:xfrm>
          <a:off x="6219825" y="2048981"/>
          <a:ext cx="4597401" cy="3584736"/>
        </p:xfrm>
        <a:graphic>
          <a:graphicData uri="http://schemas.openxmlformats.org/drawingml/2006/table">
            <a:tbl>
              <a:tblPr>
                <a:tableStyleId>{69CF1AB2-1976-4502-BF36-3FF5EA218861}</a:tableStyleId>
              </a:tblPr>
              <a:tblGrid>
                <a:gridCol w="1532467">
                  <a:extLst>
                    <a:ext uri="{9D8B030D-6E8A-4147-A177-3AD203B41FA5}">
                      <a16:colId xmlns:a16="http://schemas.microsoft.com/office/drawing/2014/main" val="2089612457"/>
                    </a:ext>
                  </a:extLst>
                </a:gridCol>
                <a:gridCol w="1732015">
                  <a:extLst>
                    <a:ext uri="{9D8B030D-6E8A-4147-A177-3AD203B41FA5}">
                      <a16:colId xmlns:a16="http://schemas.microsoft.com/office/drawing/2014/main" val="1008194105"/>
                    </a:ext>
                  </a:extLst>
                </a:gridCol>
                <a:gridCol w="1332919">
                  <a:extLst>
                    <a:ext uri="{9D8B030D-6E8A-4147-A177-3AD203B41FA5}">
                      <a16:colId xmlns:a16="http://schemas.microsoft.com/office/drawing/2014/main" val="946761968"/>
                    </a:ext>
                  </a:extLst>
                </a:gridCol>
              </a:tblGrid>
              <a:tr h="600219">
                <a:tc>
                  <a:txBody>
                    <a:bodyPr/>
                    <a:lstStyle/>
                    <a:p>
                      <a:pPr algn="l" fontAlgn="b"/>
                      <a:r>
                        <a:rPr lang="en-US" sz="1800" u="none" strike="noStrike" dirty="0">
                          <a:effectLst/>
                        </a:rPr>
                        <a:t>id</a:t>
                      </a:r>
                      <a:endParaRPr lang="en-US" sz="18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800" u="none" strike="noStrike" dirty="0">
                          <a:effectLst/>
                        </a:rPr>
                        <a:t>followers_count</a:t>
                      </a:r>
                      <a:endParaRPr lang="en-US" sz="1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800" u="none" strike="noStrike" dirty="0">
                          <a:effectLst/>
                        </a:rPr>
                        <a:t>friends_count</a:t>
                      </a:r>
                      <a:endParaRPr lang="en-US" sz="1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2910158244"/>
                  </a:ext>
                </a:extLst>
              </a:tr>
              <a:tr h="331613">
                <a:tc>
                  <a:txBody>
                    <a:bodyPr/>
                    <a:lstStyle/>
                    <a:p>
                      <a:pPr algn="l" fontAlgn="b"/>
                      <a:r>
                        <a:rPr lang="en-US" sz="1600" u="none" strike="noStrike" dirty="0">
                          <a:effectLst/>
                        </a:rPr>
                        <a:t>2067661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110690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494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2484255"/>
                  </a:ext>
                </a:extLst>
              </a:tr>
              <a:tr h="331613">
                <a:tc>
                  <a:txBody>
                    <a:bodyPr/>
                    <a:lstStyle/>
                    <a:p>
                      <a:pPr algn="l" fontAlgn="b"/>
                      <a:r>
                        <a:rPr lang="en-US" sz="1600" u="none" strike="noStrike" dirty="0">
                          <a:effectLst/>
                        </a:rPr>
                        <a:t>10325642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785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521</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9887796"/>
                  </a:ext>
                </a:extLst>
              </a:tr>
              <a:tr h="331613">
                <a:tc>
                  <a:txBody>
                    <a:bodyPr/>
                    <a:lstStyle/>
                    <a:p>
                      <a:pPr algn="l" fontAlgn="b"/>
                      <a:r>
                        <a:rPr lang="en-US" sz="1600" u="none" strike="noStrike" dirty="0">
                          <a:effectLst/>
                        </a:rPr>
                        <a:t>10695762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2353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2102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0181843"/>
                  </a:ext>
                </a:extLst>
              </a:tr>
              <a:tr h="331613">
                <a:tc>
                  <a:txBody>
                    <a:bodyPr/>
                    <a:lstStyle/>
                    <a:p>
                      <a:pPr algn="l" fontAlgn="b"/>
                      <a:r>
                        <a:rPr lang="en-US" sz="1600" u="none" strike="noStrike" dirty="0">
                          <a:effectLst/>
                        </a:rPr>
                        <a:t>14164972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2075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3852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811200"/>
                  </a:ext>
                </a:extLst>
              </a:tr>
              <a:tr h="331613">
                <a:tc>
                  <a:txBody>
                    <a:bodyPr/>
                    <a:lstStyle/>
                    <a:p>
                      <a:pPr algn="l" fontAlgn="b"/>
                      <a:r>
                        <a:rPr lang="en-US" sz="1600" u="none" strike="noStrike" dirty="0">
                          <a:effectLst/>
                        </a:rPr>
                        <a:t>14164972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2075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3852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0506434"/>
                  </a:ext>
                </a:extLst>
              </a:tr>
              <a:tr h="331613">
                <a:tc>
                  <a:txBody>
                    <a:bodyPr/>
                    <a:lstStyle/>
                    <a:p>
                      <a:pPr algn="l" fontAlgn="b"/>
                      <a:r>
                        <a:rPr lang="en-US" sz="1600" u="none" strike="noStrike" dirty="0">
                          <a:effectLst/>
                        </a:rPr>
                        <a:t>14164972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2075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3852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6018855"/>
                  </a:ext>
                </a:extLst>
              </a:tr>
              <a:tr h="331613">
                <a:tc>
                  <a:txBody>
                    <a:bodyPr/>
                    <a:lstStyle/>
                    <a:p>
                      <a:pPr algn="l" fontAlgn="b"/>
                      <a:r>
                        <a:rPr lang="en-US" sz="1600" u="none" strike="noStrike" dirty="0">
                          <a:effectLst/>
                        </a:rPr>
                        <a:t>14262317</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18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98</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4680025"/>
                  </a:ext>
                </a:extLst>
              </a:tr>
              <a:tr h="331613">
                <a:tc>
                  <a:txBody>
                    <a:bodyPr/>
                    <a:lstStyle/>
                    <a:p>
                      <a:pPr algn="l" fontAlgn="b"/>
                      <a:r>
                        <a:rPr lang="en-US" sz="1600" u="none" strike="noStrike" dirty="0">
                          <a:effectLst/>
                        </a:rPr>
                        <a:t>14293310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14797604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848</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9731695"/>
                  </a:ext>
                </a:extLst>
              </a:tr>
              <a:tr h="331613">
                <a:tc>
                  <a:txBody>
                    <a:bodyPr/>
                    <a:lstStyle/>
                    <a:p>
                      <a:pPr algn="l" fontAlgn="b"/>
                      <a:r>
                        <a:rPr lang="en-US" sz="1600" u="none" strike="noStrike" dirty="0">
                          <a:effectLst/>
                        </a:rPr>
                        <a:t>14365762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4325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4983</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1142074"/>
                  </a:ext>
                </a:extLst>
              </a:tr>
            </a:tbl>
          </a:graphicData>
        </a:graphic>
      </p:graphicFrame>
    </p:spTree>
    <p:extLst>
      <p:ext uri="{BB962C8B-B14F-4D97-AF65-F5344CB8AC3E}">
        <p14:creationId xmlns:p14="http://schemas.microsoft.com/office/powerpoint/2010/main" val="12006712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FDA-BBEC-4846-BFF3-962374464194}"/>
              </a:ext>
            </a:extLst>
          </p:cNvPr>
          <p:cNvSpPr>
            <a:spLocks noGrp="1"/>
          </p:cNvSpPr>
          <p:nvPr>
            <p:ph type="title"/>
          </p:nvPr>
        </p:nvSpPr>
        <p:spPr/>
        <p:txBody>
          <a:bodyPr/>
          <a:lstStyle/>
          <a:p>
            <a:r>
              <a:rPr lang="en-US" dirty="0"/>
              <a:t>Description 3</a:t>
            </a:r>
          </a:p>
        </p:txBody>
      </p:sp>
      <p:sp>
        <p:nvSpPr>
          <p:cNvPr id="3" name="Content Placeholder 2">
            <a:extLst>
              <a:ext uri="{FF2B5EF4-FFF2-40B4-BE49-F238E27FC236}">
                <a16:creationId xmlns:a16="http://schemas.microsoft.com/office/drawing/2014/main" id="{D058B7B7-6988-411D-91A8-60C53388165D}"/>
              </a:ext>
            </a:extLst>
          </p:cNvPr>
          <p:cNvSpPr>
            <a:spLocks noGrp="1"/>
          </p:cNvSpPr>
          <p:nvPr>
            <p:ph idx="1"/>
          </p:nvPr>
        </p:nvSpPr>
        <p:spPr>
          <a:xfrm>
            <a:off x="685801" y="2142067"/>
            <a:ext cx="10131425" cy="3649133"/>
          </a:xfrm>
        </p:spPr>
        <p:txBody>
          <a:bodyPr anchor="t"/>
          <a:lstStyle/>
          <a:p>
            <a:pPr marL="0" indent="0">
              <a:buNone/>
            </a:pPr>
            <a:r>
              <a:rPr lang="en-US" sz="4400" dirty="0"/>
              <a:t>Retrieve the tweet id, user id for those tweets whose lang = “en”</a:t>
            </a:r>
          </a:p>
          <a:p>
            <a:pPr marL="0" indent="0">
              <a:buNone/>
            </a:pPr>
            <a:endParaRPr lang="en-US" dirty="0"/>
          </a:p>
        </p:txBody>
      </p:sp>
    </p:spTree>
    <p:extLst>
      <p:ext uri="{BB962C8B-B14F-4D97-AF65-F5344CB8AC3E}">
        <p14:creationId xmlns:p14="http://schemas.microsoft.com/office/powerpoint/2010/main" val="200795613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7FE-2F46-49B0-938E-3A3D402ACA7C}"/>
              </a:ext>
            </a:extLst>
          </p:cNvPr>
          <p:cNvSpPr>
            <a:spLocks noGrp="1"/>
          </p:cNvSpPr>
          <p:nvPr>
            <p:ph type="title"/>
          </p:nvPr>
        </p:nvSpPr>
        <p:spPr>
          <a:xfrm>
            <a:off x="685801" y="609600"/>
            <a:ext cx="10131425" cy="769749"/>
          </a:xfrm>
        </p:spPr>
        <p:txBody>
          <a:bodyPr/>
          <a:lstStyle/>
          <a:p>
            <a:r>
              <a:rPr lang="en-US" cap="none" dirty="0">
                <a:latin typeface="Georgia" panose="02040502050405020303" pitchFamily="18" charset="0"/>
              </a:rPr>
              <a:t>Query 3	</a:t>
            </a:r>
          </a:p>
        </p:txBody>
      </p:sp>
      <p:sp>
        <p:nvSpPr>
          <p:cNvPr id="10" name="Text Placeholder 9">
            <a:extLst>
              <a:ext uri="{FF2B5EF4-FFF2-40B4-BE49-F238E27FC236}">
                <a16:creationId xmlns:a16="http://schemas.microsoft.com/office/drawing/2014/main" id="{2F5B91B3-7D61-4DDA-AD73-241D646AE0E7}"/>
              </a:ext>
            </a:extLst>
          </p:cNvPr>
          <p:cNvSpPr>
            <a:spLocks noGrp="1"/>
          </p:cNvSpPr>
          <p:nvPr>
            <p:ph type="body" idx="1"/>
          </p:nvPr>
        </p:nvSpPr>
        <p:spPr>
          <a:xfrm>
            <a:off x="663045" y="1426034"/>
            <a:ext cx="4709054" cy="576262"/>
          </a:xfrm>
        </p:spPr>
        <p:txBody>
          <a:bodyPr/>
          <a:lstStyle/>
          <a:p>
            <a:r>
              <a:rPr lang="en-US" dirty="0"/>
              <a:t>Query:</a:t>
            </a:r>
          </a:p>
        </p:txBody>
      </p:sp>
      <p:sp>
        <p:nvSpPr>
          <p:cNvPr id="11" name="Content Placeholder 10">
            <a:extLst>
              <a:ext uri="{FF2B5EF4-FFF2-40B4-BE49-F238E27FC236}">
                <a16:creationId xmlns:a16="http://schemas.microsoft.com/office/drawing/2014/main" id="{7EC4A251-B544-4048-A9D3-DCA1F7C2D270}"/>
              </a:ext>
            </a:extLst>
          </p:cNvPr>
          <p:cNvSpPr>
            <a:spLocks noGrp="1"/>
          </p:cNvSpPr>
          <p:nvPr>
            <p:ph sz="half" idx="2"/>
          </p:nvPr>
        </p:nvSpPr>
        <p:spPr>
          <a:xfrm>
            <a:off x="663045" y="2002296"/>
            <a:ext cx="4996923" cy="4695986"/>
          </a:xfrm>
        </p:spPr>
        <p:txBody>
          <a:bodyPr/>
          <a:lstStyle/>
          <a:p>
            <a:r>
              <a:rPr lang="en-US" dirty="0"/>
              <a:t>val step3 = sqlContext.sql("select id as tweet_id, User.id as user_id from cs490 where lang='en'")</a:t>
            </a:r>
          </a:p>
          <a:p>
            <a:r>
              <a:rPr lang="en-US" dirty="0"/>
              <a:t>step3.show(false)</a:t>
            </a:r>
          </a:p>
          <a:p>
            <a:r>
              <a:rPr lang="en-US" dirty="0"/>
              <a:t>step3.coalesce(1).write.format("com.databricks.spark.csv").option("header", "true").save("/SparkStuff/step3.csv")</a:t>
            </a:r>
          </a:p>
          <a:p>
            <a:endParaRPr lang="en-US" dirty="0"/>
          </a:p>
        </p:txBody>
      </p:sp>
      <p:sp>
        <p:nvSpPr>
          <p:cNvPr id="12" name="Text Placeholder 11">
            <a:extLst>
              <a:ext uri="{FF2B5EF4-FFF2-40B4-BE49-F238E27FC236}">
                <a16:creationId xmlns:a16="http://schemas.microsoft.com/office/drawing/2014/main" id="{BBF91478-67A5-494C-B3EB-480C76C608FB}"/>
              </a:ext>
            </a:extLst>
          </p:cNvPr>
          <p:cNvSpPr>
            <a:spLocks noGrp="1"/>
          </p:cNvSpPr>
          <p:nvPr>
            <p:ph type="body" sz="quarter" idx="3"/>
          </p:nvPr>
        </p:nvSpPr>
        <p:spPr>
          <a:xfrm>
            <a:off x="6096000" y="1426034"/>
            <a:ext cx="4722813" cy="576262"/>
          </a:xfrm>
        </p:spPr>
        <p:txBody>
          <a:bodyPr/>
          <a:lstStyle/>
          <a:p>
            <a:r>
              <a:rPr lang="en-US" dirty="0"/>
              <a:t>Results:</a:t>
            </a:r>
          </a:p>
        </p:txBody>
      </p:sp>
      <p:graphicFrame>
        <p:nvGraphicFramePr>
          <p:cNvPr id="3" name="Content Placeholder 2">
            <a:extLst>
              <a:ext uri="{FF2B5EF4-FFF2-40B4-BE49-F238E27FC236}">
                <a16:creationId xmlns:a16="http://schemas.microsoft.com/office/drawing/2014/main" id="{CA8504A6-7C7E-4FD1-9FB5-CF14DA06EC56}"/>
              </a:ext>
            </a:extLst>
          </p:cNvPr>
          <p:cNvGraphicFramePr>
            <a:graphicFrameLocks noGrp="1"/>
          </p:cNvGraphicFramePr>
          <p:nvPr>
            <p:ph sz="quarter" idx="4"/>
            <p:extLst>
              <p:ext uri="{D42A27DB-BD31-4B8C-83A1-F6EECF244321}">
                <p14:modId xmlns:p14="http://schemas.microsoft.com/office/powerpoint/2010/main" val="3636612445"/>
              </p:ext>
            </p:extLst>
          </p:nvPr>
        </p:nvGraphicFramePr>
        <p:xfrm>
          <a:off x="6096000" y="2048981"/>
          <a:ext cx="4077494" cy="3161670"/>
        </p:xfrm>
        <a:graphic>
          <a:graphicData uri="http://schemas.openxmlformats.org/drawingml/2006/table">
            <a:tbl>
              <a:tblPr>
                <a:tableStyleId>{69CF1AB2-1976-4502-BF36-3FF5EA218861}</a:tableStyleId>
              </a:tblPr>
              <a:tblGrid>
                <a:gridCol w="2650933">
                  <a:extLst>
                    <a:ext uri="{9D8B030D-6E8A-4147-A177-3AD203B41FA5}">
                      <a16:colId xmlns:a16="http://schemas.microsoft.com/office/drawing/2014/main" val="477750684"/>
                    </a:ext>
                  </a:extLst>
                </a:gridCol>
                <a:gridCol w="1426561">
                  <a:extLst>
                    <a:ext uri="{9D8B030D-6E8A-4147-A177-3AD203B41FA5}">
                      <a16:colId xmlns:a16="http://schemas.microsoft.com/office/drawing/2014/main" val="987665492"/>
                    </a:ext>
                  </a:extLst>
                </a:gridCol>
              </a:tblGrid>
              <a:tr h="316167">
                <a:tc>
                  <a:txBody>
                    <a:bodyPr/>
                    <a:lstStyle/>
                    <a:p>
                      <a:pPr algn="l" fontAlgn="b"/>
                      <a:r>
                        <a:rPr lang="en-US" sz="1800" u="none" strike="noStrike" dirty="0">
                          <a:effectLst/>
                        </a:rPr>
                        <a:t>tweet_id</a:t>
                      </a:r>
                      <a:endParaRPr lang="en-US" sz="18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accent1"/>
                    </a:solidFill>
                  </a:tcPr>
                </a:tc>
                <a:tc>
                  <a:txBody>
                    <a:bodyPr/>
                    <a:lstStyle/>
                    <a:p>
                      <a:pPr algn="l" fontAlgn="b"/>
                      <a:r>
                        <a:rPr lang="en-US" sz="1800" u="none" strike="noStrike" dirty="0">
                          <a:effectLst/>
                        </a:rPr>
                        <a:t>user_id</a:t>
                      </a:r>
                      <a:endParaRPr lang="en-US" sz="1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130962578"/>
                  </a:ext>
                </a:extLst>
              </a:tr>
              <a:tr h="316167">
                <a:tc>
                  <a:txBody>
                    <a:bodyPr/>
                    <a:lstStyle/>
                    <a:p>
                      <a:pPr algn="l" fontAlgn="b"/>
                      <a:r>
                        <a:rPr lang="en-US" sz="1600" u="none" strike="noStrike" dirty="0">
                          <a:effectLst/>
                        </a:rPr>
                        <a:t>919838712283967000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24621370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4353114"/>
                  </a:ext>
                </a:extLst>
              </a:tr>
              <a:tr h="316167">
                <a:tc>
                  <a:txBody>
                    <a:bodyPr/>
                    <a:lstStyle/>
                    <a:p>
                      <a:pPr algn="l" fontAlgn="b"/>
                      <a:r>
                        <a:rPr lang="en-US" sz="1600" u="none" strike="noStrike" dirty="0">
                          <a:effectLst/>
                        </a:rPr>
                        <a:t>919838712200093000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1332398161</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7330411"/>
                  </a:ext>
                </a:extLst>
              </a:tr>
              <a:tr h="316167">
                <a:tc>
                  <a:txBody>
                    <a:bodyPr/>
                    <a:lstStyle/>
                    <a:p>
                      <a:pPr algn="l" fontAlgn="b"/>
                      <a:r>
                        <a:rPr lang="en-US" sz="1600" u="none" strike="noStrike" dirty="0">
                          <a:effectLst/>
                        </a:rPr>
                        <a:t>919838712485134000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14424667</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2899405"/>
                  </a:ext>
                </a:extLst>
              </a:tr>
              <a:tr h="316167">
                <a:tc>
                  <a:txBody>
                    <a:bodyPr/>
                    <a:lstStyle/>
                    <a:p>
                      <a:pPr algn="l" fontAlgn="b"/>
                      <a:r>
                        <a:rPr lang="en-US" sz="1600" u="none" strike="noStrike" dirty="0">
                          <a:effectLst/>
                        </a:rPr>
                        <a:t>919838713764548000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3864138205</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519963"/>
                  </a:ext>
                </a:extLst>
              </a:tr>
              <a:tr h="316167">
                <a:tc>
                  <a:txBody>
                    <a:bodyPr/>
                    <a:lstStyle/>
                    <a:p>
                      <a:pPr algn="l" fontAlgn="b"/>
                      <a:r>
                        <a:rPr lang="en-US" sz="1600" u="none" strike="noStrike" dirty="0">
                          <a:effectLst/>
                        </a:rPr>
                        <a:t>919838715635216000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2716028982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1780350"/>
                  </a:ext>
                </a:extLst>
              </a:tr>
              <a:tr h="316167">
                <a:tc>
                  <a:txBody>
                    <a:bodyPr/>
                    <a:lstStyle/>
                    <a:p>
                      <a:pPr algn="l" fontAlgn="b"/>
                      <a:r>
                        <a:rPr lang="en-US" sz="1600" u="none" strike="noStrike" dirty="0">
                          <a:effectLst/>
                        </a:rPr>
                        <a:t>919838715815501000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17492639</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0143592"/>
                  </a:ext>
                </a:extLst>
              </a:tr>
              <a:tr h="316167">
                <a:tc>
                  <a:txBody>
                    <a:bodyPr/>
                    <a:lstStyle/>
                    <a:p>
                      <a:pPr algn="l" fontAlgn="b"/>
                      <a:r>
                        <a:rPr lang="en-US" sz="1600" u="none" strike="noStrike" dirty="0">
                          <a:effectLst/>
                        </a:rPr>
                        <a:t>919838716092452000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2275834219</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2085482"/>
                  </a:ext>
                </a:extLst>
              </a:tr>
              <a:tr h="316167">
                <a:tc>
                  <a:txBody>
                    <a:bodyPr/>
                    <a:lstStyle/>
                    <a:p>
                      <a:pPr algn="l" fontAlgn="b"/>
                      <a:r>
                        <a:rPr lang="en-US" sz="1600" u="none" strike="noStrike" dirty="0">
                          <a:effectLst/>
                        </a:rPr>
                        <a:t>919838717178732000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2716028982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9218047"/>
                  </a:ext>
                </a:extLst>
              </a:tr>
              <a:tr h="316167">
                <a:tc>
                  <a:txBody>
                    <a:bodyPr/>
                    <a:lstStyle/>
                    <a:p>
                      <a:pPr algn="l" fontAlgn="b"/>
                      <a:r>
                        <a:rPr lang="en-US" sz="1600" u="none" strike="noStrike" dirty="0">
                          <a:effectLst/>
                        </a:rPr>
                        <a:t>919838718759919000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1620010466</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0198736"/>
                  </a:ext>
                </a:extLst>
              </a:tr>
            </a:tbl>
          </a:graphicData>
        </a:graphic>
      </p:graphicFrame>
    </p:spTree>
    <p:extLst>
      <p:ext uri="{BB962C8B-B14F-4D97-AF65-F5344CB8AC3E}">
        <p14:creationId xmlns:p14="http://schemas.microsoft.com/office/powerpoint/2010/main" val="17832069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FDA-BBEC-4846-BFF3-962374464194}"/>
              </a:ext>
            </a:extLst>
          </p:cNvPr>
          <p:cNvSpPr>
            <a:spLocks noGrp="1"/>
          </p:cNvSpPr>
          <p:nvPr>
            <p:ph type="title"/>
          </p:nvPr>
        </p:nvSpPr>
        <p:spPr/>
        <p:txBody>
          <a:bodyPr/>
          <a:lstStyle/>
          <a:p>
            <a:r>
              <a:rPr lang="en-US" dirty="0"/>
              <a:t>Description 4</a:t>
            </a:r>
          </a:p>
        </p:txBody>
      </p:sp>
      <p:sp>
        <p:nvSpPr>
          <p:cNvPr id="3" name="Content Placeholder 2">
            <a:extLst>
              <a:ext uri="{FF2B5EF4-FFF2-40B4-BE49-F238E27FC236}">
                <a16:creationId xmlns:a16="http://schemas.microsoft.com/office/drawing/2014/main" id="{D058B7B7-6988-411D-91A8-60C53388165D}"/>
              </a:ext>
            </a:extLst>
          </p:cNvPr>
          <p:cNvSpPr>
            <a:spLocks noGrp="1"/>
          </p:cNvSpPr>
          <p:nvPr>
            <p:ph idx="1"/>
          </p:nvPr>
        </p:nvSpPr>
        <p:spPr>
          <a:xfrm>
            <a:off x="685801" y="2142067"/>
            <a:ext cx="10131425" cy="3649133"/>
          </a:xfrm>
        </p:spPr>
        <p:txBody>
          <a:bodyPr anchor="t"/>
          <a:lstStyle/>
          <a:p>
            <a:pPr marL="0" indent="0">
              <a:buNone/>
            </a:pPr>
            <a:r>
              <a:rPr lang="en-US" sz="4400" dirty="0"/>
              <a:t>Retrieve all the hashtags in the tweets and output the list of unique hashtags and their total frequency of occurrence in the tweets</a:t>
            </a:r>
          </a:p>
          <a:p>
            <a:pPr marL="0" indent="0">
              <a:buNone/>
            </a:pPr>
            <a:endParaRPr lang="en-US" dirty="0"/>
          </a:p>
        </p:txBody>
      </p:sp>
    </p:spTree>
    <p:extLst>
      <p:ext uri="{BB962C8B-B14F-4D97-AF65-F5344CB8AC3E}">
        <p14:creationId xmlns:p14="http://schemas.microsoft.com/office/powerpoint/2010/main" val="394582128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2209</TotalTime>
  <Words>4322</Words>
  <Application>Microsoft Office PowerPoint</Application>
  <PresentationFormat>Widescreen</PresentationFormat>
  <Paragraphs>884</Paragraphs>
  <Slides>42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Georgia</vt:lpstr>
      <vt:lpstr>Lucida Handwriting</vt:lpstr>
      <vt:lpstr>Sitka Small</vt:lpstr>
      <vt:lpstr>Celestial</vt:lpstr>
      <vt:lpstr>Big data Project  Part II</vt:lpstr>
      <vt:lpstr>My DATA</vt:lpstr>
      <vt:lpstr>Description 1</vt:lpstr>
      <vt:lpstr>Query 1 </vt:lpstr>
      <vt:lpstr>Description 2</vt:lpstr>
      <vt:lpstr>Query 2 </vt:lpstr>
      <vt:lpstr>Description 3</vt:lpstr>
      <vt:lpstr>Query 3 </vt:lpstr>
      <vt:lpstr>Description 4</vt:lpstr>
      <vt:lpstr>Query 4 </vt:lpstr>
      <vt:lpstr>Description 5</vt:lpstr>
      <vt:lpstr>Query 5 </vt:lpstr>
      <vt:lpstr>Description 6</vt:lpstr>
      <vt:lpstr>Query 6 </vt:lpstr>
      <vt:lpstr>Description 7</vt:lpstr>
      <vt:lpstr>Query 7 </vt:lpstr>
      <vt:lpstr>Description 8</vt:lpstr>
      <vt:lpstr>Query 8 </vt:lpstr>
      <vt:lpstr>Description 9</vt:lpstr>
      <vt:lpstr>Query 9 </vt:lpstr>
      <vt:lpstr>Description 10</vt:lpstr>
      <vt:lpstr>Query 10 </vt:lpstr>
      <vt:lpstr>Description 11</vt:lpstr>
      <vt:lpstr>Query 11 </vt:lpstr>
      <vt:lpstr>Description 12</vt:lpstr>
      <vt:lpstr>Query 12 </vt:lpstr>
      <vt:lpstr>Description 13</vt:lpstr>
      <vt:lpstr>Query 13 </vt:lpstr>
      <vt:lpstr>Description 14</vt:lpstr>
      <vt:lpstr>Query 14 </vt:lpstr>
      <vt:lpstr>Description 15</vt:lpstr>
      <vt:lpstr>Query 15 </vt:lpstr>
      <vt:lpstr>PowerPoint Presentation</vt:lpstr>
      <vt:lpstr>Window Functions</vt:lpstr>
      <vt:lpstr>Rank </vt:lpstr>
      <vt:lpstr>Percent Rank </vt:lpstr>
      <vt:lpstr>Row Number</vt:lpstr>
      <vt:lpstr>Ntile </vt:lpstr>
      <vt:lpstr>Cumulative Distribution </vt:lpstr>
      <vt:lpstr>Aggregate Functions  </vt:lpstr>
      <vt:lpstr>Aggregate Functions Without “Partition By”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Project  Part II</dc:title>
  <dc:creator>Ty Phene</dc:creator>
  <cp:lastModifiedBy>Ty Phene</cp:lastModifiedBy>
  <cp:revision>73</cp:revision>
  <dcterms:created xsi:type="dcterms:W3CDTF">2017-11-22T23:17:16Z</dcterms:created>
  <dcterms:modified xsi:type="dcterms:W3CDTF">2017-11-28T10:15:37Z</dcterms:modified>
</cp:coreProperties>
</file>