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rm8488/distilroberta-finetuned-financial-news-sentiment-analysis?" TargetMode="External"/><Relationship Id="rId2" Type="http://schemas.openxmlformats.org/officeDocument/2006/relationships/hyperlink" Target="https://huggingface.co/human-centered-summarization/financial-summarization-pegas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huggingface.co/ProsusAI/finbert?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#1</a:t>
            </a:r>
          </a:p>
          <a:p>
            <a:r>
              <a:rPr lang="en-US" dirty="0"/>
              <a:t>1/13/21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F23B-91B0-684B-97AE-879CBED5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F75D-3D8D-854B-AA8D-C1A809A5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any correlation between the timestamped sentiment scores and the real-time stock performance</a:t>
            </a:r>
          </a:p>
          <a:p>
            <a:r>
              <a:rPr lang="en-US" dirty="0"/>
              <a:t>Free data sources???</a:t>
            </a:r>
          </a:p>
        </p:txBody>
      </p:sp>
    </p:spTree>
    <p:extLst>
      <p:ext uri="{BB962C8B-B14F-4D97-AF65-F5344CB8AC3E}">
        <p14:creationId xmlns:p14="http://schemas.microsoft.com/office/powerpoint/2010/main" val="27863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D6AC-515B-9245-B2D2-A901942B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6E2D-C665-FE4F-A603-128512ABE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8F3B-0A00-CB40-B206-90768A9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C330-E53F-C948-97B7-EF9549EB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dirty="0"/>
              <a:t>Current work</a:t>
            </a:r>
          </a:p>
          <a:p>
            <a:pPr lvl="1"/>
            <a:r>
              <a:rPr lang="en-US" dirty="0"/>
              <a:t>Import and parse data file to collect date and timestamp</a:t>
            </a:r>
          </a:p>
          <a:p>
            <a:pPr lvl="1"/>
            <a:r>
              <a:rPr lang="en-US" dirty="0"/>
              <a:t>Collect all data files dating back to ???</a:t>
            </a:r>
          </a:p>
          <a:p>
            <a:pPr lvl="1"/>
            <a:r>
              <a:rPr lang="en-US" dirty="0"/>
              <a:t>Initial EDA to gather volume count for specific sectors and companies</a:t>
            </a:r>
          </a:p>
          <a:p>
            <a:pPr lvl="1"/>
            <a:r>
              <a:rPr lang="en-US" dirty="0"/>
              <a:t>Connect </a:t>
            </a:r>
            <a:r>
              <a:rPr lang="en-US" dirty="0" err="1"/>
              <a:t>HuggingFace</a:t>
            </a:r>
            <a:r>
              <a:rPr lang="en-US" dirty="0"/>
              <a:t> APIs to run on keywords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Write a script to navigate to URL </a:t>
            </a:r>
          </a:p>
          <a:p>
            <a:pPr lvl="1"/>
            <a:r>
              <a:rPr lang="en-US" dirty="0"/>
              <a:t>Web scrape entire news article to run through sentiment analysis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Readability (complexity, structure, characteristics)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4772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20EE-4CE1-394D-8F81-4D6500D3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8F2F-8387-FB4A-ACF8-31F9E637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47613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GDELT 2.0 Database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Online News Summary (API/Dashboard)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14931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7CF4-7A61-8742-BE90-CD332BE2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 2.0 Event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15ED-E4E6-8746-877C-5AEFF014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752223" cy="4435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.</a:t>
            </a:r>
            <a:r>
              <a:rPr lang="en-US" dirty="0" err="1"/>
              <a:t>gkg.csv.zip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Messy</a:t>
            </a:r>
          </a:p>
          <a:p>
            <a:pPr lvl="1"/>
            <a:r>
              <a:rPr lang="en-US" dirty="0"/>
              <a:t>No column names (manually labeled)</a:t>
            </a:r>
          </a:p>
          <a:p>
            <a:pPr lvl="1"/>
            <a:r>
              <a:rPr lang="en-US" dirty="0"/>
              <a:t>27 columns</a:t>
            </a:r>
          </a:p>
          <a:p>
            <a:pPr lvl="1"/>
            <a:r>
              <a:rPr lang="en-US" dirty="0"/>
              <a:t>Keywords, phrases, people, organizations, political party, etc.</a:t>
            </a:r>
          </a:p>
          <a:p>
            <a:r>
              <a:rPr lang="en-US" dirty="0"/>
              <a:t>The other ‘export’ and ’mentions’ files do provide a URL</a:t>
            </a:r>
          </a:p>
          <a:p>
            <a:pPr lvl="1"/>
            <a:r>
              <a:rPr lang="en-US" dirty="0"/>
              <a:t>Only 5 columns</a:t>
            </a:r>
          </a:p>
          <a:p>
            <a:endParaRPr lang="en-US" dirty="0"/>
          </a:p>
          <a:p>
            <a:r>
              <a:rPr lang="en-US" dirty="0"/>
              <a:t>Run analysis on these columns and/or navigate to URL and run analysis?</a:t>
            </a:r>
          </a:p>
          <a:p>
            <a:r>
              <a:rPr lang="en-US" dirty="0"/>
              <a:t>Filter for S&amp;P 500 companies?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61D17-433A-BA42-955B-5EA2B9FF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41" y="1587321"/>
            <a:ext cx="9061655" cy="698679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7A1ED54-2913-4E91-85D0-FD93DE1033CE}"/>
              </a:ext>
            </a:extLst>
          </p:cNvPr>
          <p:cNvSpPr/>
          <p:nvPr/>
        </p:nvSpPr>
        <p:spPr>
          <a:xfrm>
            <a:off x="10598041" y="1976136"/>
            <a:ext cx="1044460" cy="309864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79991D-9FFC-F04B-9D6A-9375CD9B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19" y="2400300"/>
            <a:ext cx="4068177" cy="44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EE59-6E81-E54D-AA00-63750B8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News Summary (API/Dashboard)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F28D-A509-7949-BE52-3BEFCAF5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2286000"/>
            <a:ext cx="5422004" cy="4385364"/>
          </a:xfrm>
        </p:spPr>
        <p:txBody>
          <a:bodyPr/>
          <a:lstStyle/>
          <a:p>
            <a:r>
              <a:rPr lang="en-US" dirty="0"/>
              <a:t>MUST specify a keyword</a:t>
            </a:r>
          </a:p>
          <a:p>
            <a:pPr lvl="1"/>
            <a:r>
              <a:rPr lang="en-US" dirty="0"/>
              <a:t>Can limit results</a:t>
            </a:r>
          </a:p>
          <a:p>
            <a:r>
              <a:rPr lang="en-US" dirty="0"/>
              <a:t>Can specify time period</a:t>
            </a:r>
          </a:p>
          <a:p>
            <a:r>
              <a:rPr lang="en-US" dirty="0"/>
              <a:t>Provides a URL link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Volume, tone, location charts</a:t>
            </a:r>
          </a:p>
          <a:p>
            <a:r>
              <a:rPr lang="en-US" dirty="0"/>
              <a:t>Could be useful as a reference/comparison for specific companies/industries</a:t>
            </a:r>
          </a:p>
        </p:txBody>
      </p:sp>
      <p:pic>
        <p:nvPicPr>
          <p:cNvPr id="6" name="Picture 5" descr="Graphical user interface, application, line chart&#10;&#10;Description automatically generated">
            <a:extLst>
              <a:ext uri="{FF2B5EF4-FFF2-40B4-BE49-F238E27FC236}">
                <a16:creationId xmlns:a16="http://schemas.microsoft.com/office/drawing/2014/main" id="{DDC02F47-01BC-5F4D-8CB5-F30CE1D9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5" y="3089964"/>
            <a:ext cx="5580871" cy="1831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89B0995-3EDB-1347-9DE6-02C7F47B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4" y="5015605"/>
            <a:ext cx="5580871" cy="1655759"/>
          </a:xfrm>
          <a:prstGeom prst="rect">
            <a:avLst/>
          </a:prstGeom>
        </p:spPr>
      </p:pic>
      <p:pic>
        <p:nvPicPr>
          <p:cNvPr id="10" name="Picture 9" descr="Graphical user interface, chart, map&#10;&#10;Description automatically generated">
            <a:extLst>
              <a:ext uri="{FF2B5EF4-FFF2-40B4-BE49-F238E27FC236}">
                <a16:creationId xmlns:a16="http://schemas.microsoft.com/office/drawing/2014/main" id="{AB7083CD-2367-9642-B80B-5021277B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25" y="1354064"/>
            <a:ext cx="5580871" cy="16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A50E-54BB-2B4F-A812-0505267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6BC22D-5A47-9349-A6D1-ABEA1765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5694"/>
            <a:ext cx="9601200" cy="3581400"/>
          </a:xfrm>
        </p:spPr>
        <p:txBody>
          <a:bodyPr/>
          <a:lstStyle/>
          <a:p>
            <a:r>
              <a:rPr lang="en-US" dirty="0"/>
              <a:t>3 databases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Mentions</a:t>
            </a:r>
          </a:p>
          <a:p>
            <a:pPr lvl="1"/>
            <a:r>
              <a:rPr lang="en-US" dirty="0"/>
              <a:t>Global Knowledge Graph</a:t>
            </a:r>
          </a:p>
          <a:p>
            <a:r>
              <a:rPr lang="en-US" dirty="0"/>
              <a:t>Do not have permission to run queries</a:t>
            </a:r>
          </a:p>
        </p:txBody>
      </p:sp>
      <p:pic>
        <p:nvPicPr>
          <p:cNvPr id="9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435D16E-19D7-3140-9A5B-F9FFA862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4077265"/>
            <a:ext cx="9601200" cy="27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532-44D2-CA47-8144-256C6AF8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Collect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CF41-5E1E-EE49-B41F-45EDA189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GDELT 2.0 Event Database </a:t>
            </a:r>
          </a:p>
          <a:p>
            <a:r>
              <a:rPr lang="en-US" dirty="0"/>
              <a:t>Write a script to… </a:t>
            </a:r>
          </a:p>
          <a:p>
            <a:pPr lvl="1"/>
            <a:r>
              <a:rPr lang="en-US" dirty="0"/>
              <a:t>Navigate to the ”Master” file (Feb 2015 – Current)</a:t>
            </a:r>
          </a:p>
          <a:p>
            <a:pPr lvl="2"/>
            <a:r>
              <a:rPr lang="en-US" dirty="0"/>
              <a:t>Updated every 15 minutes</a:t>
            </a:r>
          </a:p>
          <a:p>
            <a:pPr lvl="1"/>
            <a:r>
              <a:rPr lang="en-US" dirty="0"/>
              <a:t>Retrieve most recent files based on timestamp</a:t>
            </a:r>
          </a:p>
          <a:p>
            <a:pPr lvl="2"/>
            <a:r>
              <a:rPr lang="en-US" dirty="0"/>
              <a:t>Run every day/week?</a:t>
            </a:r>
          </a:p>
          <a:p>
            <a:pPr lvl="2"/>
            <a:r>
              <a:rPr lang="en-US" dirty="0"/>
              <a:t>Append to a single master file of my own?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28E43-C7F9-9E45-BA97-D344A7C8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24182"/>
            <a:ext cx="8878888" cy="1002792"/>
          </a:xfrm>
          <a:prstGeom prst="rect">
            <a:avLst/>
          </a:prstGeom>
        </p:spPr>
      </p:pic>
      <p:sp>
        <p:nvSpPr>
          <p:cNvPr id="8" name="Rectángulo 21">
            <a:extLst>
              <a:ext uri="{FF2B5EF4-FFF2-40B4-BE49-F238E27FC236}">
                <a16:creationId xmlns:a16="http://schemas.microsoft.com/office/drawing/2014/main" id="{504132C0-E169-D648-BBDE-59143CEDC2A7}"/>
              </a:ext>
            </a:extLst>
          </p:cNvPr>
          <p:cNvSpPr/>
          <p:nvPr/>
        </p:nvSpPr>
        <p:spPr>
          <a:xfrm>
            <a:off x="7807619" y="5914925"/>
            <a:ext cx="1205446" cy="212049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Rectángulo 21">
            <a:extLst>
              <a:ext uri="{FF2B5EF4-FFF2-40B4-BE49-F238E27FC236}">
                <a16:creationId xmlns:a16="http://schemas.microsoft.com/office/drawing/2014/main" id="{D10571ED-38B7-1945-B66A-86F1B8F4A17F}"/>
              </a:ext>
            </a:extLst>
          </p:cNvPr>
          <p:cNvSpPr/>
          <p:nvPr/>
        </p:nvSpPr>
        <p:spPr>
          <a:xfrm>
            <a:off x="7807619" y="5434416"/>
            <a:ext cx="1205446" cy="212049"/>
          </a:xfrm>
          <a:prstGeom prst="rect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633-2EC5-7946-A011-D574671A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F9FB-6EA1-084F-8CEB-7D906003D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HuggingFace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8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751-6764-6F42-BAEC-2EEBDFB2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210A-6FD3-3D4B-90F4-D0DD4CF4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NLP library with various pre-trained models with hosted inference APIs</a:t>
            </a:r>
          </a:p>
          <a:p>
            <a:r>
              <a:rPr lang="en-US" b="1" i="0" dirty="0">
                <a:hlinkClick r:id="rId2"/>
              </a:rPr>
              <a:t>PEGASUS for Financial Summarization: </a:t>
            </a:r>
            <a:r>
              <a:rPr lang="en-US" dirty="0"/>
              <a:t>Summarizes articles into 1-2 sentences </a:t>
            </a:r>
          </a:p>
          <a:p>
            <a:r>
              <a:rPr lang="en-US" b="1" i="0" dirty="0">
                <a:hlinkClick r:id="rId3"/>
              </a:rPr>
              <a:t>distilRoberta-financial-sentiment: </a:t>
            </a:r>
            <a:r>
              <a:rPr lang="en-US" dirty="0"/>
              <a:t>Produces a sentiment score for positive, neutral, and negative</a:t>
            </a:r>
          </a:p>
          <a:p>
            <a:r>
              <a:rPr lang="en-US" b="1" i="0" dirty="0">
                <a:hlinkClick r:id="rId4"/>
              </a:rPr>
              <a:t>ProsusAI/finbert:</a:t>
            </a:r>
            <a:r>
              <a:rPr lang="en-US" b="1" i="0" dirty="0"/>
              <a:t> </a:t>
            </a:r>
            <a:r>
              <a:rPr lang="en-US" dirty="0"/>
              <a:t>Produces a sentiment score for positive, neutral, and negative</a:t>
            </a:r>
          </a:p>
          <a:p>
            <a:r>
              <a:rPr lang="en-US" i="0" dirty="0"/>
              <a:t>Write a script to pass in either full article text or summary text (produced by PEGASUS) into one or both sentiment APIs to assign a rating.</a:t>
            </a:r>
          </a:p>
          <a:p>
            <a:r>
              <a:rPr lang="en-US" i="0" dirty="0"/>
              <a:t>Potentiall</a:t>
            </a:r>
            <a:r>
              <a:rPr lang="en-US" dirty="0"/>
              <a:t>y develop my own sentiment model.</a:t>
            </a:r>
            <a:endParaRPr lang="en-US" i="0" dirty="0"/>
          </a:p>
          <a:p>
            <a:endParaRPr lang="en-US" dirty="0"/>
          </a:p>
        </p:txBody>
      </p:sp>
      <p:sp>
        <p:nvSpPr>
          <p:cNvPr id="7" name="AutoShape 6" descr="Hugging Face's logo">
            <a:extLst>
              <a:ext uri="{FF2B5EF4-FFF2-40B4-BE49-F238E27FC236}">
                <a16:creationId xmlns:a16="http://schemas.microsoft.com/office/drawing/2014/main" id="{1B89F4DF-64BC-D04C-ABE6-2D5E75B027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eet Hugging Face – MLOps World">
            <a:extLst>
              <a:ext uri="{FF2B5EF4-FFF2-40B4-BE49-F238E27FC236}">
                <a16:creationId xmlns:a16="http://schemas.microsoft.com/office/drawing/2014/main" id="{5640ADF5-EF0B-D643-B9EF-26640038F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8"/>
          <a:stretch/>
        </p:blipFill>
        <p:spPr bwMode="auto">
          <a:xfrm>
            <a:off x="5195731" y="340485"/>
            <a:ext cx="3835400" cy="10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4662-9832-2041-942E-C90478A2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C6AD-5251-2943-9A75-4B7AEC1F4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02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769</TotalTime>
  <Words>394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Deriving Alpha from News: GDELT</vt:lpstr>
      <vt:lpstr>Data Sources</vt:lpstr>
      <vt:lpstr>GDELT 2.0 Event Database</vt:lpstr>
      <vt:lpstr>Online News Summary (API/Dashboard)</vt:lpstr>
      <vt:lpstr>Google BigQuery</vt:lpstr>
      <vt:lpstr>How to Collect Data?</vt:lpstr>
      <vt:lpstr>NLP</vt:lpstr>
      <vt:lpstr>HuggingFace</vt:lpstr>
      <vt:lpstr>Financial Data</vt:lpstr>
      <vt:lpstr>Financial Data</vt:lpstr>
      <vt:lpstr>Updates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7</cp:revision>
  <dcterms:created xsi:type="dcterms:W3CDTF">2022-01-13T01:41:16Z</dcterms:created>
  <dcterms:modified xsi:type="dcterms:W3CDTF">2022-01-13T14:30:37Z</dcterms:modified>
</cp:coreProperties>
</file>