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6" r:id="rId4"/>
    <p:sldId id="265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4"/>
    <p:restoredTop sz="82447"/>
  </p:normalViewPr>
  <p:slideViewPr>
    <p:cSldViewPr snapToGrid="0" snapToObjects="1">
      <p:cViewPr varScale="1">
        <p:scale>
          <a:sx n="78" d="100"/>
          <a:sy n="78" d="100"/>
        </p:scale>
        <p:origin x="1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3C16F-5917-CB4A-9766-432F9F6484BE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C6F-A1CF-C841-93A6-DE7EF9B4AD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8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66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Quantile portfolios, factor weighted portfolios</a:t>
            </a:r>
          </a:p>
          <a:p>
            <a:r>
              <a:rPr lang="en-US" dirty="0"/>
              <a:t>Understand coverage of article tags, distribution of article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50C6F-A1CF-C841-93A6-DE7EF9B4AD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3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5576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6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4051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F6FC-1C7F-3744-BA49-05BDDFEFE0C0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09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6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98F6FC-1C7F-3744-BA49-05BDDFEFE0C0}" type="datetimeFigureOut">
              <a:rPr lang="en-US" smtClean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962601-0DFF-694B-BCF9-033A363408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3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AC77-0A00-D845-A115-51253B2DD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cap="none" dirty="0"/>
              <a:t>Deriving Alpha from News: GDELT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E10A3-F3D0-3F47-A6A9-89361E939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 Painter</a:t>
            </a:r>
          </a:p>
          <a:p>
            <a:r>
              <a:rPr lang="en-US" dirty="0"/>
              <a:t>Capstone Update #7</a:t>
            </a:r>
          </a:p>
          <a:p>
            <a:r>
              <a:rPr lang="en-US" dirty="0"/>
              <a:t>4/7/22</a:t>
            </a:r>
          </a:p>
        </p:txBody>
      </p:sp>
    </p:spTree>
    <p:extLst>
      <p:ext uri="{BB962C8B-B14F-4D97-AF65-F5344CB8AC3E}">
        <p14:creationId xmlns:p14="http://schemas.microsoft.com/office/powerpoint/2010/main" val="4397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DE87-4E07-DC47-BDC8-53917E4F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2115-F5A9-AC45-BA07-65AD3803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7325"/>
            <a:ext cx="3967843" cy="5400675"/>
          </a:xfrm>
        </p:spPr>
        <p:txBody>
          <a:bodyPr>
            <a:normAutofit/>
          </a:bodyPr>
          <a:lstStyle/>
          <a:p>
            <a:r>
              <a:rPr lang="en-US" dirty="0"/>
              <a:t>Sentiment scores</a:t>
            </a:r>
          </a:p>
          <a:p>
            <a:pPr lvl="1"/>
            <a:r>
              <a:rPr lang="en-US" dirty="0"/>
              <a:t>Roberta is producing many neutral scores</a:t>
            </a:r>
          </a:p>
          <a:p>
            <a:pPr lvl="2"/>
            <a:r>
              <a:rPr lang="en-US" dirty="0"/>
              <a:t>Single sentence could skew results</a:t>
            </a:r>
          </a:p>
          <a:p>
            <a:pPr lvl="2"/>
            <a:r>
              <a:rPr lang="en-US" dirty="0"/>
              <a:t>Focus on mean/median rather than max/min?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6CA7E4-ABC5-D14E-A377-9AC9CC6D9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371" y="269434"/>
            <a:ext cx="6259284" cy="540067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4926DC-64C6-424B-B0E3-004FA0E03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63853"/>
              </p:ext>
            </p:extLst>
          </p:nvPr>
        </p:nvGraphicFramePr>
        <p:xfrm>
          <a:off x="794660" y="5670107"/>
          <a:ext cx="11397340" cy="653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7752">
                  <a:extLst>
                    <a:ext uri="{9D8B030D-6E8A-4147-A177-3AD203B41FA5}">
                      <a16:colId xmlns:a16="http://schemas.microsoft.com/office/drawing/2014/main" val="2648930547"/>
                    </a:ext>
                  </a:extLst>
                </a:gridCol>
                <a:gridCol w="756856">
                  <a:extLst>
                    <a:ext uri="{9D8B030D-6E8A-4147-A177-3AD203B41FA5}">
                      <a16:colId xmlns:a16="http://schemas.microsoft.com/office/drawing/2014/main" val="82432403"/>
                    </a:ext>
                  </a:extLst>
                </a:gridCol>
                <a:gridCol w="697752">
                  <a:extLst>
                    <a:ext uri="{9D8B030D-6E8A-4147-A177-3AD203B41FA5}">
                      <a16:colId xmlns:a16="http://schemas.microsoft.com/office/drawing/2014/main" val="3851753761"/>
                    </a:ext>
                  </a:extLst>
                </a:gridCol>
                <a:gridCol w="697752">
                  <a:extLst>
                    <a:ext uri="{9D8B030D-6E8A-4147-A177-3AD203B41FA5}">
                      <a16:colId xmlns:a16="http://schemas.microsoft.com/office/drawing/2014/main" val="2937158098"/>
                    </a:ext>
                  </a:extLst>
                </a:gridCol>
                <a:gridCol w="697752">
                  <a:extLst>
                    <a:ext uri="{9D8B030D-6E8A-4147-A177-3AD203B41FA5}">
                      <a16:colId xmlns:a16="http://schemas.microsoft.com/office/drawing/2014/main" val="587390381"/>
                    </a:ext>
                  </a:extLst>
                </a:gridCol>
                <a:gridCol w="761522">
                  <a:extLst>
                    <a:ext uri="{9D8B030D-6E8A-4147-A177-3AD203B41FA5}">
                      <a16:colId xmlns:a16="http://schemas.microsoft.com/office/drawing/2014/main" val="1218589715"/>
                    </a:ext>
                  </a:extLst>
                </a:gridCol>
                <a:gridCol w="697752">
                  <a:extLst>
                    <a:ext uri="{9D8B030D-6E8A-4147-A177-3AD203B41FA5}">
                      <a16:colId xmlns:a16="http://schemas.microsoft.com/office/drawing/2014/main" val="2285532539"/>
                    </a:ext>
                  </a:extLst>
                </a:gridCol>
                <a:gridCol w="697752">
                  <a:extLst>
                    <a:ext uri="{9D8B030D-6E8A-4147-A177-3AD203B41FA5}">
                      <a16:colId xmlns:a16="http://schemas.microsoft.com/office/drawing/2014/main" val="1769200133"/>
                    </a:ext>
                  </a:extLst>
                </a:gridCol>
                <a:gridCol w="697752">
                  <a:extLst>
                    <a:ext uri="{9D8B030D-6E8A-4147-A177-3AD203B41FA5}">
                      <a16:colId xmlns:a16="http://schemas.microsoft.com/office/drawing/2014/main" val="1305019275"/>
                    </a:ext>
                  </a:extLst>
                </a:gridCol>
                <a:gridCol w="769296">
                  <a:extLst>
                    <a:ext uri="{9D8B030D-6E8A-4147-A177-3AD203B41FA5}">
                      <a16:colId xmlns:a16="http://schemas.microsoft.com/office/drawing/2014/main" val="820723969"/>
                    </a:ext>
                  </a:extLst>
                </a:gridCol>
                <a:gridCol w="697752">
                  <a:extLst>
                    <a:ext uri="{9D8B030D-6E8A-4147-A177-3AD203B41FA5}">
                      <a16:colId xmlns:a16="http://schemas.microsoft.com/office/drawing/2014/main" val="807312405"/>
                    </a:ext>
                  </a:extLst>
                </a:gridCol>
                <a:gridCol w="697752">
                  <a:extLst>
                    <a:ext uri="{9D8B030D-6E8A-4147-A177-3AD203B41FA5}">
                      <a16:colId xmlns:a16="http://schemas.microsoft.com/office/drawing/2014/main" val="1594529204"/>
                    </a:ext>
                  </a:extLst>
                </a:gridCol>
                <a:gridCol w="697752">
                  <a:extLst>
                    <a:ext uri="{9D8B030D-6E8A-4147-A177-3AD203B41FA5}">
                      <a16:colId xmlns:a16="http://schemas.microsoft.com/office/drawing/2014/main" val="3449838177"/>
                    </a:ext>
                  </a:extLst>
                </a:gridCol>
                <a:gridCol w="736642">
                  <a:extLst>
                    <a:ext uri="{9D8B030D-6E8A-4147-A177-3AD203B41FA5}">
                      <a16:colId xmlns:a16="http://schemas.microsoft.com/office/drawing/2014/main" val="1408347471"/>
                    </a:ext>
                  </a:extLst>
                </a:gridCol>
                <a:gridCol w="697752">
                  <a:extLst>
                    <a:ext uri="{9D8B030D-6E8A-4147-A177-3AD203B41FA5}">
                      <a16:colId xmlns:a16="http://schemas.microsoft.com/office/drawing/2014/main" val="4072675458"/>
                    </a:ext>
                  </a:extLst>
                </a:gridCol>
                <a:gridCol w="697752">
                  <a:extLst>
                    <a:ext uri="{9D8B030D-6E8A-4147-A177-3AD203B41FA5}">
                      <a16:colId xmlns:a16="http://schemas.microsoft.com/office/drawing/2014/main" val="1242117771"/>
                    </a:ext>
                  </a:extLst>
                </a:gridCol>
              </a:tblGrid>
              <a:tr h="326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pos_median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pos_min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pos_max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neg_mean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neg_median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neg_min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neg_max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neu_mean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neu_median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neu_min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neu_max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net_mean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net_median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net_min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net_max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extLst>
                  <a:ext uri="{0D108BD9-81ED-4DB2-BD59-A6C34878D82A}">
                    <a16:rowId xmlns:a16="http://schemas.microsoft.com/office/drawing/2014/main" val="2897814342"/>
                  </a:ext>
                </a:extLst>
              </a:tr>
              <a:tr h="326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4" marR="6924" marT="6924" marB="0" anchor="b"/>
                </a:tc>
                <a:extLst>
                  <a:ext uri="{0D108BD9-81ED-4DB2-BD59-A6C34878D82A}">
                    <a16:rowId xmlns:a16="http://schemas.microsoft.com/office/drawing/2014/main" val="101598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3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EE31-7369-0B44-BB86-50536B71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3916"/>
            <a:ext cx="9601200" cy="1012371"/>
          </a:xfrm>
        </p:spPr>
        <p:txBody>
          <a:bodyPr/>
          <a:lstStyle/>
          <a:p>
            <a:r>
              <a:rPr lang="en-US" dirty="0"/>
              <a:t>NLP – Sentence by Sentence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5B8D25-70D0-FC4E-91DC-97FBE23BD9D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20724"/>
              </p:ext>
            </p:extLst>
          </p:nvPr>
        </p:nvGraphicFramePr>
        <p:xfrm>
          <a:off x="1259132" y="947056"/>
          <a:ext cx="10138211" cy="5095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3" imgW="9906000" imgH="4978400" progId="Excel.Sheet.12">
                  <p:embed/>
                </p:oleObj>
              </mc:Choice>
              <mc:Fallback>
                <p:oleObj name="Worksheet" r:id="rId3" imgW="9906000" imgH="49784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46BE85B-CE90-5943-ACBF-E4E36425FA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132" y="947056"/>
                        <a:ext cx="10138211" cy="5095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14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DE87-4E07-DC47-BDC8-53917E4F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2115-F5A9-AC45-BA07-65AD3803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7325"/>
            <a:ext cx="4724400" cy="5400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Article Tags</a:t>
            </a:r>
          </a:p>
          <a:p>
            <a:pPr lvl="1"/>
            <a:r>
              <a:rPr lang="en-US" dirty="0" err="1"/>
              <a:t>Fuzzywuzzy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Used company names, not tickers</a:t>
            </a:r>
          </a:p>
          <a:p>
            <a:pPr lvl="1"/>
            <a:r>
              <a:rPr lang="en-US" dirty="0" err="1"/>
              <a:t>Token_set_ratio</a:t>
            </a:r>
            <a:r>
              <a:rPr lang="en-US" dirty="0"/>
              <a:t>() &gt; 90</a:t>
            </a:r>
          </a:p>
          <a:p>
            <a:pPr lvl="1"/>
            <a:r>
              <a:rPr lang="en-US" dirty="0"/>
              <a:t>Dropped articles with no tags</a:t>
            </a:r>
          </a:p>
          <a:p>
            <a:pPr lvl="1"/>
            <a:r>
              <a:rPr lang="en-US" dirty="0"/>
              <a:t>Issues with AT&amp;T</a:t>
            </a:r>
          </a:p>
          <a:p>
            <a:pPr lvl="1"/>
            <a:r>
              <a:rPr lang="en-US" dirty="0"/>
              <a:t>How to label tags?</a:t>
            </a:r>
          </a:p>
          <a:p>
            <a:pPr lvl="2"/>
            <a:r>
              <a:rPr lang="en-US" dirty="0"/>
              <a:t>Multiple rows? Merge tables?</a:t>
            </a:r>
          </a:p>
          <a:p>
            <a:r>
              <a:rPr lang="en-US" dirty="0"/>
              <a:t>Readability scores</a:t>
            </a:r>
          </a:p>
          <a:p>
            <a:pPr lvl="1"/>
            <a:r>
              <a:rPr lang="en-US" dirty="0"/>
              <a:t>Readability package</a:t>
            </a:r>
          </a:p>
          <a:p>
            <a:pPr lvl="1"/>
            <a:r>
              <a:rPr lang="en-US" dirty="0"/>
              <a:t>All ‘readability grades’</a:t>
            </a:r>
          </a:p>
          <a:p>
            <a:pPr lvl="2"/>
            <a:r>
              <a:rPr lang="en-US" dirty="0"/>
              <a:t>Filter?</a:t>
            </a:r>
          </a:p>
          <a:p>
            <a:pPr lvl="1"/>
            <a:r>
              <a:rPr lang="en-US" dirty="0"/>
              <a:t>Sentence info</a:t>
            </a:r>
          </a:p>
          <a:p>
            <a:pPr lvl="2"/>
            <a:r>
              <a:rPr lang="en-US" dirty="0"/>
              <a:t>Word count</a:t>
            </a:r>
          </a:p>
          <a:p>
            <a:pPr lvl="2"/>
            <a:r>
              <a:rPr lang="en-US" dirty="0"/>
              <a:t>Complex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4F3A7F-3E2C-2C43-AF06-67C888DA46C6}"/>
              </a:ext>
            </a:extLst>
          </p:cNvPr>
          <p:cNvSpPr/>
          <p:nvPr/>
        </p:nvSpPr>
        <p:spPr>
          <a:xfrm>
            <a:off x="6037368" y="5253715"/>
            <a:ext cx="6096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[('Apple', 100), ('Global Payments', 100), ('Goldman Sachs', 100), ('PayPal', 100), ('Visa', 100), ('PNC Financial Services', 90), ('S&amp;P Global', 89), ('DXC Technology', 83), ('SVB Financial', 82), ('TJX Companies', 82), ('Air Products', 80), ('Lincoln Financial', 69), ('AT&amp;T', 67), ('Republic Services', 64), ('Ameriprise Financial', 62),...............]</a:t>
            </a:r>
          </a:p>
        </p:txBody>
      </p:sp>
      <p:pic>
        <p:nvPicPr>
          <p:cNvPr id="8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6DCEDD9-7EC2-444A-8597-E681C2AA7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7350"/>
            <a:ext cx="5978737" cy="5186365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6FE5D5-D753-4742-8B9F-2763CDCF57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921243"/>
              </p:ext>
            </p:extLst>
          </p:nvPr>
        </p:nvGraphicFramePr>
        <p:xfrm>
          <a:off x="3543300" y="240699"/>
          <a:ext cx="1881082" cy="118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showAsIcon="1" r:id="rId5" imgW="965200" imgH="609600" progId="Excel.Sheet.12">
                  <p:embed/>
                </p:oleObj>
              </mc:Choice>
              <mc:Fallback>
                <p:oleObj name="Worksheet" showAsIcon="1" r:id="rId5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3300" y="240699"/>
                        <a:ext cx="1881082" cy="1188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91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8D14-08FB-7546-8771-1D338D37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4556-2B17-5941-BC74-EE506A13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EC2</a:t>
            </a:r>
          </a:p>
          <a:p>
            <a:r>
              <a:rPr lang="en-US" dirty="0"/>
              <a:t>Merge historical stock price and market cap data with sentiment scores, article tags, and readability scores</a:t>
            </a:r>
          </a:p>
          <a:p>
            <a:r>
              <a:rPr lang="en-US" dirty="0"/>
              <a:t>Begin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927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{E61C1D0E-0042-DB40-991E-FB6BE6B81AC4}tf10001072</Template>
  <TotalTime>3524</TotalTime>
  <Words>300</Words>
  <Application>Microsoft Macintosh PowerPoint</Application>
  <PresentationFormat>Widescreen</PresentationFormat>
  <Paragraphs>68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Courier New</vt:lpstr>
      <vt:lpstr>Franklin Gothic Book</vt:lpstr>
      <vt:lpstr>Crop</vt:lpstr>
      <vt:lpstr>Microsoft Excel Worksheet</vt:lpstr>
      <vt:lpstr>Deriving Alpha from News: GDELT</vt:lpstr>
      <vt:lpstr>NLP</vt:lpstr>
      <vt:lpstr>NLP – Sentence by Sentence</vt:lpstr>
      <vt:lpstr>NLP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Alpha from News: GDELT</dc:title>
  <dc:creator>Painter, Ty D</dc:creator>
  <cp:lastModifiedBy>Painter, Ty D</cp:lastModifiedBy>
  <cp:revision>41</cp:revision>
  <cp:lastPrinted>2022-01-27T15:11:14Z</cp:lastPrinted>
  <dcterms:created xsi:type="dcterms:W3CDTF">2022-01-13T01:41:16Z</dcterms:created>
  <dcterms:modified xsi:type="dcterms:W3CDTF">2022-04-06T23:33:28Z</dcterms:modified>
</cp:coreProperties>
</file>