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707-01" id="{272BC9F8-F4BB-EF42-9FC3-51413922BFE1}">
          <p14:sldIdLst>
            <p14:sldId id="256"/>
            <p14:sldId id="259"/>
          </p14:sldIdLst>
        </p14:section>
        <p14:section name="0707-02" id="{0231169A-D157-2744-94A1-E3C79DE2AA91}">
          <p14:sldIdLst>
            <p14:sldId id="258"/>
          </p14:sldIdLst>
        </p14:section>
        <p14:section name="0707-03 Dean Boyce" id="{35685F55-B4DE-8A42-9151-F27BF9C11F56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 descr="E:\Internal\MSIM Template (8517847)\img_multimedia\BUILDINGCROP.jpg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121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346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93" y="1554480"/>
            <a:ext cx="5367715" cy="1760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93" y="1783972"/>
            <a:ext cx="5367715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93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546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74"/>
            <a:ext cx="6446520" cy="2012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40"/>
            <a:ext cx="6446520" cy="176074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6158573" algn="r"/>
              </a:tabLst>
              <a:defRPr sz="10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11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455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5"/>
            <a:ext cx="3932238" cy="1760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8"/>
            <a:ext cx="3932238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5"/>
            <a:ext cx="3931920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8"/>
            <a:ext cx="3931920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581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5"/>
            <a:ext cx="8220456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9"/>
            <a:ext cx="8220456" cy="150875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9"/>
            <a:ext cx="8220456" cy="150875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2631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4"/>
            <a:ext cx="2542032" cy="17607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61"/>
            <a:ext cx="2542032" cy="15087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5"/>
            <a:ext cx="2542032" cy="18819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60"/>
            <a:ext cx="2542032" cy="16126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5"/>
            <a:ext cx="2542032" cy="18819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60"/>
            <a:ext cx="2542032" cy="16126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5878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5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70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70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256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9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9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b="1" baseline="0" smtClean="0">
                <a:solidFill>
                  <a:schemeClr val="tx1"/>
                </a:solidFill>
              </a:defRPr>
            </a:lvl1pPr>
            <a:lvl2pPr>
              <a:defRPr lang="en-US" sz="1500" b="1" dirty="0" smtClean="0"/>
            </a:lvl2pPr>
            <a:lvl3pPr>
              <a:defRPr lang="en-US" sz="135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9" y="1746189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9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9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9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9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5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961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89343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67" rtlCol="0" anchor="b" anchorCtr="0">
            <a:spAutoFit/>
          </a:bodyPr>
          <a:lstStyle>
            <a:lvl1pPr>
              <a:defRPr lang="en-US" sz="600" b="1" baseline="0" smtClean="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defRPr sz="1200"/>
            </a:lvl1pPr>
          </a:lstStyle>
          <a:p>
            <a:pPr lvl="0"/>
            <a:r>
              <a:rPr lang="en-US" dirty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610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590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511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B318-A271-3247-AE92-FAF5EB61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889D-ED13-E049-8A3F-B3B58A46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810D-220F-0244-835B-5023D19D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53-649D-7148-BFB4-5E07D5F90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AE8D-A9A5-7742-BD8B-429FD05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8FAC-05B3-FB46-B272-CF1682D9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408-961B-E24D-8BFD-177AE586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285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25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66385" y="423661"/>
            <a:ext cx="3370324" cy="16306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29311" rIns="0" bIns="29311" anchor="b">
            <a:spAutoFit/>
          </a:bodyPr>
          <a:lstStyle/>
          <a:p>
            <a:pPr defTabSz="586433">
              <a:lnSpc>
                <a:spcPct val="90000"/>
              </a:lnSpc>
            </a:pPr>
            <a:r>
              <a:rPr lang="en-US" sz="750" b="1" dirty="0">
                <a:solidFill>
                  <a:srgbClr val="FF0000"/>
                </a:solidFill>
                <a:cs typeface="Arial" panose="020B0604020202020204" pitchFamily="34" charset="0"/>
              </a:rPr>
              <a:t>Privileged &amp; Confidential – Not For Further Distribution</a:t>
            </a:r>
            <a:endParaRPr lang="en-US" sz="75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25520"/>
            <a:ext cx="8235950" cy="276999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1800" b="1" cap="none" spc="0" baseline="0"/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3429001"/>
            <a:ext cx="8235950" cy="138499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cap="all" baseline="0">
                <a:solidFill>
                  <a:srgbClr val="5F5F5F"/>
                </a:solidFill>
              </a:defRPr>
            </a:lvl1pPr>
            <a:lvl2pPr marL="34254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61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1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26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52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77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031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251971"/>
            <a:ext cx="8235950" cy="201274"/>
          </a:xfrm>
        </p:spPr>
        <p:txBody>
          <a:bodyPr>
            <a:sp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</a:defRPr>
            </a:lvl1pPr>
            <a:lvl2pPr marL="174839" indent="0">
              <a:buNone/>
              <a:defRPr/>
            </a:lvl2pPr>
            <a:lvl3pPr marL="342541" indent="0">
              <a:buNone/>
              <a:defRPr/>
            </a:lvl3pPr>
            <a:lvl4pPr marL="517378" indent="0">
              <a:buNone/>
              <a:defRPr/>
            </a:lvl4pPr>
            <a:lvl5pPr marL="685078" indent="0">
              <a:buNone/>
              <a:defRPr/>
            </a:lvl5pPr>
          </a:lstStyle>
          <a:p>
            <a:pPr lvl="0"/>
            <a:r>
              <a:rPr lang="en-US" dirty="0"/>
              <a:t>Optional Speaker 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198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7315200" cy="4526597"/>
          </a:xfrm>
        </p:spPr>
        <p:txBody>
          <a:bodyPr/>
          <a:lstStyle>
            <a:lvl1pPr marL="170083" indent="-170083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1pPr>
            <a:lvl2pPr marL="346108" indent="-176027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050"/>
            </a:lvl2pPr>
            <a:lvl3pPr marL="514999" indent="-16889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3pPr>
            <a:lvl4pPr marL="685078" indent="-17008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4pPr>
            <a:lvl5pPr marL="855160" indent="-17008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741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450"/>
              </a:spcBef>
              <a:defRPr/>
            </a:lvl4pPr>
            <a:lvl5pPr>
              <a:lnSpc>
                <a:spcPct val="12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261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450"/>
              </a:spcBef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73" y="1554175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050"/>
              </a:spcBef>
              <a:defRPr lang="en-US" sz="900" dirty="0" smtClean="0"/>
            </a:lvl1pPr>
            <a:lvl2pPr>
              <a:lnSpc>
                <a:spcPct val="120000"/>
              </a:lnSpc>
              <a:spcBef>
                <a:spcPts val="750"/>
              </a:spcBef>
              <a:defRPr lang="en-US" sz="900" dirty="0" smtClean="0"/>
            </a:lvl2pPr>
            <a:lvl3pPr>
              <a:lnSpc>
                <a:spcPct val="120000"/>
              </a:lnSpc>
              <a:spcBef>
                <a:spcPts val="450"/>
              </a:spcBef>
              <a:defRPr lang="en-US" sz="900" dirty="0" smtClean="0"/>
            </a:lvl3pPr>
            <a:lvl4pPr>
              <a:lnSpc>
                <a:spcPct val="120000"/>
              </a:lnSpc>
              <a:spcBef>
                <a:spcPts val="450"/>
              </a:spcBef>
              <a:defRPr lang="en-US" sz="900" dirty="0" smtClean="0"/>
            </a:lvl4pPr>
            <a:lvl5pPr>
              <a:lnSpc>
                <a:spcPct val="120000"/>
              </a:lnSpc>
              <a:spcBef>
                <a:spcPts val="450"/>
              </a:spcBef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48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spcBef>
                <a:spcPts val="750"/>
              </a:spcBef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35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5"/>
            <a:ext cx="8220456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994" y="-430523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82988" y="-430523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57999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-296301" y="-452037"/>
            <a:ext cx="744290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algn="r" defTabSz="685078"/>
            <a:r>
              <a:rPr lang="en-US" sz="675" b="1" dirty="0">
                <a:solidFill>
                  <a:srgbClr val="A2A2A2"/>
                </a:solidFill>
              </a:rPr>
              <a:t>No content left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296301" y="7066288"/>
            <a:ext cx="744290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algn="r" defTabSz="685078"/>
            <a:r>
              <a:rPr lang="en-US" sz="675" b="1" dirty="0">
                <a:solidFill>
                  <a:srgbClr val="A2A2A2"/>
                </a:solidFill>
              </a:rPr>
              <a:t>No content left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3155" y="-452037"/>
            <a:ext cx="806807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defTabSz="685078"/>
            <a:r>
              <a:rPr lang="en-US" sz="675" b="1" dirty="0">
                <a:solidFill>
                  <a:srgbClr val="A2A2A2"/>
                </a:solidFill>
              </a:rPr>
              <a:t>No content right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93155" y="7066288"/>
            <a:ext cx="806807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defTabSz="685078"/>
            <a:r>
              <a:rPr lang="en-US" sz="675" b="1" dirty="0">
                <a:solidFill>
                  <a:srgbClr val="A2A2A2"/>
                </a:solidFill>
              </a:rPr>
              <a:t>No content right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-913447" y="1554491"/>
            <a:ext cx="742189" cy="340739"/>
            <a:chOff x="-913456" y="1554480"/>
            <a:chExt cx="742190" cy="340739"/>
          </a:xfrm>
        </p:grpSpPr>
        <p:sp>
          <p:nvSpPr>
            <p:cNvPr id="23" name="TextBox 22"/>
            <p:cNvSpPr txBox="1"/>
            <p:nvPr/>
          </p:nvSpPr>
          <p:spPr>
            <a:xfrm>
              <a:off x="-792571" y="1708245"/>
              <a:ext cx="620364" cy="18697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algn="r" defTabSz="685078">
                <a:lnSpc>
                  <a:spcPct val="90000"/>
                </a:lnSpc>
              </a:pPr>
              <a:r>
                <a:rPr lang="en-US" sz="675" dirty="0"/>
                <a:t>Place content</a:t>
              </a:r>
              <a:br>
                <a:rPr lang="en-US" sz="675" dirty="0"/>
              </a:br>
              <a:r>
                <a:rPr lang="en-US" sz="675" dirty="0"/>
                <a:t>below  this line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72595" y="1554164"/>
            <a:ext cx="742191" cy="299506"/>
            <a:chOff x="9372600" y="1554163"/>
            <a:chExt cx="742191" cy="29950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372600" y="1645920"/>
              <a:ext cx="596317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85078"/>
              <a:r>
                <a:rPr lang="en-US" sz="675" b="1" dirty="0">
                  <a:solidFill>
                    <a:srgbClr val="A2A2A2"/>
                  </a:solidFill>
                </a:rPr>
                <a:t>Place content</a:t>
              </a:r>
              <a:br>
                <a:rPr lang="en-US" sz="675" b="1" dirty="0">
                  <a:solidFill>
                    <a:srgbClr val="A2A2A2"/>
                  </a:solidFill>
                </a:rPr>
              </a:br>
              <a:r>
                <a:rPr lang="en-US" sz="675" b="1" dirty="0">
                  <a:solidFill>
                    <a:srgbClr val="A2A2A2"/>
                  </a:solidFill>
                </a:rPr>
                <a:t>below this line</a:t>
              </a: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01387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9025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8626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5202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47331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415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126163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899433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9025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01387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897052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60572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238692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8701" y="-336579"/>
            <a:ext cx="36798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97068" y="-336579"/>
            <a:ext cx="36798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7326" y="-336579"/>
            <a:ext cx="36671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51526" y="-336579"/>
            <a:ext cx="27463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17838" y="-336579"/>
            <a:ext cx="27241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97375" y="6599592"/>
            <a:ext cx="9457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685078"/>
            <a:fld id="{E6667446-6A31-49F1-98F7-C685150C1F9A}" type="slidenum">
              <a:rPr lang="en-US" sz="600">
                <a:solidFill>
                  <a:srgbClr val="868686"/>
                </a:solidFill>
              </a:rPr>
              <a:pPr algn="r" defTabSz="685078"/>
              <a:t>‹#›</a:t>
            </a:fld>
            <a:endParaRPr lang="en-US" sz="600" dirty="0">
              <a:solidFill>
                <a:srgbClr val="868686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008978" y="6257967"/>
            <a:ext cx="836769" cy="18697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algn="r" defTabSz="685078">
              <a:lnSpc>
                <a:spcPct val="90000"/>
              </a:lnSpc>
            </a:pPr>
            <a:r>
              <a:rPr lang="en-US" sz="675" dirty="0"/>
              <a:t>Source and</a:t>
            </a:r>
            <a:br>
              <a:rPr lang="en-US" sz="675" dirty="0"/>
            </a:br>
            <a:r>
              <a:rPr lang="en-US" sz="675" dirty="0"/>
              <a:t>Footnotes Guideline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7202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7197" y="6592830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1963"/>
            <a:r>
              <a:rPr lang="en-US" sz="600" b="1" cap="all" spc="30" dirty="0">
                <a:solidFill>
                  <a:srgbClr val="A9A9A9"/>
                </a:solidFill>
                <a:ea typeface="Tahoma" panose="020B0604030504040204" pitchFamily="34" charset="0"/>
                <a:cs typeface="Arial" panose="020B0604020202020204" pitchFamily="34" charset="0"/>
              </a:rPr>
              <a:t>CONFIDENTIAL | NOT FOR FURTHER DISTRIBUTION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62110" y="6592830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81963"/>
            <a:r>
              <a:rPr lang="en-US" sz="600" b="1" cap="all" spc="30" dirty="0">
                <a:solidFill>
                  <a:srgbClr val="A9A9A9"/>
                </a:solidFill>
                <a:ea typeface="Tahoma" panose="020B0604030504040204" pitchFamily="34" charset="0"/>
                <a:cs typeface="Arial" panose="020B0604020202020204" pitchFamily="34" charset="0"/>
              </a:rPr>
              <a:t>| MAY 22, 2020</a:t>
            </a:r>
          </a:p>
        </p:txBody>
      </p:sp>
    </p:spTree>
    <p:extLst>
      <p:ext uri="{BB962C8B-B14F-4D97-AF65-F5344CB8AC3E}">
        <p14:creationId xmlns:p14="http://schemas.microsoft.com/office/powerpoint/2010/main" val="4190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6850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5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078" rtl="0" eaLnBrk="1" latinLnBrk="0" hangingPunct="1">
        <a:lnSpc>
          <a:spcPct val="120000"/>
        </a:lnSpc>
        <a:spcBef>
          <a:spcPts val="10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05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685078" rtl="0" eaLnBrk="1" latinLnBrk="0" hangingPunct="1">
        <a:lnSpc>
          <a:spcPct val="120000"/>
        </a:lnSpc>
        <a:spcBef>
          <a:spcPts val="7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70083" indent="-170083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46108" indent="-176027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14999" indent="-168893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3966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506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045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583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342541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685078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619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370157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712698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2055235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2397776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2740314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ident.columbia.edu/news/plans-coming-academic-year" TargetMode="External"/><Relationship Id="rId2" Type="http://schemas.openxmlformats.org/officeDocument/2006/relationships/hyperlink" Target="https://summer.engineering.columbia.edu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Lee</a:t>
            </a:r>
            <a:r>
              <a:rPr lang="zh-CN" altLang="en-US" dirty="0"/>
              <a:t> </a:t>
            </a:r>
            <a:r>
              <a:rPr lang="en-US" altLang="zh-CN" dirty="0"/>
              <a:t>Bollinger</a:t>
            </a:r>
            <a:r>
              <a:rPr lang="zh-CN" altLang="en-US" dirty="0"/>
              <a:t> </a:t>
            </a:r>
            <a:r>
              <a:rPr lang="en-US" altLang="zh-CN" dirty="0"/>
              <a:t>0707-01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  <a:cs typeface="Helvetica Neue" panose="02000503000000020004" pitchFamily="2" charset="0"/>
              </a:rPr>
              <a:t>下一学年的计划</a:t>
            </a:r>
          </a:p>
        </p:txBody>
      </p:sp>
    </p:spTree>
    <p:extLst>
      <p:ext uri="{BB962C8B-B14F-4D97-AF65-F5344CB8AC3E}">
        <p14:creationId xmlns:p14="http://schemas.microsoft.com/office/powerpoint/2010/main" val="35427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13ED1-FFCA-C64E-84A7-42EFFFAD271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ja-JP" altLang="en-US"/>
              <a:t>哥伦比亚大学将在</a:t>
            </a:r>
            <a:r>
              <a:rPr lang="en-US" altLang="ja-JP" dirty="0"/>
              <a:t>[2020-2021</a:t>
            </a:r>
            <a:r>
              <a:rPr lang="ja-JP" altLang="en-US"/>
              <a:t>学年</a:t>
            </a:r>
            <a:r>
              <a:rPr lang="en-US" altLang="ja-JP" dirty="0"/>
              <a:t>](</a:t>
            </a:r>
            <a:r>
              <a:rPr lang="en-US" dirty="0"/>
              <a:t>https://covid19.columbia.edu/content/academic-calendar-2020-21-0)</a:t>
            </a:r>
            <a:r>
              <a:rPr lang="ja-JP" altLang="en-US"/>
              <a:t>实行三学期制。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8FA18-A962-274D-AEAD-E3D54980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5"/>
            <a:ext cx="8220456" cy="230832"/>
          </a:xfrm>
        </p:spPr>
        <p:txBody>
          <a:bodyPr/>
          <a:lstStyle/>
          <a:p>
            <a:r>
              <a:rPr lang="ja-JP" altLang="en-US"/>
              <a:t>学术生活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3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Lee</a:t>
            </a:r>
            <a:r>
              <a:rPr lang="zh-CN" altLang="en-US" dirty="0"/>
              <a:t> </a:t>
            </a:r>
            <a:r>
              <a:rPr lang="en-US" altLang="zh-CN" dirty="0"/>
              <a:t>Bollinger</a:t>
            </a:r>
            <a:r>
              <a:rPr lang="zh-CN" altLang="en-US" dirty="0"/>
              <a:t> </a:t>
            </a:r>
            <a:r>
              <a:rPr lang="en-US" altLang="zh-CN" dirty="0"/>
              <a:t>0707-02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Dean</a:t>
            </a:r>
            <a:r>
              <a:rPr lang="zh-CN" altLang="en-US" dirty="0"/>
              <a:t> </a:t>
            </a:r>
            <a:r>
              <a:rPr lang="en-US" altLang="zh-CN" dirty="0"/>
              <a:t>Boyce</a:t>
            </a:r>
            <a:r>
              <a:rPr lang="zh-CN" altLang="en-US" dirty="0"/>
              <a:t> </a:t>
            </a:r>
            <a:r>
              <a:rPr lang="en-US" altLang="zh-CN" dirty="0"/>
              <a:t>0707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SEASGrad</a:t>
            </a:r>
            <a:r>
              <a:rPr lang="en-US" dirty="0"/>
              <a:t>-all] Update on Return to Campus for Columbia Engineering Graduate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2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B1766-83F7-944F-98FF-3B8C2E273FB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ja-JP" altLang="en-US"/>
              <a:t>参与今夏推出的一些</a:t>
            </a:r>
            <a:r>
              <a:rPr lang="en-US" altLang="zh-CN" dirty="0"/>
              <a:t>【</a:t>
            </a:r>
            <a:r>
              <a:rPr lang="ja-JP" altLang="en-US"/>
              <a:t>线上项目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dirty="0">
                <a:hlinkClick r:id="rId2"/>
              </a:rPr>
              <a:t>https://summer.engineering.columbia.edu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ja-JP" altLang="en-US"/>
              <a:t>请注意，下一轮的</a:t>
            </a:r>
            <a:r>
              <a:rPr lang="en-US" altLang="zh-CN" dirty="0"/>
              <a:t>【</a:t>
            </a:r>
            <a:r>
              <a:rPr lang="ja-JP" altLang="en-US"/>
              <a:t>设计挑战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altLang="zh-CN" dirty="0"/>
              <a:t>https://</a:t>
            </a:r>
            <a:r>
              <a:rPr lang="en-US" altLang="zh-CN" dirty="0" err="1"/>
              <a:t>summer.engineering.columbia.edu</a:t>
            </a:r>
            <a:r>
              <a:rPr lang="en-US" altLang="zh-CN" dirty="0"/>
              <a:t>/content/design-challenges</a:t>
            </a:r>
            <a:r>
              <a:rPr lang="zh-CN" altLang="en-US" dirty="0"/>
              <a:t>）</a:t>
            </a:r>
            <a:r>
              <a:rPr lang="ja-JP" altLang="en-US"/>
              <a:t>很快将从三个新的挑战开始</a:t>
            </a:r>
            <a:endParaRPr lang="en-US" altLang="ja-JP" dirty="0"/>
          </a:p>
          <a:p>
            <a:r>
              <a:rPr lang="en-US" dirty="0"/>
              <a:t>Bollinger</a:t>
            </a:r>
            <a:r>
              <a:rPr lang="ja-JP" altLang="en-US"/>
              <a:t>校长概述了</a:t>
            </a:r>
            <a:r>
              <a:rPr lang="en-US" altLang="zh-CN" dirty="0"/>
              <a:t>【</a:t>
            </a:r>
            <a:r>
              <a:rPr lang="ja-JP" altLang="en-US"/>
              <a:t>新学期计划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https://president.columbia.edu/news/plans-coming-academic-year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5191E1-CF80-1F41-A197-B116189E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F4CC-393D-0744-BDF7-490DDC274831}"/>
              </a:ext>
            </a:extLst>
          </p:cNvPr>
          <p:cNvGrpSpPr/>
          <p:nvPr/>
        </p:nvGrpSpPr>
        <p:grpSpPr>
          <a:xfrm>
            <a:off x="1792002" y="1748398"/>
            <a:ext cx="4019539" cy="2446805"/>
            <a:chOff x="1792002" y="1748398"/>
            <a:chExt cx="4019539" cy="24468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8A1F4A-1EC4-0F4B-9943-4E120F409ED2}"/>
                </a:ext>
              </a:extLst>
            </p:cNvPr>
            <p:cNvGrpSpPr/>
            <p:nvPr/>
          </p:nvGrpSpPr>
          <p:grpSpPr>
            <a:xfrm>
              <a:off x="1792002" y="1748398"/>
              <a:ext cx="4019539" cy="1107579"/>
              <a:chOff x="1732108" y="1760220"/>
              <a:chExt cx="4019539" cy="1107579"/>
            </a:xfrm>
          </p:grpSpPr>
          <p:pic>
            <p:nvPicPr>
              <p:cNvPr id="3" name="Graphic 2" descr="Playbook">
                <a:extLst>
                  <a:ext uri="{FF2B5EF4-FFF2-40B4-BE49-F238E27FC236}">
                    <a16:creationId xmlns:a16="http://schemas.microsoft.com/office/drawing/2014/main" id="{E762F0B8-6D20-D442-B363-3E68A77E3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2108" y="1760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E8DB5A-D059-D248-9E8D-CA3A833D994B}"/>
                  </a:ext>
                </a:extLst>
              </p:cNvPr>
              <p:cNvSpPr txBox="1"/>
              <p:nvPr/>
            </p:nvSpPr>
            <p:spPr>
              <a:xfrm>
                <a:off x="1881532" y="2683133"/>
                <a:ext cx="61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/>
                  <a:t>暑期课程</a:t>
                </a:r>
                <a:endParaRPr lang="en-US" sz="1200" dirty="0"/>
              </a:p>
            </p:txBody>
          </p:sp>
          <p:pic>
            <p:nvPicPr>
              <p:cNvPr id="6" name="Graphic 5" descr="Teacher">
                <a:extLst>
                  <a:ext uri="{FF2B5EF4-FFF2-40B4-BE49-F238E27FC236}">
                    <a16:creationId xmlns:a16="http://schemas.microsoft.com/office/drawing/2014/main" id="{5F72ACC1-6EF8-E74D-B376-DFF366FA9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84677" y="1760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89434-08A5-CE42-B648-EBD34092676C}"/>
                  </a:ext>
                </a:extLst>
              </p:cNvPr>
              <p:cNvSpPr txBox="1"/>
              <p:nvPr/>
            </p:nvSpPr>
            <p:spPr>
              <a:xfrm>
                <a:off x="3438910" y="2683133"/>
                <a:ext cx="60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200" dirty="0"/>
                  <a:t>PDL</a:t>
                </a:r>
                <a:r>
                  <a:rPr lang="ja-JP" altLang="en-US" sz="1200"/>
                  <a:t>讲座</a:t>
                </a:r>
                <a:endParaRPr lang="en-US" sz="1200" dirty="0"/>
              </a:p>
            </p:txBody>
          </p:sp>
          <p:pic>
            <p:nvPicPr>
              <p:cNvPr id="9" name="Graphic 8" descr="Books">
                <a:extLst>
                  <a:ext uri="{FF2B5EF4-FFF2-40B4-BE49-F238E27FC236}">
                    <a16:creationId xmlns:a16="http://schemas.microsoft.com/office/drawing/2014/main" id="{5DA56AD8-06EB-384B-9A42-7AF6715D1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7247" y="1760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D1332E-5C8F-1244-8269-691EA006B706}"/>
                  </a:ext>
                </a:extLst>
              </p:cNvPr>
              <p:cNvSpPr txBox="1"/>
              <p:nvPr/>
            </p:nvSpPr>
            <p:spPr>
              <a:xfrm>
                <a:off x="4986670" y="2683133"/>
                <a:ext cx="61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/>
                  <a:t>课题研究</a:t>
                </a:r>
                <a:endParaRPr lang="en-US" sz="12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2B4E64-D832-D94A-B813-48B8DF30402C}"/>
                </a:ext>
              </a:extLst>
            </p:cNvPr>
            <p:cNvSpPr txBox="1"/>
            <p:nvPr/>
          </p:nvSpPr>
          <p:spPr>
            <a:xfrm>
              <a:off x="1941426" y="40105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/>
                <a:t>设计社区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DDB031-79ED-E44B-A307-2D00AC6B07AE}"/>
                </a:ext>
              </a:extLst>
            </p:cNvPr>
            <p:cNvSpPr txBox="1"/>
            <p:nvPr/>
          </p:nvSpPr>
          <p:spPr>
            <a:xfrm>
              <a:off x="3417051" y="4010537"/>
              <a:ext cx="7694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/>
                <a:t>高中生编程</a:t>
              </a:r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01FFDD-9220-CA48-8A80-896F97A0E84F}"/>
                </a:ext>
              </a:extLst>
            </p:cNvPr>
            <p:cNvSpPr txBox="1"/>
            <p:nvPr/>
          </p:nvSpPr>
          <p:spPr>
            <a:xfrm>
              <a:off x="5046564" y="40105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/>
                <a:t>保持联系</a:t>
              </a:r>
              <a:endParaRPr lang="en-US" sz="1200" dirty="0"/>
            </a:p>
          </p:txBody>
        </p:sp>
        <p:pic>
          <p:nvPicPr>
            <p:cNvPr id="20" name="Graphic 19" descr="Palette">
              <a:extLst>
                <a:ext uri="{FF2B5EF4-FFF2-40B4-BE49-F238E27FC236}">
                  <a16:creationId xmlns:a16="http://schemas.microsoft.com/office/drawing/2014/main" id="{1782FEB2-BE2D-E84C-80A3-E5FD8DE8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2002" y="308762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Programmer">
              <a:extLst>
                <a:ext uri="{FF2B5EF4-FFF2-40B4-BE49-F238E27FC236}">
                  <a16:creationId xmlns:a16="http://schemas.microsoft.com/office/drawing/2014/main" id="{4A090380-2EAE-4040-B21B-C6AA9208D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44571" y="3087624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Connections">
              <a:extLst>
                <a:ext uri="{FF2B5EF4-FFF2-40B4-BE49-F238E27FC236}">
                  <a16:creationId xmlns:a16="http://schemas.microsoft.com/office/drawing/2014/main" id="{CC5138F0-2731-BE47-BC2F-C1E9459F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97141" y="30998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58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80B5-3686-A54E-BD95-495DF44ADFC7}"/>
              </a:ext>
            </a:extLst>
          </p:cNvPr>
          <p:cNvGrpSpPr/>
          <p:nvPr/>
        </p:nvGrpSpPr>
        <p:grpSpPr>
          <a:xfrm>
            <a:off x="3535680" y="1812249"/>
            <a:ext cx="917485" cy="917486"/>
            <a:chOff x="2779776" y="2791968"/>
            <a:chExt cx="2048256" cy="2048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6D65E3-6197-6E4F-A250-A33F701AD1BE}"/>
                </a:ext>
              </a:extLst>
            </p:cNvPr>
            <p:cNvSpPr/>
            <p:nvPr/>
          </p:nvSpPr>
          <p:spPr>
            <a:xfrm>
              <a:off x="2779776" y="2791968"/>
              <a:ext cx="2048256" cy="204825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E5AA3D-6E10-724E-9D81-D6653D163842}"/>
                </a:ext>
              </a:extLst>
            </p:cNvPr>
            <p:cNvSpPr/>
            <p:nvPr/>
          </p:nvSpPr>
          <p:spPr>
            <a:xfrm>
              <a:off x="2779776" y="3429000"/>
              <a:ext cx="2048256" cy="1411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1E0562-3CB5-A14F-8421-429D9A707A88}"/>
                </a:ext>
              </a:extLst>
            </p:cNvPr>
            <p:cNvSpPr txBox="1"/>
            <p:nvPr/>
          </p:nvSpPr>
          <p:spPr>
            <a:xfrm>
              <a:off x="2779776" y="2895041"/>
              <a:ext cx="2048256" cy="2293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FFFFFF"/>
                  </a:solidFill>
                </a:rPr>
                <a:t>六月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9899BB-6370-9746-A6A2-4B6C3AAF0803}"/>
                </a:ext>
              </a:extLst>
            </p:cNvPr>
            <p:cNvSpPr txBox="1"/>
            <p:nvPr/>
          </p:nvSpPr>
          <p:spPr>
            <a:xfrm>
              <a:off x="3200400" y="3358566"/>
              <a:ext cx="1207008" cy="13742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000" dirty="0"/>
                <a:t>8</a:t>
              </a:r>
              <a:endParaRPr lang="en-US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C479DF-E2AE-374C-9946-82421E0C5595}"/>
              </a:ext>
            </a:extLst>
          </p:cNvPr>
          <p:cNvSpPr txBox="1"/>
          <p:nvPr/>
        </p:nvSpPr>
        <p:spPr>
          <a:xfrm>
            <a:off x="2067041" y="1920765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/>
              <a:t>第一部分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B100F-C716-F240-8F28-689AF81C0D6F}"/>
              </a:ext>
            </a:extLst>
          </p:cNvPr>
          <p:cNvSpPr txBox="1"/>
          <p:nvPr/>
        </p:nvSpPr>
        <p:spPr>
          <a:xfrm>
            <a:off x="1847585" y="2866166"/>
            <a:ext cx="2724415" cy="134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0083" indent="-170083" defTabSz="685078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="0" baseline="0"/>
            </a:lvl1pPr>
            <a:lvl2pPr marL="346108" indent="-176027" defTabSz="685078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2pPr>
            <a:lvl3pPr marL="514999" indent="-16889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3pPr>
            <a:lvl4pPr marL="685078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4pPr>
            <a:lvl5pPr marL="855160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5pPr>
            <a:lvl6pPr marL="188396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650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69045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1583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r>
              <a:rPr lang="ja-JP" altLang="en-US" sz="1200"/>
              <a:t>通过创新的储能应用减缓气候变化</a:t>
            </a:r>
            <a:endParaRPr lang="en-US" altLang="ja-JP" sz="1200" dirty="0"/>
          </a:p>
          <a:p>
            <a:r>
              <a:rPr lang="ja-JP" altLang="en-US" sz="1200"/>
              <a:t>加速大规模疫苗生产以应对大流行</a:t>
            </a:r>
            <a:endParaRPr lang="en-US" altLang="ja-JP" sz="1200" dirty="0"/>
          </a:p>
          <a:p>
            <a:r>
              <a:rPr lang="ja-JP" altLang="en-US" sz="1200"/>
              <a:t>后疫情的交通运输</a:t>
            </a:r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F27565-DD22-724E-9DB7-31263374D3E8}"/>
              </a:ext>
            </a:extLst>
          </p:cNvPr>
          <p:cNvGrpSpPr/>
          <p:nvPr/>
        </p:nvGrpSpPr>
        <p:grpSpPr>
          <a:xfrm>
            <a:off x="6837672" y="2947151"/>
            <a:ext cx="917485" cy="917486"/>
            <a:chOff x="2779776" y="2791968"/>
            <a:chExt cx="2048256" cy="20482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546EC0-46CE-0448-87CC-22A24B7F7D1D}"/>
                </a:ext>
              </a:extLst>
            </p:cNvPr>
            <p:cNvSpPr/>
            <p:nvPr/>
          </p:nvSpPr>
          <p:spPr>
            <a:xfrm>
              <a:off x="2779776" y="2791968"/>
              <a:ext cx="2048256" cy="204825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9A0382-EF63-8944-8408-928645EEECE2}"/>
                </a:ext>
              </a:extLst>
            </p:cNvPr>
            <p:cNvSpPr/>
            <p:nvPr/>
          </p:nvSpPr>
          <p:spPr>
            <a:xfrm>
              <a:off x="2779776" y="3429000"/>
              <a:ext cx="2048256" cy="1411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ACA38-5BF6-AD44-891C-768668FEAC84}"/>
                </a:ext>
              </a:extLst>
            </p:cNvPr>
            <p:cNvSpPr txBox="1"/>
            <p:nvPr/>
          </p:nvSpPr>
          <p:spPr>
            <a:xfrm>
              <a:off x="2779776" y="2895041"/>
              <a:ext cx="2048256" cy="412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FFFFFF"/>
                  </a:solidFill>
                </a:rPr>
                <a:t>七月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A7A954-5AA8-FF48-BBBA-103CBDF46C10}"/>
                </a:ext>
              </a:extLst>
            </p:cNvPr>
            <p:cNvSpPr txBox="1"/>
            <p:nvPr/>
          </p:nvSpPr>
          <p:spPr>
            <a:xfrm>
              <a:off x="3200400" y="3358566"/>
              <a:ext cx="1207008" cy="1374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000" dirty="0"/>
                <a:t>6</a:t>
              </a:r>
              <a:endParaRPr lang="en-US" sz="4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EFBCAA-6D1C-A249-8EA8-60EC9958DE57}"/>
              </a:ext>
            </a:extLst>
          </p:cNvPr>
          <p:cNvSpPr txBox="1"/>
          <p:nvPr/>
        </p:nvSpPr>
        <p:spPr>
          <a:xfrm>
            <a:off x="5369033" y="305566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/>
              <a:t>第二部分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BC93C-C332-0242-A280-9E36961ED7E5}"/>
              </a:ext>
            </a:extLst>
          </p:cNvPr>
          <p:cNvSpPr txBox="1"/>
          <p:nvPr/>
        </p:nvSpPr>
        <p:spPr>
          <a:xfrm>
            <a:off x="5076425" y="4062028"/>
            <a:ext cx="3067831" cy="134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0083" indent="-170083" defTabSz="685078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="0" baseline="0"/>
            </a:lvl1pPr>
            <a:lvl2pPr marL="346108" indent="-176027" defTabSz="685078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2pPr>
            <a:lvl3pPr marL="514999" indent="-16889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3pPr>
            <a:lvl4pPr marL="685078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4pPr>
            <a:lvl5pPr marL="855160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5pPr>
            <a:lvl6pPr marL="188396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650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69045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1583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r>
              <a:rPr lang="ja-JP" altLang="en-US" sz="1200"/>
              <a:t>在由</a:t>
            </a:r>
            <a:r>
              <a:rPr lang="en-US" altLang="ja-JP" sz="1200" dirty="0"/>
              <a:t>COVID-19</a:t>
            </a:r>
            <a:r>
              <a:rPr lang="ja-JP" altLang="en-US" sz="1200"/>
              <a:t>塑造的世界中减少不平等</a:t>
            </a:r>
            <a:endParaRPr lang="en-US" altLang="ja-JP" sz="1200" dirty="0"/>
          </a:p>
          <a:p>
            <a:r>
              <a:rPr lang="ja-JP" altLang="en-US" sz="1200"/>
              <a:t>在由</a:t>
            </a:r>
            <a:r>
              <a:rPr lang="en-US" altLang="ja-JP" sz="1200" dirty="0"/>
              <a:t>COVID-19</a:t>
            </a:r>
            <a:r>
              <a:rPr lang="ja-JP" altLang="en-US" sz="1200"/>
              <a:t>塑造的世界中促进社会互动</a:t>
            </a:r>
            <a:endParaRPr lang="en-US" altLang="ja-JP" sz="1200" dirty="0"/>
          </a:p>
          <a:p>
            <a:r>
              <a:rPr lang="ja-JP" altLang="en-US" sz="1200"/>
              <a:t>更安全的医疗和</a:t>
            </a:r>
            <a:r>
              <a:rPr lang="en-US" altLang="ja-JP" sz="1200" dirty="0"/>
              <a:t>COVID-19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816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A1F54-14C7-FF4E-A299-7DA03B6A498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E6B03-B483-2B46-8819-D1401485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Ramp-Up</a:t>
            </a:r>
            <a:r>
              <a:rPr lang="zh-CN" altLang="en-US" dirty="0"/>
              <a:t> </a:t>
            </a:r>
            <a:r>
              <a:rPr lang="ja-JP" altLang="en-US"/>
              <a:t>研究增加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1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07A12C-F5AD-AD4B-B9EF-354A4AB12432}"/>
              </a:ext>
            </a:extLst>
          </p:cNvPr>
          <p:cNvSpPr txBox="1"/>
          <p:nvPr/>
        </p:nvSpPr>
        <p:spPr>
          <a:xfrm>
            <a:off x="341376" y="573024"/>
            <a:ext cx="5888736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Calendar Dates:</a:t>
            </a:r>
          </a:p>
          <a:p>
            <a:r>
              <a:rPr lang="en-US" dirty="0"/>
              <a:t>·      </a:t>
            </a:r>
            <a:r>
              <a:rPr lang="en-US" b="1" dirty="0"/>
              <a:t>Fall:</a:t>
            </a:r>
            <a:r>
              <a:rPr lang="en-US" dirty="0"/>
              <a:t>  September 8 – December 23</a:t>
            </a:r>
          </a:p>
          <a:p>
            <a:r>
              <a:rPr lang="en-US" dirty="0"/>
              <a:t>·      </a:t>
            </a:r>
            <a:r>
              <a:rPr lang="en-US" b="1" dirty="0"/>
              <a:t>Fall B:</a:t>
            </a:r>
            <a:r>
              <a:rPr lang="en-US" dirty="0"/>
              <a:t>  October 26 -December 23 for select upper level and graduate courses </a:t>
            </a:r>
          </a:p>
          <a:p>
            <a:r>
              <a:rPr lang="en-US" dirty="0"/>
              <a:t>·      </a:t>
            </a:r>
            <a:r>
              <a:rPr lang="en-US" b="1" dirty="0"/>
              <a:t>Spring:</a:t>
            </a:r>
            <a:r>
              <a:rPr lang="en-US" dirty="0"/>
              <a:t>  January 11 – April 26</a:t>
            </a:r>
          </a:p>
          <a:p>
            <a:r>
              <a:rPr lang="en-US" dirty="0"/>
              <a:t>·      </a:t>
            </a:r>
            <a:r>
              <a:rPr lang="en-US" b="1" dirty="0"/>
              <a:t>Summer A:</a:t>
            </a:r>
            <a:r>
              <a:rPr lang="en-US" dirty="0"/>
              <a:t>  May 3 – June 14</a:t>
            </a:r>
          </a:p>
          <a:p>
            <a:r>
              <a:rPr lang="en-US" dirty="0"/>
              <a:t>·      </a:t>
            </a:r>
            <a:r>
              <a:rPr lang="en-US" b="1" dirty="0"/>
              <a:t>Summer B:</a:t>
            </a:r>
            <a:r>
              <a:rPr lang="en-US" dirty="0"/>
              <a:t>  June 28 – August 16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48D30-609D-3B49-A8FE-DDF8DA51A2F5}"/>
              </a:ext>
            </a:extLst>
          </p:cNvPr>
          <p:cNvSpPr txBox="1"/>
          <p:nvPr/>
        </p:nvSpPr>
        <p:spPr>
          <a:xfrm>
            <a:off x="3547872" y="3651504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>
                <a:solidFill>
                  <a:srgbClr val="00B0F0"/>
                </a:solidFill>
              </a:rPr>
              <a:t>日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D0F8F-53D9-0B4C-954C-268F1DCD96A0}"/>
              </a:ext>
            </a:extLst>
          </p:cNvPr>
          <p:cNvSpPr txBox="1"/>
          <p:nvPr/>
        </p:nvSpPr>
        <p:spPr>
          <a:xfrm>
            <a:off x="3850640" y="3651504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>
                <a:solidFill>
                  <a:srgbClr val="00B0F0"/>
                </a:solidFill>
              </a:rPr>
              <a:t>一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5CD04-F0C3-884C-AAFD-3F5FA46EC5BF}"/>
              </a:ext>
            </a:extLst>
          </p:cNvPr>
          <p:cNvSpPr txBox="1"/>
          <p:nvPr/>
        </p:nvSpPr>
        <p:spPr>
          <a:xfrm>
            <a:off x="4129024" y="3651504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>
                <a:solidFill>
                  <a:srgbClr val="00B0F0"/>
                </a:solidFill>
              </a:rPr>
              <a:t>二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29EE9-ED2B-1B4A-9009-93A7EF93E5BD}"/>
              </a:ext>
            </a:extLst>
          </p:cNvPr>
          <p:cNvSpPr txBox="1"/>
          <p:nvPr/>
        </p:nvSpPr>
        <p:spPr>
          <a:xfrm>
            <a:off x="4419600" y="3651504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>
                <a:solidFill>
                  <a:srgbClr val="00B0F0"/>
                </a:solidFill>
              </a:rPr>
              <a:t>三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CFF2A-4B33-E649-9E30-DF4B81ECDD86}"/>
              </a:ext>
            </a:extLst>
          </p:cNvPr>
          <p:cNvSpPr txBox="1"/>
          <p:nvPr/>
        </p:nvSpPr>
        <p:spPr>
          <a:xfrm>
            <a:off x="4710176" y="3651504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>
                <a:solidFill>
                  <a:srgbClr val="00B0F0"/>
                </a:solidFill>
              </a:rPr>
              <a:t>四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065D5-6CE6-AD4A-BB97-1687837C2532}"/>
              </a:ext>
            </a:extLst>
          </p:cNvPr>
          <p:cNvSpPr txBox="1"/>
          <p:nvPr/>
        </p:nvSpPr>
        <p:spPr>
          <a:xfrm>
            <a:off x="5000752" y="3651504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>
                <a:solidFill>
                  <a:srgbClr val="00B0F0"/>
                </a:solidFill>
              </a:rPr>
              <a:t>五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D4F69-0C5D-9040-A96A-E0590D55D807}"/>
              </a:ext>
            </a:extLst>
          </p:cNvPr>
          <p:cNvSpPr txBox="1"/>
          <p:nvPr/>
        </p:nvSpPr>
        <p:spPr>
          <a:xfrm>
            <a:off x="5291328" y="3651504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>
                <a:solidFill>
                  <a:srgbClr val="00B0F0"/>
                </a:solidFill>
              </a:rPr>
              <a:t>六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0588-72DA-3541-8EB7-73E3510DF225}"/>
              </a:ext>
            </a:extLst>
          </p:cNvPr>
          <p:cNvSpPr txBox="1"/>
          <p:nvPr/>
        </p:nvSpPr>
        <p:spPr>
          <a:xfrm>
            <a:off x="3578352" y="4035552"/>
            <a:ext cx="849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8996741"/>
      </p:ext>
    </p:extLst>
  </p:cSld>
  <p:clrMapOvr>
    <a:masterClrMapping/>
  </p:clrMapOvr>
</p:sld>
</file>

<file path=ppt/theme/theme1.xml><?xml version="1.0" encoding="utf-8"?>
<a:theme xmlns:a="http://schemas.openxmlformats.org/drawingml/2006/main" name="MorganStanley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  <a:extLst>
    <a:ext uri="{05A4C25C-085E-4340-85A3-A5531E510DB2}">
      <thm15:themeFamily xmlns:thm15="http://schemas.microsoft.com/office/thememl/2012/main" name="MorganStanley" id="{6872537B-B2ED-7745-8AF2-26305E461146}" vid="{D28C3F98-5F0F-8B4C-A018-80AFEB46AC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MorganStanley</Template>
  <TotalTime>68</TotalTime>
  <Words>265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Heiti TC Medium</vt:lpstr>
      <vt:lpstr>Arial</vt:lpstr>
      <vt:lpstr>MorganStanley</vt:lpstr>
      <vt:lpstr>Lee Bollinger 0707-01</vt:lpstr>
      <vt:lpstr>学术生活</vt:lpstr>
      <vt:lpstr>Lee Bollinger 0707-02</vt:lpstr>
      <vt:lpstr>Dean Boyce 0707</vt:lpstr>
      <vt:lpstr>PowerPoint Presentation</vt:lpstr>
      <vt:lpstr>PowerPoint Presentation</vt:lpstr>
      <vt:lpstr>PowerPoint Presentation</vt:lpstr>
      <vt:lpstr>Research Ramp-Up 研究增加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 Bollinger 0707-01</dc:title>
  <dc:creator>Ren Weihang</dc:creator>
  <cp:lastModifiedBy>Ren Weihang</cp:lastModifiedBy>
  <cp:revision>7</cp:revision>
  <dcterms:created xsi:type="dcterms:W3CDTF">2020-07-07T22:07:22Z</dcterms:created>
  <dcterms:modified xsi:type="dcterms:W3CDTF">2020-07-07T23:15:34Z</dcterms:modified>
</cp:coreProperties>
</file>