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4E54-988D-4EE3-BCBF-FB3D5671ED7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91648-B12E-4D87-BF8E-0529F595BB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91648-B12E-4D87-BF8E-0529F595BB2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01E068-F291-4194-ABEE-7BB27714302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8839200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1200" dirty="0" smtClean="0"/>
              <a:t>The Java Collections Framework is a collection of interfaces and classes which helps in storing and processing the data </a:t>
            </a:r>
            <a:r>
              <a:rPr lang="en-US" sz="1200" dirty="0" smtClean="0"/>
              <a:t>efficiently</a:t>
            </a:r>
            <a:r>
              <a:rPr lang="en-US" sz="1200" dirty="0" smtClean="0"/>
              <a:t> 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200" dirty="0" smtClean="0"/>
              <a:t> A </a:t>
            </a:r>
            <a:r>
              <a:rPr lang="en-US" sz="1200" i="1" dirty="0" smtClean="0"/>
              <a:t>collection</a:t>
            </a:r>
            <a:r>
              <a:rPr lang="en-US" sz="1200" dirty="0" smtClean="0"/>
              <a:t> is an object that represents a group of objects</a:t>
            </a:r>
            <a:r>
              <a:rPr lang="en-US" sz="1200" dirty="0" smtClean="0"/>
              <a:t>.</a:t>
            </a:r>
          </a:p>
          <a:p>
            <a:pPr fontAlgn="base"/>
            <a:endParaRPr lang="en-US" sz="1200" dirty="0" smtClean="0"/>
          </a:p>
          <a:p>
            <a:r>
              <a:rPr lang="en-US" sz="1200" b="1" dirty="0" smtClean="0"/>
              <a:t>C</a:t>
            </a:r>
            <a:r>
              <a:rPr lang="en-US" sz="1200" b="1" dirty="0" smtClean="0"/>
              <a:t>ollection has </a:t>
            </a:r>
            <a:r>
              <a:rPr lang="en-US" sz="1200" b="1" dirty="0" smtClean="0"/>
              <a:t>in 4 basic flavors as below,</a:t>
            </a:r>
            <a:endParaRPr lang="en-US" sz="1200" dirty="0" smtClean="0"/>
          </a:p>
          <a:p>
            <a:endParaRPr lang="en-US" sz="1200" b="1" dirty="0" smtClean="0"/>
          </a:p>
          <a:p>
            <a:pPr marL="228600" indent="-228600">
              <a:buAutoNum type="arabicPeriod"/>
            </a:pPr>
            <a:r>
              <a:rPr lang="en-US" sz="1200" b="1" dirty="0" smtClean="0"/>
              <a:t>Lists: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28600" indent="-228600"/>
            <a:r>
              <a:rPr lang="en-US" sz="1000" dirty="0" smtClean="0"/>
              <a:t>The </a:t>
            </a:r>
            <a:r>
              <a:rPr lang="en-US" sz="1000" dirty="0" smtClean="0"/>
              <a:t>List interface extends Collection to define an ordered collection with duplicates </a:t>
            </a:r>
            <a:r>
              <a:rPr lang="en-US" sz="1000" dirty="0" smtClean="0"/>
              <a:t>allowed. The List interface adds position-oriented operations, as well as a new list </a:t>
            </a:r>
            <a:r>
              <a:rPr lang="en-US" sz="1000" dirty="0" err="1" smtClean="0"/>
              <a:t>iterator</a:t>
            </a:r>
            <a:r>
              <a:rPr lang="en-US" sz="1000" dirty="0" smtClean="0"/>
              <a:t> that enables the user to traverse the list bi-directionally.      </a:t>
            </a:r>
          </a:p>
          <a:p>
            <a:pPr marL="685800" lvl="1" indent="-228600">
              <a:buFont typeface="Wingdings" pitchFamily="2" charset="2"/>
              <a:buChar char="q"/>
            </a:pPr>
            <a:r>
              <a:rPr lang="en-US" sz="1000" dirty="0" err="1" smtClean="0">
                <a:solidFill>
                  <a:srgbClr val="FFC000"/>
                </a:solidFill>
              </a:rPr>
              <a:t>ArrayList</a:t>
            </a:r>
            <a:r>
              <a:rPr lang="en-US" sz="1000" dirty="0" smtClean="0">
                <a:solidFill>
                  <a:srgbClr val="FFC000"/>
                </a:solidFill>
              </a:rPr>
              <a:t>, </a:t>
            </a:r>
          </a:p>
          <a:p>
            <a:pPr marL="685800" lvl="1" indent="-228600">
              <a:buFont typeface="Wingdings" pitchFamily="2" charset="2"/>
              <a:buChar char="q"/>
            </a:pPr>
            <a:r>
              <a:rPr lang="en-US" sz="1000" dirty="0" err="1" smtClean="0">
                <a:solidFill>
                  <a:srgbClr val="FFC000"/>
                </a:solidFill>
              </a:rPr>
              <a:t>LinkedList</a:t>
            </a:r>
            <a:r>
              <a:rPr lang="en-US" sz="1000" dirty="0" smtClean="0">
                <a:solidFill>
                  <a:srgbClr val="FFC000"/>
                </a:solidFill>
              </a:rPr>
              <a:t> </a:t>
            </a:r>
          </a:p>
          <a:p>
            <a:pPr marL="685800" lvl="1" indent="-228600"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C000"/>
                </a:solidFill>
              </a:rPr>
              <a:t>and vector are classes implementing List interface.</a:t>
            </a:r>
            <a:endParaRPr lang="en-US" sz="1000" dirty="0" smtClean="0">
              <a:solidFill>
                <a:srgbClr val="FFC000"/>
              </a:solidFill>
            </a:endParaRPr>
          </a:p>
          <a:p>
            <a:endParaRPr lang="en-US" sz="1200" b="1" dirty="0" smtClean="0"/>
          </a:p>
          <a:p>
            <a:r>
              <a:rPr lang="en-US" sz="1200" b="1" dirty="0" smtClean="0"/>
              <a:t>2. Sets</a:t>
            </a:r>
            <a:r>
              <a:rPr lang="en-US" sz="1200" b="1" dirty="0" smtClean="0"/>
              <a:t>: 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The Set interface extends the Collection interface. It </a:t>
            </a:r>
            <a:r>
              <a:rPr lang="en-US" sz="1200" dirty="0" smtClean="0"/>
              <a:t>will make sure that an instance of Set contains no duplicate elements. </a:t>
            </a:r>
            <a:r>
              <a:rPr lang="en-US" sz="1200" dirty="0" smtClean="0"/>
              <a:t>The </a:t>
            </a:r>
            <a:r>
              <a:rPr lang="en-US" sz="1200" dirty="0" smtClean="0"/>
              <a:t>concrete class implements </a:t>
            </a:r>
            <a:r>
              <a:rPr lang="en-US" sz="1200" dirty="0" err="1" smtClean="0"/>
              <a:t>hashcode</a:t>
            </a:r>
            <a:r>
              <a:rPr lang="en-US" sz="1200" dirty="0" smtClean="0"/>
              <a:t> and equals methods to make sure uniqueness of objects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Three concrete classes of Set are </a:t>
            </a:r>
            <a:endParaRPr lang="en-US" sz="1200" dirty="0" smtClean="0"/>
          </a:p>
          <a:p>
            <a:pPr lvl="1">
              <a:buFont typeface="Wingdings" pitchFamily="2" charset="2"/>
              <a:buChar char="q"/>
            </a:pPr>
            <a:r>
              <a:rPr lang="en-US" sz="1200" dirty="0" err="1" smtClean="0">
                <a:solidFill>
                  <a:srgbClr val="FFC000"/>
                </a:solidFill>
              </a:rPr>
              <a:t>HashSet</a:t>
            </a:r>
            <a:r>
              <a:rPr lang="en-US" sz="1200" dirty="0" smtClean="0">
                <a:solidFill>
                  <a:srgbClr val="FFC000"/>
                </a:solidFill>
              </a:rPr>
              <a:t>, </a:t>
            </a:r>
            <a:endParaRPr lang="en-US" sz="1200" dirty="0" smtClean="0">
              <a:solidFill>
                <a:srgbClr val="FFC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1200" dirty="0" err="1" smtClean="0">
                <a:solidFill>
                  <a:srgbClr val="FFC000"/>
                </a:solidFill>
              </a:rPr>
              <a:t>LinkedHashSet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1200" dirty="0" smtClean="0">
                <a:solidFill>
                  <a:srgbClr val="FFC000"/>
                </a:solidFill>
              </a:rPr>
              <a:t>and </a:t>
            </a:r>
            <a:r>
              <a:rPr lang="en-US" sz="1200" dirty="0" err="1" smtClean="0">
                <a:solidFill>
                  <a:srgbClr val="FFC000"/>
                </a:solidFill>
              </a:rPr>
              <a:t>TreeSet</a:t>
            </a:r>
            <a:r>
              <a:rPr lang="en-US" sz="1200" dirty="0" smtClean="0">
                <a:solidFill>
                  <a:srgbClr val="FFC000"/>
                </a:solidFill>
              </a:rPr>
              <a:t>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2. Maps</a:t>
            </a:r>
            <a:r>
              <a:rPr lang="en-US" sz="1200" b="1" dirty="0" smtClean="0"/>
              <a:t>: 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 map is a container that stores the elements along with the keys. The keys are like indexes. In List, the indexes are integers</a:t>
            </a:r>
            <a:r>
              <a:rPr lang="en-US" sz="1200" dirty="0" smtClean="0"/>
              <a:t>. In Map, the keys can be any objects. </a:t>
            </a:r>
            <a:r>
              <a:rPr lang="en-US" sz="1200" dirty="0" smtClean="0"/>
              <a:t>A map cannot contain duplicate keys. Each key maps to one value. A key and its corresponding value from an </a:t>
            </a:r>
            <a:r>
              <a:rPr lang="en-US" sz="1200" dirty="0" smtClean="0"/>
              <a:t>entry</a:t>
            </a:r>
            <a:r>
              <a:rPr lang="en-US" sz="1200" dirty="0" smtClean="0"/>
              <a:t>, which is actually stored in a map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 err="1" smtClean="0">
                <a:solidFill>
                  <a:srgbClr val="FFC000"/>
                </a:solidFill>
              </a:rPr>
              <a:t>HashMap</a:t>
            </a:r>
            <a:r>
              <a:rPr lang="en-US" sz="1200" dirty="0" smtClean="0">
                <a:solidFill>
                  <a:srgbClr val="FFC000"/>
                </a:solidFill>
              </a:rPr>
              <a:t>,</a:t>
            </a:r>
          </a:p>
          <a:p>
            <a:pPr lvl="1">
              <a:buFont typeface="Wingdings" pitchFamily="2" charset="2"/>
              <a:buChar char="q"/>
            </a:pP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 err="1" smtClean="0">
                <a:solidFill>
                  <a:srgbClr val="FFC000"/>
                </a:solidFill>
              </a:rPr>
              <a:t>HashTable</a:t>
            </a:r>
            <a:r>
              <a:rPr lang="en-US" sz="1200" dirty="0" smtClean="0">
                <a:solidFill>
                  <a:srgbClr val="FFC000"/>
                </a:solidFill>
              </a:rPr>
              <a:t>,</a:t>
            </a:r>
          </a:p>
          <a:p>
            <a:pPr lvl="1">
              <a:buFont typeface="Wingdings" pitchFamily="2" charset="2"/>
              <a:buChar char="q"/>
            </a:pPr>
            <a:r>
              <a:rPr lang="en-US" sz="1200" dirty="0" err="1" smtClean="0">
                <a:solidFill>
                  <a:srgbClr val="FFC000"/>
                </a:solidFill>
              </a:rPr>
              <a:t>TreeMap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1200" dirty="0" smtClean="0">
                <a:solidFill>
                  <a:srgbClr val="FFC000"/>
                </a:solidFill>
              </a:rPr>
              <a:t>and </a:t>
            </a:r>
            <a:r>
              <a:rPr lang="en-US" sz="1200" dirty="0" err="1" smtClean="0">
                <a:solidFill>
                  <a:srgbClr val="FFC000"/>
                </a:solidFill>
              </a:rPr>
              <a:t>LinkedHashMap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 smtClean="0"/>
              <a:t>are classes implementing Map interface.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4. Queues</a:t>
            </a:r>
            <a:r>
              <a:rPr lang="en-US" sz="1200" b="1" dirty="0" smtClean="0"/>
              <a:t>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 queue is a first-in, first-out data structure. Elements are appended to the end of the queue and are removed from the beginning of the queue. In a priority queue, elements are assigned priorities. When accessing elements, the element with the highest priority is removed first.</a:t>
            </a:r>
          </a:p>
          <a:p>
            <a:pPr fontAlgn="base">
              <a:buFont typeface="Wingdings" pitchFamily="2" charset="2"/>
              <a:buChar char="ü"/>
            </a:pPr>
            <a:endParaRPr lang="en-US" sz="1200" dirty="0" smtClean="0"/>
          </a:p>
          <a:p>
            <a:pPr fontAlgn="base">
              <a:buFont typeface="Wingdings" pitchFamily="2" charset="2"/>
              <a:buChar char="ü"/>
            </a:pPr>
            <a:endParaRPr lang="en-US" sz="1200" dirty="0" smtClean="0"/>
          </a:p>
          <a:p>
            <a:pPr fontAlgn="base">
              <a:buFont typeface="Wingdings" pitchFamily="2" charset="2"/>
              <a:buChar char="ü"/>
            </a:pPr>
            <a:endParaRPr lang="en-US" sz="1200" dirty="0" smtClean="0"/>
          </a:p>
          <a:p>
            <a:pPr fontAlgn="base">
              <a:buFont typeface="Wingdings" pitchFamily="2" charset="2"/>
              <a:buChar char="ü"/>
            </a:pPr>
            <a:endParaRPr lang="en-US" sz="1200" dirty="0" smtClean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What is Collection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ypeAR\Pictures\Java-Collection-interfaces-and-concrete-class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1"/>
            <a:ext cx="8382000" cy="6095999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7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Collection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LIST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 err="1" smtClean="0"/>
              <a:t>ArrayList</a:t>
            </a:r>
            <a:r>
              <a:rPr lang="en-US" sz="1200" dirty="0" smtClean="0"/>
              <a:t> and</a:t>
            </a:r>
            <a:r>
              <a:rPr lang="en-US" sz="1200" dirty="0" smtClean="0"/>
              <a:t> </a:t>
            </a:r>
            <a:r>
              <a:rPr lang="en-US" sz="1200" b="1" dirty="0" err="1" smtClean="0"/>
              <a:t>LinkedList</a:t>
            </a:r>
            <a:r>
              <a:rPr lang="en-US" sz="1200" dirty="0" smtClean="0"/>
              <a:t> </a:t>
            </a:r>
            <a:r>
              <a:rPr lang="en-US" sz="1200" dirty="0" smtClean="0"/>
              <a:t> both implements List interface and their methods and results are almost identical. However there are few differences between them which make one better over another depending on the requirement</a:t>
            </a:r>
            <a:r>
              <a:rPr lang="en-US" sz="1200" dirty="0" smtClean="0"/>
              <a:t>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AutoNum type="arabicPeriod"/>
            </a:pPr>
            <a:endParaRPr lang="en-US" sz="1200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When </a:t>
            </a:r>
            <a:r>
              <a:rPr lang="en-US" sz="1200" b="1" dirty="0" smtClean="0"/>
              <a:t>to use </a:t>
            </a:r>
            <a:r>
              <a:rPr lang="en-US" sz="1200" b="1" dirty="0" err="1" smtClean="0"/>
              <a:t>LinkedList</a:t>
            </a:r>
            <a:r>
              <a:rPr lang="en-US" sz="1200" b="1" dirty="0" smtClean="0"/>
              <a:t> and when to use </a:t>
            </a:r>
            <a:r>
              <a:rPr lang="en-US" sz="1200" b="1" dirty="0" err="1" smtClean="0"/>
              <a:t>ArrayList</a:t>
            </a:r>
            <a:r>
              <a:rPr lang="en-US" sz="1200" b="1" dirty="0" smtClean="0"/>
              <a:t>?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dirty="0" smtClean="0"/>
              <a:t>1) I</a:t>
            </a:r>
            <a:r>
              <a:rPr lang="en-US" sz="1200" dirty="0" smtClean="0"/>
              <a:t>nsert </a:t>
            </a:r>
            <a:r>
              <a:rPr lang="en-US" sz="1200" dirty="0" smtClean="0"/>
              <a:t>and remove operations give good performance </a:t>
            </a:r>
            <a:r>
              <a:rPr lang="en-US" sz="1200" dirty="0" smtClean="0"/>
              <a:t>in </a:t>
            </a:r>
            <a:r>
              <a:rPr lang="en-US" sz="1200" b="1" i="1" dirty="0" err="1" smtClean="0">
                <a:solidFill>
                  <a:srgbClr val="92D050"/>
                </a:solidFill>
              </a:rPr>
              <a:t>LinkedList</a:t>
            </a:r>
            <a:r>
              <a:rPr lang="en-US" sz="1200" dirty="0" smtClean="0"/>
              <a:t> compared to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sz="1200" dirty="0" smtClean="0"/>
              <a:t>. </a:t>
            </a:r>
            <a:r>
              <a:rPr lang="en-US" sz="1200" dirty="0" smtClean="0"/>
              <a:t>Hence if there is a requirement of frequent addition and deletion in application then </a:t>
            </a:r>
            <a:r>
              <a:rPr lang="en-US" sz="1200" dirty="0" err="1" smtClean="0"/>
              <a:t>LinkedList</a:t>
            </a:r>
            <a:r>
              <a:rPr lang="en-US" sz="1200" dirty="0" smtClean="0"/>
              <a:t> is a best choice</a:t>
            </a:r>
            <a:r>
              <a:rPr lang="en-US" sz="1200" dirty="0" smtClean="0"/>
              <a:t>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2) Search (get method) operations are fast in </a:t>
            </a:r>
            <a:r>
              <a:rPr lang="en-US" sz="1200" b="1" i="1" dirty="0" err="1" smtClean="0">
                <a:solidFill>
                  <a:srgbClr val="92D050"/>
                </a:solidFill>
              </a:rPr>
              <a:t>Arraylist</a:t>
            </a:r>
            <a:r>
              <a:rPr lang="en-US" sz="1200" b="1" i="1" dirty="0" smtClean="0">
                <a:solidFill>
                  <a:srgbClr val="92D050"/>
                </a:solidFill>
              </a:rPr>
              <a:t> </a:t>
            </a:r>
            <a:r>
              <a:rPr lang="en-US" sz="1200" dirty="0" smtClean="0"/>
              <a:t>but </a:t>
            </a:r>
            <a:r>
              <a:rPr lang="en-US" sz="1200" dirty="0" smtClean="0"/>
              <a:t>not in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LinkedList</a:t>
            </a:r>
            <a:r>
              <a:rPr lang="en-US" sz="1200" b="1" i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so </a:t>
            </a:r>
            <a:r>
              <a:rPr lang="en-US" sz="1200" dirty="0" smtClean="0"/>
              <a:t>If there are less add and remove operations and more search operations requirement,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 would be your best bet.</a:t>
            </a:r>
          </a:p>
          <a:p>
            <a:pPr>
              <a:buNone/>
            </a:pP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447800"/>
          <a:ext cx="8153400" cy="236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ArrayList</a:t>
                      </a:r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</a:t>
                      </a:r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114300" marB="114300"/>
                </a:tc>
              </a:tr>
              <a:tr h="356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1)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internally uses </a:t>
                      </a:r>
                      <a:r>
                        <a:rPr lang="en-US" sz="1100" b="1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array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to store the elements.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internally uses </a:t>
                      </a:r>
                      <a:r>
                        <a:rPr lang="en-US" sz="1100" b="1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doubly linked 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to store the elements.</a:t>
                      </a:r>
                    </a:p>
                  </a:txBody>
                  <a:tcPr marL="76200" marR="76200" marT="76200" marB="76200"/>
                </a:tc>
              </a:tr>
              <a:tr h="6694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2) Manipulation with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 </a:t>
                      </a:r>
                      <a:r>
                        <a:rPr lang="en-US" sz="1100" b="1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slow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Manipulation with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 </a:t>
                      </a:r>
                      <a:r>
                        <a:rPr lang="en-US" sz="1100" b="1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faster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than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ArrayList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because it uses doubly linked list so no bit shifting is required in memory.</a:t>
                      </a:r>
                    </a:p>
                  </a:txBody>
                  <a:tcPr marL="76200" marR="76200" marT="76200" marB="76200"/>
                </a:tc>
              </a:tr>
              <a:tr h="4346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3) ArrayList class can </a:t>
                      </a:r>
                      <a:r>
                        <a:rPr lang="en-US" sz="1100" b="1" i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act as a list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only because it implements List only.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class can </a:t>
                      </a:r>
                      <a:r>
                        <a:rPr lang="en-US" sz="1100" b="1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act as a list and queue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both because it implements List and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Deque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interfaces.</a:t>
                      </a:r>
                    </a:p>
                  </a:txBody>
                  <a:tcPr marL="76200" marR="76200" marT="76200" marB="76200"/>
                </a:tc>
              </a:tr>
              <a:tr h="2872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4) ArrayList is </a:t>
                      </a:r>
                      <a:r>
                        <a:rPr lang="en-US" sz="1100" b="1" i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better for storing and accessing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data.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 </a:t>
                      </a:r>
                      <a:r>
                        <a:rPr lang="en-US" sz="1100" b="1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better for manipulating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data.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SET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990600"/>
          <a:ext cx="8686800" cy="309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cap="all" dirty="0"/>
                        <a:t>HASHSET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cap="all"/>
                        <a:t>HASHMAP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HashSet</a:t>
                      </a:r>
                      <a:r>
                        <a:rPr lang="en-US" sz="1200" dirty="0"/>
                        <a:t> class implements the Set interface</a:t>
                      </a: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HashMap class implements the Map interface</a:t>
                      </a:r>
                    </a:p>
                  </a:txBody>
                  <a:tcPr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 </a:t>
                      </a:r>
                      <a:r>
                        <a:rPr lang="en-US" sz="1200" dirty="0" err="1"/>
                        <a:t>HashSet</a:t>
                      </a:r>
                      <a:r>
                        <a:rPr lang="en-US" sz="1200" dirty="0"/>
                        <a:t> we store objects(elements or values) e.g. If we have a </a:t>
                      </a:r>
                      <a:r>
                        <a:rPr lang="en-US" sz="1200" dirty="0" err="1"/>
                        <a:t>HashSet</a:t>
                      </a:r>
                      <a:r>
                        <a:rPr lang="en-US" sz="1200" dirty="0"/>
                        <a:t> of string elements then it could depict a set of </a:t>
                      </a:r>
                      <a:r>
                        <a:rPr lang="en-US" sz="1200" dirty="0" err="1"/>
                        <a:t>HashSet</a:t>
                      </a:r>
                      <a:r>
                        <a:rPr lang="en-US" sz="1200" dirty="0"/>
                        <a:t> elements: {“Hello”, “Hi”, “Bye”, “Run”}</a:t>
                      </a: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HashMap</a:t>
                      </a:r>
                      <a:r>
                        <a:rPr lang="en-US" sz="1200" dirty="0"/>
                        <a:t> is used for storing key &amp; value pairs. In short it maintains the mapping of key &amp; value (The </a:t>
                      </a:r>
                      <a:r>
                        <a:rPr lang="en-US" sz="1200" dirty="0" err="1"/>
                        <a:t>HashMap</a:t>
                      </a:r>
                      <a:r>
                        <a:rPr lang="en-US" sz="1200" dirty="0"/>
                        <a:t> class is roughly equivalent to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, except that it is unsynchronized and permits nulls.) This is how you could represent </a:t>
                      </a:r>
                      <a:r>
                        <a:rPr lang="en-US" sz="1200" dirty="0" err="1"/>
                        <a:t>HashMap</a:t>
                      </a:r>
                      <a:r>
                        <a:rPr lang="en-US" sz="1200" dirty="0"/>
                        <a:t> elements if it has integer key and value of String type: e.g. {1-&gt;”Hello”, 2-&gt;”Hi”, 3-&gt;”Bye”, 4-&gt;”Run”}</a:t>
                      </a:r>
                    </a:p>
                  </a:txBody>
                  <a:tcPr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HashSet</a:t>
                      </a:r>
                      <a:r>
                        <a:rPr lang="en-US" sz="1200" dirty="0"/>
                        <a:t> does not allow duplicate elements that means you can not store duplicate values in </a:t>
                      </a:r>
                      <a:r>
                        <a:rPr lang="en-US" sz="1200" dirty="0" err="1"/>
                        <a:t>HashSet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HashMap</a:t>
                      </a:r>
                      <a:r>
                        <a:rPr lang="en-US" sz="1200" dirty="0"/>
                        <a:t> does not allow duplicate keys however it allows to have duplicate values.</a:t>
                      </a:r>
                    </a:p>
                  </a:txBody>
                  <a:tcPr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HashSet permits to have a single null value.</a:t>
                      </a: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HashMap</a:t>
                      </a:r>
                      <a:r>
                        <a:rPr lang="en-US" sz="1200" dirty="0"/>
                        <a:t> permits single null key and any number of null values.</a:t>
                      </a:r>
                    </a:p>
                  </a:txBody>
                  <a:tcPr marT="57150" marB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ypeAR them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6600"/>
      </a:accent1>
      <a:accent2>
        <a:srgbClr val="92D05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313</TotalTime>
  <Words>247</Words>
  <Application>Microsoft Office PowerPoint</Application>
  <PresentationFormat>On-screen Show (4:3)</PresentationFormat>
  <Paragraphs>73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TypeAR</dc:creator>
  <cp:lastModifiedBy>TypeAR</cp:lastModifiedBy>
  <cp:revision>48</cp:revision>
  <dcterms:created xsi:type="dcterms:W3CDTF">2018-02-24T18:05:22Z</dcterms:created>
  <dcterms:modified xsi:type="dcterms:W3CDTF">2018-02-25T20:38:19Z</dcterms:modified>
</cp:coreProperties>
</file>