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6"/>
  </p:notesMasterIdLst>
  <p:sldIdLst>
    <p:sldId id="256" r:id="rId2"/>
    <p:sldId id="258" r:id="rId3"/>
    <p:sldId id="259"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5" d="100"/>
          <a:sy n="105" d="100"/>
        </p:scale>
        <p:origin x="-14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6B4E54-988D-4EE3-BCBF-FB3D5671ED7E}" type="datetimeFigureOut">
              <a:rPr lang="en-US" smtClean="0"/>
              <a:pPr/>
              <a:t>2/25/2018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391648-B12E-4D87-BF8E-0529F595BB2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0F01E068-F291-4194-ABEE-7BB277143026}" type="datetimeFigureOut">
              <a:rPr lang="en-US" smtClean="0"/>
              <a:pPr/>
              <a:t>2/25/2018</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CD41454F-6D26-4FC5-A75D-B80146D39B7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01E068-F291-4194-ABEE-7BB277143026}" type="datetimeFigureOut">
              <a:rPr lang="en-US" smtClean="0"/>
              <a:pPr/>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1454F-6D26-4FC5-A75D-B80146D39B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01E068-F291-4194-ABEE-7BB277143026}" type="datetimeFigureOut">
              <a:rPr lang="en-US" smtClean="0"/>
              <a:pPr/>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1454F-6D26-4FC5-A75D-B80146D39B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0F01E068-F291-4194-ABEE-7BB277143026}" type="datetimeFigureOut">
              <a:rPr lang="en-US" smtClean="0"/>
              <a:pPr/>
              <a:t>2/25/2018</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CD41454F-6D26-4FC5-A75D-B80146D39B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0F01E068-F291-4194-ABEE-7BB277143026}" type="datetimeFigureOut">
              <a:rPr lang="en-US" smtClean="0"/>
              <a:pPr/>
              <a:t>2/25/2018</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CD41454F-6D26-4FC5-A75D-B80146D39B7E}"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0F01E068-F291-4194-ABEE-7BB277143026}" type="datetimeFigureOut">
              <a:rPr lang="en-US" smtClean="0"/>
              <a:pPr/>
              <a:t>2/25/2018</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CD41454F-6D26-4FC5-A75D-B80146D39B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0F01E068-F291-4194-ABEE-7BB277143026}" type="datetimeFigureOut">
              <a:rPr lang="en-US" smtClean="0"/>
              <a:pPr/>
              <a:t>2/25/2018</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CD41454F-6D26-4FC5-A75D-B80146D39B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F01E068-F291-4194-ABEE-7BB277143026}" type="datetimeFigureOut">
              <a:rPr lang="en-US" smtClean="0"/>
              <a:pPr/>
              <a:t>2/25/2018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41454F-6D26-4FC5-A75D-B80146D39B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0F01E068-F291-4194-ABEE-7BB277143026}" type="datetimeFigureOut">
              <a:rPr lang="en-US" smtClean="0"/>
              <a:pPr/>
              <a:t>2/25/2018</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CD41454F-6D26-4FC5-A75D-B80146D39B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0F01E068-F291-4194-ABEE-7BB277143026}" type="datetimeFigureOut">
              <a:rPr lang="en-US" smtClean="0"/>
              <a:pPr/>
              <a:t>2/25/2018</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CD41454F-6D26-4FC5-A75D-B80146D39B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0F01E068-F291-4194-ABEE-7BB277143026}" type="datetimeFigureOut">
              <a:rPr lang="en-US" smtClean="0"/>
              <a:pPr/>
              <a:t>2/25/2018</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CD41454F-6D26-4FC5-A75D-B80146D39B7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0F01E068-F291-4194-ABEE-7BB277143026}" type="datetimeFigureOut">
              <a:rPr lang="en-US" smtClean="0"/>
              <a:pPr/>
              <a:t>2/25/2018</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CD41454F-6D26-4FC5-A75D-B80146D39B7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85800"/>
            <a:ext cx="8839200" cy="4093428"/>
          </a:xfrm>
          <a:prstGeom prst="rect">
            <a:avLst/>
          </a:prstGeom>
        </p:spPr>
        <p:txBody>
          <a:bodyPr wrap="square">
            <a:spAutoFit/>
          </a:bodyPr>
          <a:lstStyle/>
          <a:p>
            <a:pPr fontAlgn="base">
              <a:buFont typeface="Wingdings" pitchFamily="2" charset="2"/>
              <a:buChar char="ü"/>
            </a:pPr>
            <a:r>
              <a:rPr lang="en-US" sz="1200" dirty="0" smtClean="0"/>
              <a:t>The idea is to allow type (Integer, String, … etc and user defined types) to be a parameter to methods, classes and interfaces. For example, classes like </a:t>
            </a:r>
            <a:r>
              <a:rPr lang="en-US" sz="1200" dirty="0" err="1" smtClean="0"/>
              <a:t>HashSet</a:t>
            </a:r>
            <a:r>
              <a:rPr lang="en-US" sz="1200" dirty="0" smtClean="0"/>
              <a:t>, </a:t>
            </a:r>
            <a:r>
              <a:rPr lang="en-US" sz="1200" dirty="0" err="1" smtClean="0"/>
              <a:t>ArrayList</a:t>
            </a:r>
            <a:r>
              <a:rPr lang="en-US" sz="1200" dirty="0" smtClean="0"/>
              <a:t>, </a:t>
            </a:r>
            <a:r>
              <a:rPr lang="en-US" sz="1200" dirty="0" err="1" smtClean="0"/>
              <a:t>HashMap</a:t>
            </a:r>
            <a:r>
              <a:rPr lang="en-US" sz="1200" dirty="0" smtClean="0"/>
              <a:t>, etc use generics very well. We can use them for any type</a:t>
            </a:r>
            <a:r>
              <a:rPr lang="en-US" sz="1200" dirty="0" smtClean="0"/>
              <a:t>.</a:t>
            </a:r>
          </a:p>
          <a:p>
            <a:pPr fontAlgn="base">
              <a:buFont typeface="Wingdings" pitchFamily="2" charset="2"/>
              <a:buChar char="ü"/>
            </a:pPr>
            <a:endParaRPr lang="en-US" sz="1200" dirty="0" smtClean="0"/>
          </a:p>
          <a:p>
            <a:pPr fontAlgn="base">
              <a:buFont typeface="Wingdings" pitchFamily="2" charset="2"/>
              <a:buChar char="ü"/>
            </a:pPr>
            <a:endParaRPr lang="en-US" sz="1200" dirty="0" smtClean="0"/>
          </a:p>
          <a:p>
            <a:pPr fontAlgn="base"/>
            <a:endParaRPr lang="en-US" sz="1200" dirty="0" smtClean="0"/>
          </a:p>
          <a:p>
            <a:pPr fontAlgn="base"/>
            <a:r>
              <a:rPr lang="en-US" sz="1200" b="1" dirty="0" smtClean="0"/>
              <a:t>Generics </a:t>
            </a:r>
            <a:r>
              <a:rPr lang="en-US" sz="1200" b="1" dirty="0" smtClean="0"/>
              <a:t>has got many benefits over non-generic code</a:t>
            </a:r>
            <a:r>
              <a:rPr lang="en-US" sz="1200" b="1" dirty="0" smtClean="0"/>
              <a:t>.</a:t>
            </a:r>
          </a:p>
          <a:p>
            <a:pPr fontAlgn="base"/>
            <a:endParaRPr lang="en-US" sz="1200" dirty="0" smtClean="0"/>
          </a:p>
          <a:p>
            <a:pPr fontAlgn="base">
              <a:buFontTx/>
              <a:buChar char="-"/>
            </a:pPr>
            <a:r>
              <a:rPr lang="en-US" sz="1200" dirty="0" smtClean="0"/>
              <a:t>Code </a:t>
            </a:r>
            <a:r>
              <a:rPr lang="en-US" sz="1200" dirty="0" smtClean="0"/>
              <a:t>Reuse: We can write a method/class/interface once and use for any type we want</a:t>
            </a:r>
            <a:r>
              <a:rPr lang="en-US" sz="1200" dirty="0" smtClean="0"/>
              <a:t>.</a:t>
            </a:r>
          </a:p>
          <a:p>
            <a:pPr fontAlgn="base">
              <a:buFontTx/>
              <a:buChar char="-"/>
            </a:pPr>
            <a:endParaRPr lang="en-US" sz="1200" dirty="0" smtClean="0"/>
          </a:p>
          <a:p>
            <a:pPr fontAlgn="base"/>
            <a:r>
              <a:rPr lang="en-US" sz="1200" dirty="0" smtClean="0"/>
              <a:t>- Type </a:t>
            </a:r>
            <a:r>
              <a:rPr lang="en-US" sz="1200" dirty="0" smtClean="0"/>
              <a:t>Safety : Generics make errors to appear compile time than at run time (It’s always better to know problems in your code at compile time rather than making your code fail at run time). Suppose you want to create an </a:t>
            </a:r>
            <a:r>
              <a:rPr lang="en-US" sz="1200" dirty="0" err="1" smtClean="0"/>
              <a:t>ArrayList</a:t>
            </a:r>
            <a:r>
              <a:rPr lang="en-US" sz="1200" dirty="0" smtClean="0"/>
              <a:t> that store name of students and if by mistake programmer adds an integer object instead of string, compiler allows it. But, when we retrieve this data from </a:t>
            </a:r>
            <a:r>
              <a:rPr lang="en-US" sz="1200" dirty="0" err="1" smtClean="0"/>
              <a:t>ArrayList</a:t>
            </a:r>
            <a:r>
              <a:rPr lang="en-US" sz="1200" dirty="0" smtClean="0"/>
              <a:t>, it causes problems at runtime.</a:t>
            </a:r>
          </a:p>
          <a:p>
            <a:pPr fontAlgn="base">
              <a:buFont typeface="Wingdings" pitchFamily="2" charset="2"/>
              <a:buChar char="ü"/>
            </a:pPr>
            <a:endParaRPr lang="en-US" sz="1200" dirty="0" smtClean="0"/>
          </a:p>
          <a:p>
            <a:pPr fontAlgn="base">
              <a:buFont typeface="Wingdings" pitchFamily="2" charset="2"/>
              <a:buChar char="ü"/>
            </a:pPr>
            <a:endParaRPr lang="en-US" sz="1200" dirty="0" smtClean="0"/>
          </a:p>
          <a:p>
            <a:pPr fontAlgn="base">
              <a:buFont typeface="Wingdings" pitchFamily="2" charset="2"/>
              <a:buChar char="ü"/>
            </a:pPr>
            <a:endParaRPr lang="en-US" sz="1200" dirty="0" smtClean="0"/>
          </a:p>
          <a:p>
            <a:pPr fontAlgn="base">
              <a:buFont typeface="Wingdings" pitchFamily="2" charset="2"/>
              <a:buChar char="ü"/>
            </a:pPr>
            <a:endParaRPr lang="en-US" sz="1200" dirty="0" smtClean="0"/>
          </a:p>
          <a:p>
            <a:pPr fontAlgn="base"/>
            <a:endParaRPr lang="en-US" sz="1200" dirty="0" smtClean="0"/>
          </a:p>
          <a:p>
            <a:pPr fontAlgn="base"/>
            <a:endParaRPr lang="en-US" sz="1600" dirty="0" smtClean="0"/>
          </a:p>
          <a:p>
            <a:pPr fontAlgn="base"/>
            <a:endParaRPr lang="en-US" sz="1600" dirty="0" smtClean="0"/>
          </a:p>
        </p:txBody>
      </p:sp>
      <p:sp>
        <p:nvSpPr>
          <p:cNvPr id="5" name="Title 1"/>
          <p:cNvSpPr txBox="1">
            <a:spLocks/>
          </p:cNvSpPr>
          <p:nvPr/>
        </p:nvSpPr>
        <p:spPr>
          <a:xfrm>
            <a:off x="0" y="76200"/>
            <a:ext cx="4572000" cy="533400"/>
          </a:xfrm>
          <a:prstGeom prst="rect">
            <a:avLst/>
          </a:prstGeom>
        </p:spPr>
        <p:style>
          <a:lnRef idx="0">
            <a:schemeClr val="accent2"/>
          </a:lnRef>
          <a:fillRef idx="3">
            <a:schemeClr val="accent2"/>
          </a:fillRef>
          <a:effectRef idx="3">
            <a:schemeClr val="accent2"/>
          </a:effectRef>
          <a:fontRef idx="minor">
            <a:schemeClr val="lt1"/>
          </a:fontRef>
        </p:style>
        <p:txBody>
          <a:bodyPr vert="horz" lIns="0" tIns="0" anchor="b">
            <a:normAutofit/>
          </a:bodyPr>
          <a:lstStyle/>
          <a:p>
            <a:pPr marL="484632">
              <a:spcBef>
                <a:spcPct val="0"/>
              </a:spcBef>
            </a:pPr>
            <a:r>
              <a:rPr lang="en-US" sz="280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Agency FB" pitchFamily="34" charset="0"/>
                <a:ea typeface="+mj-ea"/>
                <a:cs typeface="+mj-cs"/>
              </a:rPr>
              <a:t>What is </a:t>
            </a:r>
            <a:r>
              <a:rPr lang="en-US" sz="280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Agency FB" pitchFamily="34" charset="0"/>
                <a:ea typeface="+mj-ea"/>
                <a:cs typeface="+mj-cs"/>
              </a:rPr>
              <a:t>Generics </a:t>
            </a:r>
            <a:r>
              <a:rPr lang="en-US" sz="280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Agency FB" pitchFamily="34" charset="0"/>
                <a:ea typeface="+mj-ea"/>
                <a:cs typeface="+mj-cs"/>
              </a:rPr>
              <a:t>in JAVA</a:t>
            </a:r>
            <a:endParaRPr lang="en-US" sz="280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Agency FB" pitchFamily="34" charset="0"/>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85800"/>
            <a:ext cx="8839200" cy="1508105"/>
          </a:xfrm>
          <a:prstGeom prst="rect">
            <a:avLst/>
          </a:prstGeom>
        </p:spPr>
        <p:txBody>
          <a:bodyPr wrap="square">
            <a:spAutoFit/>
          </a:bodyPr>
          <a:lstStyle/>
          <a:p>
            <a:pPr fontAlgn="base">
              <a:buFont typeface="Wingdings" pitchFamily="2" charset="2"/>
              <a:buChar char="ü"/>
            </a:pPr>
            <a:endParaRPr lang="en-US" sz="1200" dirty="0" smtClean="0"/>
          </a:p>
          <a:p>
            <a:pPr fontAlgn="base">
              <a:buFont typeface="Wingdings" pitchFamily="2" charset="2"/>
              <a:buChar char="ü"/>
            </a:pPr>
            <a:endParaRPr lang="en-US" sz="1200" dirty="0" smtClean="0"/>
          </a:p>
          <a:p>
            <a:pPr fontAlgn="base">
              <a:buFont typeface="Wingdings" pitchFamily="2" charset="2"/>
              <a:buChar char="ü"/>
            </a:pPr>
            <a:endParaRPr lang="en-US" sz="1200" dirty="0" smtClean="0"/>
          </a:p>
          <a:p>
            <a:pPr fontAlgn="base">
              <a:buFont typeface="Wingdings" pitchFamily="2" charset="2"/>
              <a:buChar char="ü"/>
            </a:pPr>
            <a:endParaRPr lang="en-US" sz="1200" dirty="0" smtClean="0"/>
          </a:p>
          <a:p>
            <a:pPr fontAlgn="base"/>
            <a:endParaRPr lang="en-US" sz="1200" dirty="0" smtClean="0"/>
          </a:p>
          <a:p>
            <a:pPr fontAlgn="base"/>
            <a:endParaRPr lang="en-US" sz="1600" dirty="0" smtClean="0"/>
          </a:p>
          <a:p>
            <a:pPr fontAlgn="base"/>
            <a:endParaRPr lang="en-US" sz="1600" dirty="0" smtClean="0"/>
          </a:p>
        </p:txBody>
      </p:sp>
      <p:sp>
        <p:nvSpPr>
          <p:cNvPr id="5" name="Title 1"/>
          <p:cNvSpPr txBox="1">
            <a:spLocks/>
          </p:cNvSpPr>
          <p:nvPr/>
        </p:nvSpPr>
        <p:spPr>
          <a:xfrm>
            <a:off x="0" y="76200"/>
            <a:ext cx="7620000" cy="533400"/>
          </a:xfrm>
          <a:prstGeom prst="rect">
            <a:avLst/>
          </a:prstGeom>
        </p:spPr>
        <p:style>
          <a:lnRef idx="1">
            <a:schemeClr val="accent1"/>
          </a:lnRef>
          <a:fillRef idx="3">
            <a:schemeClr val="accent1"/>
          </a:fillRef>
          <a:effectRef idx="2">
            <a:schemeClr val="accent1"/>
          </a:effectRef>
          <a:fontRef idx="minor">
            <a:schemeClr val="lt1"/>
          </a:fontRef>
        </p:style>
        <p:txBody>
          <a:bodyPr vert="horz" lIns="0" tIns="0" anchor="b">
            <a:normAutofit fontScale="70000" lnSpcReduction="20000"/>
          </a:bodyPr>
          <a:lstStyle/>
          <a:p>
            <a:pPr marL="484632">
              <a:spcBef>
                <a:spcPct val="0"/>
              </a:spcBef>
            </a:pPr>
            <a:r>
              <a:rPr lang="en-US" sz="2800" dirty="0" smtClean="0"/>
              <a:t>A Simple Java program to demonstrate that NOT </a:t>
            </a:r>
            <a:r>
              <a:rPr lang="en-US" sz="2800" dirty="0" smtClean="0"/>
              <a:t>using Generics cause run times exception</a:t>
            </a:r>
            <a:endParaRPr lang="en-US" sz="280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Agency FB" pitchFamily="34" charset="0"/>
              <a:ea typeface="+mj-ea"/>
              <a:cs typeface="+mj-cs"/>
            </a:endParaRPr>
          </a:p>
        </p:txBody>
      </p:sp>
      <p:pic>
        <p:nvPicPr>
          <p:cNvPr id="2051" name="Picture 3"/>
          <p:cNvPicPr>
            <a:picLocks noChangeAspect="1" noChangeArrowheads="1"/>
          </p:cNvPicPr>
          <p:nvPr/>
        </p:nvPicPr>
        <p:blipFill>
          <a:blip r:embed="rId2"/>
          <a:srcRect/>
          <a:stretch>
            <a:fillRect/>
          </a:stretch>
        </p:blipFill>
        <p:spPr bwMode="auto">
          <a:xfrm>
            <a:off x="-152400" y="990600"/>
            <a:ext cx="9934576" cy="562927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85800"/>
            <a:ext cx="8839200" cy="1508105"/>
          </a:xfrm>
          <a:prstGeom prst="rect">
            <a:avLst/>
          </a:prstGeom>
        </p:spPr>
        <p:txBody>
          <a:bodyPr wrap="square">
            <a:spAutoFit/>
          </a:bodyPr>
          <a:lstStyle/>
          <a:p>
            <a:pPr fontAlgn="base">
              <a:buFont typeface="Wingdings" pitchFamily="2" charset="2"/>
              <a:buChar char="ü"/>
            </a:pPr>
            <a:endParaRPr lang="en-US" sz="1200" dirty="0" smtClean="0"/>
          </a:p>
          <a:p>
            <a:pPr fontAlgn="base">
              <a:buFont typeface="Wingdings" pitchFamily="2" charset="2"/>
              <a:buChar char="ü"/>
            </a:pPr>
            <a:endParaRPr lang="en-US" sz="1200" dirty="0" smtClean="0"/>
          </a:p>
          <a:p>
            <a:pPr fontAlgn="base">
              <a:buFont typeface="Wingdings" pitchFamily="2" charset="2"/>
              <a:buChar char="ü"/>
            </a:pPr>
            <a:endParaRPr lang="en-US" sz="1200" dirty="0" smtClean="0"/>
          </a:p>
          <a:p>
            <a:pPr fontAlgn="base">
              <a:buFont typeface="Wingdings" pitchFamily="2" charset="2"/>
              <a:buChar char="ü"/>
            </a:pPr>
            <a:endParaRPr lang="en-US" sz="1200" dirty="0" smtClean="0"/>
          </a:p>
          <a:p>
            <a:pPr fontAlgn="base"/>
            <a:endParaRPr lang="en-US" sz="1200" dirty="0" smtClean="0"/>
          </a:p>
          <a:p>
            <a:pPr fontAlgn="base"/>
            <a:endParaRPr lang="en-US" sz="1600" dirty="0" smtClean="0"/>
          </a:p>
          <a:p>
            <a:pPr fontAlgn="base"/>
            <a:endParaRPr lang="en-US" sz="1600" dirty="0" smtClean="0"/>
          </a:p>
        </p:txBody>
      </p:sp>
      <p:sp>
        <p:nvSpPr>
          <p:cNvPr id="5" name="Title 1"/>
          <p:cNvSpPr txBox="1">
            <a:spLocks/>
          </p:cNvSpPr>
          <p:nvPr/>
        </p:nvSpPr>
        <p:spPr>
          <a:xfrm>
            <a:off x="0" y="76200"/>
            <a:ext cx="7620000" cy="533400"/>
          </a:xfrm>
          <a:prstGeom prst="rect">
            <a:avLst/>
          </a:prstGeom>
        </p:spPr>
        <p:style>
          <a:lnRef idx="0">
            <a:schemeClr val="accent2"/>
          </a:lnRef>
          <a:fillRef idx="3">
            <a:schemeClr val="accent2"/>
          </a:fillRef>
          <a:effectRef idx="3">
            <a:schemeClr val="accent2"/>
          </a:effectRef>
          <a:fontRef idx="minor">
            <a:schemeClr val="lt1"/>
          </a:fontRef>
        </p:style>
        <p:txBody>
          <a:bodyPr vert="horz" lIns="0" tIns="0" anchor="b">
            <a:normAutofit/>
          </a:bodyPr>
          <a:lstStyle/>
          <a:p>
            <a:pPr marL="484632">
              <a:spcBef>
                <a:spcPct val="0"/>
              </a:spcBef>
            </a:pPr>
            <a:r>
              <a:rPr lang="en-US" sz="2000" b="1" dirty="0" smtClean="0"/>
              <a:t>How generics solve this problem?</a:t>
            </a:r>
            <a:endParaRPr lang="en-US" sz="280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Agency FB" pitchFamily="34" charset="0"/>
              <a:ea typeface="+mj-ea"/>
              <a:cs typeface="+mj-cs"/>
            </a:endParaRPr>
          </a:p>
        </p:txBody>
      </p:sp>
      <p:pic>
        <p:nvPicPr>
          <p:cNvPr id="3074" name="Picture 2"/>
          <p:cNvPicPr>
            <a:picLocks noChangeAspect="1" noChangeArrowheads="1"/>
          </p:cNvPicPr>
          <p:nvPr/>
        </p:nvPicPr>
        <p:blipFill>
          <a:blip r:embed="rId2"/>
          <a:srcRect/>
          <a:stretch>
            <a:fillRect/>
          </a:stretch>
        </p:blipFill>
        <p:spPr bwMode="auto">
          <a:xfrm>
            <a:off x="381000" y="762000"/>
            <a:ext cx="5495925" cy="38481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85800"/>
            <a:ext cx="8839200" cy="1508105"/>
          </a:xfrm>
          <a:prstGeom prst="rect">
            <a:avLst/>
          </a:prstGeom>
        </p:spPr>
        <p:txBody>
          <a:bodyPr wrap="square">
            <a:spAutoFit/>
          </a:bodyPr>
          <a:lstStyle/>
          <a:p>
            <a:pPr fontAlgn="base">
              <a:buFont typeface="Wingdings" pitchFamily="2" charset="2"/>
              <a:buChar char="ü"/>
            </a:pPr>
            <a:endParaRPr lang="en-US" sz="1200" dirty="0" smtClean="0"/>
          </a:p>
          <a:p>
            <a:pPr fontAlgn="base">
              <a:buFont typeface="Wingdings" pitchFamily="2" charset="2"/>
              <a:buChar char="ü"/>
            </a:pPr>
            <a:endParaRPr lang="en-US" sz="1200" dirty="0" smtClean="0"/>
          </a:p>
          <a:p>
            <a:pPr fontAlgn="base">
              <a:buFont typeface="Wingdings" pitchFamily="2" charset="2"/>
              <a:buChar char="ü"/>
            </a:pPr>
            <a:endParaRPr lang="en-US" sz="1200" dirty="0" smtClean="0"/>
          </a:p>
          <a:p>
            <a:pPr fontAlgn="base">
              <a:buFont typeface="Wingdings" pitchFamily="2" charset="2"/>
              <a:buChar char="ü"/>
            </a:pPr>
            <a:endParaRPr lang="en-US" sz="1200" dirty="0" smtClean="0"/>
          </a:p>
          <a:p>
            <a:pPr fontAlgn="base"/>
            <a:endParaRPr lang="en-US" sz="1200" dirty="0" smtClean="0"/>
          </a:p>
          <a:p>
            <a:pPr fontAlgn="base"/>
            <a:endParaRPr lang="en-US" sz="1600" dirty="0" smtClean="0"/>
          </a:p>
          <a:p>
            <a:pPr fontAlgn="base"/>
            <a:endParaRPr lang="en-US" sz="1600" dirty="0" smtClean="0"/>
          </a:p>
        </p:txBody>
      </p:sp>
      <p:sp>
        <p:nvSpPr>
          <p:cNvPr id="5" name="Title 1"/>
          <p:cNvSpPr txBox="1">
            <a:spLocks/>
          </p:cNvSpPr>
          <p:nvPr/>
        </p:nvSpPr>
        <p:spPr>
          <a:xfrm>
            <a:off x="0" y="76200"/>
            <a:ext cx="7620000" cy="533400"/>
          </a:xfrm>
          <a:prstGeom prst="rect">
            <a:avLst/>
          </a:prstGeom>
        </p:spPr>
        <p:style>
          <a:lnRef idx="0">
            <a:schemeClr val="accent2"/>
          </a:lnRef>
          <a:fillRef idx="3">
            <a:schemeClr val="accent2"/>
          </a:fillRef>
          <a:effectRef idx="3">
            <a:schemeClr val="accent2"/>
          </a:effectRef>
          <a:fontRef idx="minor">
            <a:schemeClr val="lt1"/>
          </a:fontRef>
        </p:style>
        <p:txBody>
          <a:bodyPr vert="horz" lIns="0" tIns="0" anchor="b">
            <a:normAutofit/>
          </a:bodyPr>
          <a:lstStyle/>
          <a:p>
            <a:pPr marL="484632">
              <a:spcBef>
                <a:spcPct val="0"/>
              </a:spcBef>
            </a:pPr>
            <a:r>
              <a:rPr lang="en-US" sz="2000" dirty="0" smtClean="0"/>
              <a:t>Individual Typecasting </a:t>
            </a:r>
            <a:r>
              <a:rPr lang="en-US" sz="2000" dirty="0" smtClean="0"/>
              <a:t>is not needed</a:t>
            </a:r>
            <a:r>
              <a:rPr lang="en-US" sz="2000" b="1" dirty="0" smtClean="0"/>
              <a:t>?</a:t>
            </a:r>
            <a:endParaRPr lang="en-US" sz="280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Agency FB" pitchFamily="34" charset="0"/>
              <a:ea typeface="+mj-ea"/>
              <a:cs typeface="+mj-cs"/>
            </a:endParaRPr>
          </a:p>
        </p:txBody>
      </p:sp>
      <p:pic>
        <p:nvPicPr>
          <p:cNvPr id="4098" name="Picture 2"/>
          <p:cNvPicPr>
            <a:picLocks noChangeAspect="1" noChangeArrowheads="1"/>
          </p:cNvPicPr>
          <p:nvPr/>
        </p:nvPicPr>
        <p:blipFill>
          <a:blip r:embed="rId2"/>
          <a:srcRect/>
          <a:stretch>
            <a:fillRect/>
          </a:stretch>
        </p:blipFill>
        <p:spPr bwMode="auto">
          <a:xfrm>
            <a:off x="1066800" y="1295400"/>
            <a:ext cx="5924550" cy="391477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TypeAR theme">
      <a:dk1>
        <a:sysClr val="windowText" lastClr="000000"/>
      </a:dk1>
      <a:lt1>
        <a:sysClr val="window" lastClr="FFFFFF"/>
      </a:lt1>
      <a:dk2>
        <a:srgbClr val="666666"/>
      </a:dk2>
      <a:lt2>
        <a:srgbClr val="D2D2D2"/>
      </a:lt2>
      <a:accent1>
        <a:srgbClr val="FF6600"/>
      </a:accent1>
      <a:accent2>
        <a:srgbClr val="92D050"/>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345</TotalTime>
  <Words>194</Words>
  <Application>Microsoft Office PowerPoint</Application>
  <PresentationFormat>On-screen Show (4:3)</PresentationFormat>
  <Paragraphs>33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Verve</vt:lpstr>
      <vt:lpstr>Slide 1</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TypeAR</dc:creator>
  <cp:lastModifiedBy>TypeAR</cp:lastModifiedBy>
  <cp:revision>57</cp:revision>
  <dcterms:created xsi:type="dcterms:W3CDTF">2018-02-24T18:05:22Z</dcterms:created>
  <dcterms:modified xsi:type="dcterms:W3CDTF">2018-02-25T21:12:35Z</dcterms:modified>
</cp:coreProperties>
</file>