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30"/>
  </p:notesMasterIdLst>
  <p:sldIdLst>
    <p:sldId id="256" r:id="rId2"/>
    <p:sldId id="283" r:id="rId3"/>
    <p:sldId id="259" r:id="rId4"/>
    <p:sldId id="257" r:id="rId5"/>
    <p:sldId id="261" r:id="rId6"/>
    <p:sldId id="284" r:id="rId7"/>
    <p:sldId id="285" r:id="rId8"/>
    <p:sldId id="260" r:id="rId9"/>
    <p:sldId id="268" r:id="rId10"/>
    <p:sldId id="271" r:id="rId11"/>
    <p:sldId id="272" r:id="rId12"/>
    <p:sldId id="262" r:id="rId13"/>
    <p:sldId id="263" r:id="rId14"/>
    <p:sldId id="266" r:id="rId15"/>
    <p:sldId id="264" r:id="rId16"/>
    <p:sldId id="273" r:id="rId17"/>
    <p:sldId id="275" r:id="rId18"/>
    <p:sldId id="274" r:id="rId19"/>
    <p:sldId id="265" r:id="rId20"/>
    <p:sldId id="269" r:id="rId21"/>
    <p:sldId id="270" r:id="rId22"/>
    <p:sldId id="277" r:id="rId23"/>
    <p:sldId id="278" r:id="rId24"/>
    <p:sldId id="279" r:id="rId25"/>
    <p:sldId id="281" r:id="rId26"/>
    <p:sldId id="280" r:id="rId27"/>
    <p:sldId id="282" r:id="rId28"/>
    <p:sldId id="286"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61" autoAdjust="0"/>
    <p:restoredTop sz="96433" autoAdjust="0"/>
  </p:normalViewPr>
  <p:slideViewPr>
    <p:cSldViewPr snapToGrid="0">
      <p:cViewPr varScale="1">
        <p:scale>
          <a:sx n="60" d="100"/>
          <a:sy n="60" d="100"/>
        </p:scale>
        <p:origin x="96" y="1218"/>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27D7FE-FABB-472C-8432-1D89D26A1A6E}" type="datetimeFigureOut">
              <a:rPr lang="en-US" smtClean="0"/>
              <a:t>25/03/2018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B3AAD80-B4F3-43DA-A058-664B4107CFB8}" type="slidenum">
              <a:rPr lang="en-US" smtClean="0"/>
              <a:t>‹#›</a:t>
            </a:fld>
            <a:endParaRPr lang="en-US"/>
          </a:p>
        </p:txBody>
      </p:sp>
    </p:spTree>
    <p:extLst>
      <p:ext uri="{BB962C8B-B14F-4D97-AF65-F5344CB8AC3E}">
        <p14:creationId xmlns:p14="http://schemas.microsoft.com/office/powerpoint/2010/main" val="35419633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B3AAD80-B4F3-43DA-A058-664B4107CFB8}" type="slidenum">
              <a:rPr lang="en-US" smtClean="0"/>
              <a:t>24</a:t>
            </a:fld>
            <a:endParaRPr lang="en-US"/>
          </a:p>
        </p:txBody>
      </p:sp>
    </p:spTree>
    <p:extLst>
      <p:ext uri="{BB962C8B-B14F-4D97-AF65-F5344CB8AC3E}">
        <p14:creationId xmlns:p14="http://schemas.microsoft.com/office/powerpoint/2010/main" val="6664513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B3AAD80-B4F3-43DA-A058-664B4107CFB8}" type="slidenum">
              <a:rPr lang="en-US" smtClean="0"/>
              <a:t>27</a:t>
            </a:fld>
            <a:endParaRPr lang="en-US"/>
          </a:p>
        </p:txBody>
      </p:sp>
    </p:spTree>
    <p:extLst>
      <p:ext uri="{BB962C8B-B14F-4D97-AF65-F5344CB8AC3E}">
        <p14:creationId xmlns:p14="http://schemas.microsoft.com/office/powerpoint/2010/main" val="19425386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25/03/2018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25/03/2018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25/03/2018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25/03/2018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25/03/2018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25/03/2018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25/03/2018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25/03/2018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25/03/2018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25/03/2018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25/03/2018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25/03/2018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25/03/2018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25/03/2018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25/03/2018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25/03/2018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25/03/2018</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en.wikipedia.org/wiki/Web_service" TargetMode="External"/><Relationship Id="rId2" Type="http://schemas.openxmlformats.org/officeDocument/2006/relationships/hyperlink" Target="https://en.wikipedia.org/wiki/Protocol_(computing)" TargetMode="External"/><Relationship Id="rId1" Type="http://schemas.openxmlformats.org/officeDocument/2006/relationships/slideLayout" Target="../slideLayouts/slideLayout2.xml"/><Relationship Id="rId4" Type="http://schemas.openxmlformats.org/officeDocument/2006/relationships/hyperlink" Target="https://en.wikipedia.org/wiki/Computer_network"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77081" y="2013357"/>
            <a:ext cx="5034993" cy="1346937"/>
          </a:xfrm>
        </p:spPr>
        <p:txBody>
          <a:bodyPr/>
          <a:lstStyle/>
          <a:p>
            <a:r>
              <a:rPr lang="en-US" dirty="0" smtClean="0"/>
              <a:t>Web services</a:t>
            </a:r>
            <a:endParaRPr lang="en-US" dirty="0"/>
          </a:p>
        </p:txBody>
      </p:sp>
      <p:sp>
        <p:nvSpPr>
          <p:cNvPr id="4" name="Subtitle 3"/>
          <p:cNvSpPr>
            <a:spLocks noGrp="1"/>
          </p:cNvSpPr>
          <p:nvPr>
            <p:ph type="subTitle" idx="1"/>
          </p:nvPr>
        </p:nvSpPr>
        <p:spPr>
          <a:xfrm>
            <a:off x="4425064" y="6570098"/>
            <a:ext cx="7766936" cy="287902"/>
          </a:xfrm>
        </p:spPr>
        <p:txBody>
          <a:bodyPr>
            <a:normAutofit fontScale="85000" lnSpcReduction="20000"/>
          </a:bodyPr>
          <a:lstStyle/>
          <a:p>
            <a:r>
              <a:rPr lang="en-US" dirty="0" smtClean="0"/>
              <a:t>By Adolph</a:t>
            </a:r>
            <a:endParaRPr lang="en-US" dirty="0"/>
          </a:p>
        </p:txBody>
      </p:sp>
    </p:spTree>
    <p:extLst>
      <p:ext uri="{BB962C8B-B14F-4D97-AF65-F5344CB8AC3E}">
        <p14:creationId xmlns:p14="http://schemas.microsoft.com/office/powerpoint/2010/main" val="8265572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92214" y="0"/>
            <a:ext cx="11425881" cy="2862322"/>
          </a:xfrm>
          <a:prstGeom prst="rect">
            <a:avLst/>
          </a:prstGeom>
        </p:spPr>
        <p:txBody>
          <a:bodyPr wrap="square">
            <a:spAutoFit/>
          </a:bodyPr>
          <a:lstStyle/>
          <a:p>
            <a:r>
              <a:rPr lang="en-US" b="1" dirty="0">
                <a:solidFill>
                  <a:schemeClr val="accent4"/>
                </a:solidFill>
              </a:rPr>
              <a:t>SOAP Building </a:t>
            </a:r>
            <a:r>
              <a:rPr lang="en-US" b="1" dirty="0" smtClean="0">
                <a:solidFill>
                  <a:schemeClr val="accent4"/>
                </a:solidFill>
              </a:rPr>
              <a:t>Blocks</a:t>
            </a:r>
          </a:p>
          <a:p>
            <a:endParaRPr lang="en-US" b="1" dirty="0">
              <a:solidFill>
                <a:schemeClr val="accent4"/>
              </a:solidFill>
            </a:endParaRPr>
          </a:p>
          <a:p>
            <a:pPr lvl="1"/>
            <a:r>
              <a:rPr lang="en-US" dirty="0"/>
              <a:t>A SOAP message is an ordinary XML document containing the following elements:</a:t>
            </a:r>
          </a:p>
          <a:p>
            <a:pPr lvl="1"/>
            <a:endParaRPr lang="en-US" dirty="0"/>
          </a:p>
          <a:p>
            <a:pPr marL="742950" lvl="1" indent="-285750">
              <a:buFont typeface="Wingdings" panose="05000000000000000000" pitchFamily="2" charset="2"/>
              <a:buChar char="ü"/>
            </a:pPr>
            <a:r>
              <a:rPr lang="en-US" dirty="0"/>
              <a:t>An </a:t>
            </a:r>
            <a:r>
              <a:rPr lang="en-US" dirty="0">
                <a:solidFill>
                  <a:srgbClr val="FFC000"/>
                </a:solidFill>
              </a:rPr>
              <a:t>Envelope element </a:t>
            </a:r>
            <a:r>
              <a:rPr lang="en-US" dirty="0"/>
              <a:t>that identifies the XML document as a SOAP message</a:t>
            </a:r>
          </a:p>
          <a:p>
            <a:pPr marL="742950" lvl="1" indent="-285750">
              <a:buFont typeface="Wingdings" panose="05000000000000000000" pitchFamily="2" charset="2"/>
              <a:buChar char="ü"/>
            </a:pPr>
            <a:r>
              <a:rPr lang="en-US" dirty="0"/>
              <a:t>A </a:t>
            </a:r>
            <a:r>
              <a:rPr lang="en-US" dirty="0">
                <a:solidFill>
                  <a:srgbClr val="FFC000"/>
                </a:solidFill>
              </a:rPr>
              <a:t>Header element </a:t>
            </a:r>
            <a:r>
              <a:rPr lang="en-US" dirty="0"/>
              <a:t>that contains header information</a:t>
            </a:r>
          </a:p>
          <a:p>
            <a:pPr marL="742950" lvl="1" indent="-285750">
              <a:buFont typeface="Wingdings" panose="05000000000000000000" pitchFamily="2" charset="2"/>
              <a:buChar char="ü"/>
            </a:pPr>
            <a:r>
              <a:rPr lang="en-US" dirty="0"/>
              <a:t>A </a:t>
            </a:r>
            <a:r>
              <a:rPr lang="en-US" dirty="0">
                <a:solidFill>
                  <a:srgbClr val="FFC000"/>
                </a:solidFill>
              </a:rPr>
              <a:t>Body element </a:t>
            </a:r>
            <a:r>
              <a:rPr lang="en-US" dirty="0"/>
              <a:t>that contains call and response information</a:t>
            </a:r>
          </a:p>
          <a:p>
            <a:pPr marL="742950" lvl="1" indent="-285750">
              <a:buFont typeface="Wingdings" panose="05000000000000000000" pitchFamily="2" charset="2"/>
              <a:buChar char="ü"/>
            </a:pPr>
            <a:r>
              <a:rPr lang="en-US" dirty="0"/>
              <a:t>A </a:t>
            </a:r>
            <a:r>
              <a:rPr lang="en-US" dirty="0">
                <a:solidFill>
                  <a:srgbClr val="FFC000"/>
                </a:solidFill>
              </a:rPr>
              <a:t>Fault element </a:t>
            </a:r>
            <a:r>
              <a:rPr lang="en-US" dirty="0"/>
              <a:t>containing errors and status </a:t>
            </a:r>
            <a:r>
              <a:rPr lang="en-US" dirty="0" smtClean="0"/>
              <a:t>information</a:t>
            </a:r>
          </a:p>
          <a:p>
            <a:endParaRPr lang="en-US" dirty="0" smtClean="0"/>
          </a:p>
          <a:p>
            <a:r>
              <a:rPr lang="en-US" dirty="0" smtClean="0"/>
              <a:t>All </a:t>
            </a:r>
            <a:r>
              <a:rPr lang="en-US" dirty="0"/>
              <a:t>the elements above are declared in the default namespace for the SOAP envelope</a:t>
            </a:r>
          </a:p>
        </p:txBody>
      </p:sp>
      <p:sp>
        <p:nvSpPr>
          <p:cNvPr id="6" name="Rectangle 5"/>
          <p:cNvSpPr/>
          <p:nvPr/>
        </p:nvSpPr>
        <p:spPr>
          <a:xfrm>
            <a:off x="174170" y="3054185"/>
            <a:ext cx="9111049" cy="2308324"/>
          </a:xfrm>
          <a:prstGeom prst="rect">
            <a:avLst/>
          </a:prstGeom>
        </p:spPr>
        <p:txBody>
          <a:bodyPr wrap="square">
            <a:spAutoFit/>
          </a:bodyPr>
          <a:lstStyle/>
          <a:p>
            <a:r>
              <a:rPr lang="en-US" b="1" dirty="0">
                <a:solidFill>
                  <a:schemeClr val="accent4"/>
                </a:solidFill>
              </a:rPr>
              <a:t>Syntax Rules</a:t>
            </a:r>
          </a:p>
          <a:p>
            <a:r>
              <a:rPr lang="en-US" dirty="0"/>
              <a:t>Here are some important syntax rules:</a:t>
            </a:r>
          </a:p>
          <a:p>
            <a:endParaRPr lang="en-US" dirty="0"/>
          </a:p>
          <a:p>
            <a:pPr marL="742950" lvl="1" indent="-285750">
              <a:buFont typeface="Wingdings" panose="05000000000000000000" pitchFamily="2" charset="2"/>
              <a:buChar char="ü"/>
            </a:pPr>
            <a:r>
              <a:rPr lang="en-US" dirty="0"/>
              <a:t>A SOAP message MUST be encoded using XML</a:t>
            </a:r>
          </a:p>
          <a:p>
            <a:pPr marL="742950" lvl="1" indent="-285750">
              <a:buFont typeface="Wingdings" panose="05000000000000000000" pitchFamily="2" charset="2"/>
              <a:buChar char="ü"/>
            </a:pPr>
            <a:r>
              <a:rPr lang="en-US" dirty="0"/>
              <a:t>A SOAP message MUST use the SOAP Envelope namespace</a:t>
            </a:r>
          </a:p>
          <a:p>
            <a:pPr marL="742950" lvl="1" indent="-285750">
              <a:buFont typeface="Wingdings" panose="05000000000000000000" pitchFamily="2" charset="2"/>
              <a:buChar char="ü"/>
            </a:pPr>
            <a:r>
              <a:rPr lang="en-US" dirty="0"/>
              <a:t>A SOAP message MUST use the SOAP Encoding namespace</a:t>
            </a:r>
          </a:p>
          <a:p>
            <a:pPr marL="742950" lvl="1" indent="-285750">
              <a:buFont typeface="Wingdings" panose="05000000000000000000" pitchFamily="2" charset="2"/>
              <a:buChar char="ü"/>
            </a:pPr>
            <a:r>
              <a:rPr lang="en-US" dirty="0"/>
              <a:t>A SOAP message must NOT contain a DTD reference</a:t>
            </a:r>
          </a:p>
          <a:p>
            <a:pPr marL="742950" lvl="1" indent="-285750">
              <a:buFont typeface="Wingdings" panose="05000000000000000000" pitchFamily="2" charset="2"/>
              <a:buChar char="ü"/>
            </a:pPr>
            <a:r>
              <a:rPr lang="en-US" dirty="0"/>
              <a:t>A SOAP message must NOT contain XML Processing Instructions</a:t>
            </a:r>
          </a:p>
        </p:txBody>
      </p:sp>
      <p:sp>
        <p:nvSpPr>
          <p:cNvPr id="7" name="Rectangle 6"/>
          <p:cNvSpPr/>
          <p:nvPr/>
        </p:nvSpPr>
        <p:spPr>
          <a:xfrm>
            <a:off x="92214" y="5885023"/>
            <a:ext cx="11797004" cy="830997"/>
          </a:xfrm>
          <a:prstGeom prst="rect">
            <a:avLst/>
          </a:prstGeom>
        </p:spPr>
        <p:txBody>
          <a:bodyPr wrap="square">
            <a:spAutoFit/>
          </a:bodyPr>
          <a:lstStyle/>
          <a:p>
            <a:r>
              <a:rPr lang="en-US" sz="1200" dirty="0">
                <a:latin typeface="Segoe UI" panose="020B0502040204020203" pitchFamily="34" charset="0"/>
              </a:rPr>
              <a:t>The </a:t>
            </a:r>
            <a:r>
              <a:rPr lang="en-US" sz="1200" dirty="0" err="1">
                <a:latin typeface="Segoe UI" panose="020B0502040204020203" pitchFamily="34" charset="0"/>
              </a:rPr>
              <a:t>xmlns:soap</a:t>
            </a:r>
            <a:r>
              <a:rPr lang="en-US" sz="1200" dirty="0">
                <a:latin typeface="Segoe UI" panose="020B0502040204020203" pitchFamily="34" charset="0"/>
              </a:rPr>
              <a:t> Namespace</a:t>
            </a:r>
          </a:p>
          <a:p>
            <a:r>
              <a:rPr lang="en-US" sz="1200" dirty="0">
                <a:solidFill>
                  <a:srgbClr val="FFFF00"/>
                </a:solidFill>
                <a:latin typeface="Verdana" panose="020B0604030504040204" pitchFamily="34" charset="0"/>
              </a:rPr>
              <a:t>Notice</a:t>
            </a:r>
            <a:r>
              <a:rPr lang="en-US" sz="1200" dirty="0">
                <a:latin typeface="Verdana" panose="020B0604030504040204" pitchFamily="34" charset="0"/>
              </a:rPr>
              <a:t> the </a:t>
            </a:r>
            <a:r>
              <a:rPr lang="en-US" sz="1200" dirty="0" err="1">
                <a:latin typeface="Verdana" panose="020B0604030504040204" pitchFamily="34" charset="0"/>
              </a:rPr>
              <a:t>xmlns:soap</a:t>
            </a:r>
            <a:r>
              <a:rPr lang="en-US" sz="1200" dirty="0">
                <a:latin typeface="Verdana" panose="020B0604030504040204" pitchFamily="34" charset="0"/>
              </a:rPr>
              <a:t> namespace in the example above. It should always have the value of: "http://www.w3.org/2003/05/soap-envelope/".</a:t>
            </a:r>
          </a:p>
          <a:p>
            <a:r>
              <a:rPr lang="en-US" sz="1200" dirty="0">
                <a:latin typeface="Verdana" panose="020B0604030504040204" pitchFamily="34" charset="0"/>
              </a:rPr>
              <a:t>The namespace defines the Envelope as a SOAP Envelope.</a:t>
            </a:r>
          </a:p>
          <a:p>
            <a:r>
              <a:rPr lang="en-US" sz="1200" dirty="0">
                <a:latin typeface="Verdana" panose="020B0604030504040204" pitchFamily="34" charset="0"/>
              </a:rPr>
              <a:t>If a different namespace is used, the application generates an error and discards the message.</a:t>
            </a:r>
            <a:endParaRPr lang="en-US" sz="1200" b="0" i="0" dirty="0">
              <a:effectLst/>
              <a:latin typeface="Verdana" panose="020B0604030504040204" pitchFamily="34" charset="0"/>
            </a:endParaRPr>
          </a:p>
        </p:txBody>
      </p:sp>
    </p:spTree>
    <p:extLst>
      <p:ext uri="{BB962C8B-B14F-4D97-AF65-F5344CB8AC3E}">
        <p14:creationId xmlns:p14="http://schemas.microsoft.com/office/powerpoint/2010/main" val="29618307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bg>
      <p:bgPr>
        <a:solidFill>
          <a:schemeClr val="tx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57665"/>
            <a:ext cx="8596668" cy="700216"/>
          </a:xfrm>
        </p:spPr>
        <p:txBody>
          <a:bodyPr>
            <a:normAutofit fontScale="90000"/>
          </a:bodyPr>
          <a:lstStyle/>
          <a:p>
            <a:r>
              <a:rPr lang="en-US" b="1" dirty="0"/>
              <a:t>Skeleton SOAP Message</a:t>
            </a:r>
            <a:r>
              <a:rPr lang="en-US" dirty="0"/>
              <a:t/>
            </a:r>
            <a:br>
              <a:rPr lang="en-US" dirty="0"/>
            </a:br>
            <a:endParaRPr lang="en-US" dirty="0"/>
          </a:p>
        </p:txBody>
      </p:sp>
      <p:sp>
        <p:nvSpPr>
          <p:cNvPr id="5" name="Rectangle 4"/>
          <p:cNvSpPr/>
          <p:nvPr/>
        </p:nvSpPr>
        <p:spPr>
          <a:xfrm>
            <a:off x="120839" y="627253"/>
            <a:ext cx="11178746" cy="2862322"/>
          </a:xfrm>
          <a:prstGeom prst="rect">
            <a:avLst/>
          </a:prstGeom>
        </p:spPr>
        <p:txBody>
          <a:bodyPr wrap="square">
            <a:spAutoFit/>
          </a:bodyPr>
          <a:lstStyle/>
          <a:p>
            <a:r>
              <a:rPr lang="en-US" sz="1000" dirty="0">
                <a:solidFill>
                  <a:srgbClr val="0000CD"/>
                </a:solidFill>
                <a:latin typeface="Consolas" panose="020B0609020204030204" pitchFamily="49" charset="0"/>
              </a:rPr>
              <a:t>&lt;</a:t>
            </a:r>
            <a:r>
              <a:rPr lang="en-US" sz="1000" dirty="0">
                <a:solidFill>
                  <a:srgbClr val="A52A2A"/>
                </a:solidFill>
                <a:latin typeface="Consolas" panose="020B0609020204030204" pitchFamily="49" charset="0"/>
              </a:rPr>
              <a:t>?xml</a:t>
            </a:r>
            <a:r>
              <a:rPr lang="en-US" sz="1000" dirty="0">
                <a:solidFill>
                  <a:srgbClr val="FF0000"/>
                </a:solidFill>
                <a:latin typeface="Consolas" panose="020B0609020204030204" pitchFamily="49" charset="0"/>
              </a:rPr>
              <a:t> version</a:t>
            </a:r>
            <a:r>
              <a:rPr lang="en-US" sz="1000" dirty="0">
                <a:solidFill>
                  <a:srgbClr val="0000CD"/>
                </a:solidFill>
                <a:latin typeface="Consolas" panose="020B0609020204030204" pitchFamily="49" charset="0"/>
              </a:rPr>
              <a:t>="1.0"</a:t>
            </a:r>
            <a:r>
              <a:rPr lang="en-US" sz="1000" dirty="0">
                <a:solidFill>
                  <a:srgbClr val="FF0000"/>
                </a:solidFill>
                <a:latin typeface="Consolas" panose="020B0609020204030204" pitchFamily="49" charset="0"/>
              </a:rPr>
              <a:t>?</a:t>
            </a:r>
            <a:r>
              <a:rPr lang="en-US" sz="1000" dirty="0">
                <a:solidFill>
                  <a:srgbClr val="0000CD"/>
                </a:solidFill>
                <a:latin typeface="Consolas" panose="020B0609020204030204" pitchFamily="49" charset="0"/>
              </a:rPr>
              <a:t>&gt;</a:t>
            </a:r>
            <a:r>
              <a:rPr lang="en-US" sz="1000" dirty="0"/>
              <a:t/>
            </a:r>
            <a:br>
              <a:rPr lang="en-US" sz="1000" dirty="0"/>
            </a:br>
            <a:r>
              <a:rPr lang="en-US" sz="1000" dirty="0"/>
              <a:t/>
            </a:r>
            <a:br>
              <a:rPr lang="en-US" sz="1000" dirty="0"/>
            </a:br>
            <a:r>
              <a:rPr lang="en-US" sz="1000" dirty="0">
                <a:solidFill>
                  <a:srgbClr val="0000CD"/>
                </a:solidFill>
                <a:latin typeface="Consolas" panose="020B0609020204030204" pitchFamily="49" charset="0"/>
              </a:rPr>
              <a:t>&lt;</a:t>
            </a:r>
            <a:r>
              <a:rPr lang="en-US" sz="1000" dirty="0" err="1">
                <a:solidFill>
                  <a:srgbClr val="A52A2A"/>
                </a:solidFill>
                <a:latin typeface="Consolas" panose="020B0609020204030204" pitchFamily="49" charset="0"/>
              </a:rPr>
              <a:t>soap:Envelope</a:t>
            </a:r>
            <a:r>
              <a:rPr lang="en-US" sz="1000" dirty="0">
                <a:solidFill>
                  <a:srgbClr val="FF0000"/>
                </a:solidFill>
                <a:latin typeface="Consolas" panose="020B0609020204030204" pitchFamily="49" charset="0"/>
              </a:rPr>
              <a:t/>
            </a:r>
            <a:br>
              <a:rPr lang="en-US" sz="1000" dirty="0">
                <a:solidFill>
                  <a:srgbClr val="FF0000"/>
                </a:solidFill>
                <a:latin typeface="Consolas" panose="020B0609020204030204" pitchFamily="49" charset="0"/>
              </a:rPr>
            </a:br>
            <a:r>
              <a:rPr lang="en-US" sz="1000" dirty="0" err="1">
                <a:solidFill>
                  <a:srgbClr val="FF0000"/>
                </a:solidFill>
                <a:latin typeface="Consolas" panose="020B0609020204030204" pitchFamily="49" charset="0"/>
              </a:rPr>
              <a:t>xmlns:soap</a:t>
            </a:r>
            <a:r>
              <a:rPr lang="en-US" sz="1000" dirty="0">
                <a:solidFill>
                  <a:srgbClr val="0000CD"/>
                </a:solidFill>
                <a:latin typeface="Consolas" panose="020B0609020204030204" pitchFamily="49" charset="0"/>
              </a:rPr>
              <a:t>="http://www.w3.org/2003/05/soap-envelope/"</a:t>
            </a:r>
            <a:r>
              <a:rPr lang="en-US" sz="1000" dirty="0">
                <a:solidFill>
                  <a:srgbClr val="FF0000"/>
                </a:solidFill>
                <a:latin typeface="Consolas" panose="020B0609020204030204" pitchFamily="49" charset="0"/>
              </a:rPr>
              <a:t/>
            </a:r>
            <a:br>
              <a:rPr lang="en-US" sz="1000" dirty="0">
                <a:solidFill>
                  <a:srgbClr val="FF0000"/>
                </a:solidFill>
                <a:latin typeface="Consolas" panose="020B0609020204030204" pitchFamily="49" charset="0"/>
              </a:rPr>
            </a:br>
            <a:r>
              <a:rPr lang="en-US" sz="1000" dirty="0" err="1">
                <a:solidFill>
                  <a:srgbClr val="FF0000"/>
                </a:solidFill>
                <a:latin typeface="Consolas" panose="020B0609020204030204" pitchFamily="49" charset="0"/>
              </a:rPr>
              <a:t>soap:encodingStyle</a:t>
            </a:r>
            <a:r>
              <a:rPr lang="en-US" sz="1000" dirty="0">
                <a:solidFill>
                  <a:srgbClr val="0000CD"/>
                </a:solidFill>
                <a:latin typeface="Consolas" panose="020B0609020204030204" pitchFamily="49" charset="0"/>
              </a:rPr>
              <a:t>="http://www.w3.org/2003/05/soap-encoding"&gt;</a:t>
            </a:r>
            <a:r>
              <a:rPr lang="en-US" sz="1000" dirty="0"/>
              <a:t/>
            </a:r>
            <a:br>
              <a:rPr lang="en-US" sz="1000" dirty="0"/>
            </a:br>
            <a:r>
              <a:rPr lang="en-US" sz="1000" dirty="0"/>
              <a:t/>
            </a:r>
            <a:br>
              <a:rPr lang="en-US" sz="1000" dirty="0"/>
            </a:br>
            <a:r>
              <a:rPr lang="en-US" sz="1000" dirty="0" smtClean="0">
                <a:solidFill>
                  <a:srgbClr val="0000CD"/>
                </a:solidFill>
                <a:latin typeface="Consolas" panose="020B0609020204030204" pitchFamily="49" charset="0"/>
              </a:rPr>
              <a:t>&lt;</a:t>
            </a:r>
            <a:r>
              <a:rPr lang="en-US" sz="1000" dirty="0" err="1" smtClean="0">
                <a:solidFill>
                  <a:srgbClr val="A52A2A"/>
                </a:solidFill>
                <a:latin typeface="Consolas" panose="020B0609020204030204" pitchFamily="49" charset="0"/>
              </a:rPr>
              <a:t>soap:Header</a:t>
            </a:r>
            <a:r>
              <a:rPr lang="en-US" sz="1000" dirty="0" smtClean="0">
                <a:solidFill>
                  <a:srgbClr val="0000CD"/>
                </a:solidFill>
                <a:latin typeface="Consolas" panose="020B0609020204030204" pitchFamily="49" charset="0"/>
              </a:rPr>
              <a:t>&gt;</a:t>
            </a:r>
            <a:r>
              <a:rPr lang="en-US" sz="1000" dirty="0" smtClean="0"/>
              <a:t/>
            </a:r>
            <a:br>
              <a:rPr lang="en-US" sz="1000" dirty="0" smtClean="0"/>
            </a:br>
            <a:r>
              <a:rPr lang="en-US" sz="1000" dirty="0" smtClean="0">
                <a:solidFill>
                  <a:srgbClr val="000000"/>
                </a:solidFill>
                <a:latin typeface="Consolas" panose="020B0609020204030204" pitchFamily="49" charset="0"/>
              </a:rPr>
              <a:t>...</a:t>
            </a:r>
            <a:r>
              <a:rPr lang="en-US" sz="1000" dirty="0" smtClean="0"/>
              <a:t/>
            </a:r>
            <a:br>
              <a:rPr lang="en-US" sz="1000" dirty="0" smtClean="0"/>
            </a:br>
            <a:r>
              <a:rPr lang="en-US" sz="1000" dirty="0" smtClean="0">
                <a:solidFill>
                  <a:srgbClr val="0000CD"/>
                </a:solidFill>
                <a:latin typeface="Consolas" panose="020B0609020204030204" pitchFamily="49" charset="0"/>
              </a:rPr>
              <a:t>&lt;</a:t>
            </a:r>
            <a:r>
              <a:rPr lang="en-US" sz="1000" dirty="0" smtClean="0">
                <a:solidFill>
                  <a:srgbClr val="A52A2A"/>
                </a:solidFill>
                <a:latin typeface="Consolas" panose="020B0609020204030204" pitchFamily="49" charset="0"/>
              </a:rPr>
              <a:t>/</a:t>
            </a:r>
            <a:r>
              <a:rPr lang="en-US" sz="1000" dirty="0" err="1" smtClean="0">
                <a:solidFill>
                  <a:srgbClr val="A52A2A"/>
                </a:solidFill>
                <a:latin typeface="Consolas" panose="020B0609020204030204" pitchFamily="49" charset="0"/>
              </a:rPr>
              <a:t>soap:Header</a:t>
            </a:r>
            <a:r>
              <a:rPr lang="en-US" sz="1000" dirty="0" smtClean="0">
                <a:solidFill>
                  <a:srgbClr val="0000CD"/>
                </a:solidFill>
                <a:latin typeface="Consolas" panose="020B0609020204030204" pitchFamily="49" charset="0"/>
              </a:rPr>
              <a:t>&gt;</a:t>
            </a:r>
            <a:r>
              <a:rPr lang="en-US" sz="1000" dirty="0" smtClean="0"/>
              <a:t/>
            </a:r>
            <a:br>
              <a:rPr lang="en-US" sz="1000" dirty="0" smtClean="0"/>
            </a:br>
            <a:r>
              <a:rPr lang="en-US" sz="1000" dirty="0" smtClean="0"/>
              <a:t/>
            </a:r>
            <a:br>
              <a:rPr lang="en-US" sz="1000" dirty="0" smtClean="0"/>
            </a:br>
            <a:r>
              <a:rPr lang="en-US" sz="1000" dirty="0" smtClean="0">
                <a:solidFill>
                  <a:srgbClr val="0000CD"/>
                </a:solidFill>
                <a:latin typeface="Consolas" panose="020B0609020204030204" pitchFamily="49" charset="0"/>
              </a:rPr>
              <a:t>&lt;</a:t>
            </a:r>
            <a:r>
              <a:rPr lang="en-US" sz="1000" dirty="0" err="1" smtClean="0">
                <a:solidFill>
                  <a:srgbClr val="A52A2A"/>
                </a:solidFill>
                <a:latin typeface="Consolas" panose="020B0609020204030204" pitchFamily="49" charset="0"/>
              </a:rPr>
              <a:t>soap:Body</a:t>
            </a:r>
            <a:r>
              <a:rPr lang="en-US" sz="1000" dirty="0" smtClean="0">
                <a:solidFill>
                  <a:srgbClr val="0000CD"/>
                </a:solidFill>
                <a:latin typeface="Consolas" panose="020B0609020204030204" pitchFamily="49" charset="0"/>
              </a:rPr>
              <a:t>&gt;</a:t>
            </a:r>
            <a:r>
              <a:rPr lang="en-US" sz="1000" dirty="0" smtClean="0"/>
              <a:t/>
            </a:r>
            <a:br>
              <a:rPr lang="en-US" sz="1000" dirty="0" smtClean="0"/>
            </a:br>
            <a:r>
              <a:rPr lang="en-US" sz="1000" dirty="0" smtClean="0">
                <a:solidFill>
                  <a:srgbClr val="000000"/>
                </a:solidFill>
                <a:latin typeface="Consolas" panose="020B0609020204030204" pitchFamily="49" charset="0"/>
              </a:rPr>
              <a:t>...</a:t>
            </a:r>
            <a:r>
              <a:rPr lang="en-US" sz="1000" dirty="0" smtClean="0"/>
              <a:t/>
            </a:r>
            <a:br>
              <a:rPr lang="en-US" sz="1000" dirty="0" smtClean="0"/>
            </a:br>
            <a:r>
              <a:rPr lang="en-US" sz="1000" dirty="0" smtClean="0">
                <a:solidFill>
                  <a:srgbClr val="000000"/>
                </a:solidFill>
                <a:latin typeface="Consolas" panose="020B0609020204030204" pitchFamily="49" charset="0"/>
              </a:rPr>
              <a:t>  </a:t>
            </a:r>
            <a:r>
              <a:rPr lang="en-US" sz="1000" dirty="0" smtClean="0">
                <a:solidFill>
                  <a:srgbClr val="0000CD"/>
                </a:solidFill>
                <a:latin typeface="Consolas" panose="020B0609020204030204" pitchFamily="49" charset="0"/>
              </a:rPr>
              <a:t>&lt;</a:t>
            </a:r>
            <a:r>
              <a:rPr lang="en-US" sz="1000" dirty="0" err="1" smtClean="0">
                <a:solidFill>
                  <a:srgbClr val="A52A2A"/>
                </a:solidFill>
                <a:latin typeface="Consolas" panose="020B0609020204030204" pitchFamily="49" charset="0"/>
              </a:rPr>
              <a:t>soap:Fault</a:t>
            </a:r>
            <a:r>
              <a:rPr lang="en-US" sz="1000" dirty="0" smtClean="0">
                <a:solidFill>
                  <a:srgbClr val="0000CD"/>
                </a:solidFill>
                <a:latin typeface="Consolas" panose="020B0609020204030204" pitchFamily="49" charset="0"/>
              </a:rPr>
              <a:t>&gt;</a:t>
            </a:r>
            <a:r>
              <a:rPr lang="en-US" sz="1000" dirty="0" smtClean="0"/>
              <a:t/>
            </a:r>
            <a:br>
              <a:rPr lang="en-US" sz="1000" dirty="0" smtClean="0"/>
            </a:br>
            <a:r>
              <a:rPr lang="en-US" sz="1000" dirty="0" smtClean="0">
                <a:solidFill>
                  <a:srgbClr val="000000"/>
                </a:solidFill>
                <a:latin typeface="Consolas" panose="020B0609020204030204" pitchFamily="49" charset="0"/>
              </a:rPr>
              <a:t>  ...</a:t>
            </a:r>
            <a:r>
              <a:rPr lang="en-US" sz="1000" dirty="0" smtClean="0"/>
              <a:t/>
            </a:r>
            <a:br>
              <a:rPr lang="en-US" sz="1000" dirty="0" smtClean="0"/>
            </a:br>
            <a:r>
              <a:rPr lang="en-US" sz="1000" dirty="0" smtClean="0">
                <a:solidFill>
                  <a:srgbClr val="000000"/>
                </a:solidFill>
                <a:latin typeface="Consolas" panose="020B0609020204030204" pitchFamily="49" charset="0"/>
              </a:rPr>
              <a:t>  </a:t>
            </a:r>
            <a:r>
              <a:rPr lang="en-US" sz="1000" dirty="0" smtClean="0">
                <a:solidFill>
                  <a:srgbClr val="0000CD"/>
                </a:solidFill>
                <a:latin typeface="Consolas" panose="020B0609020204030204" pitchFamily="49" charset="0"/>
              </a:rPr>
              <a:t>&lt;</a:t>
            </a:r>
            <a:r>
              <a:rPr lang="en-US" sz="1000" dirty="0" smtClean="0">
                <a:solidFill>
                  <a:srgbClr val="A52A2A"/>
                </a:solidFill>
                <a:latin typeface="Consolas" panose="020B0609020204030204" pitchFamily="49" charset="0"/>
              </a:rPr>
              <a:t>/</a:t>
            </a:r>
            <a:r>
              <a:rPr lang="en-US" sz="1000" dirty="0" err="1" smtClean="0">
                <a:solidFill>
                  <a:srgbClr val="A52A2A"/>
                </a:solidFill>
                <a:latin typeface="Consolas" panose="020B0609020204030204" pitchFamily="49" charset="0"/>
              </a:rPr>
              <a:t>soap:Fault</a:t>
            </a:r>
            <a:r>
              <a:rPr lang="en-US" sz="1000" dirty="0" smtClean="0">
                <a:solidFill>
                  <a:srgbClr val="0000CD"/>
                </a:solidFill>
                <a:latin typeface="Consolas" panose="020B0609020204030204" pitchFamily="49" charset="0"/>
              </a:rPr>
              <a:t>&gt;</a:t>
            </a:r>
            <a:r>
              <a:rPr lang="en-US" sz="1000" dirty="0" smtClean="0"/>
              <a:t/>
            </a:r>
            <a:br>
              <a:rPr lang="en-US" sz="1000" dirty="0" smtClean="0"/>
            </a:br>
            <a:r>
              <a:rPr lang="en-US" sz="1000" dirty="0" smtClean="0">
                <a:solidFill>
                  <a:srgbClr val="0000CD"/>
                </a:solidFill>
                <a:latin typeface="Consolas" panose="020B0609020204030204" pitchFamily="49" charset="0"/>
              </a:rPr>
              <a:t>&lt;</a:t>
            </a:r>
            <a:r>
              <a:rPr lang="en-US" sz="1000" dirty="0" smtClean="0">
                <a:solidFill>
                  <a:srgbClr val="A52A2A"/>
                </a:solidFill>
                <a:latin typeface="Consolas" panose="020B0609020204030204" pitchFamily="49" charset="0"/>
              </a:rPr>
              <a:t>/</a:t>
            </a:r>
            <a:r>
              <a:rPr lang="en-US" sz="1000" dirty="0" err="1" smtClean="0">
                <a:solidFill>
                  <a:srgbClr val="A52A2A"/>
                </a:solidFill>
                <a:latin typeface="Consolas" panose="020B0609020204030204" pitchFamily="49" charset="0"/>
              </a:rPr>
              <a:t>soap:Body</a:t>
            </a:r>
            <a:r>
              <a:rPr lang="en-US" sz="1000" dirty="0" smtClean="0">
                <a:solidFill>
                  <a:srgbClr val="0000CD"/>
                </a:solidFill>
                <a:latin typeface="Consolas" panose="020B0609020204030204" pitchFamily="49" charset="0"/>
              </a:rPr>
              <a:t>&gt;</a:t>
            </a:r>
            <a:r>
              <a:rPr lang="en-US" sz="1000" dirty="0"/>
              <a:t/>
            </a:r>
            <a:br>
              <a:rPr lang="en-US" sz="1000" dirty="0"/>
            </a:br>
            <a:r>
              <a:rPr lang="en-US" sz="1000" dirty="0"/>
              <a:t/>
            </a:r>
            <a:br>
              <a:rPr lang="en-US" sz="1000" dirty="0"/>
            </a:br>
            <a:r>
              <a:rPr lang="en-US" sz="1000" dirty="0">
                <a:solidFill>
                  <a:srgbClr val="0000CD"/>
                </a:solidFill>
                <a:latin typeface="Consolas" panose="020B0609020204030204" pitchFamily="49" charset="0"/>
              </a:rPr>
              <a:t>&lt;</a:t>
            </a:r>
            <a:r>
              <a:rPr lang="en-US" sz="1000" dirty="0">
                <a:solidFill>
                  <a:srgbClr val="A52A2A"/>
                </a:solidFill>
                <a:latin typeface="Consolas" panose="020B0609020204030204" pitchFamily="49" charset="0"/>
              </a:rPr>
              <a:t>/</a:t>
            </a:r>
            <a:r>
              <a:rPr lang="en-US" sz="1000" dirty="0" err="1">
                <a:solidFill>
                  <a:srgbClr val="A52A2A"/>
                </a:solidFill>
                <a:latin typeface="Consolas" panose="020B0609020204030204" pitchFamily="49" charset="0"/>
              </a:rPr>
              <a:t>soap:Envelope</a:t>
            </a:r>
            <a:r>
              <a:rPr lang="en-US" sz="1000" dirty="0">
                <a:solidFill>
                  <a:srgbClr val="0000CD"/>
                </a:solidFill>
                <a:latin typeface="Consolas" panose="020B0609020204030204" pitchFamily="49" charset="0"/>
              </a:rPr>
              <a:t>&gt;</a:t>
            </a:r>
            <a:endParaRPr lang="en-US" sz="1000" dirty="0"/>
          </a:p>
        </p:txBody>
      </p:sp>
      <p:graphicFrame>
        <p:nvGraphicFramePr>
          <p:cNvPr id="6" name="Table 5"/>
          <p:cNvGraphicFramePr>
            <a:graphicFrameLocks noGrp="1"/>
          </p:cNvGraphicFramePr>
          <p:nvPr>
            <p:extLst>
              <p:ext uri="{D42A27DB-BD31-4B8C-83A1-F6EECF244321}">
                <p14:modId xmlns:p14="http://schemas.microsoft.com/office/powerpoint/2010/main" val="3121886670"/>
              </p:ext>
            </p:extLst>
          </p:nvPr>
        </p:nvGraphicFramePr>
        <p:xfrm>
          <a:off x="164679" y="5207013"/>
          <a:ext cx="11091066" cy="1520830"/>
        </p:xfrm>
        <a:graphic>
          <a:graphicData uri="http://schemas.openxmlformats.org/drawingml/2006/table">
            <a:tbl>
              <a:tblPr>
                <a:tableStyleId>{284E427A-3D55-4303-BF80-6455036E1DE7}</a:tableStyleId>
              </a:tblPr>
              <a:tblGrid>
                <a:gridCol w="2770629"/>
                <a:gridCol w="8320437"/>
              </a:tblGrid>
              <a:tr h="296927">
                <a:tc>
                  <a:txBody>
                    <a:bodyPr/>
                    <a:lstStyle/>
                    <a:p>
                      <a:pPr algn="l" fontAlgn="t"/>
                      <a:r>
                        <a:rPr lang="en-US" sz="1300" dirty="0">
                          <a:effectLst/>
                        </a:rPr>
                        <a:t>Sub Element</a:t>
                      </a:r>
                    </a:p>
                  </a:txBody>
                  <a:tcPr marL="106045" marR="53023" marT="53023" marB="53023"/>
                </a:tc>
                <a:tc>
                  <a:txBody>
                    <a:bodyPr/>
                    <a:lstStyle/>
                    <a:p>
                      <a:pPr algn="l" fontAlgn="t"/>
                      <a:r>
                        <a:rPr lang="en-US" sz="1300" dirty="0">
                          <a:effectLst/>
                        </a:rPr>
                        <a:t>Description</a:t>
                      </a:r>
                    </a:p>
                  </a:txBody>
                  <a:tcPr marL="53023" marR="53023" marT="53023" marB="53023"/>
                </a:tc>
              </a:tr>
              <a:tr h="296927">
                <a:tc>
                  <a:txBody>
                    <a:bodyPr/>
                    <a:lstStyle/>
                    <a:p>
                      <a:pPr algn="l" fontAlgn="t"/>
                      <a:r>
                        <a:rPr lang="en-US" sz="1300">
                          <a:effectLst/>
                        </a:rPr>
                        <a:t>&lt;faultcode&gt;</a:t>
                      </a:r>
                    </a:p>
                  </a:txBody>
                  <a:tcPr marL="106045" marR="53023" marT="53023" marB="53023"/>
                </a:tc>
                <a:tc>
                  <a:txBody>
                    <a:bodyPr/>
                    <a:lstStyle/>
                    <a:p>
                      <a:pPr algn="l" fontAlgn="t"/>
                      <a:r>
                        <a:rPr lang="en-US" sz="1300" dirty="0">
                          <a:effectLst/>
                        </a:rPr>
                        <a:t>A code for identifying the fault</a:t>
                      </a:r>
                    </a:p>
                  </a:txBody>
                  <a:tcPr marL="53023" marR="53023" marT="53023" marB="53023"/>
                </a:tc>
              </a:tr>
              <a:tr h="296927">
                <a:tc>
                  <a:txBody>
                    <a:bodyPr/>
                    <a:lstStyle/>
                    <a:p>
                      <a:pPr algn="l" fontAlgn="t"/>
                      <a:r>
                        <a:rPr lang="en-US" sz="1300">
                          <a:effectLst/>
                        </a:rPr>
                        <a:t>&lt;faultstring&gt;</a:t>
                      </a:r>
                    </a:p>
                  </a:txBody>
                  <a:tcPr marL="106045" marR="53023" marT="53023" marB="53023"/>
                </a:tc>
                <a:tc>
                  <a:txBody>
                    <a:bodyPr/>
                    <a:lstStyle/>
                    <a:p>
                      <a:pPr algn="l" fontAlgn="t"/>
                      <a:r>
                        <a:rPr lang="en-US" sz="1300" dirty="0">
                          <a:effectLst/>
                        </a:rPr>
                        <a:t>A human readable explanation of the fault</a:t>
                      </a:r>
                    </a:p>
                  </a:txBody>
                  <a:tcPr marL="53023" marR="53023" marT="53023" marB="53023"/>
                </a:tc>
              </a:tr>
              <a:tr h="296927">
                <a:tc>
                  <a:txBody>
                    <a:bodyPr/>
                    <a:lstStyle/>
                    <a:p>
                      <a:pPr algn="l" fontAlgn="t"/>
                      <a:r>
                        <a:rPr lang="en-US" sz="1300">
                          <a:effectLst/>
                        </a:rPr>
                        <a:t>&lt;faultactor&gt;</a:t>
                      </a:r>
                    </a:p>
                  </a:txBody>
                  <a:tcPr marL="106045" marR="53023" marT="53023" marB="53023"/>
                </a:tc>
                <a:tc>
                  <a:txBody>
                    <a:bodyPr/>
                    <a:lstStyle/>
                    <a:p>
                      <a:pPr algn="l" fontAlgn="t"/>
                      <a:r>
                        <a:rPr lang="en-US" sz="1300">
                          <a:effectLst/>
                        </a:rPr>
                        <a:t>Information about who caused the fault to happen</a:t>
                      </a:r>
                    </a:p>
                  </a:txBody>
                  <a:tcPr marL="53023" marR="53023" marT="53023" marB="53023"/>
                </a:tc>
              </a:tr>
              <a:tr h="296927">
                <a:tc>
                  <a:txBody>
                    <a:bodyPr/>
                    <a:lstStyle/>
                    <a:p>
                      <a:pPr algn="l" fontAlgn="t"/>
                      <a:r>
                        <a:rPr lang="en-US" sz="1300" dirty="0">
                          <a:effectLst/>
                        </a:rPr>
                        <a:t>&lt;detail&gt;</a:t>
                      </a:r>
                    </a:p>
                  </a:txBody>
                  <a:tcPr marL="106045" marR="53023" marT="53023" marB="53023"/>
                </a:tc>
                <a:tc>
                  <a:txBody>
                    <a:bodyPr/>
                    <a:lstStyle/>
                    <a:p>
                      <a:pPr algn="l" fontAlgn="t"/>
                      <a:r>
                        <a:rPr lang="en-US" sz="1300" dirty="0">
                          <a:effectLst/>
                        </a:rPr>
                        <a:t>Holds application specific error information related to the Body element</a:t>
                      </a:r>
                    </a:p>
                  </a:txBody>
                  <a:tcPr marL="53023" marR="53023" marT="53023" marB="53023"/>
                </a:tc>
              </a:tr>
            </a:tbl>
          </a:graphicData>
        </a:graphic>
      </p:graphicFrame>
      <p:sp>
        <p:nvSpPr>
          <p:cNvPr id="7" name="Rectangle 1"/>
          <p:cNvSpPr>
            <a:spLocks noChangeArrowheads="1"/>
          </p:cNvSpPr>
          <p:nvPr/>
        </p:nvSpPr>
        <p:spPr bwMode="auto">
          <a:xfrm>
            <a:off x="569624" y="4010520"/>
            <a:ext cx="65" cy="4051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63480" rIns="0" bIns="6348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8" name="Rectangle 7"/>
          <p:cNvSpPr/>
          <p:nvPr/>
        </p:nvSpPr>
        <p:spPr>
          <a:xfrm>
            <a:off x="76999" y="3717352"/>
            <a:ext cx="12015474" cy="1261884"/>
          </a:xfrm>
          <a:prstGeom prst="rect">
            <a:avLst/>
          </a:prstGeom>
        </p:spPr>
        <p:txBody>
          <a:bodyPr wrap="square">
            <a:spAutoFit/>
          </a:bodyPr>
          <a:lstStyle/>
          <a:p>
            <a:pPr lvl="0" defTabSz="914400" eaLnBrk="0" fontAlgn="base" hangingPunct="0">
              <a:spcBef>
                <a:spcPct val="0"/>
              </a:spcBef>
              <a:spcAft>
                <a:spcPct val="0"/>
              </a:spcAft>
            </a:pPr>
            <a:r>
              <a:rPr lang="en-US" altLang="en-US" sz="3200" b="1" dirty="0">
                <a:solidFill>
                  <a:schemeClr val="accent1"/>
                </a:solidFill>
                <a:latin typeface="+mj-lt"/>
                <a:ea typeface="+mj-ea"/>
                <a:cs typeface="+mj-cs"/>
              </a:rPr>
              <a:t>The SOAP Fault </a:t>
            </a:r>
            <a:r>
              <a:rPr lang="en-US" altLang="en-US" sz="3200" b="1" dirty="0" smtClean="0">
                <a:solidFill>
                  <a:schemeClr val="accent1"/>
                </a:solidFill>
                <a:latin typeface="+mj-lt"/>
                <a:ea typeface="+mj-ea"/>
                <a:cs typeface="+mj-cs"/>
              </a:rPr>
              <a:t>Element</a:t>
            </a:r>
            <a:endParaRPr lang="en-US" altLang="en-US" sz="2200" dirty="0">
              <a:solidFill>
                <a:srgbClr val="000000"/>
              </a:solidFill>
              <a:latin typeface="Segoe UI" panose="020B0502040204020203" pitchFamily="34" charset="0"/>
              <a:cs typeface="Segoe UI" panose="020B0502040204020203" pitchFamily="34" charset="0"/>
            </a:endParaRPr>
          </a:p>
          <a:p>
            <a:pPr marL="171450" lvl="0" indent="-171450" defTabSz="914400" eaLnBrk="0" fontAlgn="base" hangingPunct="0">
              <a:spcBef>
                <a:spcPct val="0"/>
              </a:spcBef>
              <a:spcAft>
                <a:spcPct val="0"/>
              </a:spcAft>
              <a:buFont typeface="Wingdings" panose="05000000000000000000" pitchFamily="2" charset="2"/>
              <a:buChar char="ü"/>
            </a:pPr>
            <a:r>
              <a:rPr lang="en-US" altLang="en-US" sz="1100" dirty="0">
                <a:solidFill>
                  <a:srgbClr val="000000"/>
                </a:solidFill>
                <a:latin typeface="Verdana" panose="020B0604030504040204" pitchFamily="34" charset="0"/>
              </a:rPr>
              <a:t>The optional SOAP Fault element is used to indicate error messages.</a:t>
            </a:r>
            <a:endParaRPr lang="en-US" altLang="en-US" sz="800" dirty="0">
              <a:solidFill>
                <a:prstClr val="white"/>
              </a:solidFill>
            </a:endParaRPr>
          </a:p>
          <a:p>
            <a:pPr marL="171450" lvl="0" indent="-171450" defTabSz="914400" eaLnBrk="0" fontAlgn="base" hangingPunct="0">
              <a:spcBef>
                <a:spcPct val="0"/>
              </a:spcBef>
              <a:spcAft>
                <a:spcPct val="0"/>
              </a:spcAft>
              <a:buFont typeface="Wingdings" panose="05000000000000000000" pitchFamily="2" charset="2"/>
              <a:buChar char="ü"/>
            </a:pPr>
            <a:r>
              <a:rPr lang="en-US" altLang="en-US" sz="1100" dirty="0">
                <a:solidFill>
                  <a:srgbClr val="000000"/>
                </a:solidFill>
                <a:latin typeface="Verdana" panose="020B0604030504040204" pitchFamily="34" charset="0"/>
              </a:rPr>
              <a:t>The SOAP Fault element holds errors and status information for a SOAP message.</a:t>
            </a:r>
            <a:endParaRPr lang="en-US" altLang="en-US" sz="800" dirty="0">
              <a:solidFill>
                <a:prstClr val="white"/>
              </a:solidFill>
            </a:endParaRPr>
          </a:p>
          <a:p>
            <a:pPr marL="171450" lvl="0" indent="-171450" defTabSz="914400" eaLnBrk="0" fontAlgn="base" hangingPunct="0">
              <a:spcBef>
                <a:spcPct val="0"/>
              </a:spcBef>
              <a:spcAft>
                <a:spcPct val="0"/>
              </a:spcAft>
              <a:buFont typeface="Wingdings" panose="05000000000000000000" pitchFamily="2" charset="2"/>
              <a:buChar char="ü"/>
            </a:pPr>
            <a:r>
              <a:rPr lang="en-US" altLang="en-US" sz="1100" dirty="0">
                <a:solidFill>
                  <a:srgbClr val="000000"/>
                </a:solidFill>
                <a:latin typeface="Verdana" panose="020B0604030504040204" pitchFamily="34" charset="0"/>
              </a:rPr>
              <a:t>If a Fault element is present, </a:t>
            </a:r>
            <a:r>
              <a:rPr lang="en-US" altLang="en-US" sz="1100" dirty="0" smtClean="0">
                <a:solidFill>
                  <a:srgbClr val="000000"/>
                </a:solidFill>
                <a:latin typeface="Verdana" panose="020B0604030504040204" pitchFamily="34" charset="0"/>
              </a:rPr>
              <a:t>it </a:t>
            </a:r>
            <a:r>
              <a:rPr lang="en-US" altLang="en-US" sz="1100" dirty="0">
                <a:solidFill>
                  <a:srgbClr val="000000"/>
                </a:solidFill>
                <a:latin typeface="Verdana" panose="020B0604030504040204" pitchFamily="34" charset="0"/>
              </a:rPr>
              <a:t>must appear as a child element of the Body element. A Fault element can only appear once in a SOAP message.</a:t>
            </a:r>
            <a:endParaRPr lang="en-US" altLang="en-US" sz="800" dirty="0">
              <a:solidFill>
                <a:prstClr val="white"/>
              </a:solidFill>
            </a:endParaRPr>
          </a:p>
          <a:p>
            <a:pPr marL="171450" lvl="0" indent="-171450" defTabSz="914400" eaLnBrk="0" fontAlgn="base" hangingPunct="0">
              <a:spcBef>
                <a:spcPct val="0"/>
              </a:spcBef>
              <a:spcAft>
                <a:spcPct val="0"/>
              </a:spcAft>
              <a:buFont typeface="Wingdings" panose="05000000000000000000" pitchFamily="2" charset="2"/>
              <a:buChar char="ü"/>
            </a:pPr>
            <a:r>
              <a:rPr lang="en-US" altLang="en-US" sz="1100" dirty="0">
                <a:solidFill>
                  <a:srgbClr val="000000"/>
                </a:solidFill>
                <a:latin typeface="Verdana" panose="020B0604030504040204" pitchFamily="34" charset="0"/>
              </a:rPr>
              <a:t>The SOAP Fault element has the following sub elements:</a:t>
            </a:r>
            <a:endParaRPr lang="en-US" altLang="en-US" dirty="0">
              <a:solidFill>
                <a:prstClr val="white"/>
              </a:solidFill>
              <a:latin typeface="Arial" panose="020B0604020202020204" pitchFamily="34" charset="0"/>
            </a:endParaRPr>
          </a:p>
        </p:txBody>
      </p:sp>
    </p:spTree>
    <p:extLst>
      <p:ext uri="{BB962C8B-B14F-4D97-AF65-F5344CB8AC3E}">
        <p14:creationId xmlns:p14="http://schemas.microsoft.com/office/powerpoint/2010/main" val="20653207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596668" cy="763540"/>
          </a:xfrm>
        </p:spPr>
        <p:txBody>
          <a:bodyPr/>
          <a:lstStyle/>
          <a:p>
            <a:r>
              <a:rPr lang="en-US" dirty="0" smtClean="0"/>
              <a:t>Soap Web service Structure</a:t>
            </a:r>
            <a:endParaRPr lang="en-US" dirty="0"/>
          </a:p>
        </p:txBody>
      </p:sp>
      <p:sp>
        <p:nvSpPr>
          <p:cNvPr id="4" name="Rectangle 3"/>
          <p:cNvSpPr/>
          <p:nvPr/>
        </p:nvSpPr>
        <p:spPr>
          <a:xfrm>
            <a:off x="205273" y="828854"/>
            <a:ext cx="11765903" cy="2585323"/>
          </a:xfrm>
          <a:prstGeom prst="rect">
            <a:avLst/>
          </a:prstGeom>
        </p:spPr>
        <p:txBody>
          <a:bodyPr wrap="square">
            <a:spAutoFit/>
          </a:bodyPr>
          <a:lstStyle/>
          <a:p>
            <a:pPr marL="285750" indent="-285750" algn="just">
              <a:buFont typeface="Wingdings" panose="05000000000000000000" pitchFamily="2" charset="2"/>
              <a:buChar char="q"/>
            </a:pPr>
            <a:r>
              <a:rPr lang="en-US" dirty="0"/>
              <a:t>SOAP provides the envelope for sending Web Services messages over the </a:t>
            </a:r>
            <a:r>
              <a:rPr lang="en-US" dirty="0" smtClean="0"/>
              <a:t>Internet/Internet</a:t>
            </a:r>
          </a:p>
          <a:p>
            <a:pPr marL="285750" indent="-285750" algn="just">
              <a:buFont typeface="Wingdings" panose="05000000000000000000" pitchFamily="2" charset="2"/>
              <a:buChar char="q"/>
            </a:pPr>
            <a:endParaRPr lang="en-US" dirty="0" smtClean="0"/>
          </a:p>
          <a:p>
            <a:r>
              <a:rPr lang="en-US" dirty="0"/>
              <a:t>The SOAP envelope contains two parts</a:t>
            </a:r>
            <a:r>
              <a:rPr lang="en-US" dirty="0" smtClean="0"/>
              <a:t>:</a:t>
            </a:r>
          </a:p>
          <a:p>
            <a:endParaRPr lang="en-US" dirty="0"/>
          </a:p>
          <a:p>
            <a:r>
              <a:rPr lang="en-US" dirty="0" smtClean="0"/>
              <a:t>1. An </a:t>
            </a:r>
            <a:r>
              <a:rPr lang="en-US" dirty="0"/>
              <a:t>optional header providing information on authentication, encoding of data, or how a recipient of a SOAP message should process the message.</a:t>
            </a:r>
          </a:p>
          <a:p>
            <a:r>
              <a:rPr lang="en-US" dirty="0" smtClean="0"/>
              <a:t>2. The </a:t>
            </a:r>
            <a:r>
              <a:rPr lang="en-US" dirty="0"/>
              <a:t>body that contains the message. These messages can be defined using the WSDL specification</a:t>
            </a:r>
          </a:p>
          <a:p>
            <a:pPr marL="285750" indent="-285750" algn="just">
              <a:buFont typeface="Wingdings" panose="05000000000000000000" pitchFamily="2" charset="2"/>
              <a:buChar char="q"/>
            </a:pPr>
            <a:endParaRPr lang="en-US" dirty="0" smtClean="0"/>
          </a:p>
          <a:p>
            <a:pPr algn="just"/>
            <a:endParaRPr lang="en-US" b="0" i="0" dirty="0">
              <a:effectLst/>
              <a:latin typeface="verdana" panose="020B0604030504040204" pitchFamily="34" charset="0"/>
            </a:endParaRPr>
          </a:p>
        </p:txBody>
      </p:sp>
      <p:pic>
        <p:nvPicPr>
          <p:cNvPr id="3" name="Picture 2"/>
          <p:cNvPicPr>
            <a:picLocks noChangeAspect="1"/>
          </p:cNvPicPr>
          <p:nvPr/>
        </p:nvPicPr>
        <p:blipFill>
          <a:blip r:embed="rId2"/>
          <a:stretch>
            <a:fillRect/>
          </a:stretch>
        </p:blipFill>
        <p:spPr>
          <a:xfrm>
            <a:off x="3494178" y="3083256"/>
            <a:ext cx="2542728" cy="3346326"/>
          </a:xfrm>
          <a:prstGeom prst="rect">
            <a:avLst/>
          </a:prstGeom>
        </p:spPr>
      </p:pic>
    </p:spTree>
    <p:extLst>
      <p:ext uri="{BB962C8B-B14F-4D97-AF65-F5344CB8AC3E}">
        <p14:creationId xmlns:p14="http://schemas.microsoft.com/office/powerpoint/2010/main" val="28186357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596668" cy="763540"/>
          </a:xfrm>
        </p:spPr>
        <p:txBody>
          <a:bodyPr/>
          <a:lstStyle/>
          <a:p>
            <a:r>
              <a:rPr lang="en-US" dirty="0" smtClean="0"/>
              <a:t>Soap Web services</a:t>
            </a:r>
            <a:endParaRPr lang="en-US" dirty="0"/>
          </a:p>
        </p:txBody>
      </p:sp>
      <p:sp>
        <p:nvSpPr>
          <p:cNvPr id="4" name="Rectangle 3"/>
          <p:cNvSpPr/>
          <p:nvPr/>
        </p:nvSpPr>
        <p:spPr>
          <a:xfrm>
            <a:off x="3452327" y="1206744"/>
            <a:ext cx="9890449" cy="369332"/>
          </a:xfrm>
          <a:prstGeom prst="rect">
            <a:avLst/>
          </a:prstGeom>
        </p:spPr>
        <p:txBody>
          <a:bodyPr wrap="square">
            <a:spAutoFit/>
          </a:bodyPr>
          <a:lstStyle/>
          <a:p>
            <a:pPr algn="just"/>
            <a:r>
              <a:rPr lang="en-US" dirty="0" smtClean="0">
                <a:latin typeface="verdana" panose="020B0604030504040204" pitchFamily="34" charset="0"/>
              </a:rPr>
              <a:t>Below illustrate soap service</a:t>
            </a:r>
            <a:endParaRPr lang="en-US" b="0" i="0" dirty="0">
              <a:effectLst/>
              <a:latin typeface="verdana" panose="020B0604030504040204" pitchFamily="34" charset="0"/>
            </a:endParaRPr>
          </a:p>
        </p:txBody>
      </p:sp>
      <p:pic>
        <p:nvPicPr>
          <p:cNvPr id="5" name="Picture 4"/>
          <p:cNvPicPr>
            <a:picLocks noChangeAspect="1"/>
          </p:cNvPicPr>
          <p:nvPr/>
        </p:nvPicPr>
        <p:blipFill>
          <a:blip r:embed="rId2"/>
          <a:stretch>
            <a:fillRect/>
          </a:stretch>
        </p:blipFill>
        <p:spPr>
          <a:xfrm>
            <a:off x="1763487" y="1706852"/>
            <a:ext cx="7604448" cy="4954689"/>
          </a:xfrm>
          <a:prstGeom prst="rect">
            <a:avLst/>
          </a:prstGeom>
        </p:spPr>
      </p:pic>
    </p:spTree>
    <p:extLst>
      <p:ext uri="{BB962C8B-B14F-4D97-AF65-F5344CB8AC3E}">
        <p14:creationId xmlns:p14="http://schemas.microsoft.com/office/powerpoint/2010/main" val="5519248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596668" cy="763540"/>
          </a:xfrm>
        </p:spPr>
        <p:txBody>
          <a:bodyPr/>
          <a:lstStyle/>
          <a:p>
            <a:r>
              <a:rPr lang="en-US" dirty="0" smtClean="0"/>
              <a:t>Soap Web services</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2366948012"/>
              </p:ext>
            </p:extLst>
          </p:nvPr>
        </p:nvGraphicFramePr>
        <p:xfrm>
          <a:off x="314577" y="1192638"/>
          <a:ext cx="10910150" cy="3212331"/>
        </p:xfrm>
        <a:graphic>
          <a:graphicData uri="http://schemas.openxmlformats.org/drawingml/2006/table">
            <a:tbl>
              <a:tblPr firstRow="1" bandRow="1">
                <a:tableStyleId>{5C22544A-7EE6-4342-B048-85BDC9FD1C3A}</a:tableStyleId>
              </a:tblPr>
              <a:tblGrid>
                <a:gridCol w="4701060"/>
                <a:gridCol w="6209090"/>
              </a:tblGrid>
              <a:tr h="464051">
                <a:tc>
                  <a:txBody>
                    <a:bodyPr/>
                    <a:lstStyle/>
                    <a:p>
                      <a:r>
                        <a:rPr lang="en-US" dirty="0" smtClean="0"/>
                        <a:t>Advantages</a:t>
                      </a:r>
                      <a:r>
                        <a:rPr lang="en-US" baseline="0" dirty="0" smtClean="0"/>
                        <a:t> of SOAP</a:t>
                      </a:r>
                      <a:endParaRPr lang="en-US" dirty="0"/>
                    </a:p>
                  </a:txBody>
                  <a:tcPr/>
                </a:tc>
                <a:tc>
                  <a:txBody>
                    <a:bodyPr/>
                    <a:lstStyle/>
                    <a:p>
                      <a:r>
                        <a:rPr lang="en-US" dirty="0" smtClean="0"/>
                        <a:t>Disadvantages</a:t>
                      </a:r>
                      <a:r>
                        <a:rPr lang="en-US" baseline="0" dirty="0" smtClean="0"/>
                        <a:t> of SOAP</a:t>
                      </a:r>
                      <a:endParaRPr lang="en-US" dirty="0"/>
                    </a:p>
                  </a:txBody>
                  <a:tcPr/>
                </a:tc>
              </a:tr>
              <a:tr h="370840">
                <a:tc>
                  <a:txBody>
                    <a:bodyPr/>
                    <a:lstStyle/>
                    <a:p>
                      <a:r>
                        <a:rPr lang="en-US" sz="1800" b="1" i="0" kern="1200" dirty="0" smtClean="0">
                          <a:solidFill>
                            <a:schemeClr val="dk1"/>
                          </a:solidFill>
                          <a:effectLst/>
                          <a:latin typeface="+mn-lt"/>
                          <a:ea typeface="+mn-ea"/>
                          <a:cs typeface="+mn-cs"/>
                        </a:rPr>
                        <a:t>WS Security</a:t>
                      </a:r>
                      <a:r>
                        <a:rPr lang="en-US" sz="1800" b="0" i="0" kern="1200" dirty="0" smtClean="0">
                          <a:solidFill>
                            <a:schemeClr val="dk1"/>
                          </a:solidFill>
                          <a:effectLst/>
                          <a:latin typeface="+mn-lt"/>
                          <a:ea typeface="+mn-ea"/>
                          <a:cs typeface="+mn-cs"/>
                        </a:rPr>
                        <a:t>: SOAP defines its own security known as WS Security.</a:t>
                      </a:r>
                      <a:endParaRPr lang="en-US" dirty="0"/>
                    </a:p>
                  </a:txBody>
                  <a:tcPr/>
                </a:tc>
                <a:tc>
                  <a:txBody>
                    <a:bodyPr/>
                    <a:lstStyle/>
                    <a:p>
                      <a:r>
                        <a:rPr lang="en-US" sz="1800" b="1" i="0" kern="1200" dirty="0" smtClean="0">
                          <a:solidFill>
                            <a:schemeClr val="dk1"/>
                          </a:solidFill>
                          <a:effectLst/>
                          <a:latin typeface="+mn-lt"/>
                          <a:ea typeface="+mn-ea"/>
                          <a:cs typeface="+mn-cs"/>
                        </a:rPr>
                        <a:t>Slow</a:t>
                      </a:r>
                      <a:r>
                        <a:rPr lang="en-US" sz="1800" b="0" i="0" kern="1200" dirty="0" smtClean="0">
                          <a:solidFill>
                            <a:schemeClr val="dk1"/>
                          </a:solidFill>
                          <a:effectLst/>
                          <a:latin typeface="+mn-lt"/>
                          <a:ea typeface="+mn-ea"/>
                          <a:cs typeface="+mn-cs"/>
                        </a:rPr>
                        <a:t>: SOAP uses XML format that must be parsed to be read. It defines many standards that must be followed while developing the SOAP applications. So it is slow and consumes more bandwidth and resource.</a:t>
                      </a:r>
                      <a:endParaRPr lang="en-US" dirty="0"/>
                    </a:p>
                  </a:txBody>
                  <a:tcPr/>
                </a:tc>
              </a:tr>
              <a:tr h="370840">
                <a:tc>
                  <a:txBody>
                    <a:bodyPr/>
                    <a:lstStyle/>
                    <a:p>
                      <a:r>
                        <a:rPr lang="en-US" sz="1800" b="1" i="0" kern="1200" dirty="0" smtClean="0">
                          <a:solidFill>
                            <a:schemeClr val="dk1"/>
                          </a:solidFill>
                          <a:effectLst/>
                          <a:latin typeface="+mn-lt"/>
                          <a:ea typeface="+mn-ea"/>
                          <a:cs typeface="+mn-cs"/>
                        </a:rPr>
                        <a:t>Language and Platform independent</a:t>
                      </a:r>
                      <a:r>
                        <a:rPr lang="en-US" sz="1800" b="0" i="0" kern="1200" dirty="0" smtClean="0">
                          <a:solidFill>
                            <a:schemeClr val="dk1"/>
                          </a:solidFill>
                          <a:effectLst/>
                          <a:latin typeface="+mn-lt"/>
                          <a:ea typeface="+mn-ea"/>
                          <a:cs typeface="+mn-cs"/>
                        </a:rPr>
                        <a:t>: SOAP web services can be written in any programming language and executed in any platform.</a:t>
                      </a:r>
                      <a:endParaRPr lang="en-US" dirty="0"/>
                    </a:p>
                  </a:txBody>
                  <a:tcPr/>
                </a:tc>
                <a:tc>
                  <a:txBody>
                    <a:bodyPr/>
                    <a:lstStyle/>
                    <a:p>
                      <a:r>
                        <a:rPr lang="en-US" sz="1800" b="1" i="0" kern="1200" dirty="0" smtClean="0">
                          <a:solidFill>
                            <a:schemeClr val="dk1"/>
                          </a:solidFill>
                          <a:effectLst/>
                          <a:latin typeface="+mn-lt"/>
                          <a:ea typeface="+mn-ea"/>
                          <a:cs typeface="+mn-cs"/>
                        </a:rPr>
                        <a:t>WSDL dependent</a:t>
                      </a:r>
                      <a:r>
                        <a:rPr lang="en-US" sz="1800" b="0" i="0" kern="1200" dirty="0" smtClean="0">
                          <a:solidFill>
                            <a:schemeClr val="dk1"/>
                          </a:solidFill>
                          <a:effectLst/>
                          <a:latin typeface="+mn-lt"/>
                          <a:ea typeface="+mn-ea"/>
                          <a:cs typeface="+mn-cs"/>
                        </a:rPr>
                        <a:t>: SOAP uses WSDL and doesn't have any other mechanism to discover the service.</a:t>
                      </a:r>
                      <a:endParaRPr lang="en-US" dirty="0"/>
                    </a:p>
                  </a:txBody>
                  <a:tcPr/>
                </a:tc>
              </a:tr>
              <a:tr h="370840">
                <a:tc>
                  <a:txBody>
                    <a:bodyPr/>
                    <a:lstStyle/>
                    <a:p>
                      <a:endParaRPr lang="en-US" dirty="0"/>
                    </a:p>
                  </a:txBody>
                  <a:tcPr/>
                </a:tc>
                <a:tc>
                  <a:txBody>
                    <a:bodyPr/>
                    <a:lstStyle/>
                    <a:p>
                      <a:endParaRPr lang="en-US" dirty="0"/>
                    </a:p>
                  </a:txBody>
                  <a:tcPr/>
                </a:tc>
              </a:tr>
            </a:tbl>
          </a:graphicData>
        </a:graphic>
      </p:graphicFrame>
    </p:spTree>
    <p:extLst>
      <p:ext uri="{BB962C8B-B14F-4D97-AF65-F5344CB8AC3E}">
        <p14:creationId xmlns:p14="http://schemas.microsoft.com/office/powerpoint/2010/main" val="36221048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 y="0"/>
            <a:ext cx="11504646" cy="763540"/>
          </a:xfrm>
        </p:spPr>
        <p:txBody>
          <a:bodyPr>
            <a:normAutofit/>
          </a:bodyPr>
          <a:lstStyle/>
          <a:p>
            <a:r>
              <a:rPr lang="en-US" dirty="0"/>
              <a:t>Representational State Transfer (</a:t>
            </a:r>
            <a:r>
              <a:rPr lang="en-US" dirty="0" smtClean="0"/>
              <a:t>REST)Web services</a:t>
            </a:r>
            <a:endParaRPr lang="en-US" dirty="0"/>
          </a:p>
        </p:txBody>
      </p:sp>
      <p:sp>
        <p:nvSpPr>
          <p:cNvPr id="4" name="Rectangle 3"/>
          <p:cNvSpPr/>
          <p:nvPr/>
        </p:nvSpPr>
        <p:spPr>
          <a:xfrm>
            <a:off x="65903" y="878281"/>
            <a:ext cx="12045232" cy="6186309"/>
          </a:xfrm>
          <a:prstGeom prst="rect">
            <a:avLst/>
          </a:prstGeom>
        </p:spPr>
        <p:txBody>
          <a:bodyPr wrap="square">
            <a:spAutoFit/>
          </a:bodyPr>
          <a:lstStyle/>
          <a:p>
            <a:pPr marL="285750" indent="-285750" algn="just">
              <a:buFont typeface="Wingdings" panose="05000000000000000000" pitchFamily="2" charset="2"/>
              <a:buChar char="q"/>
            </a:pPr>
            <a:r>
              <a:rPr lang="en-US" dirty="0"/>
              <a:t>REST </a:t>
            </a:r>
            <a:r>
              <a:rPr lang="en-US" dirty="0" smtClean="0"/>
              <a:t>= </a:t>
            </a:r>
            <a:r>
              <a:rPr lang="en-US" dirty="0" err="1" smtClean="0">
                <a:solidFill>
                  <a:srgbClr val="FFC000"/>
                </a:solidFill>
              </a:rPr>
              <a:t>RE</a:t>
            </a:r>
            <a:r>
              <a:rPr lang="en-US" dirty="0" err="1" smtClean="0"/>
              <a:t>presentational</a:t>
            </a:r>
            <a:r>
              <a:rPr lang="en-US" dirty="0" smtClean="0"/>
              <a:t> </a:t>
            </a:r>
            <a:r>
              <a:rPr lang="en-US" dirty="0">
                <a:solidFill>
                  <a:srgbClr val="FFC000"/>
                </a:solidFill>
              </a:rPr>
              <a:t>S</a:t>
            </a:r>
            <a:r>
              <a:rPr lang="en-US" dirty="0"/>
              <a:t>tate </a:t>
            </a:r>
            <a:r>
              <a:rPr lang="en-US" dirty="0">
                <a:solidFill>
                  <a:srgbClr val="FFC000"/>
                </a:solidFill>
              </a:rPr>
              <a:t>T</a:t>
            </a:r>
            <a:r>
              <a:rPr lang="en-US" dirty="0"/>
              <a:t>ransfer</a:t>
            </a:r>
            <a:r>
              <a:rPr lang="en-US" dirty="0" smtClean="0"/>
              <a:t>.</a:t>
            </a:r>
          </a:p>
          <a:p>
            <a:pPr marL="285750" indent="-285750" algn="just">
              <a:buFont typeface="Wingdings" panose="05000000000000000000" pitchFamily="2" charset="2"/>
              <a:buChar char="q"/>
            </a:pPr>
            <a:endParaRPr lang="en-US" dirty="0"/>
          </a:p>
          <a:p>
            <a:pPr marL="285750" indent="-285750" algn="just">
              <a:buFont typeface="Wingdings" panose="05000000000000000000" pitchFamily="2" charset="2"/>
              <a:buChar char="q"/>
            </a:pPr>
            <a:r>
              <a:rPr lang="en-US" b="1" dirty="0"/>
              <a:t>RESTful</a:t>
            </a:r>
            <a:r>
              <a:rPr lang="en-US" dirty="0"/>
              <a:t> Web Services are basically REST Architecture based Web Services. In REST Architecture everything is a resource. RESTful web services are light weight, highly scalable and maintainable and are very commonly used to create APIs for web-based applications. </a:t>
            </a:r>
            <a:endParaRPr lang="en-US" dirty="0" smtClean="0"/>
          </a:p>
          <a:p>
            <a:pPr algn="just"/>
            <a:endParaRPr lang="en-US" dirty="0" smtClean="0"/>
          </a:p>
          <a:p>
            <a:pPr marL="285750" indent="-285750" algn="just">
              <a:buFont typeface="Wingdings" panose="05000000000000000000" pitchFamily="2" charset="2"/>
              <a:buChar char="q"/>
            </a:pPr>
            <a:r>
              <a:rPr lang="en-US" dirty="0"/>
              <a:t>REST is a web standards based architecture and uses HTTP Protocol for data communication. It revolves around resources where every component is a resource and a resource is accessed by a common interface using HTTP standard </a:t>
            </a:r>
            <a:r>
              <a:rPr lang="en-US" dirty="0" smtClean="0"/>
              <a:t>methods.</a:t>
            </a:r>
          </a:p>
          <a:p>
            <a:pPr algn="just"/>
            <a:endParaRPr lang="en-US" dirty="0" smtClean="0"/>
          </a:p>
          <a:p>
            <a:pPr marL="285750" indent="-285750" algn="just">
              <a:buFont typeface="Wingdings" panose="05000000000000000000" pitchFamily="2" charset="2"/>
              <a:buChar char="q"/>
            </a:pPr>
            <a:r>
              <a:rPr lang="en-US" dirty="0"/>
              <a:t>In REST architecture, a REST Server simply provides access to resources and the REST client accesses and presents the resources. Here each </a:t>
            </a:r>
            <a:r>
              <a:rPr lang="en-US" dirty="0">
                <a:solidFill>
                  <a:srgbClr val="FFC000"/>
                </a:solidFill>
              </a:rPr>
              <a:t>resource is identified by URIs/ Global IDs</a:t>
            </a:r>
            <a:r>
              <a:rPr lang="en-US" dirty="0" smtClean="0"/>
              <a:t>.</a:t>
            </a:r>
          </a:p>
          <a:p>
            <a:pPr algn="just"/>
            <a:endParaRPr lang="en-US" dirty="0" smtClean="0"/>
          </a:p>
          <a:p>
            <a:pPr marL="285750" indent="-285750" algn="just">
              <a:buFont typeface="Wingdings" panose="05000000000000000000" pitchFamily="2" charset="2"/>
              <a:buChar char="q"/>
            </a:pPr>
            <a:r>
              <a:rPr lang="en-US" dirty="0"/>
              <a:t>REST is an architectural style not a </a:t>
            </a:r>
            <a:r>
              <a:rPr lang="en-US" dirty="0" smtClean="0"/>
              <a:t>protocol</a:t>
            </a:r>
          </a:p>
          <a:p>
            <a:pPr algn="just"/>
            <a:endParaRPr lang="en-US" dirty="0" smtClean="0"/>
          </a:p>
          <a:p>
            <a:pPr marL="285750" indent="-285750" algn="just">
              <a:buFont typeface="Wingdings" panose="05000000000000000000" pitchFamily="2" charset="2"/>
              <a:buChar char="q"/>
            </a:pPr>
            <a:r>
              <a:rPr lang="en-US" dirty="0"/>
              <a:t>Unlike </a:t>
            </a:r>
            <a:r>
              <a:rPr lang="en-US" dirty="0">
                <a:solidFill>
                  <a:srgbClr val="FFFF00"/>
                </a:solidFill>
              </a:rPr>
              <a:t>SOAP</a:t>
            </a:r>
            <a:r>
              <a:rPr lang="en-US" dirty="0"/>
              <a:t>, REST does not use XML exclusively; plain text, CSV, and RSS can be used, as well as JSON for AJAX calls; as long as both the source and targets can understand the formats used</a:t>
            </a:r>
            <a:r>
              <a:rPr lang="en-US" dirty="0" smtClean="0"/>
              <a:t>.</a:t>
            </a:r>
          </a:p>
          <a:p>
            <a:pPr algn="just"/>
            <a:endParaRPr lang="en-US" dirty="0"/>
          </a:p>
          <a:p>
            <a:pPr marL="285750" indent="-285750" algn="just">
              <a:buFont typeface="Wingdings" panose="05000000000000000000" pitchFamily="2" charset="2"/>
              <a:buChar char="q"/>
            </a:pPr>
            <a:r>
              <a:rPr lang="en-US" dirty="0"/>
              <a:t>REST uses various representations to represent a resource like Text, JSON and XML. JSON is now the most popular format being used in Web Services.</a:t>
            </a:r>
            <a:endParaRPr lang="en-US" dirty="0" smtClean="0"/>
          </a:p>
          <a:p>
            <a:pPr algn="just"/>
            <a:endParaRPr lang="en-US" b="0" i="0" dirty="0">
              <a:effectLst/>
              <a:latin typeface="verdana" panose="020B0604030504040204" pitchFamily="34" charset="0"/>
            </a:endParaRPr>
          </a:p>
          <a:p>
            <a:pPr algn="just"/>
            <a:endParaRPr lang="en-US" b="0" i="0" dirty="0">
              <a:effectLst/>
              <a:latin typeface="verdana" panose="020B0604030504040204" pitchFamily="34" charset="0"/>
            </a:endParaRPr>
          </a:p>
        </p:txBody>
      </p:sp>
    </p:spTree>
    <p:extLst>
      <p:ext uri="{BB962C8B-B14F-4D97-AF65-F5344CB8AC3E}">
        <p14:creationId xmlns:p14="http://schemas.microsoft.com/office/powerpoint/2010/main" val="25285023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1"/>
          <p:cNvSpPr>
            <a:spLocks noGrp="1"/>
          </p:cNvSpPr>
          <p:nvPr>
            <p:ph type="title"/>
          </p:nvPr>
        </p:nvSpPr>
        <p:spPr>
          <a:xfrm>
            <a:off x="-1" y="0"/>
            <a:ext cx="11504646" cy="763540"/>
          </a:xfrm>
        </p:spPr>
        <p:txBody>
          <a:bodyPr>
            <a:normAutofit/>
          </a:bodyPr>
          <a:lstStyle/>
          <a:p>
            <a:r>
              <a:rPr lang="en-US" dirty="0"/>
              <a:t>Representational State Transfer (</a:t>
            </a:r>
            <a:r>
              <a:rPr lang="en-US" dirty="0" smtClean="0"/>
              <a:t>REST)Web services</a:t>
            </a:r>
            <a:endParaRPr lang="en-US" dirty="0"/>
          </a:p>
        </p:txBody>
      </p:sp>
      <p:sp>
        <p:nvSpPr>
          <p:cNvPr id="5" name="Rectangle 4"/>
          <p:cNvSpPr/>
          <p:nvPr/>
        </p:nvSpPr>
        <p:spPr>
          <a:xfrm>
            <a:off x="83975" y="763540"/>
            <a:ext cx="11709919" cy="3139321"/>
          </a:xfrm>
          <a:prstGeom prst="rect">
            <a:avLst/>
          </a:prstGeom>
        </p:spPr>
        <p:txBody>
          <a:bodyPr wrap="square">
            <a:spAutoFit/>
          </a:bodyPr>
          <a:lstStyle/>
          <a:p>
            <a:r>
              <a:rPr lang="en-US" b="1" dirty="0"/>
              <a:t>HTTP </a:t>
            </a:r>
            <a:r>
              <a:rPr lang="en-US" b="1" dirty="0" smtClean="0"/>
              <a:t>Methods</a:t>
            </a:r>
          </a:p>
          <a:p>
            <a:endParaRPr lang="en-US" dirty="0"/>
          </a:p>
          <a:p>
            <a:r>
              <a:rPr lang="en-US" dirty="0"/>
              <a:t>The following HTTP methods are most commonly used in a REST based architecture</a:t>
            </a:r>
            <a:r>
              <a:rPr lang="en-US" dirty="0" smtClean="0"/>
              <a:t>.</a:t>
            </a:r>
            <a:endParaRPr lang="en-US" dirty="0"/>
          </a:p>
          <a:p>
            <a:pPr marL="742950" lvl="1" indent="-285750">
              <a:buFont typeface="Wingdings" panose="05000000000000000000" pitchFamily="2" charset="2"/>
              <a:buChar char="q"/>
            </a:pPr>
            <a:r>
              <a:rPr lang="en-US" dirty="0">
                <a:solidFill>
                  <a:srgbClr val="FFC000"/>
                </a:solidFill>
              </a:rPr>
              <a:t>GET</a:t>
            </a:r>
            <a:r>
              <a:rPr lang="en-US" dirty="0"/>
              <a:t> − Provides a read only access to a resource</a:t>
            </a:r>
            <a:r>
              <a:rPr lang="en-US" dirty="0" smtClean="0"/>
              <a:t>.</a:t>
            </a:r>
            <a:endParaRPr lang="en-US" dirty="0"/>
          </a:p>
          <a:p>
            <a:pPr marL="742950" lvl="1" indent="-285750">
              <a:buFont typeface="Wingdings" panose="05000000000000000000" pitchFamily="2" charset="2"/>
              <a:buChar char="q"/>
            </a:pPr>
            <a:r>
              <a:rPr lang="en-US" dirty="0">
                <a:solidFill>
                  <a:srgbClr val="FFC000"/>
                </a:solidFill>
              </a:rPr>
              <a:t>PUT</a:t>
            </a:r>
            <a:r>
              <a:rPr lang="en-US" dirty="0"/>
              <a:t> − Used to create a new resource</a:t>
            </a:r>
            <a:r>
              <a:rPr lang="en-US" dirty="0" smtClean="0"/>
              <a:t>.</a:t>
            </a:r>
            <a:endParaRPr lang="en-US" dirty="0"/>
          </a:p>
          <a:p>
            <a:pPr marL="742950" lvl="1" indent="-285750">
              <a:buFont typeface="Wingdings" panose="05000000000000000000" pitchFamily="2" charset="2"/>
              <a:buChar char="q"/>
            </a:pPr>
            <a:r>
              <a:rPr lang="en-US" dirty="0">
                <a:solidFill>
                  <a:srgbClr val="FFC000"/>
                </a:solidFill>
              </a:rPr>
              <a:t>DELETE</a:t>
            </a:r>
            <a:r>
              <a:rPr lang="en-US" dirty="0"/>
              <a:t> − Used to remove a resource</a:t>
            </a:r>
            <a:r>
              <a:rPr lang="en-US" dirty="0" smtClean="0"/>
              <a:t>.</a:t>
            </a:r>
            <a:endParaRPr lang="en-US" dirty="0"/>
          </a:p>
          <a:p>
            <a:pPr marL="742950" lvl="1" indent="-285750">
              <a:buFont typeface="Wingdings" panose="05000000000000000000" pitchFamily="2" charset="2"/>
              <a:buChar char="q"/>
            </a:pPr>
            <a:r>
              <a:rPr lang="en-US" dirty="0">
                <a:solidFill>
                  <a:srgbClr val="FFC000"/>
                </a:solidFill>
              </a:rPr>
              <a:t>POST</a:t>
            </a:r>
            <a:r>
              <a:rPr lang="en-US" dirty="0"/>
              <a:t> − Used to update an existing resource or create a new resource</a:t>
            </a:r>
            <a:r>
              <a:rPr lang="en-US" dirty="0" smtClean="0"/>
              <a:t>.</a:t>
            </a:r>
            <a:endParaRPr lang="en-US" dirty="0"/>
          </a:p>
          <a:p>
            <a:pPr marL="742950" lvl="1" indent="-285750">
              <a:buFont typeface="Wingdings" panose="05000000000000000000" pitchFamily="2" charset="2"/>
              <a:buChar char="q"/>
            </a:pPr>
            <a:r>
              <a:rPr lang="en-US" dirty="0">
                <a:solidFill>
                  <a:srgbClr val="FFC000"/>
                </a:solidFill>
              </a:rPr>
              <a:t>OPTIONS</a:t>
            </a:r>
            <a:r>
              <a:rPr lang="en-US" dirty="0"/>
              <a:t> − Used to get the supported operations on a resource</a:t>
            </a:r>
            <a:r>
              <a:rPr lang="en-US" dirty="0" smtClean="0"/>
              <a:t>.</a:t>
            </a:r>
          </a:p>
          <a:p>
            <a:pPr marL="742950" lvl="1" indent="-285750">
              <a:buFont typeface="Wingdings" panose="05000000000000000000" pitchFamily="2" charset="2"/>
              <a:buChar char="q"/>
            </a:pPr>
            <a:endParaRPr lang="en-US" dirty="0" smtClean="0"/>
          </a:p>
          <a:p>
            <a:pPr marL="285750" indent="-285750">
              <a:buFont typeface="Wingdings" panose="05000000000000000000" pitchFamily="2" charset="2"/>
              <a:buChar char="q"/>
            </a:pPr>
            <a:r>
              <a:rPr lang="en-US" dirty="0"/>
              <a:t>Web services based on REST Architecture are known as RESTful Web Services. These web services use HTTP methods to implement the concept of REST architecture.</a:t>
            </a:r>
            <a:endParaRPr lang="en-US" dirty="0" smtClean="0"/>
          </a:p>
        </p:txBody>
      </p:sp>
    </p:spTree>
    <p:extLst>
      <p:ext uri="{BB962C8B-B14F-4D97-AF65-F5344CB8AC3E}">
        <p14:creationId xmlns:p14="http://schemas.microsoft.com/office/powerpoint/2010/main" val="9891525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7456" y="919618"/>
            <a:ext cx="11816356" cy="5611811"/>
          </a:xfrm>
        </p:spPr>
        <p:txBody>
          <a:bodyPr>
            <a:normAutofit fontScale="85000" lnSpcReduction="20000"/>
          </a:bodyPr>
          <a:lstStyle/>
          <a:p>
            <a:r>
              <a:rPr lang="en-US" dirty="0"/>
              <a:t>The following principles encourage RESTful applications to be simple, lightweight, and fast:</a:t>
            </a:r>
          </a:p>
          <a:p>
            <a:endParaRPr lang="en-US" dirty="0"/>
          </a:p>
          <a:p>
            <a:r>
              <a:rPr lang="en-US" dirty="0"/>
              <a:t>Resource identification through URI: A RESTful web service exposes a set of resources that identify the targets of the interaction with its clients. Resources are identified by URIs, which provide a global addressing space for resource and service discovery. See The @Path Annotation and URI Path Templates for more information.</a:t>
            </a:r>
          </a:p>
          <a:p>
            <a:endParaRPr lang="en-US" dirty="0"/>
          </a:p>
          <a:p>
            <a:r>
              <a:rPr lang="en-US" dirty="0"/>
              <a:t>Uniform interface: Resources are manipulated using a fixed set of four create, read, update, delete operations: PUT, GET, POST, and DELETE. PUT creates a new resource, which can be then deleted by using DELETE. GET retrieves the current state of a resource in some representation. POST transfers a new state onto a resource. See Responding to HTTP Methods and Requests for more information.</a:t>
            </a:r>
          </a:p>
          <a:p>
            <a:endParaRPr lang="en-US" dirty="0"/>
          </a:p>
          <a:p>
            <a:r>
              <a:rPr lang="en-US" dirty="0"/>
              <a:t>Self-descriptive messages: Resources are decoupled from their representation so that their content can be accessed in a variety of formats, such as HTML, XML, plain text, PDF, JPEG, JSON, and others. Metadata about the resource is available and used, for example, to control caching, detect transmission errors, negotiate the appropriate representation format, and perform authentication or access control. See Responding to HTTP Methods and Requests and Using Entity Providers to Map HTTP Response and Request Entity Bodies for more information.</a:t>
            </a:r>
          </a:p>
          <a:p>
            <a:endParaRPr lang="en-US" dirty="0"/>
          </a:p>
          <a:p>
            <a:r>
              <a:rPr lang="en-US" dirty="0" err="1"/>
              <a:t>Stateful</a:t>
            </a:r>
            <a:r>
              <a:rPr lang="en-US" dirty="0"/>
              <a:t> interactions through hyperlinks: Every interaction with a resource is stateless; that is, request messages are self-contained. </a:t>
            </a:r>
            <a:r>
              <a:rPr lang="en-US" dirty="0" err="1"/>
              <a:t>Stateful</a:t>
            </a:r>
            <a:r>
              <a:rPr lang="en-US" dirty="0"/>
              <a:t> interactions are based on the concept of explicit state transfer. Several techniques exist to exchange state, such as URI rewriting, cookies, and hidden form fields. State can be embedded in response messages to point to valid future states of the interaction. See Using Entity Providers to Map HTTP Response and Request Entity Bodies and “Building URIs” in the JAX-RS Overview document for more information.</a:t>
            </a:r>
          </a:p>
        </p:txBody>
      </p:sp>
      <p:sp>
        <p:nvSpPr>
          <p:cNvPr id="5" name="Title 1"/>
          <p:cNvSpPr>
            <a:spLocks noGrp="1"/>
          </p:cNvSpPr>
          <p:nvPr>
            <p:ph type="title"/>
          </p:nvPr>
        </p:nvSpPr>
        <p:spPr>
          <a:xfrm>
            <a:off x="-1" y="0"/>
            <a:ext cx="11504646" cy="763540"/>
          </a:xfrm>
        </p:spPr>
        <p:txBody>
          <a:bodyPr>
            <a:normAutofit/>
          </a:bodyPr>
          <a:lstStyle/>
          <a:p>
            <a:r>
              <a:rPr lang="en-US" dirty="0"/>
              <a:t>Representational State Transfer (</a:t>
            </a:r>
            <a:r>
              <a:rPr lang="en-US" dirty="0" smtClean="0"/>
              <a:t>REST)Web services</a:t>
            </a:r>
            <a:endParaRPr lang="en-US" dirty="0"/>
          </a:p>
        </p:txBody>
      </p:sp>
    </p:spTree>
    <p:extLst>
      <p:ext uri="{BB962C8B-B14F-4D97-AF65-F5344CB8AC3E}">
        <p14:creationId xmlns:p14="http://schemas.microsoft.com/office/powerpoint/2010/main" val="3174581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 y="0"/>
            <a:ext cx="11504646" cy="763540"/>
          </a:xfrm>
        </p:spPr>
        <p:txBody>
          <a:bodyPr>
            <a:normAutofit/>
          </a:bodyPr>
          <a:lstStyle/>
          <a:p>
            <a:r>
              <a:rPr lang="en-US" dirty="0"/>
              <a:t>Representational State Transfer (</a:t>
            </a:r>
            <a:r>
              <a:rPr lang="en-US" dirty="0" smtClean="0"/>
              <a:t>REST)Web services</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2171823211"/>
              </p:ext>
            </p:extLst>
          </p:nvPr>
        </p:nvGraphicFramePr>
        <p:xfrm>
          <a:off x="799769" y="1117993"/>
          <a:ext cx="10910150" cy="4670291"/>
        </p:xfrm>
        <a:graphic>
          <a:graphicData uri="http://schemas.openxmlformats.org/drawingml/2006/table">
            <a:tbl>
              <a:tblPr firstRow="1" bandRow="1">
                <a:tableStyleId>{5C22544A-7EE6-4342-B048-85BDC9FD1C3A}</a:tableStyleId>
              </a:tblPr>
              <a:tblGrid>
                <a:gridCol w="4701060"/>
                <a:gridCol w="6209090"/>
              </a:tblGrid>
              <a:tr h="464051">
                <a:tc>
                  <a:txBody>
                    <a:bodyPr/>
                    <a:lstStyle/>
                    <a:p>
                      <a:r>
                        <a:rPr lang="en-US" dirty="0" smtClean="0"/>
                        <a:t>Advantages</a:t>
                      </a:r>
                      <a:r>
                        <a:rPr lang="en-US" baseline="0" dirty="0" smtClean="0"/>
                        <a:t> of REST</a:t>
                      </a:r>
                      <a:endParaRPr lang="en-US" dirty="0"/>
                    </a:p>
                  </a:txBody>
                  <a:tcPr/>
                </a:tc>
                <a:tc>
                  <a:txBody>
                    <a:bodyPr/>
                    <a:lstStyle/>
                    <a:p>
                      <a:r>
                        <a:rPr lang="en-US" dirty="0" smtClean="0"/>
                        <a:t>Disadvantages</a:t>
                      </a:r>
                      <a:r>
                        <a:rPr lang="en-US" baseline="0" dirty="0" smtClean="0"/>
                        <a:t> of REST</a:t>
                      </a:r>
                      <a:endParaRPr lang="en-US" dirty="0"/>
                    </a:p>
                  </a:txBody>
                  <a:tcPr/>
                </a:tc>
              </a:tr>
              <a:tr h="370840">
                <a:tc>
                  <a:txBody>
                    <a:bodyPr/>
                    <a:lstStyle/>
                    <a:p>
                      <a:r>
                        <a:rPr lang="en-US" sz="1800" b="1" i="0" kern="1200" dirty="0" smtClean="0">
                          <a:solidFill>
                            <a:schemeClr val="dk1"/>
                          </a:solidFill>
                          <a:effectLst/>
                          <a:latin typeface="+mn-lt"/>
                          <a:ea typeface="+mn-ea"/>
                          <a:cs typeface="+mn-cs"/>
                        </a:rPr>
                        <a:t>Fast</a:t>
                      </a:r>
                      <a:r>
                        <a:rPr lang="en-US" sz="1800" b="0" i="0" kern="1200" dirty="0" smtClean="0">
                          <a:solidFill>
                            <a:schemeClr val="dk1"/>
                          </a:solidFill>
                          <a:effectLst/>
                          <a:latin typeface="+mn-lt"/>
                          <a:ea typeface="+mn-ea"/>
                          <a:cs typeface="+mn-cs"/>
                        </a:rPr>
                        <a:t>: RESTful Web Services are fast because there is no strict specification like SOAP. It consumes less bandwidth and resource.</a:t>
                      </a:r>
                      <a:endParaRPr lang="en-US" dirty="0"/>
                    </a:p>
                  </a:txBody>
                  <a:tcPr/>
                </a:tc>
                <a:tc>
                  <a:txBody>
                    <a:bodyPr/>
                    <a:lstStyle/>
                    <a:p>
                      <a:endParaRPr lang="en-US" dirty="0"/>
                    </a:p>
                  </a:txBody>
                  <a:tcPr/>
                </a:tc>
              </a:tr>
              <a:tr h="370840">
                <a:tc>
                  <a:txBody>
                    <a:bodyPr/>
                    <a:lstStyle/>
                    <a:p>
                      <a:r>
                        <a:rPr lang="en-US" sz="1800" b="1" i="0" kern="1200" dirty="0" smtClean="0">
                          <a:solidFill>
                            <a:schemeClr val="dk1"/>
                          </a:solidFill>
                          <a:effectLst/>
                          <a:latin typeface="+mn-lt"/>
                          <a:ea typeface="+mn-ea"/>
                          <a:cs typeface="+mn-cs"/>
                        </a:rPr>
                        <a:t>Language and Platform independent</a:t>
                      </a:r>
                      <a:r>
                        <a:rPr lang="en-US" sz="1800" b="0" i="0" kern="1200" dirty="0" smtClean="0">
                          <a:solidFill>
                            <a:schemeClr val="dk1"/>
                          </a:solidFill>
                          <a:effectLst/>
                          <a:latin typeface="+mn-lt"/>
                          <a:ea typeface="+mn-ea"/>
                          <a:cs typeface="+mn-cs"/>
                        </a:rPr>
                        <a:t>: SOAP web services can be written in any programming language and executed in any platform.</a:t>
                      </a:r>
                      <a:endParaRPr lang="en-US" dirty="0"/>
                    </a:p>
                  </a:txBody>
                  <a:tcPr/>
                </a:tc>
                <a:tc>
                  <a:txBody>
                    <a:bodyPr/>
                    <a:lstStyle/>
                    <a:p>
                      <a:endParaRPr lang="en-US"/>
                    </a:p>
                  </a:txBody>
                  <a:tcPr/>
                </a:tc>
              </a:tr>
              <a:tr h="370840">
                <a:tc>
                  <a:txBody>
                    <a:bodyPr/>
                    <a:lstStyle/>
                    <a:p>
                      <a:r>
                        <a:rPr lang="en-US" sz="1800" b="1" i="0" kern="1200" dirty="0" smtClean="0">
                          <a:solidFill>
                            <a:schemeClr val="dk1"/>
                          </a:solidFill>
                          <a:effectLst/>
                          <a:latin typeface="+mn-lt"/>
                          <a:ea typeface="+mn-ea"/>
                          <a:cs typeface="+mn-cs"/>
                        </a:rPr>
                        <a:t>Can use SOAP</a:t>
                      </a:r>
                      <a:r>
                        <a:rPr lang="en-US" sz="1800" b="0" i="0" kern="1200" dirty="0" smtClean="0">
                          <a:solidFill>
                            <a:schemeClr val="dk1"/>
                          </a:solidFill>
                          <a:effectLst/>
                          <a:latin typeface="+mn-lt"/>
                          <a:ea typeface="+mn-ea"/>
                          <a:cs typeface="+mn-cs"/>
                        </a:rPr>
                        <a:t>: RESTful web services can use SOAP web services as the implementation.</a:t>
                      </a:r>
                      <a:endParaRPr lang="en-US" dirty="0"/>
                    </a:p>
                  </a:txBody>
                  <a:tcPr/>
                </a:tc>
                <a:tc>
                  <a:txBody>
                    <a:bodyPr/>
                    <a:lstStyle/>
                    <a:p>
                      <a:endParaRPr lang="en-US" dirty="0"/>
                    </a:p>
                  </a:txBody>
                  <a:tcPr/>
                </a:tc>
              </a:tr>
              <a:tr h="370840">
                <a:tc>
                  <a:txBody>
                    <a:bodyPr/>
                    <a:lstStyle/>
                    <a:p>
                      <a:r>
                        <a:rPr lang="en-US" sz="1800" b="1" i="0" kern="1200" dirty="0" smtClean="0">
                          <a:solidFill>
                            <a:schemeClr val="dk1"/>
                          </a:solidFill>
                          <a:effectLst/>
                          <a:latin typeface="+mn-lt"/>
                          <a:ea typeface="+mn-ea"/>
                          <a:cs typeface="+mn-cs"/>
                        </a:rPr>
                        <a:t>Permits different data format</a:t>
                      </a:r>
                      <a:r>
                        <a:rPr lang="en-US" sz="1800" b="0" i="0" kern="1200" dirty="0" smtClean="0">
                          <a:solidFill>
                            <a:schemeClr val="dk1"/>
                          </a:solidFill>
                          <a:effectLst/>
                          <a:latin typeface="+mn-lt"/>
                          <a:ea typeface="+mn-ea"/>
                          <a:cs typeface="+mn-cs"/>
                        </a:rPr>
                        <a:t>: RESTful web service permits different data format such as Plain Text, HTML, XML and JSON.</a:t>
                      </a:r>
                      <a:endParaRPr lang="en-US" dirty="0"/>
                    </a:p>
                  </a:txBody>
                  <a:tcPr/>
                </a:tc>
                <a:tc>
                  <a:txBody>
                    <a:bodyPr/>
                    <a:lstStyle/>
                    <a:p>
                      <a:endParaRPr lang="en-US" dirty="0"/>
                    </a:p>
                  </a:txBody>
                  <a:tcPr/>
                </a:tc>
              </a:tr>
            </a:tbl>
          </a:graphicData>
        </a:graphic>
      </p:graphicFrame>
    </p:spTree>
    <p:extLst>
      <p:ext uri="{BB962C8B-B14F-4D97-AF65-F5344CB8AC3E}">
        <p14:creationId xmlns:p14="http://schemas.microsoft.com/office/powerpoint/2010/main" val="19351038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596668" cy="763540"/>
          </a:xfrm>
        </p:spPr>
        <p:txBody>
          <a:bodyPr/>
          <a:lstStyle/>
          <a:p>
            <a:r>
              <a:rPr lang="en-US" dirty="0" smtClean="0"/>
              <a:t>REST Web services</a:t>
            </a:r>
            <a:endParaRPr lang="en-US" dirty="0"/>
          </a:p>
        </p:txBody>
      </p:sp>
      <p:sp>
        <p:nvSpPr>
          <p:cNvPr id="4" name="Rectangle 3"/>
          <p:cNvSpPr/>
          <p:nvPr/>
        </p:nvSpPr>
        <p:spPr>
          <a:xfrm>
            <a:off x="1138335" y="1463336"/>
            <a:ext cx="9890449" cy="369332"/>
          </a:xfrm>
          <a:prstGeom prst="rect">
            <a:avLst/>
          </a:prstGeom>
        </p:spPr>
        <p:txBody>
          <a:bodyPr wrap="square">
            <a:spAutoFit/>
          </a:bodyPr>
          <a:lstStyle/>
          <a:p>
            <a:pPr algn="just"/>
            <a:r>
              <a:rPr lang="en-US" dirty="0" smtClean="0">
                <a:latin typeface="verdana" panose="020B0604030504040204" pitchFamily="34" charset="0"/>
              </a:rPr>
              <a:t>Below illustrate REST service</a:t>
            </a:r>
            <a:endParaRPr lang="en-US" b="0" i="0" dirty="0">
              <a:effectLst/>
              <a:latin typeface="verdana" panose="020B0604030504040204" pitchFamily="34" charset="0"/>
            </a:endParaRPr>
          </a:p>
        </p:txBody>
      </p:sp>
      <p:pic>
        <p:nvPicPr>
          <p:cNvPr id="3" name="Picture 2"/>
          <p:cNvPicPr>
            <a:picLocks noChangeAspect="1"/>
          </p:cNvPicPr>
          <p:nvPr/>
        </p:nvPicPr>
        <p:blipFill>
          <a:blip r:embed="rId2"/>
          <a:stretch>
            <a:fillRect/>
          </a:stretch>
        </p:blipFill>
        <p:spPr>
          <a:xfrm>
            <a:off x="1138335" y="1972625"/>
            <a:ext cx="7959013" cy="4634843"/>
          </a:xfrm>
          <a:prstGeom prst="rect">
            <a:avLst/>
          </a:prstGeom>
        </p:spPr>
      </p:pic>
    </p:spTree>
    <p:extLst>
      <p:ext uri="{BB962C8B-B14F-4D97-AF65-F5344CB8AC3E}">
        <p14:creationId xmlns:p14="http://schemas.microsoft.com/office/powerpoint/2010/main" val="41122550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8"/>
          <p:cNvSpPr txBox="1">
            <a:spLocks noGrp="1" noChangeArrowheads="1"/>
          </p:cNvSpPr>
          <p:nvPr>
            <p:ph idx="1"/>
          </p:nvPr>
        </p:nvSpPr>
        <p:spPr bwMode="auto">
          <a:xfrm>
            <a:off x="691998" y="1370881"/>
            <a:ext cx="11687571" cy="5216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fr-FR"/>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lnSpc>
                <a:spcPct val="150000"/>
              </a:lnSpc>
            </a:pPr>
            <a:r>
              <a:rPr lang="en-US" sz="3200" dirty="0"/>
              <a:t>What is Web Service?</a:t>
            </a:r>
          </a:p>
          <a:p>
            <a:pPr>
              <a:lnSpc>
                <a:spcPct val="150000"/>
              </a:lnSpc>
            </a:pPr>
            <a:r>
              <a:rPr lang="en-US" sz="3200" dirty="0"/>
              <a:t>How does a web service work?</a:t>
            </a:r>
          </a:p>
          <a:p>
            <a:pPr>
              <a:lnSpc>
                <a:spcPct val="150000"/>
              </a:lnSpc>
            </a:pPr>
            <a:r>
              <a:rPr lang="en-US" sz="3200" dirty="0"/>
              <a:t>What are the advantages of web services?</a:t>
            </a:r>
          </a:p>
          <a:p>
            <a:pPr>
              <a:lnSpc>
                <a:spcPct val="150000"/>
              </a:lnSpc>
            </a:pPr>
            <a:r>
              <a:rPr lang="en-US" sz="3200" dirty="0"/>
              <a:t>What are the different types of web services?</a:t>
            </a:r>
          </a:p>
          <a:p>
            <a:pPr>
              <a:lnSpc>
                <a:spcPct val="150000"/>
              </a:lnSpc>
            </a:pPr>
            <a:r>
              <a:rPr lang="en-US" sz="3200" dirty="0"/>
              <a:t>What are the main features of web services?</a:t>
            </a:r>
          </a:p>
          <a:p>
            <a:pPr>
              <a:lnSpc>
                <a:spcPct val="150000"/>
              </a:lnSpc>
            </a:pPr>
            <a:r>
              <a:rPr lang="en-US" sz="3200" dirty="0"/>
              <a:t>What tools are used to test web services?</a:t>
            </a:r>
          </a:p>
          <a:p>
            <a:pPr eaLnBrk="1" hangingPunct="1">
              <a:lnSpc>
                <a:spcPct val="150000"/>
              </a:lnSpc>
            </a:pPr>
            <a:endParaRPr lang="en-US" altLang="en-US" sz="3000" dirty="0">
              <a:latin typeface="Book Antiqua" panose="02040602050305030304" pitchFamily="18" charset="0"/>
            </a:endParaRPr>
          </a:p>
        </p:txBody>
      </p:sp>
      <p:sp>
        <p:nvSpPr>
          <p:cNvPr id="3" name="Title 1"/>
          <p:cNvSpPr>
            <a:spLocks noGrp="1"/>
          </p:cNvSpPr>
          <p:nvPr>
            <p:ph type="title"/>
          </p:nvPr>
        </p:nvSpPr>
        <p:spPr>
          <a:xfrm>
            <a:off x="0" y="0"/>
            <a:ext cx="8596668" cy="597159"/>
          </a:xfrm>
        </p:spPr>
        <p:txBody>
          <a:bodyPr>
            <a:normAutofit fontScale="90000"/>
          </a:bodyPr>
          <a:lstStyle/>
          <a:p>
            <a:r>
              <a:rPr lang="en-US" dirty="0" smtClean="0"/>
              <a:t>Contents</a:t>
            </a:r>
            <a:endParaRPr lang="en-US" dirty="0"/>
          </a:p>
        </p:txBody>
      </p:sp>
    </p:spTree>
    <p:extLst>
      <p:ext uri="{BB962C8B-B14F-4D97-AF65-F5344CB8AC3E}">
        <p14:creationId xmlns:p14="http://schemas.microsoft.com/office/powerpoint/2010/main" val="28474305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99070"/>
          </a:xfrm>
        </p:spPr>
        <p:txBody>
          <a:bodyPr/>
          <a:lstStyle/>
          <a:p>
            <a:r>
              <a:rPr lang="en-US" dirty="0" smtClean="0"/>
              <a:t>Difference between SOAP and REST</a:t>
            </a:r>
            <a:endParaRPr lang="en-US" dirty="0"/>
          </a:p>
        </p:txBody>
      </p:sp>
      <p:pic>
        <p:nvPicPr>
          <p:cNvPr id="1028" name="Picture 4"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9001" y="1634902"/>
            <a:ext cx="8373333" cy="41586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72607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922" y="98854"/>
            <a:ext cx="9232785" cy="1320800"/>
          </a:xfrm>
        </p:spPr>
        <p:txBody>
          <a:bodyPr/>
          <a:lstStyle/>
          <a:p>
            <a:r>
              <a:rPr lang="en-US" dirty="0"/>
              <a:t>Brief comparison between XML and JSON:</a:t>
            </a:r>
          </a:p>
        </p:txBody>
      </p:sp>
      <p:pic>
        <p:nvPicPr>
          <p:cNvPr id="4" name="Picture 3"/>
          <p:cNvPicPr>
            <a:picLocks noChangeAspect="1"/>
          </p:cNvPicPr>
          <p:nvPr/>
        </p:nvPicPr>
        <p:blipFill>
          <a:blip r:embed="rId2"/>
          <a:stretch>
            <a:fillRect/>
          </a:stretch>
        </p:blipFill>
        <p:spPr>
          <a:xfrm>
            <a:off x="215728" y="1210061"/>
            <a:ext cx="9298492" cy="3592599"/>
          </a:xfrm>
          <a:prstGeom prst="rect">
            <a:avLst/>
          </a:prstGeom>
        </p:spPr>
      </p:pic>
    </p:spTree>
    <p:extLst>
      <p:ext uri="{BB962C8B-B14F-4D97-AF65-F5344CB8AC3E}">
        <p14:creationId xmlns:p14="http://schemas.microsoft.com/office/powerpoint/2010/main" val="26847596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92906" y="87435"/>
            <a:ext cx="8596668" cy="1320800"/>
          </a:xfrm>
        </p:spPr>
        <p:txBody>
          <a:bodyPr/>
          <a:lstStyle/>
          <a:p>
            <a:r>
              <a:rPr lang="en-US" dirty="0" smtClean="0"/>
              <a:t>JAVA web services</a:t>
            </a:r>
            <a:endParaRPr lang="en-US" dirty="0"/>
          </a:p>
        </p:txBody>
      </p:sp>
      <p:sp>
        <p:nvSpPr>
          <p:cNvPr id="3" name="Content Placeholder 2"/>
          <p:cNvSpPr>
            <a:spLocks noGrp="1"/>
          </p:cNvSpPr>
          <p:nvPr>
            <p:ph idx="1"/>
          </p:nvPr>
        </p:nvSpPr>
        <p:spPr>
          <a:xfrm>
            <a:off x="92906" y="829735"/>
            <a:ext cx="11794294" cy="5860313"/>
          </a:xfrm>
        </p:spPr>
        <p:txBody>
          <a:bodyPr>
            <a:normAutofit/>
          </a:bodyPr>
          <a:lstStyle/>
          <a:p>
            <a:r>
              <a:rPr lang="en-US" dirty="0"/>
              <a:t>Java web service application perform communication through </a:t>
            </a:r>
            <a:r>
              <a:rPr lang="en-US" dirty="0">
                <a:solidFill>
                  <a:srgbClr val="FFC000"/>
                </a:solidFill>
              </a:rPr>
              <a:t>WSDL</a:t>
            </a:r>
            <a:r>
              <a:rPr lang="en-US" dirty="0"/>
              <a:t> (Web Services Description Language). There are two ways to write java web service application code: </a:t>
            </a:r>
            <a:r>
              <a:rPr lang="en-US" dirty="0">
                <a:solidFill>
                  <a:srgbClr val="FFC000"/>
                </a:solidFill>
              </a:rPr>
              <a:t>SOAP</a:t>
            </a:r>
            <a:r>
              <a:rPr lang="en-US" dirty="0"/>
              <a:t> and </a:t>
            </a:r>
            <a:r>
              <a:rPr lang="en-US" dirty="0">
                <a:solidFill>
                  <a:srgbClr val="FFC000"/>
                </a:solidFill>
              </a:rPr>
              <a:t>RESTful</a:t>
            </a:r>
            <a:r>
              <a:rPr lang="en-US" dirty="0" smtClean="0"/>
              <a:t>.</a:t>
            </a:r>
          </a:p>
          <a:p>
            <a:pPr marL="0" indent="0">
              <a:buNone/>
            </a:pPr>
            <a:endParaRPr lang="en-US" dirty="0" smtClean="0"/>
          </a:p>
          <a:p>
            <a:r>
              <a:rPr lang="en-US" dirty="0"/>
              <a:t>Java Web Services API</a:t>
            </a:r>
          </a:p>
          <a:p>
            <a:pPr marL="0" indent="0">
              <a:buNone/>
            </a:pPr>
            <a:r>
              <a:rPr lang="en-US" dirty="0" smtClean="0"/>
              <a:t>	There </a:t>
            </a:r>
            <a:r>
              <a:rPr lang="en-US" dirty="0"/>
              <a:t>are </a:t>
            </a:r>
            <a:r>
              <a:rPr lang="en-US" dirty="0">
                <a:solidFill>
                  <a:srgbClr val="FFC000"/>
                </a:solidFill>
              </a:rPr>
              <a:t>two main </a:t>
            </a:r>
            <a:r>
              <a:rPr lang="en-US" dirty="0"/>
              <a:t>API's defined by Java for developing web service applications since </a:t>
            </a:r>
            <a:r>
              <a:rPr lang="en-US" dirty="0" err="1"/>
              <a:t>JavaEE</a:t>
            </a:r>
            <a:r>
              <a:rPr lang="en-US" dirty="0"/>
              <a:t> 6.</a:t>
            </a:r>
          </a:p>
          <a:p>
            <a:pPr marL="400050" lvl="1" indent="0">
              <a:buNone/>
            </a:pPr>
            <a:r>
              <a:rPr lang="en-US" dirty="0" smtClean="0">
                <a:solidFill>
                  <a:srgbClr val="FFC000"/>
                </a:solidFill>
              </a:rPr>
              <a:t>1</a:t>
            </a:r>
            <a:r>
              <a:rPr lang="en-US" dirty="0">
                <a:solidFill>
                  <a:srgbClr val="FFC000"/>
                </a:solidFill>
              </a:rPr>
              <a:t>) </a:t>
            </a:r>
            <a:r>
              <a:rPr lang="en-US" b="1" dirty="0">
                <a:solidFill>
                  <a:srgbClr val="FFC000"/>
                </a:solidFill>
              </a:rPr>
              <a:t>JAX-WS</a:t>
            </a:r>
            <a:r>
              <a:rPr lang="en-US" dirty="0">
                <a:solidFill>
                  <a:srgbClr val="FFC000"/>
                </a:solidFill>
              </a:rPr>
              <a:t>: </a:t>
            </a:r>
            <a:r>
              <a:rPr lang="en-US" dirty="0"/>
              <a:t>for </a:t>
            </a:r>
            <a:r>
              <a:rPr lang="en-US" dirty="0">
                <a:solidFill>
                  <a:srgbClr val="FFC000"/>
                </a:solidFill>
              </a:rPr>
              <a:t>SOAP</a:t>
            </a:r>
            <a:r>
              <a:rPr lang="en-US" dirty="0"/>
              <a:t> web services. </a:t>
            </a:r>
            <a:endParaRPr lang="en-US" dirty="0" smtClean="0"/>
          </a:p>
          <a:p>
            <a:pPr marL="400050" lvl="1" indent="0">
              <a:buNone/>
            </a:pPr>
            <a:r>
              <a:rPr lang="en-US" dirty="0" smtClean="0"/>
              <a:t>The </a:t>
            </a:r>
            <a:r>
              <a:rPr lang="en-US" dirty="0"/>
              <a:t>are two ways to write JAX-WS application code</a:t>
            </a:r>
            <a:r>
              <a:rPr lang="en-US" dirty="0" smtClean="0"/>
              <a:t>:</a:t>
            </a:r>
          </a:p>
          <a:p>
            <a:pPr lvl="1" indent="-342900">
              <a:buAutoNum type="arabicPeriod"/>
            </a:pPr>
            <a:r>
              <a:rPr lang="en-US" dirty="0" smtClean="0"/>
              <a:t>RPC </a:t>
            </a:r>
            <a:r>
              <a:rPr lang="en-US" dirty="0"/>
              <a:t>style </a:t>
            </a:r>
            <a:endParaRPr lang="en-US" dirty="0" smtClean="0"/>
          </a:p>
          <a:p>
            <a:pPr lvl="1" indent="-342900">
              <a:buAutoNum type="arabicPeriod"/>
            </a:pPr>
            <a:r>
              <a:rPr lang="en-US" dirty="0" smtClean="0"/>
              <a:t>and </a:t>
            </a:r>
            <a:r>
              <a:rPr lang="en-US" dirty="0"/>
              <a:t>Document style</a:t>
            </a:r>
            <a:r>
              <a:rPr lang="en-US" dirty="0" smtClean="0"/>
              <a:t>.</a:t>
            </a:r>
          </a:p>
          <a:p>
            <a:pPr marL="400050" lvl="1" indent="0">
              <a:buNone/>
            </a:pPr>
            <a:endParaRPr lang="en-US" dirty="0"/>
          </a:p>
          <a:p>
            <a:pPr marL="400050" lvl="1" indent="0">
              <a:buNone/>
            </a:pPr>
            <a:r>
              <a:rPr lang="en-US" dirty="0">
                <a:solidFill>
                  <a:srgbClr val="FFC000"/>
                </a:solidFill>
              </a:rPr>
              <a:t>2) </a:t>
            </a:r>
            <a:r>
              <a:rPr lang="en-US" b="1" dirty="0">
                <a:solidFill>
                  <a:schemeClr val="accent2">
                    <a:lumMod val="40000"/>
                    <a:lumOff val="60000"/>
                  </a:schemeClr>
                </a:solidFill>
              </a:rPr>
              <a:t>JAX-RS</a:t>
            </a:r>
            <a:r>
              <a:rPr lang="en-US" dirty="0">
                <a:solidFill>
                  <a:srgbClr val="FFC000"/>
                </a:solidFill>
              </a:rPr>
              <a:t>: </a:t>
            </a:r>
            <a:r>
              <a:rPr lang="en-US" dirty="0"/>
              <a:t>for </a:t>
            </a:r>
            <a:r>
              <a:rPr lang="en-US" dirty="0">
                <a:solidFill>
                  <a:schemeClr val="accent2">
                    <a:lumMod val="40000"/>
                    <a:lumOff val="60000"/>
                  </a:schemeClr>
                </a:solidFill>
              </a:rPr>
              <a:t>RESTful</a:t>
            </a:r>
            <a:r>
              <a:rPr lang="en-US" dirty="0"/>
              <a:t> web services. </a:t>
            </a:r>
            <a:endParaRPr lang="en-US" dirty="0" smtClean="0"/>
          </a:p>
          <a:p>
            <a:pPr marL="400050" lvl="1" indent="0">
              <a:buNone/>
            </a:pPr>
            <a:r>
              <a:rPr lang="en-US" dirty="0" smtClean="0"/>
              <a:t>There </a:t>
            </a:r>
            <a:r>
              <a:rPr lang="en-US" dirty="0"/>
              <a:t>are mainly 2 implementation currently in use for creating JAX-RS </a:t>
            </a:r>
            <a:r>
              <a:rPr lang="en-US" dirty="0" smtClean="0"/>
              <a:t>application</a:t>
            </a:r>
            <a:r>
              <a:rPr lang="en-US" dirty="0"/>
              <a:t>: </a:t>
            </a:r>
            <a:endParaRPr lang="en-US" dirty="0" smtClean="0"/>
          </a:p>
          <a:p>
            <a:pPr lvl="1" indent="-342900">
              <a:buAutoNum type="arabicPeriod"/>
            </a:pPr>
            <a:r>
              <a:rPr lang="en-US" dirty="0" smtClean="0"/>
              <a:t>Jersey </a:t>
            </a:r>
          </a:p>
          <a:p>
            <a:pPr lvl="1" indent="-342900">
              <a:buAutoNum type="arabicPeriod"/>
            </a:pPr>
            <a:r>
              <a:rPr lang="en-US" dirty="0" smtClean="0"/>
              <a:t>and </a:t>
            </a:r>
            <a:r>
              <a:rPr lang="en-US" dirty="0" err="1"/>
              <a:t>RESTeasy</a:t>
            </a:r>
            <a:r>
              <a:rPr lang="en-US" dirty="0" smtClean="0"/>
              <a:t>.</a:t>
            </a:r>
            <a:endParaRPr lang="en-US" dirty="0"/>
          </a:p>
        </p:txBody>
      </p:sp>
    </p:spTree>
    <p:extLst>
      <p:ext uri="{BB962C8B-B14F-4D97-AF65-F5344CB8AC3E}">
        <p14:creationId xmlns:p14="http://schemas.microsoft.com/office/powerpoint/2010/main" val="26700092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84224" cy="834189"/>
          </a:xfrm>
        </p:spPr>
        <p:txBody>
          <a:bodyPr/>
          <a:lstStyle/>
          <a:p>
            <a:r>
              <a:rPr lang="en-US" dirty="0" smtClean="0"/>
              <a:t>JAVA web services</a:t>
            </a:r>
            <a:endParaRPr lang="en-US" dirty="0"/>
          </a:p>
        </p:txBody>
      </p:sp>
      <p:sp>
        <p:nvSpPr>
          <p:cNvPr id="6" name="Rounded Rectangle 5"/>
          <p:cNvSpPr/>
          <p:nvPr/>
        </p:nvSpPr>
        <p:spPr>
          <a:xfrm>
            <a:off x="4363454" y="994613"/>
            <a:ext cx="3144253" cy="72189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Java web services API</a:t>
            </a:r>
            <a:endParaRPr lang="en-US" dirty="0"/>
          </a:p>
        </p:txBody>
      </p:sp>
      <p:sp>
        <p:nvSpPr>
          <p:cNvPr id="7" name="Rounded Rectangle 6"/>
          <p:cNvSpPr/>
          <p:nvPr/>
        </p:nvSpPr>
        <p:spPr>
          <a:xfrm>
            <a:off x="1219201" y="3098128"/>
            <a:ext cx="3144253" cy="721895"/>
          </a:xfrm>
          <a:prstGeom prst="roundRect">
            <a:avLst/>
          </a:prstGeom>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JAX-WS</a:t>
            </a:r>
            <a:endParaRPr lang="en-US" dirty="0"/>
          </a:p>
        </p:txBody>
      </p:sp>
      <p:sp>
        <p:nvSpPr>
          <p:cNvPr id="8" name="Rounded Rectangle 7"/>
          <p:cNvSpPr/>
          <p:nvPr/>
        </p:nvSpPr>
        <p:spPr>
          <a:xfrm>
            <a:off x="6914147" y="3240504"/>
            <a:ext cx="3144253" cy="721895"/>
          </a:xfrm>
          <a:prstGeom prst="roundRect">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JAX-RS</a:t>
            </a:r>
            <a:endParaRPr lang="en-US" dirty="0"/>
          </a:p>
        </p:txBody>
      </p:sp>
      <p:sp>
        <p:nvSpPr>
          <p:cNvPr id="9" name="Rounded Rectangle 8"/>
          <p:cNvSpPr/>
          <p:nvPr/>
        </p:nvSpPr>
        <p:spPr>
          <a:xfrm>
            <a:off x="577517" y="5358060"/>
            <a:ext cx="1283368" cy="721895"/>
          </a:xfrm>
          <a:prstGeom prst="roundRect">
            <a:avLst/>
          </a:prstGeom>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RPC Style</a:t>
            </a:r>
            <a:endParaRPr lang="en-US" dirty="0"/>
          </a:p>
        </p:txBody>
      </p:sp>
      <p:sp>
        <p:nvSpPr>
          <p:cNvPr id="10" name="Rounded Rectangle 9"/>
          <p:cNvSpPr/>
          <p:nvPr/>
        </p:nvSpPr>
        <p:spPr>
          <a:xfrm>
            <a:off x="2638926" y="5325974"/>
            <a:ext cx="1941095" cy="721895"/>
          </a:xfrm>
          <a:prstGeom prst="roundRect">
            <a:avLst/>
          </a:prstGeom>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Document Style</a:t>
            </a:r>
            <a:endParaRPr lang="en-US" dirty="0"/>
          </a:p>
        </p:txBody>
      </p:sp>
      <p:sp>
        <p:nvSpPr>
          <p:cNvPr id="11" name="Rounded Rectangle 10"/>
          <p:cNvSpPr/>
          <p:nvPr/>
        </p:nvSpPr>
        <p:spPr>
          <a:xfrm>
            <a:off x="6529137" y="5358060"/>
            <a:ext cx="1443789" cy="721895"/>
          </a:xfrm>
          <a:prstGeom prst="roundRect">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Jersey</a:t>
            </a:r>
            <a:endParaRPr lang="en-US" dirty="0"/>
          </a:p>
        </p:txBody>
      </p:sp>
      <p:sp>
        <p:nvSpPr>
          <p:cNvPr id="12" name="Rounded Rectangle 11"/>
          <p:cNvSpPr/>
          <p:nvPr/>
        </p:nvSpPr>
        <p:spPr>
          <a:xfrm>
            <a:off x="8931887" y="5325973"/>
            <a:ext cx="1540043" cy="721895"/>
          </a:xfrm>
          <a:prstGeom prst="roundRect">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RESTeasy</a:t>
            </a:r>
            <a:endParaRPr lang="en-US" dirty="0"/>
          </a:p>
        </p:txBody>
      </p:sp>
      <p:sp>
        <p:nvSpPr>
          <p:cNvPr id="13" name="Rectangle 12"/>
          <p:cNvSpPr/>
          <p:nvPr/>
        </p:nvSpPr>
        <p:spPr>
          <a:xfrm>
            <a:off x="1094247" y="2648492"/>
            <a:ext cx="891591" cy="461665"/>
          </a:xfrm>
          <a:prstGeom prst="rect">
            <a:avLst/>
          </a:prstGeom>
          <a:noFill/>
        </p:spPr>
        <p:txBody>
          <a:bodyPr wrap="none" lIns="91440" tIns="45720" rIns="91440" bIns="45720">
            <a:spAutoFit/>
          </a:bodyPr>
          <a:lstStyle/>
          <a:p>
            <a:pPr algn="ctr"/>
            <a:r>
              <a:rPr lang="en-US" sz="2400" b="0" cap="none" spc="0" dirty="0" smtClean="0">
                <a:ln w="0"/>
                <a:solidFill>
                  <a:srgbClr val="FFC000"/>
                </a:solidFill>
                <a:effectLst>
                  <a:outerShdw blurRad="38100" dist="25400" dir="5400000" algn="ctr" rotWithShape="0">
                    <a:srgbClr val="6E747A">
                      <a:alpha val="43000"/>
                    </a:srgbClr>
                  </a:outerShdw>
                </a:effectLst>
              </a:rPr>
              <a:t>SOAP</a:t>
            </a:r>
            <a:endParaRPr lang="en-US" sz="2400" b="0" cap="none" spc="0" dirty="0">
              <a:ln w="0"/>
              <a:solidFill>
                <a:srgbClr val="FFC000"/>
              </a:solidFill>
              <a:effectLst>
                <a:outerShdw blurRad="38100" dist="25400" dir="5400000" algn="ctr" rotWithShape="0">
                  <a:srgbClr val="6E747A">
                    <a:alpha val="43000"/>
                  </a:srgbClr>
                </a:outerShdw>
              </a:effectLst>
            </a:endParaRPr>
          </a:p>
        </p:txBody>
      </p:sp>
      <p:sp>
        <p:nvSpPr>
          <p:cNvPr id="14" name="Rectangle 13"/>
          <p:cNvSpPr/>
          <p:nvPr/>
        </p:nvSpPr>
        <p:spPr>
          <a:xfrm>
            <a:off x="8486273" y="2618415"/>
            <a:ext cx="854722" cy="461665"/>
          </a:xfrm>
          <a:prstGeom prst="rect">
            <a:avLst/>
          </a:prstGeom>
          <a:noFill/>
        </p:spPr>
        <p:txBody>
          <a:bodyPr wrap="none" lIns="91440" tIns="45720" rIns="91440" bIns="45720">
            <a:spAutoFit/>
          </a:bodyPr>
          <a:lstStyle/>
          <a:p>
            <a:pPr algn="ctr"/>
            <a:r>
              <a:rPr lang="en-US" sz="2400" b="0" cap="none" spc="0" dirty="0" smtClean="0">
                <a:ln w="0"/>
                <a:solidFill>
                  <a:schemeClr val="accent1"/>
                </a:solidFill>
                <a:effectLst>
                  <a:outerShdw blurRad="38100" dist="25400" dir="5400000" algn="ctr" rotWithShape="0">
                    <a:srgbClr val="6E747A">
                      <a:alpha val="43000"/>
                    </a:srgbClr>
                  </a:outerShdw>
                </a:effectLst>
              </a:rPr>
              <a:t>REST</a:t>
            </a:r>
            <a:endParaRPr lang="en-US" sz="2400" b="0" cap="none" spc="0" dirty="0">
              <a:ln w="0"/>
              <a:solidFill>
                <a:schemeClr val="accent1"/>
              </a:solidFill>
              <a:effectLst>
                <a:outerShdw blurRad="38100" dist="25400" dir="5400000" algn="ctr" rotWithShape="0">
                  <a:srgbClr val="6E747A">
                    <a:alpha val="43000"/>
                  </a:srgbClr>
                </a:outerShdw>
              </a:effectLst>
            </a:endParaRPr>
          </a:p>
        </p:txBody>
      </p:sp>
      <p:cxnSp>
        <p:nvCxnSpPr>
          <p:cNvPr id="16" name="Straight Arrow Connector 15"/>
          <p:cNvCxnSpPr/>
          <p:nvPr/>
        </p:nvCxnSpPr>
        <p:spPr>
          <a:xfrm>
            <a:off x="6272463" y="1735326"/>
            <a:ext cx="1941095" cy="137483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H="1">
            <a:off x="3064044" y="1669919"/>
            <a:ext cx="2550693" cy="1394122"/>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2791327" y="3788322"/>
            <a:ext cx="962526" cy="1537651"/>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endCxn id="9" idx="0"/>
          </p:cNvCxnSpPr>
          <p:nvPr/>
        </p:nvCxnSpPr>
        <p:spPr>
          <a:xfrm flipH="1">
            <a:off x="1219201" y="3788321"/>
            <a:ext cx="1572126" cy="1569739"/>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endCxn id="11" idx="0"/>
          </p:cNvCxnSpPr>
          <p:nvPr/>
        </p:nvCxnSpPr>
        <p:spPr>
          <a:xfrm flipH="1">
            <a:off x="7251032" y="3667581"/>
            <a:ext cx="938461" cy="16904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8803550" y="3962399"/>
            <a:ext cx="1126513" cy="139566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360942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73634" y="88306"/>
            <a:ext cx="11927714" cy="574167"/>
          </a:xfrm>
        </p:spPr>
        <p:txBody>
          <a:bodyPr>
            <a:normAutofit fontScale="90000"/>
          </a:bodyPr>
          <a:lstStyle/>
          <a:p>
            <a:r>
              <a:rPr lang="en-US" dirty="0" smtClean="0"/>
              <a:t>JAX-WS [SOAP]</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453881956"/>
              </p:ext>
            </p:extLst>
          </p:nvPr>
        </p:nvGraphicFramePr>
        <p:xfrm>
          <a:off x="216018" y="752030"/>
          <a:ext cx="11475239" cy="6028207"/>
        </p:xfrm>
        <a:graphic>
          <a:graphicData uri="http://schemas.openxmlformats.org/drawingml/2006/table">
            <a:tbl>
              <a:tblPr firstRow="1" bandRow="1">
                <a:tableStyleId>{5C22544A-7EE6-4342-B048-85BDC9FD1C3A}</a:tableStyleId>
              </a:tblPr>
              <a:tblGrid>
                <a:gridCol w="4629813"/>
                <a:gridCol w="6845426"/>
              </a:tblGrid>
              <a:tr h="356522">
                <a:tc>
                  <a:txBody>
                    <a:bodyPr/>
                    <a:lstStyle/>
                    <a:p>
                      <a:r>
                        <a:rPr lang="en-US" dirty="0" smtClean="0"/>
                        <a:t>RPC</a:t>
                      </a:r>
                      <a:r>
                        <a:rPr lang="en-US" baseline="0" dirty="0" smtClean="0"/>
                        <a:t> Web service</a:t>
                      </a:r>
                      <a:endParaRPr lang="en-US" dirty="0"/>
                    </a:p>
                  </a:txBody>
                  <a:tcPr/>
                </a:tc>
                <a:tc>
                  <a:txBody>
                    <a:bodyPr/>
                    <a:lstStyle/>
                    <a:p>
                      <a:r>
                        <a:rPr lang="en-US" dirty="0" smtClean="0"/>
                        <a:t>Document web service</a:t>
                      </a:r>
                      <a:endParaRPr lang="en-US" dirty="0"/>
                    </a:p>
                  </a:txBody>
                  <a:tcPr/>
                </a:tc>
              </a:tr>
              <a:tr h="295953">
                <a:tc>
                  <a:txBody>
                    <a:bodyPr/>
                    <a:lstStyle/>
                    <a:p>
                      <a:r>
                        <a:rPr lang="en-US" sz="1200" b="0" i="0" kern="1200" dirty="0" smtClean="0">
                          <a:solidFill>
                            <a:schemeClr val="dk1"/>
                          </a:solidFill>
                          <a:effectLst/>
                          <a:latin typeface="+mn-lt"/>
                          <a:ea typeface="+mn-ea"/>
                          <a:cs typeface="+mn-cs"/>
                        </a:rPr>
                        <a:t>The generated WSDL is </a:t>
                      </a:r>
                      <a:r>
                        <a:rPr lang="en-US" sz="1200" b="1" i="0" kern="1200" dirty="0" smtClean="0">
                          <a:solidFill>
                            <a:schemeClr val="dk1"/>
                          </a:solidFill>
                          <a:effectLst/>
                          <a:latin typeface="+mn-lt"/>
                          <a:ea typeface="+mn-ea"/>
                          <a:cs typeface="+mn-cs"/>
                        </a:rPr>
                        <a:t>difficult to be validated</a:t>
                      </a:r>
                      <a:r>
                        <a:rPr lang="en-US" sz="1200" b="0" i="0" kern="1200" dirty="0" smtClean="0">
                          <a:solidFill>
                            <a:schemeClr val="dk1"/>
                          </a:solidFill>
                          <a:effectLst/>
                          <a:latin typeface="+mn-lt"/>
                          <a:ea typeface="+mn-ea"/>
                          <a:cs typeface="+mn-cs"/>
                        </a:rPr>
                        <a:t> against schema.</a:t>
                      </a:r>
                      <a:endParaRPr lang="en-US" sz="1200" dirty="0"/>
                    </a:p>
                  </a:txBody>
                  <a:tcPr/>
                </a:tc>
                <a:tc>
                  <a:txBody>
                    <a:bodyPr/>
                    <a:lstStyle/>
                    <a:p>
                      <a:r>
                        <a:rPr lang="en-US" sz="1200" b="0" i="0" kern="1200" dirty="0" smtClean="0">
                          <a:solidFill>
                            <a:schemeClr val="dk1"/>
                          </a:solidFill>
                          <a:effectLst/>
                          <a:latin typeface="+mn-lt"/>
                          <a:ea typeface="+mn-ea"/>
                          <a:cs typeface="+mn-cs"/>
                        </a:rPr>
                        <a:t>Document style web services </a:t>
                      </a:r>
                      <a:r>
                        <a:rPr lang="en-US" sz="1200" b="1" i="0" kern="1200" dirty="0" smtClean="0">
                          <a:solidFill>
                            <a:schemeClr val="dk1"/>
                          </a:solidFill>
                          <a:effectLst/>
                          <a:latin typeface="+mn-lt"/>
                          <a:ea typeface="+mn-ea"/>
                          <a:cs typeface="+mn-cs"/>
                        </a:rPr>
                        <a:t>can be validated against predefined schema</a:t>
                      </a:r>
                      <a:r>
                        <a:rPr lang="en-US" sz="1200" b="0" i="0" kern="1200" dirty="0" smtClean="0">
                          <a:solidFill>
                            <a:schemeClr val="dk1"/>
                          </a:solidFill>
                          <a:effectLst/>
                          <a:latin typeface="+mn-lt"/>
                          <a:ea typeface="+mn-ea"/>
                          <a:cs typeface="+mn-cs"/>
                        </a:rPr>
                        <a:t>.</a:t>
                      </a:r>
                      <a:endParaRPr lang="en-US" sz="1200" dirty="0"/>
                    </a:p>
                  </a:txBody>
                  <a:tcPr/>
                </a:tc>
              </a:tr>
              <a:tr h="271333">
                <a:tc>
                  <a:txBody>
                    <a:bodyPr/>
                    <a:lstStyle/>
                    <a:p>
                      <a:r>
                        <a:rPr lang="en-US" sz="1200" b="0" i="0" kern="1200" dirty="0" smtClean="0">
                          <a:solidFill>
                            <a:schemeClr val="dk1"/>
                          </a:solidFill>
                          <a:effectLst/>
                          <a:latin typeface="+mn-lt"/>
                          <a:ea typeface="+mn-ea"/>
                          <a:cs typeface="+mn-cs"/>
                        </a:rPr>
                        <a:t>In RPC style, SOAP </a:t>
                      </a:r>
                      <a:r>
                        <a:rPr lang="en-US" sz="1200" b="1" i="0" kern="1200" dirty="0" smtClean="0">
                          <a:solidFill>
                            <a:schemeClr val="dk1"/>
                          </a:solidFill>
                          <a:effectLst/>
                          <a:latin typeface="+mn-lt"/>
                          <a:ea typeface="+mn-ea"/>
                          <a:cs typeface="+mn-cs"/>
                        </a:rPr>
                        <a:t>message is sent as many elements</a:t>
                      </a:r>
                      <a:r>
                        <a:rPr lang="en-US" sz="1200" b="0" i="0" kern="1200" dirty="0" smtClean="0">
                          <a:solidFill>
                            <a:schemeClr val="dk1"/>
                          </a:solidFill>
                          <a:effectLst/>
                          <a:latin typeface="+mn-lt"/>
                          <a:ea typeface="+mn-ea"/>
                          <a:cs typeface="+mn-cs"/>
                        </a:rPr>
                        <a:t>.</a:t>
                      </a:r>
                      <a:endParaRPr lang="en-US" sz="1200" dirty="0"/>
                    </a:p>
                  </a:txBody>
                  <a:tcPr/>
                </a:tc>
                <a:tc>
                  <a:txBody>
                    <a:bodyPr/>
                    <a:lstStyle/>
                    <a:p>
                      <a:r>
                        <a:rPr lang="en-US" sz="1200" b="0" i="0" kern="1200" dirty="0" smtClean="0">
                          <a:solidFill>
                            <a:schemeClr val="dk1"/>
                          </a:solidFill>
                          <a:effectLst/>
                          <a:latin typeface="+mn-lt"/>
                          <a:ea typeface="+mn-ea"/>
                          <a:cs typeface="+mn-cs"/>
                        </a:rPr>
                        <a:t>In document style, SOAP message is </a:t>
                      </a:r>
                      <a:r>
                        <a:rPr lang="en-US" sz="1200" b="1" i="0" kern="1200" dirty="0" smtClean="0">
                          <a:solidFill>
                            <a:schemeClr val="dk1"/>
                          </a:solidFill>
                          <a:effectLst/>
                          <a:latin typeface="+mn-lt"/>
                          <a:ea typeface="+mn-ea"/>
                          <a:cs typeface="+mn-cs"/>
                        </a:rPr>
                        <a:t>sent as a single document</a:t>
                      </a:r>
                      <a:r>
                        <a:rPr lang="en-US" sz="1200" b="0" i="0" kern="1200" dirty="0" smtClean="0">
                          <a:solidFill>
                            <a:schemeClr val="dk1"/>
                          </a:solidFill>
                          <a:effectLst/>
                          <a:latin typeface="+mn-lt"/>
                          <a:ea typeface="+mn-ea"/>
                          <a:cs typeface="+mn-cs"/>
                        </a:rPr>
                        <a:t>.</a:t>
                      </a:r>
                      <a:endParaRPr lang="en-US" sz="1200" dirty="0"/>
                    </a:p>
                  </a:txBody>
                  <a:tcPr/>
                </a:tc>
              </a:tr>
              <a:tr h="252283">
                <a:tc>
                  <a:txBody>
                    <a:bodyPr/>
                    <a:lstStyle/>
                    <a:p>
                      <a:r>
                        <a:rPr lang="en-US" sz="1200" b="0" i="0" kern="1200" dirty="0" smtClean="0">
                          <a:solidFill>
                            <a:schemeClr val="dk1"/>
                          </a:solidFill>
                          <a:effectLst/>
                          <a:latin typeface="+mn-lt"/>
                          <a:ea typeface="+mn-ea"/>
                          <a:cs typeface="+mn-cs"/>
                        </a:rPr>
                        <a:t>RPC style message is </a:t>
                      </a:r>
                      <a:r>
                        <a:rPr lang="en-US" sz="1200" b="1" i="0" kern="1200" dirty="0" smtClean="0">
                          <a:solidFill>
                            <a:schemeClr val="dk1"/>
                          </a:solidFill>
                          <a:effectLst/>
                          <a:latin typeface="+mn-lt"/>
                          <a:ea typeface="+mn-ea"/>
                          <a:cs typeface="+mn-cs"/>
                        </a:rPr>
                        <a:t>tightly coupled</a:t>
                      </a:r>
                      <a:r>
                        <a:rPr lang="en-US" sz="1200" b="0" i="0" kern="1200" dirty="0" smtClean="0">
                          <a:solidFill>
                            <a:schemeClr val="dk1"/>
                          </a:solidFill>
                          <a:effectLst/>
                          <a:latin typeface="+mn-lt"/>
                          <a:ea typeface="+mn-ea"/>
                          <a:cs typeface="+mn-cs"/>
                        </a:rPr>
                        <a:t>.</a:t>
                      </a:r>
                      <a:endParaRPr lang="en-US" sz="1200" dirty="0"/>
                    </a:p>
                  </a:txBody>
                  <a:tcPr/>
                </a:tc>
                <a:tc>
                  <a:txBody>
                    <a:bodyPr/>
                    <a:lstStyle/>
                    <a:p>
                      <a:r>
                        <a:rPr lang="en-US" sz="1200" b="0" i="0" kern="1200" dirty="0" smtClean="0">
                          <a:solidFill>
                            <a:schemeClr val="dk1"/>
                          </a:solidFill>
                          <a:effectLst/>
                          <a:latin typeface="+mn-lt"/>
                          <a:ea typeface="+mn-ea"/>
                          <a:cs typeface="+mn-cs"/>
                        </a:rPr>
                        <a:t>Document style message is </a:t>
                      </a:r>
                      <a:r>
                        <a:rPr lang="en-US" sz="1200" b="1" i="0" kern="1200" dirty="0" smtClean="0">
                          <a:solidFill>
                            <a:schemeClr val="dk1"/>
                          </a:solidFill>
                          <a:effectLst/>
                          <a:latin typeface="+mn-lt"/>
                          <a:ea typeface="+mn-ea"/>
                          <a:cs typeface="+mn-cs"/>
                        </a:rPr>
                        <a:t>loosely coupled</a:t>
                      </a:r>
                      <a:r>
                        <a:rPr lang="en-US" sz="1200" b="0" i="0" kern="1200" dirty="0" smtClean="0">
                          <a:solidFill>
                            <a:schemeClr val="dk1"/>
                          </a:solidFill>
                          <a:effectLst/>
                          <a:latin typeface="+mn-lt"/>
                          <a:ea typeface="+mn-ea"/>
                          <a:cs typeface="+mn-cs"/>
                        </a:rPr>
                        <a:t>.</a:t>
                      </a:r>
                      <a:endParaRPr lang="en-US" sz="1200" dirty="0"/>
                    </a:p>
                  </a:txBody>
                  <a:tcPr/>
                </a:tc>
              </a:tr>
              <a:tr h="283954">
                <a:tc>
                  <a:txBody>
                    <a:bodyPr/>
                    <a:lstStyle/>
                    <a:p>
                      <a:r>
                        <a:rPr lang="en-US" sz="1200" b="0" i="0" kern="1200" dirty="0" smtClean="0">
                          <a:solidFill>
                            <a:schemeClr val="dk1"/>
                          </a:solidFill>
                          <a:effectLst/>
                          <a:latin typeface="+mn-lt"/>
                          <a:ea typeface="+mn-ea"/>
                          <a:cs typeface="+mn-cs"/>
                        </a:rPr>
                        <a:t>In RPC style, SOAP message </a:t>
                      </a:r>
                      <a:r>
                        <a:rPr lang="en-US" sz="1200" b="1" i="0" kern="1200" dirty="0" smtClean="0">
                          <a:solidFill>
                            <a:schemeClr val="dk1"/>
                          </a:solidFill>
                          <a:effectLst/>
                          <a:latin typeface="+mn-lt"/>
                          <a:ea typeface="+mn-ea"/>
                          <a:cs typeface="+mn-cs"/>
                        </a:rPr>
                        <a:t>keeps the operation name</a:t>
                      </a:r>
                      <a:r>
                        <a:rPr lang="en-US" sz="1200" b="0" i="0" kern="1200" dirty="0" smtClean="0">
                          <a:solidFill>
                            <a:schemeClr val="dk1"/>
                          </a:solidFill>
                          <a:effectLst/>
                          <a:latin typeface="+mn-lt"/>
                          <a:ea typeface="+mn-ea"/>
                          <a:cs typeface="+mn-cs"/>
                        </a:rPr>
                        <a:t>.</a:t>
                      </a:r>
                      <a:endParaRPr lang="en-US" sz="1200" dirty="0"/>
                    </a:p>
                  </a:txBody>
                  <a:tcPr/>
                </a:tc>
                <a:tc>
                  <a:txBody>
                    <a:bodyPr/>
                    <a:lstStyle/>
                    <a:p>
                      <a:r>
                        <a:rPr lang="en-US" sz="1200" b="0" i="0" kern="1200" dirty="0" smtClean="0">
                          <a:solidFill>
                            <a:schemeClr val="dk1"/>
                          </a:solidFill>
                          <a:effectLst/>
                          <a:latin typeface="+mn-lt"/>
                          <a:ea typeface="+mn-ea"/>
                          <a:cs typeface="+mn-cs"/>
                        </a:rPr>
                        <a:t>In Document style, SOAP message </a:t>
                      </a:r>
                      <a:r>
                        <a:rPr lang="en-US" sz="1200" b="1" i="0" kern="1200" dirty="0" smtClean="0">
                          <a:solidFill>
                            <a:schemeClr val="dk1"/>
                          </a:solidFill>
                          <a:effectLst/>
                          <a:latin typeface="+mn-lt"/>
                          <a:ea typeface="+mn-ea"/>
                          <a:cs typeface="+mn-cs"/>
                        </a:rPr>
                        <a:t>loses the operation name</a:t>
                      </a:r>
                      <a:r>
                        <a:rPr lang="en-US" sz="1200" b="0" i="0" kern="1200" dirty="0" smtClean="0">
                          <a:solidFill>
                            <a:schemeClr val="dk1"/>
                          </a:solidFill>
                          <a:effectLst/>
                          <a:latin typeface="+mn-lt"/>
                          <a:ea typeface="+mn-ea"/>
                          <a:cs typeface="+mn-cs"/>
                        </a:rPr>
                        <a:t>.</a:t>
                      </a:r>
                      <a:endParaRPr lang="en-US" sz="1200" dirty="0"/>
                    </a:p>
                  </a:txBody>
                  <a:tcPr/>
                </a:tc>
              </a:tr>
              <a:tr h="271333">
                <a:tc>
                  <a:txBody>
                    <a:bodyPr/>
                    <a:lstStyle/>
                    <a:p>
                      <a:r>
                        <a:rPr lang="en-US" sz="1200" b="0" i="0" kern="1200" dirty="0" smtClean="0">
                          <a:solidFill>
                            <a:schemeClr val="dk1"/>
                          </a:solidFill>
                          <a:effectLst/>
                          <a:latin typeface="+mn-lt"/>
                          <a:ea typeface="+mn-ea"/>
                          <a:cs typeface="+mn-cs"/>
                        </a:rPr>
                        <a:t>In RPC style, parameters are sent as </a:t>
                      </a:r>
                      <a:r>
                        <a:rPr lang="en-US" sz="1200" b="1" i="0" kern="1200" dirty="0" smtClean="0">
                          <a:solidFill>
                            <a:schemeClr val="dk1"/>
                          </a:solidFill>
                          <a:effectLst/>
                          <a:latin typeface="+mn-lt"/>
                          <a:ea typeface="+mn-ea"/>
                          <a:cs typeface="+mn-cs"/>
                        </a:rPr>
                        <a:t>discrete values</a:t>
                      </a:r>
                      <a:r>
                        <a:rPr lang="en-US" sz="1200" b="0" i="0" kern="1200" dirty="0" smtClean="0">
                          <a:solidFill>
                            <a:schemeClr val="dk1"/>
                          </a:solidFill>
                          <a:effectLst/>
                          <a:latin typeface="+mn-lt"/>
                          <a:ea typeface="+mn-ea"/>
                          <a:cs typeface="+mn-cs"/>
                        </a:rPr>
                        <a:t>.</a:t>
                      </a:r>
                      <a:endParaRPr lang="en-US" sz="1200" dirty="0"/>
                    </a:p>
                  </a:txBody>
                  <a:tcPr/>
                </a:tc>
                <a:tc>
                  <a:txBody>
                    <a:bodyPr/>
                    <a:lstStyle/>
                    <a:p>
                      <a:r>
                        <a:rPr lang="en-US" sz="1200" b="0" i="0" kern="1200" dirty="0" smtClean="0">
                          <a:solidFill>
                            <a:schemeClr val="dk1"/>
                          </a:solidFill>
                          <a:effectLst/>
                          <a:latin typeface="+mn-lt"/>
                          <a:ea typeface="+mn-ea"/>
                          <a:cs typeface="+mn-cs"/>
                        </a:rPr>
                        <a:t>In Document style, parameters are sent in </a:t>
                      </a:r>
                      <a:r>
                        <a:rPr lang="en-US" sz="1200" b="1" i="0" kern="1200" dirty="0" smtClean="0">
                          <a:solidFill>
                            <a:schemeClr val="dk1"/>
                          </a:solidFill>
                          <a:effectLst/>
                          <a:latin typeface="+mn-lt"/>
                          <a:ea typeface="+mn-ea"/>
                          <a:cs typeface="+mn-cs"/>
                        </a:rPr>
                        <a:t>XML format</a:t>
                      </a:r>
                      <a:r>
                        <a:rPr lang="en-US" sz="1200" b="0" i="0" kern="1200" dirty="0" smtClean="0">
                          <a:solidFill>
                            <a:schemeClr val="dk1"/>
                          </a:solidFill>
                          <a:effectLst/>
                          <a:latin typeface="+mn-lt"/>
                          <a:ea typeface="+mn-ea"/>
                          <a:cs typeface="+mn-cs"/>
                        </a:rPr>
                        <a:t>.</a:t>
                      </a:r>
                      <a:endParaRPr lang="en-US" sz="1200" dirty="0"/>
                    </a:p>
                  </a:txBody>
                  <a:tcPr/>
                </a:tc>
              </a:tr>
              <a:tr h="3917392">
                <a:tc>
                  <a:txBody>
                    <a:bodyPr/>
                    <a:lstStyle/>
                    <a:p>
                      <a:r>
                        <a:rPr lang="en-US" sz="1000" b="1" dirty="0" smtClean="0"/>
                        <a:t>Example :  </a:t>
                      </a:r>
                    </a:p>
                    <a:p>
                      <a:endParaRPr lang="en-US" sz="1050" b="0" i="0" kern="1200" dirty="0" smtClean="0">
                        <a:solidFill>
                          <a:schemeClr val="dk1"/>
                        </a:solidFill>
                        <a:effectLst/>
                        <a:latin typeface="+mn-lt"/>
                        <a:ea typeface="+mn-ea"/>
                        <a:cs typeface="+mn-cs"/>
                      </a:endParaRPr>
                    </a:p>
                    <a:p>
                      <a:r>
                        <a:rPr lang="en-US" sz="1050" b="1" i="0" kern="1200" dirty="0" smtClean="0">
                          <a:solidFill>
                            <a:schemeClr val="dk1"/>
                          </a:solidFill>
                          <a:effectLst/>
                          <a:latin typeface="+mn-lt"/>
                          <a:ea typeface="+mn-ea"/>
                          <a:cs typeface="+mn-cs"/>
                        </a:rPr>
                        <a:t>1. In WSDL file, it doesn't specify the types details.</a:t>
                      </a:r>
                    </a:p>
                    <a:p>
                      <a:endParaRPr lang="en-US" sz="1800" b="0" i="0" kern="1200" dirty="0" smtClean="0">
                        <a:solidFill>
                          <a:schemeClr val="dk1"/>
                        </a:solidFill>
                        <a:effectLst/>
                        <a:latin typeface="+mn-lt"/>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sz="800" b="0" i="0" kern="1200" dirty="0" smtClean="0">
                          <a:solidFill>
                            <a:srgbClr val="00B0F0"/>
                          </a:solidFill>
                          <a:effectLst/>
                          <a:latin typeface="+mn-lt"/>
                          <a:ea typeface="+mn-ea"/>
                          <a:cs typeface="+mn-cs"/>
                        </a:rPr>
                        <a:t>&lt;types/&gt;  </a:t>
                      </a:r>
                      <a:endParaRPr lang="en-US" sz="1050" b="0" i="0" kern="1200" dirty="0" smtClean="0">
                        <a:solidFill>
                          <a:schemeClr val="dk1"/>
                        </a:solidFill>
                        <a:effectLst/>
                        <a:latin typeface="+mn-lt"/>
                        <a:ea typeface="+mn-ea"/>
                        <a:cs typeface="+mn-cs"/>
                      </a:endParaRPr>
                    </a:p>
                    <a:p>
                      <a:endParaRPr lang="en-US" sz="1050" b="0" i="0" kern="1200" dirty="0" smtClean="0">
                        <a:solidFill>
                          <a:schemeClr val="dk1"/>
                        </a:solidFill>
                        <a:effectLst/>
                        <a:latin typeface="+mn-lt"/>
                        <a:ea typeface="+mn-ea"/>
                        <a:cs typeface="+mn-cs"/>
                      </a:endParaRPr>
                    </a:p>
                    <a:p>
                      <a:endParaRPr lang="en-US" sz="1050" b="0" i="0" kern="1200" dirty="0" smtClean="0">
                        <a:solidFill>
                          <a:schemeClr val="dk1"/>
                        </a:solidFill>
                        <a:effectLst/>
                        <a:latin typeface="+mn-lt"/>
                        <a:ea typeface="+mn-ea"/>
                        <a:cs typeface="+mn-cs"/>
                      </a:endParaRPr>
                    </a:p>
                    <a:p>
                      <a:endParaRPr lang="en-US" sz="1050" b="0" i="0" kern="1200" dirty="0" smtClean="0">
                        <a:solidFill>
                          <a:schemeClr val="dk1"/>
                        </a:solidFill>
                        <a:effectLst/>
                        <a:latin typeface="+mn-lt"/>
                        <a:ea typeface="+mn-ea"/>
                        <a:cs typeface="+mn-cs"/>
                      </a:endParaRPr>
                    </a:p>
                    <a:p>
                      <a:endParaRPr lang="en-US" sz="1050" b="0" i="0" kern="1200" dirty="0" smtClean="0">
                        <a:solidFill>
                          <a:schemeClr val="dk1"/>
                        </a:solidFill>
                        <a:effectLst/>
                        <a:latin typeface="+mn-lt"/>
                        <a:ea typeface="+mn-ea"/>
                        <a:cs typeface="+mn-cs"/>
                      </a:endParaRPr>
                    </a:p>
                    <a:p>
                      <a:endParaRPr lang="en-US" sz="1050" b="0" i="0" kern="1200" dirty="0" smtClean="0">
                        <a:solidFill>
                          <a:schemeClr val="dk1"/>
                        </a:solidFill>
                        <a:effectLst/>
                        <a:latin typeface="+mn-lt"/>
                        <a:ea typeface="+mn-ea"/>
                        <a:cs typeface="+mn-cs"/>
                      </a:endParaRPr>
                    </a:p>
                    <a:p>
                      <a:endParaRPr lang="en-US" sz="1050" b="0" i="0" kern="1200" dirty="0" smtClean="0">
                        <a:solidFill>
                          <a:schemeClr val="dk1"/>
                        </a:solidFill>
                        <a:effectLst/>
                        <a:latin typeface="+mn-lt"/>
                        <a:ea typeface="+mn-ea"/>
                        <a:cs typeface="+mn-cs"/>
                      </a:endParaRPr>
                    </a:p>
                    <a:p>
                      <a:pPr marL="0" algn="l" defTabSz="457200" rtl="0" eaLnBrk="1" latinLnBrk="0" hangingPunct="1"/>
                      <a:r>
                        <a:rPr lang="en-US" sz="1050" b="1" i="0" kern="1200" dirty="0" smtClean="0">
                          <a:solidFill>
                            <a:schemeClr val="dk1"/>
                          </a:solidFill>
                          <a:effectLst/>
                          <a:latin typeface="+mn-lt"/>
                          <a:ea typeface="+mn-ea"/>
                          <a:cs typeface="+mn-cs"/>
                        </a:rPr>
                        <a:t>2. For message part, it defines name and type attributes.</a:t>
                      </a:r>
                    </a:p>
                    <a:p>
                      <a:pPr marL="0" algn="l" defTabSz="457200" rtl="0" eaLnBrk="1" latinLnBrk="0" hangingPunct="1"/>
                      <a:endParaRPr lang="en-US" sz="1050" b="0" i="0" kern="1200" dirty="0" smtClean="0">
                        <a:solidFill>
                          <a:schemeClr val="dk1"/>
                        </a:solidFill>
                        <a:effectLst/>
                        <a:latin typeface="+mn-lt"/>
                        <a:ea typeface="+mn-ea"/>
                        <a:cs typeface="+mn-cs"/>
                      </a:endParaRPr>
                    </a:p>
                    <a:p>
                      <a:r>
                        <a:rPr lang="en-US" sz="1000" b="0" i="0" kern="1200" dirty="0" smtClean="0">
                          <a:solidFill>
                            <a:schemeClr val="dk1"/>
                          </a:solidFill>
                          <a:effectLst/>
                          <a:latin typeface="+mn-lt"/>
                          <a:ea typeface="+mn-ea"/>
                          <a:cs typeface="+mn-cs"/>
                        </a:rPr>
                        <a:t>&lt;message name="</a:t>
                      </a:r>
                      <a:r>
                        <a:rPr lang="en-US" sz="1000" b="0" i="0" kern="1200" dirty="0" err="1" smtClean="0">
                          <a:solidFill>
                            <a:srgbClr val="00B0F0"/>
                          </a:solidFill>
                          <a:effectLst/>
                          <a:latin typeface="+mn-lt"/>
                          <a:ea typeface="+mn-ea"/>
                          <a:cs typeface="+mn-cs"/>
                        </a:rPr>
                        <a:t>getHelloWorldAsString</a:t>
                      </a:r>
                      <a:r>
                        <a:rPr lang="en-US" sz="1000" b="0" i="0" kern="1200" dirty="0" smtClean="0">
                          <a:solidFill>
                            <a:schemeClr val="dk1"/>
                          </a:solidFill>
                          <a:effectLst/>
                          <a:latin typeface="+mn-lt"/>
                          <a:ea typeface="+mn-ea"/>
                          <a:cs typeface="+mn-cs"/>
                        </a:rPr>
                        <a:t>"&gt;  </a:t>
                      </a:r>
                    </a:p>
                    <a:p>
                      <a:r>
                        <a:rPr lang="en-US" sz="1000" b="0" i="0" kern="1200" dirty="0" smtClean="0">
                          <a:solidFill>
                            <a:schemeClr val="dk1"/>
                          </a:solidFill>
                          <a:effectLst/>
                          <a:latin typeface="+mn-lt"/>
                          <a:ea typeface="+mn-ea"/>
                          <a:cs typeface="+mn-cs"/>
                        </a:rPr>
                        <a:t>&lt;part name="</a:t>
                      </a:r>
                      <a:r>
                        <a:rPr lang="en-US" sz="1000" b="0" i="0" kern="1200" dirty="0" smtClean="0">
                          <a:solidFill>
                            <a:srgbClr val="00B0F0"/>
                          </a:solidFill>
                          <a:effectLst/>
                          <a:latin typeface="+mn-lt"/>
                          <a:ea typeface="+mn-ea"/>
                          <a:cs typeface="+mn-cs"/>
                        </a:rPr>
                        <a:t>arg0</a:t>
                      </a:r>
                      <a:r>
                        <a:rPr lang="en-US" sz="1000" b="0" i="0" kern="1200" dirty="0" smtClean="0">
                          <a:solidFill>
                            <a:schemeClr val="dk1"/>
                          </a:solidFill>
                          <a:effectLst/>
                          <a:latin typeface="+mn-lt"/>
                          <a:ea typeface="+mn-ea"/>
                          <a:cs typeface="+mn-cs"/>
                        </a:rPr>
                        <a:t>" type="</a:t>
                      </a:r>
                      <a:r>
                        <a:rPr lang="en-US" sz="1000" b="0" i="0" kern="1200" dirty="0" err="1" smtClean="0">
                          <a:solidFill>
                            <a:srgbClr val="00B0F0"/>
                          </a:solidFill>
                          <a:effectLst/>
                          <a:latin typeface="+mn-lt"/>
                          <a:ea typeface="+mn-ea"/>
                          <a:cs typeface="+mn-cs"/>
                        </a:rPr>
                        <a:t>xsd:string</a:t>
                      </a:r>
                      <a:r>
                        <a:rPr lang="en-US" sz="1000" b="0" i="0" kern="1200" dirty="0" smtClean="0">
                          <a:solidFill>
                            <a:schemeClr val="dk1"/>
                          </a:solidFill>
                          <a:effectLst/>
                          <a:latin typeface="+mn-lt"/>
                          <a:ea typeface="+mn-ea"/>
                          <a:cs typeface="+mn-cs"/>
                        </a:rPr>
                        <a:t>"/&gt;  </a:t>
                      </a:r>
                    </a:p>
                    <a:p>
                      <a:r>
                        <a:rPr lang="en-US" sz="1000" b="0" i="0" kern="1200" dirty="0" smtClean="0">
                          <a:solidFill>
                            <a:schemeClr val="dk1"/>
                          </a:solidFill>
                          <a:effectLst/>
                          <a:latin typeface="+mn-lt"/>
                          <a:ea typeface="+mn-ea"/>
                          <a:cs typeface="+mn-cs"/>
                        </a:rPr>
                        <a:t>&lt;/message&gt;  </a:t>
                      </a:r>
                    </a:p>
                    <a:p>
                      <a:r>
                        <a:rPr lang="en-US" sz="1000" b="0" i="0" kern="1200" dirty="0" smtClean="0">
                          <a:solidFill>
                            <a:schemeClr val="dk1"/>
                          </a:solidFill>
                          <a:effectLst/>
                          <a:latin typeface="+mn-lt"/>
                          <a:ea typeface="+mn-ea"/>
                          <a:cs typeface="+mn-cs"/>
                        </a:rPr>
                        <a:t>&lt;message name="</a:t>
                      </a:r>
                      <a:r>
                        <a:rPr lang="en-US" sz="1000" b="0" i="0" kern="1200" dirty="0" err="1" smtClean="0">
                          <a:solidFill>
                            <a:srgbClr val="00B0F0"/>
                          </a:solidFill>
                          <a:effectLst/>
                          <a:latin typeface="+mn-lt"/>
                          <a:ea typeface="+mn-ea"/>
                          <a:cs typeface="+mn-cs"/>
                        </a:rPr>
                        <a:t>getHelloWorldAsStringResponse</a:t>
                      </a:r>
                      <a:r>
                        <a:rPr lang="en-US" sz="1000" b="0" i="0" kern="1200" dirty="0" smtClean="0">
                          <a:solidFill>
                            <a:schemeClr val="dk1"/>
                          </a:solidFill>
                          <a:effectLst/>
                          <a:latin typeface="+mn-lt"/>
                          <a:ea typeface="+mn-ea"/>
                          <a:cs typeface="+mn-cs"/>
                        </a:rPr>
                        <a:t>"&gt;  </a:t>
                      </a:r>
                    </a:p>
                    <a:p>
                      <a:r>
                        <a:rPr lang="en-US" sz="1000" b="0" i="0" kern="1200" dirty="0" smtClean="0">
                          <a:solidFill>
                            <a:schemeClr val="dk1"/>
                          </a:solidFill>
                          <a:effectLst/>
                          <a:latin typeface="+mn-lt"/>
                          <a:ea typeface="+mn-ea"/>
                          <a:cs typeface="+mn-cs"/>
                        </a:rPr>
                        <a:t>&lt;part name="</a:t>
                      </a:r>
                      <a:r>
                        <a:rPr lang="en-US" sz="1000" b="0" i="0" kern="1200" dirty="0" smtClean="0">
                          <a:solidFill>
                            <a:srgbClr val="00B0F0"/>
                          </a:solidFill>
                          <a:effectLst/>
                          <a:latin typeface="+mn-lt"/>
                          <a:ea typeface="+mn-ea"/>
                          <a:cs typeface="+mn-cs"/>
                        </a:rPr>
                        <a:t>return</a:t>
                      </a:r>
                      <a:r>
                        <a:rPr lang="en-US" sz="1000" b="0" i="0" kern="1200" dirty="0" smtClean="0">
                          <a:solidFill>
                            <a:schemeClr val="dk1"/>
                          </a:solidFill>
                          <a:effectLst/>
                          <a:latin typeface="+mn-lt"/>
                          <a:ea typeface="+mn-ea"/>
                          <a:cs typeface="+mn-cs"/>
                        </a:rPr>
                        <a:t>" type="</a:t>
                      </a:r>
                      <a:r>
                        <a:rPr lang="en-US" sz="1000" b="0" i="0" kern="1200" dirty="0" err="1" smtClean="0">
                          <a:solidFill>
                            <a:srgbClr val="00B0F0"/>
                          </a:solidFill>
                          <a:effectLst/>
                          <a:latin typeface="+mn-lt"/>
                          <a:ea typeface="+mn-ea"/>
                          <a:cs typeface="+mn-cs"/>
                        </a:rPr>
                        <a:t>xsd:string</a:t>
                      </a:r>
                      <a:r>
                        <a:rPr lang="en-US" sz="1000" b="0" i="0" kern="1200" dirty="0" smtClean="0">
                          <a:solidFill>
                            <a:schemeClr val="dk1"/>
                          </a:solidFill>
                          <a:effectLst/>
                          <a:latin typeface="+mn-lt"/>
                          <a:ea typeface="+mn-ea"/>
                          <a:cs typeface="+mn-cs"/>
                        </a:rPr>
                        <a:t>"/&gt;  </a:t>
                      </a:r>
                    </a:p>
                    <a:p>
                      <a:r>
                        <a:rPr lang="en-US" sz="1000" b="0" i="0" kern="1200" dirty="0" smtClean="0">
                          <a:solidFill>
                            <a:schemeClr val="dk1"/>
                          </a:solidFill>
                          <a:effectLst/>
                          <a:latin typeface="+mn-lt"/>
                          <a:ea typeface="+mn-ea"/>
                          <a:cs typeface="+mn-cs"/>
                        </a:rPr>
                        <a:t>&lt;/message&gt; </a:t>
                      </a:r>
                    </a:p>
                    <a:p>
                      <a:endParaRPr lang="en-US" dirty="0"/>
                    </a:p>
                  </a:txBody>
                  <a:tcPr/>
                </a:tc>
                <a:tc>
                  <a:txBody>
                    <a:bodyPr/>
                    <a:lstStyle/>
                    <a:p>
                      <a:pPr marL="0" algn="l" defTabSz="457200" rtl="0" eaLnBrk="1" latinLnBrk="0" hangingPunct="1"/>
                      <a:r>
                        <a:rPr lang="en-US" sz="1000" b="1" kern="1200" dirty="0" smtClean="0">
                          <a:solidFill>
                            <a:schemeClr val="dk1"/>
                          </a:solidFill>
                          <a:latin typeface="+mn-lt"/>
                          <a:ea typeface="+mn-ea"/>
                          <a:cs typeface="+mn-cs"/>
                        </a:rPr>
                        <a:t>Example : </a:t>
                      </a:r>
                    </a:p>
                    <a:p>
                      <a:endParaRPr lang="en-US" dirty="0" smtClean="0"/>
                    </a:p>
                    <a:p>
                      <a:pPr marL="0" algn="l" defTabSz="457200" rtl="0" eaLnBrk="1" latinLnBrk="0" hangingPunct="1"/>
                      <a:r>
                        <a:rPr lang="en-US" sz="1050" b="1" i="0" kern="1200" dirty="0" smtClean="0">
                          <a:solidFill>
                            <a:schemeClr val="dk1"/>
                          </a:solidFill>
                          <a:effectLst/>
                          <a:latin typeface="+mn-lt"/>
                          <a:ea typeface="+mn-ea"/>
                          <a:cs typeface="+mn-cs"/>
                        </a:rPr>
                        <a:t>1. In WSDL file, it specifies types details having namespace and </a:t>
                      </a:r>
                      <a:r>
                        <a:rPr lang="en-US" sz="1050" b="1" i="0" kern="1200" dirty="0" err="1" smtClean="0">
                          <a:solidFill>
                            <a:schemeClr val="dk1"/>
                          </a:solidFill>
                          <a:effectLst/>
                          <a:latin typeface="+mn-lt"/>
                          <a:ea typeface="+mn-ea"/>
                          <a:cs typeface="+mn-cs"/>
                        </a:rPr>
                        <a:t>schemaLocation</a:t>
                      </a:r>
                      <a:r>
                        <a:rPr lang="en-US" sz="1050" b="1" i="0" kern="1200" dirty="0" smtClean="0">
                          <a:solidFill>
                            <a:schemeClr val="dk1"/>
                          </a:solidFill>
                          <a:effectLst/>
                          <a:latin typeface="+mn-lt"/>
                          <a:ea typeface="+mn-ea"/>
                          <a:cs typeface="+mn-cs"/>
                        </a:rPr>
                        <a:t>.</a:t>
                      </a:r>
                    </a:p>
                    <a:p>
                      <a:pPr marL="0" algn="l" defTabSz="457200" rtl="0" eaLnBrk="1" latinLnBrk="0" hangingPunct="1"/>
                      <a:endParaRPr lang="en-US" sz="1050" b="1" i="0" kern="1200" dirty="0" smtClean="0">
                        <a:solidFill>
                          <a:schemeClr val="dk1"/>
                        </a:solidFill>
                        <a:effectLst/>
                        <a:latin typeface="+mn-lt"/>
                        <a:ea typeface="+mn-ea"/>
                        <a:cs typeface="+mn-cs"/>
                      </a:endParaRPr>
                    </a:p>
                    <a:p>
                      <a:r>
                        <a:rPr lang="en-US" sz="1000" b="0" i="0" kern="1200" dirty="0" smtClean="0">
                          <a:solidFill>
                            <a:schemeClr val="dk1"/>
                          </a:solidFill>
                          <a:effectLst/>
                          <a:latin typeface="+mn-lt"/>
                          <a:ea typeface="+mn-ea"/>
                          <a:cs typeface="+mn-cs"/>
                        </a:rPr>
                        <a:t>&lt;types&gt;  </a:t>
                      </a:r>
                    </a:p>
                    <a:p>
                      <a:r>
                        <a:rPr lang="en-US" sz="1000" b="0" i="0" kern="1200" dirty="0" smtClean="0">
                          <a:solidFill>
                            <a:schemeClr val="dk1"/>
                          </a:solidFill>
                          <a:effectLst/>
                          <a:latin typeface="+mn-lt"/>
                          <a:ea typeface="+mn-ea"/>
                          <a:cs typeface="+mn-cs"/>
                        </a:rPr>
                        <a:t>&lt;</a:t>
                      </a:r>
                      <a:r>
                        <a:rPr lang="en-US" sz="1000" b="0" i="0" kern="1200" dirty="0" err="1" smtClean="0">
                          <a:solidFill>
                            <a:schemeClr val="dk1"/>
                          </a:solidFill>
                          <a:effectLst/>
                          <a:latin typeface="+mn-lt"/>
                          <a:ea typeface="+mn-ea"/>
                          <a:cs typeface="+mn-cs"/>
                        </a:rPr>
                        <a:t>xsd:schema</a:t>
                      </a:r>
                      <a:r>
                        <a:rPr lang="en-US" sz="1000" b="0" i="0" kern="1200" dirty="0" smtClean="0">
                          <a:solidFill>
                            <a:schemeClr val="dk1"/>
                          </a:solidFill>
                          <a:effectLst/>
                          <a:latin typeface="+mn-lt"/>
                          <a:ea typeface="+mn-ea"/>
                          <a:cs typeface="+mn-cs"/>
                        </a:rPr>
                        <a:t>&gt;  </a:t>
                      </a:r>
                    </a:p>
                    <a:p>
                      <a:r>
                        <a:rPr lang="en-US" sz="1000" b="0" i="0" kern="1200" dirty="0" smtClean="0">
                          <a:solidFill>
                            <a:schemeClr val="dk1"/>
                          </a:solidFill>
                          <a:effectLst/>
                          <a:latin typeface="+mn-lt"/>
                          <a:ea typeface="+mn-ea"/>
                          <a:cs typeface="+mn-cs"/>
                        </a:rPr>
                        <a:t>&lt;</a:t>
                      </a:r>
                      <a:r>
                        <a:rPr lang="en-US" sz="1000" b="0" i="0" kern="1200" dirty="0" err="1" smtClean="0">
                          <a:solidFill>
                            <a:schemeClr val="dk1"/>
                          </a:solidFill>
                          <a:effectLst/>
                          <a:latin typeface="+mn-lt"/>
                          <a:ea typeface="+mn-ea"/>
                          <a:cs typeface="+mn-cs"/>
                        </a:rPr>
                        <a:t>xsd:</a:t>
                      </a:r>
                      <a:r>
                        <a:rPr lang="en-US" sz="1000" b="1" i="0" kern="1200" dirty="0" err="1" smtClean="0">
                          <a:solidFill>
                            <a:schemeClr val="dk1"/>
                          </a:solidFill>
                          <a:effectLst/>
                          <a:latin typeface="+mn-lt"/>
                          <a:ea typeface="+mn-ea"/>
                          <a:cs typeface="+mn-cs"/>
                        </a:rPr>
                        <a:t>import</a:t>
                      </a:r>
                      <a:r>
                        <a:rPr lang="en-US" sz="1000" b="0" i="0" kern="1200" dirty="0" smtClean="0">
                          <a:solidFill>
                            <a:schemeClr val="dk1"/>
                          </a:solidFill>
                          <a:effectLst/>
                          <a:latin typeface="+mn-lt"/>
                          <a:ea typeface="+mn-ea"/>
                          <a:cs typeface="+mn-cs"/>
                        </a:rPr>
                        <a:t> namespace="http://javatpoint.com/" </a:t>
                      </a:r>
                      <a:r>
                        <a:rPr lang="en-US" sz="1000" b="0" i="0" kern="1200" dirty="0" err="1" smtClean="0">
                          <a:solidFill>
                            <a:schemeClr val="dk1"/>
                          </a:solidFill>
                          <a:effectLst/>
                          <a:latin typeface="+mn-lt"/>
                          <a:ea typeface="+mn-ea"/>
                          <a:cs typeface="+mn-cs"/>
                        </a:rPr>
                        <a:t>schemaLocation</a:t>
                      </a:r>
                      <a:r>
                        <a:rPr lang="en-US" sz="1000" b="0" i="0" kern="1200" dirty="0" smtClean="0">
                          <a:solidFill>
                            <a:schemeClr val="dk1"/>
                          </a:solidFill>
                          <a:effectLst/>
                          <a:latin typeface="+mn-lt"/>
                          <a:ea typeface="+mn-ea"/>
                          <a:cs typeface="+mn-cs"/>
                        </a:rPr>
                        <a:t>="http://localhost:7779/</a:t>
                      </a:r>
                      <a:r>
                        <a:rPr lang="en-US" sz="1000" b="0" i="0" kern="1200" dirty="0" err="1" smtClean="0">
                          <a:solidFill>
                            <a:schemeClr val="dk1"/>
                          </a:solidFill>
                          <a:effectLst/>
                          <a:latin typeface="+mn-lt"/>
                          <a:ea typeface="+mn-ea"/>
                          <a:cs typeface="+mn-cs"/>
                        </a:rPr>
                        <a:t>ws</a:t>
                      </a:r>
                      <a:r>
                        <a:rPr lang="en-US" sz="1000" b="0" i="0" kern="1200" dirty="0" smtClean="0">
                          <a:solidFill>
                            <a:schemeClr val="dk1"/>
                          </a:solidFill>
                          <a:effectLst/>
                          <a:latin typeface="+mn-lt"/>
                          <a:ea typeface="+mn-ea"/>
                          <a:cs typeface="+mn-cs"/>
                        </a:rPr>
                        <a:t>/</a:t>
                      </a:r>
                      <a:r>
                        <a:rPr lang="en-US" sz="1000" b="0" i="0" kern="1200" dirty="0" err="1" smtClean="0">
                          <a:solidFill>
                            <a:schemeClr val="dk1"/>
                          </a:solidFill>
                          <a:effectLst/>
                          <a:latin typeface="+mn-lt"/>
                          <a:ea typeface="+mn-ea"/>
                          <a:cs typeface="+mn-cs"/>
                        </a:rPr>
                        <a:t>hello?xsd</a:t>
                      </a:r>
                      <a:r>
                        <a:rPr lang="en-US" sz="1000" b="0" i="0" kern="1200" dirty="0" smtClean="0">
                          <a:solidFill>
                            <a:schemeClr val="dk1"/>
                          </a:solidFill>
                          <a:effectLst/>
                          <a:latin typeface="+mn-lt"/>
                          <a:ea typeface="+mn-ea"/>
                          <a:cs typeface="+mn-cs"/>
                        </a:rPr>
                        <a:t>=1"/&gt;  </a:t>
                      </a:r>
                    </a:p>
                    <a:p>
                      <a:r>
                        <a:rPr lang="en-US" sz="1000" b="0" i="0" kern="1200" dirty="0" smtClean="0">
                          <a:solidFill>
                            <a:schemeClr val="dk1"/>
                          </a:solidFill>
                          <a:effectLst/>
                          <a:latin typeface="+mn-lt"/>
                          <a:ea typeface="+mn-ea"/>
                          <a:cs typeface="+mn-cs"/>
                        </a:rPr>
                        <a:t>&lt;/</a:t>
                      </a:r>
                      <a:r>
                        <a:rPr lang="en-US" sz="1000" b="0" i="0" kern="1200" dirty="0" err="1" smtClean="0">
                          <a:solidFill>
                            <a:schemeClr val="dk1"/>
                          </a:solidFill>
                          <a:effectLst/>
                          <a:latin typeface="+mn-lt"/>
                          <a:ea typeface="+mn-ea"/>
                          <a:cs typeface="+mn-cs"/>
                        </a:rPr>
                        <a:t>xsd:schema</a:t>
                      </a:r>
                      <a:r>
                        <a:rPr lang="en-US" sz="1000" b="0" i="0" kern="1200" dirty="0" smtClean="0">
                          <a:solidFill>
                            <a:schemeClr val="dk1"/>
                          </a:solidFill>
                          <a:effectLst/>
                          <a:latin typeface="+mn-lt"/>
                          <a:ea typeface="+mn-ea"/>
                          <a:cs typeface="+mn-cs"/>
                        </a:rPr>
                        <a:t>&gt;  </a:t>
                      </a:r>
                    </a:p>
                    <a:p>
                      <a:r>
                        <a:rPr lang="en-US" sz="1000" b="0" i="0" kern="1200" dirty="0" smtClean="0">
                          <a:solidFill>
                            <a:schemeClr val="dk1"/>
                          </a:solidFill>
                          <a:effectLst/>
                          <a:latin typeface="+mn-lt"/>
                          <a:ea typeface="+mn-ea"/>
                          <a:cs typeface="+mn-cs"/>
                        </a:rPr>
                        <a:t>&lt;/types&gt; </a:t>
                      </a:r>
                      <a:r>
                        <a:rPr lang="en-US" sz="1800" b="0" i="0" kern="1200" dirty="0" smtClean="0">
                          <a:solidFill>
                            <a:schemeClr val="dk1"/>
                          </a:solidFill>
                          <a:effectLst/>
                          <a:latin typeface="+mn-lt"/>
                          <a:ea typeface="+mn-ea"/>
                          <a:cs typeface="+mn-cs"/>
                        </a:rPr>
                        <a:t> </a:t>
                      </a:r>
                    </a:p>
                    <a:p>
                      <a:pPr marL="0" algn="l" defTabSz="457200" rtl="0" eaLnBrk="1" latinLnBrk="0" hangingPunct="1"/>
                      <a:endParaRPr lang="en-US" sz="1050" b="1" i="0" kern="1200" dirty="0" smtClean="0">
                        <a:solidFill>
                          <a:schemeClr val="dk1"/>
                        </a:solidFill>
                        <a:effectLst/>
                        <a:latin typeface="+mn-lt"/>
                        <a:ea typeface="+mn-ea"/>
                        <a:cs typeface="+mn-cs"/>
                      </a:endParaRPr>
                    </a:p>
                    <a:p>
                      <a:pPr marL="0" algn="l" defTabSz="457200" rtl="0" eaLnBrk="1" latinLnBrk="0" hangingPunct="1"/>
                      <a:r>
                        <a:rPr lang="en-US" sz="1050" b="1" i="0" kern="1200" dirty="0" smtClean="0">
                          <a:solidFill>
                            <a:schemeClr val="dk1"/>
                          </a:solidFill>
                          <a:effectLst/>
                          <a:latin typeface="+mn-lt"/>
                          <a:ea typeface="+mn-ea"/>
                          <a:cs typeface="+mn-cs"/>
                        </a:rPr>
                        <a:t>2. For message part, it defines name and element attributes.</a:t>
                      </a:r>
                    </a:p>
                    <a:p>
                      <a:pPr marL="0" algn="l" defTabSz="457200" rtl="0" eaLnBrk="1" latinLnBrk="0" hangingPunct="1"/>
                      <a:endParaRPr lang="en-US" sz="1050" b="1" i="0" kern="1200" dirty="0" smtClean="0">
                        <a:solidFill>
                          <a:schemeClr val="dk1"/>
                        </a:solidFill>
                        <a:effectLst/>
                        <a:latin typeface="+mn-lt"/>
                        <a:ea typeface="+mn-ea"/>
                        <a:cs typeface="+mn-cs"/>
                      </a:endParaRPr>
                    </a:p>
                    <a:p>
                      <a:pPr marL="0" algn="l" defTabSz="457200" rtl="0" eaLnBrk="1" latinLnBrk="0" hangingPunct="1"/>
                      <a:r>
                        <a:rPr lang="en-US" sz="1000" b="0" i="0" kern="1200" dirty="0" smtClean="0">
                          <a:solidFill>
                            <a:schemeClr val="dk1"/>
                          </a:solidFill>
                          <a:effectLst/>
                          <a:latin typeface="+mn-lt"/>
                          <a:ea typeface="+mn-ea"/>
                          <a:cs typeface="+mn-cs"/>
                        </a:rPr>
                        <a:t>&lt;message name="</a:t>
                      </a:r>
                      <a:r>
                        <a:rPr lang="en-US" sz="1000" b="0" i="0" kern="1200" dirty="0" err="1" smtClean="0">
                          <a:solidFill>
                            <a:srgbClr val="00B0F0"/>
                          </a:solidFill>
                          <a:effectLst/>
                          <a:latin typeface="+mn-lt"/>
                          <a:ea typeface="+mn-ea"/>
                          <a:cs typeface="+mn-cs"/>
                        </a:rPr>
                        <a:t>getHelloWorldAsString</a:t>
                      </a:r>
                      <a:r>
                        <a:rPr lang="en-US" sz="1000" b="0" i="0" kern="1200" dirty="0" smtClean="0">
                          <a:solidFill>
                            <a:schemeClr val="dk1"/>
                          </a:solidFill>
                          <a:effectLst/>
                          <a:latin typeface="+mn-lt"/>
                          <a:ea typeface="+mn-ea"/>
                          <a:cs typeface="+mn-cs"/>
                        </a:rPr>
                        <a:t>"&gt;  </a:t>
                      </a:r>
                    </a:p>
                    <a:p>
                      <a:pPr marL="0" algn="l" defTabSz="457200" rtl="0" eaLnBrk="1" latinLnBrk="0" hangingPunct="1"/>
                      <a:r>
                        <a:rPr lang="en-US" sz="1000" b="0" i="0" kern="1200" dirty="0" smtClean="0">
                          <a:solidFill>
                            <a:schemeClr val="dk1"/>
                          </a:solidFill>
                          <a:effectLst/>
                          <a:latin typeface="+mn-lt"/>
                          <a:ea typeface="+mn-ea"/>
                          <a:cs typeface="+mn-cs"/>
                        </a:rPr>
                        <a:t>&lt;part name="</a:t>
                      </a:r>
                      <a:r>
                        <a:rPr lang="en-US" sz="1000" b="0" i="0" kern="1200" dirty="0" smtClean="0">
                          <a:solidFill>
                            <a:srgbClr val="00B0F0"/>
                          </a:solidFill>
                          <a:effectLst/>
                          <a:latin typeface="+mn-lt"/>
                          <a:ea typeface="+mn-ea"/>
                          <a:cs typeface="+mn-cs"/>
                        </a:rPr>
                        <a:t>parameters</a:t>
                      </a:r>
                      <a:r>
                        <a:rPr lang="en-US" sz="1000" b="0" i="0" kern="1200" dirty="0" smtClean="0">
                          <a:solidFill>
                            <a:schemeClr val="dk1"/>
                          </a:solidFill>
                          <a:effectLst/>
                          <a:latin typeface="+mn-lt"/>
                          <a:ea typeface="+mn-ea"/>
                          <a:cs typeface="+mn-cs"/>
                        </a:rPr>
                        <a:t>" element="</a:t>
                      </a:r>
                      <a:r>
                        <a:rPr lang="en-US" sz="1000" b="0" i="0" kern="1200" dirty="0" err="1" smtClean="0">
                          <a:solidFill>
                            <a:srgbClr val="00B0F0"/>
                          </a:solidFill>
                          <a:effectLst/>
                          <a:latin typeface="+mn-lt"/>
                          <a:ea typeface="+mn-ea"/>
                          <a:cs typeface="+mn-cs"/>
                        </a:rPr>
                        <a:t>tns:getHelloWorldAsString</a:t>
                      </a:r>
                      <a:r>
                        <a:rPr lang="en-US" sz="1000" b="0" i="0" kern="1200" dirty="0" smtClean="0">
                          <a:solidFill>
                            <a:schemeClr val="dk1"/>
                          </a:solidFill>
                          <a:effectLst/>
                          <a:latin typeface="+mn-lt"/>
                          <a:ea typeface="+mn-ea"/>
                          <a:cs typeface="+mn-cs"/>
                        </a:rPr>
                        <a:t>"/&gt;  </a:t>
                      </a:r>
                    </a:p>
                    <a:p>
                      <a:pPr marL="0" algn="l" defTabSz="457200" rtl="0" eaLnBrk="1" latinLnBrk="0" hangingPunct="1"/>
                      <a:r>
                        <a:rPr lang="en-US" sz="1000" b="0" i="0" kern="1200" dirty="0" smtClean="0">
                          <a:solidFill>
                            <a:schemeClr val="dk1"/>
                          </a:solidFill>
                          <a:effectLst/>
                          <a:latin typeface="+mn-lt"/>
                          <a:ea typeface="+mn-ea"/>
                          <a:cs typeface="+mn-cs"/>
                        </a:rPr>
                        <a:t>&lt;/message&gt;  </a:t>
                      </a:r>
                    </a:p>
                    <a:p>
                      <a:pPr marL="0" algn="l" defTabSz="457200" rtl="0" eaLnBrk="1" latinLnBrk="0" hangingPunct="1"/>
                      <a:r>
                        <a:rPr lang="en-US" sz="1000" b="0" i="0" kern="1200" dirty="0" smtClean="0">
                          <a:solidFill>
                            <a:schemeClr val="dk1"/>
                          </a:solidFill>
                          <a:effectLst/>
                          <a:latin typeface="+mn-lt"/>
                          <a:ea typeface="+mn-ea"/>
                          <a:cs typeface="+mn-cs"/>
                        </a:rPr>
                        <a:t>&lt;message name="</a:t>
                      </a:r>
                      <a:r>
                        <a:rPr lang="en-US" sz="1000" b="0" i="0" kern="1200" dirty="0" err="1" smtClean="0">
                          <a:solidFill>
                            <a:srgbClr val="00B0F0"/>
                          </a:solidFill>
                          <a:effectLst/>
                          <a:latin typeface="+mn-lt"/>
                          <a:ea typeface="+mn-ea"/>
                          <a:cs typeface="+mn-cs"/>
                        </a:rPr>
                        <a:t>getHelloWorldAsStringResponse</a:t>
                      </a:r>
                      <a:r>
                        <a:rPr lang="en-US" sz="1000" b="0" i="0" kern="1200" dirty="0" smtClean="0">
                          <a:solidFill>
                            <a:schemeClr val="dk1"/>
                          </a:solidFill>
                          <a:effectLst/>
                          <a:latin typeface="+mn-lt"/>
                          <a:ea typeface="+mn-ea"/>
                          <a:cs typeface="+mn-cs"/>
                        </a:rPr>
                        <a:t>"&gt;  </a:t>
                      </a:r>
                    </a:p>
                    <a:p>
                      <a:pPr marL="0" algn="l" defTabSz="457200" rtl="0" eaLnBrk="1" latinLnBrk="0" hangingPunct="1"/>
                      <a:r>
                        <a:rPr lang="en-US" sz="1000" b="0" i="0" kern="1200" dirty="0" smtClean="0">
                          <a:solidFill>
                            <a:schemeClr val="dk1"/>
                          </a:solidFill>
                          <a:effectLst/>
                          <a:latin typeface="+mn-lt"/>
                          <a:ea typeface="+mn-ea"/>
                          <a:cs typeface="+mn-cs"/>
                        </a:rPr>
                        <a:t>&lt;part name="</a:t>
                      </a:r>
                      <a:r>
                        <a:rPr lang="en-US" sz="1000" b="0" i="0" kern="1200" dirty="0" smtClean="0">
                          <a:solidFill>
                            <a:srgbClr val="00B0F0"/>
                          </a:solidFill>
                          <a:effectLst/>
                          <a:latin typeface="+mn-lt"/>
                          <a:ea typeface="+mn-ea"/>
                          <a:cs typeface="+mn-cs"/>
                        </a:rPr>
                        <a:t>parameters</a:t>
                      </a:r>
                      <a:r>
                        <a:rPr lang="en-US" sz="1000" b="0" i="0" kern="1200" dirty="0" smtClean="0">
                          <a:solidFill>
                            <a:schemeClr val="dk1"/>
                          </a:solidFill>
                          <a:effectLst/>
                          <a:latin typeface="+mn-lt"/>
                          <a:ea typeface="+mn-ea"/>
                          <a:cs typeface="+mn-cs"/>
                        </a:rPr>
                        <a:t>" element="</a:t>
                      </a:r>
                      <a:r>
                        <a:rPr lang="en-US" sz="1000" b="0" i="0" kern="1200" dirty="0" err="1" smtClean="0">
                          <a:solidFill>
                            <a:srgbClr val="00B0F0"/>
                          </a:solidFill>
                          <a:effectLst/>
                          <a:latin typeface="+mn-lt"/>
                          <a:ea typeface="+mn-ea"/>
                          <a:cs typeface="+mn-cs"/>
                        </a:rPr>
                        <a:t>tns:getHelloWorldAsStringResponse</a:t>
                      </a:r>
                      <a:r>
                        <a:rPr lang="en-US" sz="1000" b="0" i="0" kern="1200" dirty="0" smtClean="0">
                          <a:solidFill>
                            <a:schemeClr val="dk1"/>
                          </a:solidFill>
                          <a:effectLst/>
                          <a:latin typeface="+mn-lt"/>
                          <a:ea typeface="+mn-ea"/>
                          <a:cs typeface="+mn-cs"/>
                        </a:rPr>
                        <a:t>"/&gt;  </a:t>
                      </a:r>
                    </a:p>
                    <a:p>
                      <a:pPr marL="0" algn="l" defTabSz="457200" rtl="0" eaLnBrk="1" latinLnBrk="0" hangingPunct="1"/>
                      <a:r>
                        <a:rPr lang="en-US" sz="1000" b="0" i="0" kern="1200" dirty="0" smtClean="0">
                          <a:solidFill>
                            <a:schemeClr val="dk1"/>
                          </a:solidFill>
                          <a:effectLst/>
                          <a:latin typeface="+mn-lt"/>
                          <a:ea typeface="+mn-ea"/>
                          <a:cs typeface="+mn-cs"/>
                        </a:rPr>
                        <a:t>&lt;/message&gt;  </a:t>
                      </a:r>
                    </a:p>
                    <a:p>
                      <a:pPr marL="0" algn="l" defTabSz="457200" rtl="0" eaLnBrk="1" latinLnBrk="0" hangingPunct="1"/>
                      <a:endParaRPr lang="en-US" sz="1050" b="1" i="0" kern="1200" dirty="0" smtClean="0">
                        <a:solidFill>
                          <a:schemeClr val="dk1"/>
                        </a:solidFill>
                        <a:effectLst/>
                        <a:latin typeface="+mn-lt"/>
                        <a:ea typeface="+mn-ea"/>
                        <a:cs typeface="+mn-cs"/>
                      </a:endParaRPr>
                    </a:p>
                    <a:p>
                      <a:pPr marL="0" algn="l" defTabSz="457200" rtl="0" eaLnBrk="1" latinLnBrk="0" hangingPunct="1"/>
                      <a:endParaRPr lang="en-US" sz="1050" b="1" i="0" kern="1200" dirty="0" smtClean="0">
                        <a:solidFill>
                          <a:schemeClr val="dk1"/>
                        </a:solidFill>
                        <a:effectLst/>
                        <a:latin typeface="+mn-lt"/>
                        <a:ea typeface="+mn-ea"/>
                        <a:cs typeface="+mn-cs"/>
                      </a:endParaRPr>
                    </a:p>
                    <a:p>
                      <a:endParaRPr lang="en-US" dirty="0" smtClean="0"/>
                    </a:p>
                    <a:p>
                      <a:endParaRPr lang="en-US" dirty="0" smtClean="0"/>
                    </a:p>
                    <a:p>
                      <a:endParaRPr lang="en-US" dirty="0" smtClean="0"/>
                    </a:p>
                  </a:txBody>
                  <a:tcPr/>
                </a:tc>
              </a:tr>
            </a:tbl>
          </a:graphicData>
        </a:graphic>
      </p:graphicFrame>
    </p:spTree>
    <p:extLst>
      <p:ext uri="{BB962C8B-B14F-4D97-AF65-F5344CB8AC3E}">
        <p14:creationId xmlns:p14="http://schemas.microsoft.com/office/powerpoint/2010/main" val="3541576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844" y="0"/>
            <a:ext cx="8596668" cy="510073"/>
          </a:xfrm>
        </p:spPr>
        <p:txBody>
          <a:bodyPr>
            <a:normAutofit fontScale="90000"/>
          </a:bodyPr>
          <a:lstStyle/>
          <a:p>
            <a:r>
              <a:rPr lang="en-US" dirty="0" smtClean="0"/>
              <a:t>Actual examples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724642298"/>
              </p:ext>
            </p:extLst>
          </p:nvPr>
        </p:nvGraphicFramePr>
        <p:xfrm>
          <a:off x="137883" y="617028"/>
          <a:ext cx="11842622" cy="5821680"/>
        </p:xfrm>
        <a:graphic>
          <a:graphicData uri="http://schemas.openxmlformats.org/drawingml/2006/table">
            <a:tbl>
              <a:tblPr firstRow="1" bandRow="1">
                <a:tableStyleId>{5C22544A-7EE6-4342-B048-85BDC9FD1C3A}</a:tableStyleId>
              </a:tblPr>
              <a:tblGrid>
                <a:gridCol w="5921311"/>
                <a:gridCol w="5921311"/>
              </a:tblGrid>
              <a:tr h="362686">
                <a:tc>
                  <a:txBody>
                    <a:bodyPr/>
                    <a:lstStyle/>
                    <a:p>
                      <a:r>
                        <a:rPr lang="en-US" dirty="0" smtClean="0"/>
                        <a:t>RPC</a:t>
                      </a:r>
                      <a:r>
                        <a:rPr lang="en-US" baseline="0" dirty="0" smtClean="0"/>
                        <a:t> WSDL</a:t>
                      </a:r>
                      <a:endParaRPr lang="en-US" dirty="0"/>
                    </a:p>
                  </a:txBody>
                  <a:tcPr/>
                </a:tc>
                <a:tc>
                  <a:txBody>
                    <a:bodyPr/>
                    <a:lstStyle/>
                    <a:p>
                      <a:r>
                        <a:rPr lang="en-US" dirty="0" smtClean="0"/>
                        <a:t>DOC WSDL</a:t>
                      </a:r>
                      <a:endParaRPr lang="en-US" dirty="0"/>
                    </a:p>
                  </a:txBody>
                  <a:tcPr/>
                </a:tc>
              </a:tr>
              <a:tr h="736514">
                <a:tc>
                  <a:txBody>
                    <a:bodyPr/>
                    <a:lstStyle/>
                    <a:p>
                      <a:r>
                        <a:rPr lang="en-US" sz="800" dirty="0" smtClean="0"/>
                        <a:t>&lt;definitions </a:t>
                      </a:r>
                      <a:r>
                        <a:rPr lang="en-US" sz="800" dirty="0" err="1" smtClean="0"/>
                        <a:t>xmlns:wsu</a:t>
                      </a:r>
                      <a:r>
                        <a:rPr lang="en-US" sz="800" dirty="0" smtClean="0"/>
                        <a:t>="http://docs.oasis-open.org/</a:t>
                      </a:r>
                      <a:r>
                        <a:rPr lang="en-US" sz="800" dirty="0" err="1" smtClean="0"/>
                        <a:t>wss</a:t>
                      </a:r>
                      <a:r>
                        <a:rPr lang="en-US" sz="800" dirty="0" smtClean="0"/>
                        <a:t>/2004/01/oasis-200401-wss-wssecurity-utility-1.0.xsd" </a:t>
                      </a:r>
                      <a:r>
                        <a:rPr lang="en-US" sz="800" dirty="0" err="1" smtClean="0"/>
                        <a:t>xmlns:wsp</a:t>
                      </a:r>
                      <a:r>
                        <a:rPr lang="en-US" sz="800" dirty="0" smtClean="0"/>
                        <a:t>="http://www.w3.org/ns/ws-policy" xmlns:wsp1_2="http://schemas.xmlsoap.org/</a:t>
                      </a:r>
                      <a:r>
                        <a:rPr lang="en-US" sz="800" dirty="0" err="1" smtClean="0"/>
                        <a:t>ws</a:t>
                      </a:r>
                      <a:r>
                        <a:rPr lang="en-US" sz="800" dirty="0" smtClean="0"/>
                        <a:t>/2004/09/policy" </a:t>
                      </a:r>
                      <a:r>
                        <a:rPr lang="en-US" sz="800" dirty="0" err="1" smtClean="0"/>
                        <a:t>xmlns:wsam</a:t>
                      </a:r>
                      <a:r>
                        <a:rPr lang="en-US" sz="800" dirty="0" smtClean="0"/>
                        <a:t>="http://www.w3.org/2007/05/addressing/metadata" </a:t>
                      </a:r>
                      <a:r>
                        <a:rPr lang="en-US" sz="800" dirty="0" err="1" smtClean="0"/>
                        <a:t>xmlns:soap</a:t>
                      </a:r>
                      <a:r>
                        <a:rPr lang="en-US" sz="800" dirty="0" smtClean="0"/>
                        <a:t>="http://schemas.xmlsoap.org/</a:t>
                      </a:r>
                      <a:r>
                        <a:rPr lang="en-US" sz="800" dirty="0" err="1" smtClean="0"/>
                        <a:t>wsdl</a:t>
                      </a:r>
                      <a:r>
                        <a:rPr lang="en-US" sz="800" dirty="0" smtClean="0"/>
                        <a:t>/soap/" </a:t>
                      </a:r>
                      <a:r>
                        <a:rPr lang="en-US" sz="800" dirty="0" err="1" smtClean="0"/>
                        <a:t>xmlns:tns</a:t>
                      </a:r>
                      <a:r>
                        <a:rPr lang="en-US" sz="800" dirty="0" smtClean="0"/>
                        <a:t>="http://server.jaxwsRPC.typeAR.co.za/" </a:t>
                      </a:r>
                      <a:r>
                        <a:rPr lang="en-US" sz="800" dirty="0" err="1" smtClean="0"/>
                        <a:t>xmlns:xsd</a:t>
                      </a:r>
                      <a:r>
                        <a:rPr lang="en-US" sz="800" dirty="0" smtClean="0"/>
                        <a:t>="http://www.w3.org/2001/XMLSchema" </a:t>
                      </a:r>
                      <a:r>
                        <a:rPr lang="en-US" sz="800" dirty="0" err="1" smtClean="0"/>
                        <a:t>xmlns</a:t>
                      </a:r>
                      <a:r>
                        <a:rPr lang="en-US" sz="800" dirty="0" smtClean="0"/>
                        <a:t>="http://schemas.xmlsoap.org/</a:t>
                      </a:r>
                      <a:r>
                        <a:rPr lang="en-US" sz="800" dirty="0" err="1" smtClean="0"/>
                        <a:t>wsdl</a:t>
                      </a:r>
                      <a:r>
                        <a:rPr lang="en-US" sz="800" dirty="0" smtClean="0"/>
                        <a:t>/" </a:t>
                      </a:r>
                      <a:r>
                        <a:rPr lang="en-US" sz="800" dirty="0" err="1" smtClean="0"/>
                        <a:t>targetNamespace</a:t>
                      </a:r>
                      <a:r>
                        <a:rPr lang="en-US" sz="800" dirty="0" smtClean="0"/>
                        <a:t>="http://server.jaxwsRPC.typeAR.co.za/" name="</a:t>
                      </a:r>
                      <a:r>
                        <a:rPr lang="en-US" sz="800" dirty="0" err="1" smtClean="0"/>
                        <a:t>JaxwsRPCImplService</a:t>
                      </a:r>
                      <a:r>
                        <a:rPr lang="en-US" sz="800" dirty="0" smtClean="0"/>
                        <a:t>"&gt;</a:t>
                      </a:r>
                    </a:p>
                    <a:p>
                      <a:r>
                        <a:rPr lang="en-US" sz="800" dirty="0" smtClean="0">
                          <a:solidFill>
                            <a:srgbClr val="00B050"/>
                          </a:solidFill>
                        </a:rPr>
                        <a:t>&lt;types/&gt;</a:t>
                      </a:r>
                    </a:p>
                    <a:p>
                      <a:r>
                        <a:rPr lang="en-US" sz="800" dirty="0" smtClean="0"/>
                        <a:t>&lt;message name="</a:t>
                      </a:r>
                      <a:r>
                        <a:rPr lang="en-US" sz="800" dirty="0" err="1" smtClean="0"/>
                        <a:t>getHelloWorldAsString</a:t>
                      </a:r>
                      <a:r>
                        <a:rPr lang="en-US" sz="800" dirty="0" smtClean="0"/>
                        <a:t>"&gt;</a:t>
                      </a:r>
                    </a:p>
                    <a:p>
                      <a:r>
                        <a:rPr lang="en-US" sz="800" dirty="0" smtClean="0"/>
                        <a:t>&lt;part name="arg0" type="</a:t>
                      </a:r>
                      <a:r>
                        <a:rPr lang="en-US" sz="800" dirty="0" err="1" smtClean="0"/>
                        <a:t>xsd:string</a:t>
                      </a:r>
                      <a:r>
                        <a:rPr lang="en-US" sz="800" dirty="0" smtClean="0"/>
                        <a:t>"/&gt;</a:t>
                      </a:r>
                    </a:p>
                    <a:p>
                      <a:r>
                        <a:rPr lang="en-US" sz="800" dirty="0" smtClean="0"/>
                        <a:t>&lt;/message&gt;</a:t>
                      </a:r>
                    </a:p>
                    <a:p>
                      <a:r>
                        <a:rPr lang="en-US" sz="800" dirty="0" smtClean="0"/>
                        <a:t>&lt;message name="</a:t>
                      </a:r>
                      <a:r>
                        <a:rPr lang="en-US" sz="800" dirty="0" err="1" smtClean="0"/>
                        <a:t>getHelloWorldAsStringResponse</a:t>
                      </a:r>
                      <a:r>
                        <a:rPr lang="en-US" sz="800" dirty="0" smtClean="0"/>
                        <a:t>"&gt;</a:t>
                      </a:r>
                    </a:p>
                    <a:p>
                      <a:r>
                        <a:rPr lang="en-US" sz="800" dirty="0" smtClean="0"/>
                        <a:t>&lt;part name="return" type="</a:t>
                      </a:r>
                      <a:r>
                        <a:rPr lang="en-US" sz="800" dirty="0" err="1" smtClean="0"/>
                        <a:t>xsd:string</a:t>
                      </a:r>
                      <a:r>
                        <a:rPr lang="en-US" sz="800" dirty="0" smtClean="0"/>
                        <a:t>"/&gt;</a:t>
                      </a:r>
                    </a:p>
                    <a:p>
                      <a:r>
                        <a:rPr lang="en-US" sz="800" dirty="0" smtClean="0"/>
                        <a:t>&lt;/message&gt;</a:t>
                      </a:r>
                    </a:p>
                    <a:p>
                      <a:r>
                        <a:rPr lang="en-US" sz="800" dirty="0" smtClean="0"/>
                        <a:t>&lt;</a:t>
                      </a:r>
                      <a:r>
                        <a:rPr lang="en-US" sz="800" dirty="0" err="1" smtClean="0"/>
                        <a:t>portType</a:t>
                      </a:r>
                      <a:r>
                        <a:rPr lang="en-US" sz="800" dirty="0" smtClean="0"/>
                        <a:t> name="</a:t>
                      </a:r>
                      <a:r>
                        <a:rPr lang="en-US" sz="800" dirty="0" err="1" smtClean="0"/>
                        <a:t>JaxwsRPCInterface</a:t>
                      </a:r>
                      <a:r>
                        <a:rPr lang="en-US" sz="800" dirty="0" smtClean="0"/>
                        <a:t>"&gt;</a:t>
                      </a:r>
                    </a:p>
                    <a:p>
                      <a:r>
                        <a:rPr lang="en-US" sz="800" dirty="0" smtClean="0"/>
                        <a:t>&lt;operation name="</a:t>
                      </a:r>
                      <a:r>
                        <a:rPr lang="en-US" sz="800" dirty="0" err="1" smtClean="0"/>
                        <a:t>getHelloWorldAsString</a:t>
                      </a:r>
                      <a:r>
                        <a:rPr lang="en-US" sz="800" dirty="0" smtClean="0"/>
                        <a:t>"&gt;</a:t>
                      </a:r>
                    </a:p>
                    <a:p>
                      <a:r>
                        <a:rPr lang="en-US" sz="800" dirty="0" smtClean="0"/>
                        <a:t>&lt;input </a:t>
                      </a:r>
                      <a:r>
                        <a:rPr lang="en-US" sz="800" dirty="0" err="1" smtClean="0"/>
                        <a:t>wsam:Action</a:t>
                      </a:r>
                      <a:r>
                        <a:rPr lang="en-US" sz="800" dirty="0" smtClean="0"/>
                        <a:t>="http://server.jaxwsRPC.typeAR.co.za/</a:t>
                      </a:r>
                      <a:r>
                        <a:rPr lang="en-US" sz="800" dirty="0" err="1" smtClean="0"/>
                        <a:t>JaxwsRPCInterface</a:t>
                      </a:r>
                      <a:r>
                        <a:rPr lang="en-US" sz="800" dirty="0" smtClean="0"/>
                        <a:t>/</a:t>
                      </a:r>
                      <a:r>
                        <a:rPr lang="en-US" sz="800" dirty="0" err="1" smtClean="0"/>
                        <a:t>getHelloWorldAsStringRequest</a:t>
                      </a:r>
                      <a:r>
                        <a:rPr lang="en-US" sz="800" dirty="0" smtClean="0"/>
                        <a:t>" message="</a:t>
                      </a:r>
                      <a:r>
                        <a:rPr lang="en-US" sz="800" dirty="0" err="1" smtClean="0"/>
                        <a:t>tns:getHelloWorldAsString</a:t>
                      </a:r>
                      <a:r>
                        <a:rPr lang="en-US" sz="800" dirty="0" smtClean="0"/>
                        <a:t>"/&gt;</a:t>
                      </a:r>
                    </a:p>
                    <a:p>
                      <a:r>
                        <a:rPr lang="en-US" sz="800" dirty="0" smtClean="0"/>
                        <a:t>&lt;output </a:t>
                      </a:r>
                      <a:r>
                        <a:rPr lang="en-US" sz="800" dirty="0" err="1" smtClean="0"/>
                        <a:t>wsam:Action</a:t>
                      </a:r>
                      <a:r>
                        <a:rPr lang="en-US" sz="800" dirty="0" smtClean="0"/>
                        <a:t>="http://server.jaxwsRPC.typeAR.co.za/</a:t>
                      </a:r>
                      <a:r>
                        <a:rPr lang="en-US" sz="800" dirty="0" err="1" smtClean="0"/>
                        <a:t>JaxwsRPCInterface</a:t>
                      </a:r>
                      <a:r>
                        <a:rPr lang="en-US" sz="800" dirty="0" smtClean="0"/>
                        <a:t>/</a:t>
                      </a:r>
                      <a:r>
                        <a:rPr lang="en-US" sz="800" dirty="0" err="1" smtClean="0"/>
                        <a:t>getHelloWorldAsStringResponse</a:t>
                      </a:r>
                      <a:r>
                        <a:rPr lang="en-US" sz="800" dirty="0" smtClean="0"/>
                        <a:t>" message="</a:t>
                      </a:r>
                      <a:r>
                        <a:rPr lang="en-US" sz="800" dirty="0" err="1" smtClean="0"/>
                        <a:t>tns:getHelloWorldAsStringResponse</a:t>
                      </a:r>
                      <a:r>
                        <a:rPr lang="en-US" sz="800" dirty="0" smtClean="0"/>
                        <a:t>"/&gt;</a:t>
                      </a:r>
                    </a:p>
                    <a:p>
                      <a:r>
                        <a:rPr lang="en-US" sz="800" dirty="0" smtClean="0"/>
                        <a:t>&lt;/operation&gt;</a:t>
                      </a:r>
                    </a:p>
                    <a:p>
                      <a:r>
                        <a:rPr lang="en-US" sz="800" dirty="0" smtClean="0"/>
                        <a:t>&lt;/</a:t>
                      </a:r>
                      <a:r>
                        <a:rPr lang="en-US" sz="800" dirty="0" err="1" smtClean="0"/>
                        <a:t>portType</a:t>
                      </a:r>
                      <a:r>
                        <a:rPr lang="en-US" sz="800" dirty="0" smtClean="0"/>
                        <a:t>&gt;</a:t>
                      </a:r>
                    </a:p>
                    <a:p>
                      <a:r>
                        <a:rPr lang="en-US" sz="800" dirty="0" smtClean="0"/>
                        <a:t>&lt;binding name="</a:t>
                      </a:r>
                      <a:r>
                        <a:rPr lang="en-US" sz="800" dirty="0" err="1" smtClean="0"/>
                        <a:t>JaxwsRPCImplPortBinding</a:t>
                      </a:r>
                      <a:r>
                        <a:rPr lang="en-US" sz="800" dirty="0" smtClean="0"/>
                        <a:t>" type="</a:t>
                      </a:r>
                      <a:r>
                        <a:rPr lang="en-US" sz="800" dirty="0" err="1" smtClean="0"/>
                        <a:t>tns:JaxwsRPCInterface</a:t>
                      </a:r>
                      <a:r>
                        <a:rPr lang="en-US" sz="800" dirty="0" smtClean="0"/>
                        <a:t>"&gt;</a:t>
                      </a:r>
                    </a:p>
                    <a:p>
                      <a:r>
                        <a:rPr lang="en-US" sz="800" dirty="0" smtClean="0"/>
                        <a:t>&lt;</a:t>
                      </a:r>
                      <a:r>
                        <a:rPr lang="en-US" sz="800" dirty="0" err="1" smtClean="0"/>
                        <a:t>soap:binding</a:t>
                      </a:r>
                      <a:r>
                        <a:rPr lang="en-US" sz="800" dirty="0" smtClean="0"/>
                        <a:t> transport="http://schemas.xmlsoap.org/soap/http" style="</a:t>
                      </a:r>
                      <a:r>
                        <a:rPr lang="en-US" sz="800" dirty="0" err="1" smtClean="0"/>
                        <a:t>rpc</a:t>
                      </a:r>
                      <a:r>
                        <a:rPr lang="en-US" sz="800" dirty="0" smtClean="0"/>
                        <a:t>"/&gt;</a:t>
                      </a:r>
                    </a:p>
                    <a:p>
                      <a:r>
                        <a:rPr lang="en-US" sz="800" dirty="0" smtClean="0"/>
                        <a:t>&lt;operation name="</a:t>
                      </a:r>
                      <a:r>
                        <a:rPr lang="en-US" sz="800" dirty="0" err="1" smtClean="0"/>
                        <a:t>getHelloWorldAsString</a:t>
                      </a:r>
                      <a:r>
                        <a:rPr lang="en-US" sz="800" dirty="0" smtClean="0"/>
                        <a:t>"&gt;</a:t>
                      </a:r>
                    </a:p>
                    <a:p>
                      <a:r>
                        <a:rPr lang="en-US" sz="800" dirty="0" smtClean="0"/>
                        <a:t>&lt;</a:t>
                      </a:r>
                      <a:r>
                        <a:rPr lang="en-US" sz="800" dirty="0" err="1" smtClean="0"/>
                        <a:t>soap:operation</a:t>
                      </a:r>
                      <a:r>
                        <a:rPr lang="en-US" sz="800" dirty="0" smtClean="0"/>
                        <a:t> </a:t>
                      </a:r>
                      <a:r>
                        <a:rPr lang="en-US" sz="800" dirty="0" err="1" smtClean="0"/>
                        <a:t>soapAction</a:t>
                      </a:r>
                      <a:r>
                        <a:rPr lang="en-US" sz="800" dirty="0" smtClean="0"/>
                        <a:t>=""/&gt;</a:t>
                      </a:r>
                    </a:p>
                    <a:p>
                      <a:r>
                        <a:rPr lang="en-US" sz="800" dirty="0" smtClean="0"/>
                        <a:t>&lt;input&gt;</a:t>
                      </a:r>
                    </a:p>
                    <a:p>
                      <a:r>
                        <a:rPr lang="en-US" sz="800" dirty="0" smtClean="0"/>
                        <a:t>&lt;</a:t>
                      </a:r>
                      <a:r>
                        <a:rPr lang="en-US" sz="800" dirty="0" err="1" smtClean="0"/>
                        <a:t>soap:body</a:t>
                      </a:r>
                      <a:r>
                        <a:rPr lang="en-US" sz="800" dirty="0" smtClean="0"/>
                        <a:t> use="literal" namespace="http://server.jaxwsRPC.typeAR.co.za/"/&gt;</a:t>
                      </a:r>
                    </a:p>
                    <a:p>
                      <a:r>
                        <a:rPr lang="en-US" sz="800" dirty="0" smtClean="0"/>
                        <a:t>&lt;/input&gt;</a:t>
                      </a:r>
                    </a:p>
                    <a:p>
                      <a:r>
                        <a:rPr lang="en-US" sz="800" dirty="0" smtClean="0"/>
                        <a:t>&lt;output&gt;</a:t>
                      </a:r>
                    </a:p>
                    <a:p>
                      <a:r>
                        <a:rPr lang="en-US" sz="800" dirty="0" smtClean="0"/>
                        <a:t>&lt;</a:t>
                      </a:r>
                      <a:r>
                        <a:rPr lang="en-US" sz="800" dirty="0" err="1" smtClean="0"/>
                        <a:t>soap:body</a:t>
                      </a:r>
                      <a:r>
                        <a:rPr lang="en-US" sz="800" dirty="0" smtClean="0"/>
                        <a:t> use="literal" namespace="http://server.jaxwsRPC.typeAR.co.za/"/&gt;</a:t>
                      </a:r>
                    </a:p>
                    <a:p>
                      <a:r>
                        <a:rPr lang="en-US" sz="800" dirty="0" smtClean="0"/>
                        <a:t>&lt;/output&gt;</a:t>
                      </a:r>
                    </a:p>
                    <a:p>
                      <a:r>
                        <a:rPr lang="en-US" sz="800" dirty="0" smtClean="0"/>
                        <a:t>&lt;/operation&gt;</a:t>
                      </a:r>
                    </a:p>
                    <a:p>
                      <a:r>
                        <a:rPr lang="en-US" sz="800" dirty="0" smtClean="0"/>
                        <a:t>&lt;/binding&gt;</a:t>
                      </a:r>
                    </a:p>
                    <a:p>
                      <a:r>
                        <a:rPr lang="en-US" sz="800" dirty="0" smtClean="0"/>
                        <a:t>&lt;service name="</a:t>
                      </a:r>
                      <a:r>
                        <a:rPr lang="en-US" sz="800" dirty="0" err="1" smtClean="0"/>
                        <a:t>JaxwsRPCImplService</a:t>
                      </a:r>
                      <a:r>
                        <a:rPr lang="en-US" sz="800" dirty="0" smtClean="0"/>
                        <a:t>"&gt;</a:t>
                      </a:r>
                    </a:p>
                    <a:p>
                      <a:r>
                        <a:rPr lang="en-US" sz="800" dirty="0" smtClean="0"/>
                        <a:t>&lt;port name="</a:t>
                      </a:r>
                      <a:r>
                        <a:rPr lang="en-US" sz="800" dirty="0" err="1" smtClean="0"/>
                        <a:t>JaxwsRPCImplPort</a:t>
                      </a:r>
                      <a:r>
                        <a:rPr lang="en-US" sz="800" dirty="0" smtClean="0"/>
                        <a:t>" binding="</a:t>
                      </a:r>
                      <a:r>
                        <a:rPr lang="en-US" sz="800" dirty="0" err="1" smtClean="0"/>
                        <a:t>tns:JaxwsRPCImplPortBinding</a:t>
                      </a:r>
                      <a:r>
                        <a:rPr lang="en-US" sz="800" dirty="0" smtClean="0"/>
                        <a:t>"&gt;</a:t>
                      </a:r>
                    </a:p>
                    <a:p>
                      <a:r>
                        <a:rPr lang="en-US" sz="800" dirty="0" smtClean="0"/>
                        <a:t>&lt;</a:t>
                      </a:r>
                      <a:r>
                        <a:rPr lang="en-US" sz="800" dirty="0" err="1" smtClean="0"/>
                        <a:t>soap:address</a:t>
                      </a:r>
                      <a:r>
                        <a:rPr lang="en-US" sz="800" dirty="0" smtClean="0"/>
                        <a:t> location="http://localhost:9991/</a:t>
                      </a:r>
                      <a:r>
                        <a:rPr lang="en-US" sz="800" dirty="0" err="1" smtClean="0"/>
                        <a:t>jaxwsRPCExample</a:t>
                      </a:r>
                      <a:r>
                        <a:rPr lang="en-US" sz="800" dirty="0" smtClean="0"/>
                        <a:t>"/&gt;</a:t>
                      </a:r>
                    </a:p>
                    <a:p>
                      <a:r>
                        <a:rPr lang="en-US" sz="800" dirty="0" smtClean="0"/>
                        <a:t>&lt;/port&gt;</a:t>
                      </a:r>
                    </a:p>
                    <a:p>
                      <a:r>
                        <a:rPr lang="en-US" sz="800" dirty="0" smtClean="0"/>
                        <a:t>&lt;/service&gt;</a:t>
                      </a:r>
                    </a:p>
                    <a:p>
                      <a:r>
                        <a:rPr lang="en-US" sz="800" dirty="0" smtClean="0"/>
                        <a:t>&lt;/definitions&gt;</a:t>
                      </a:r>
                      <a:endParaRPr lang="en-US" sz="800" dirty="0"/>
                    </a:p>
                  </a:txBody>
                  <a:tcPr/>
                </a:tc>
                <a:tc>
                  <a:txBody>
                    <a:bodyPr/>
                    <a:lstStyle/>
                    <a:p>
                      <a:r>
                        <a:rPr lang="en-US" sz="800" dirty="0" smtClean="0"/>
                        <a:t>&lt;definitions </a:t>
                      </a:r>
                      <a:r>
                        <a:rPr lang="en-US" sz="800" dirty="0" err="1" smtClean="0"/>
                        <a:t>xmlns:wsu</a:t>
                      </a:r>
                      <a:r>
                        <a:rPr lang="en-US" sz="800" dirty="0" smtClean="0"/>
                        <a:t>="http://docs.oasis-open.org/</a:t>
                      </a:r>
                      <a:r>
                        <a:rPr lang="en-US" sz="800" dirty="0" err="1" smtClean="0"/>
                        <a:t>wss</a:t>
                      </a:r>
                      <a:r>
                        <a:rPr lang="en-US" sz="800" dirty="0" smtClean="0"/>
                        <a:t>/2004/01/oasis-200401-wss-wssecurity-utility-1.0.xsd" </a:t>
                      </a:r>
                      <a:r>
                        <a:rPr lang="en-US" sz="800" dirty="0" err="1" smtClean="0"/>
                        <a:t>xmlns:wsp</a:t>
                      </a:r>
                      <a:r>
                        <a:rPr lang="en-US" sz="800" dirty="0" smtClean="0"/>
                        <a:t>="http://www.w3.org/ns/ws-policy" xmlns:wsp1_2="http://schemas.xmlsoap.org/</a:t>
                      </a:r>
                      <a:r>
                        <a:rPr lang="en-US" sz="800" dirty="0" err="1" smtClean="0"/>
                        <a:t>ws</a:t>
                      </a:r>
                      <a:r>
                        <a:rPr lang="en-US" sz="800" dirty="0" smtClean="0"/>
                        <a:t>/2004/09/policy" </a:t>
                      </a:r>
                      <a:r>
                        <a:rPr lang="en-US" sz="800" dirty="0" err="1" smtClean="0"/>
                        <a:t>xmlns:wsam</a:t>
                      </a:r>
                      <a:r>
                        <a:rPr lang="en-US" sz="800" dirty="0" smtClean="0"/>
                        <a:t>="http://www.w3.org/2007/05/addressing/metadata" </a:t>
                      </a:r>
                      <a:r>
                        <a:rPr lang="en-US" sz="800" dirty="0" err="1" smtClean="0"/>
                        <a:t>xmlns:soap</a:t>
                      </a:r>
                      <a:r>
                        <a:rPr lang="en-US" sz="800" dirty="0" smtClean="0"/>
                        <a:t>="http://schemas.xmlsoap.org/</a:t>
                      </a:r>
                      <a:r>
                        <a:rPr lang="en-US" sz="800" dirty="0" err="1" smtClean="0"/>
                        <a:t>wsdl</a:t>
                      </a:r>
                      <a:r>
                        <a:rPr lang="en-US" sz="800" dirty="0" smtClean="0"/>
                        <a:t>/soap/" </a:t>
                      </a:r>
                      <a:r>
                        <a:rPr lang="en-US" sz="800" dirty="0" err="1" smtClean="0"/>
                        <a:t>xmlns:tns</a:t>
                      </a:r>
                      <a:r>
                        <a:rPr lang="en-US" sz="800" dirty="0" smtClean="0"/>
                        <a:t>="http://server.jaxwsDOC.typeAR.co.za/" </a:t>
                      </a:r>
                      <a:r>
                        <a:rPr lang="en-US" sz="800" dirty="0" err="1" smtClean="0"/>
                        <a:t>xmlns:xsd</a:t>
                      </a:r>
                      <a:r>
                        <a:rPr lang="en-US" sz="800" dirty="0" smtClean="0"/>
                        <a:t>="http://www.w3.org/2001/XMLSchema" </a:t>
                      </a:r>
                      <a:r>
                        <a:rPr lang="en-US" sz="800" dirty="0" err="1" smtClean="0"/>
                        <a:t>xmlns</a:t>
                      </a:r>
                      <a:r>
                        <a:rPr lang="en-US" sz="800" dirty="0" smtClean="0"/>
                        <a:t>="http://schemas.xmlsoap.org/</a:t>
                      </a:r>
                      <a:r>
                        <a:rPr lang="en-US" sz="800" dirty="0" err="1" smtClean="0"/>
                        <a:t>wsdl</a:t>
                      </a:r>
                      <a:r>
                        <a:rPr lang="en-US" sz="800" dirty="0" smtClean="0"/>
                        <a:t>/" </a:t>
                      </a:r>
                      <a:r>
                        <a:rPr lang="en-US" sz="800" dirty="0" err="1" smtClean="0"/>
                        <a:t>targetNamespace</a:t>
                      </a:r>
                      <a:r>
                        <a:rPr lang="en-US" sz="800" dirty="0" smtClean="0"/>
                        <a:t>="http://server.jaxwsDOC.typeAR.co.za/" name="</a:t>
                      </a:r>
                      <a:r>
                        <a:rPr lang="en-US" sz="800" dirty="0" err="1" smtClean="0"/>
                        <a:t>JaxwsDOCImpService</a:t>
                      </a:r>
                      <a:r>
                        <a:rPr lang="en-US" sz="800" dirty="0" smtClean="0"/>
                        <a:t>"&gt;</a:t>
                      </a:r>
                    </a:p>
                    <a:p>
                      <a:r>
                        <a:rPr lang="en-US" sz="800" dirty="0" smtClean="0">
                          <a:solidFill>
                            <a:srgbClr val="00B050"/>
                          </a:solidFill>
                        </a:rPr>
                        <a:t>&lt;types&gt;</a:t>
                      </a:r>
                    </a:p>
                    <a:p>
                      <a:r>
                        <a:rPr lang="en-US" sz="800" dirty="0" smtClean="0">
                          <a:solidFill>
                            <a:srgbClr val="00B050"/>
                          </a:solidFill>
                        </a:rPr>
                        <a:t>&lt;</a:t>
                      </a:r>
                      <a:r>
                        <a:rPr lang="en-US" sz="800" dirty="0" err="1" smtClean="0">
                          <a:solidFill>
                            <a:srgbClr val="00B050"/>
                          </a:solidFill>
                        </a:rPr>
                        <a:t>xsd:schema</a:t>
                      </a:r>
                      <a:r>
                        <a:rPr lang="en-US" sz="800" dirty="0" smtClean="0">
                          <a:solidFill>
                            <a:srgbClr val="00B050"/>
                          </a:solidFill>
                        </a:rPr>
                        <a:t>&gt;</a:t>
                      </a:r>
                    </a:p>
                    <a:p>
                      <a:r>
                        <a:rPr lang="en-US" sz="800" dirty="0" smtClean="0">
                          <a:solidFill>
                            <a:srgbClr val="00B050"/>
                          </a:solidFill>
                        </a:rPr>
                        <a:t>&lt;</a:t>
                      </a:r>
                      <a:r>
                        <a:rPr lang="en-US" sz="800" dirty="0" err="1" smtClean="0">
                          <a:solidFill>
                            <a:srgbClr val="00B050"/>
                          </a:solidFill>
                        </a:rPr>
                        <a:t>xsd:import</a:t>
                      </a:r>
                      <a:r>
                        <a:rPr lang="en-US" sz="800" dirty="0" smtClean="0">
                          <a:solidFill>
                            <a:srgbClr val="00B050"/>
                          </a:solidFill>
                        </a:rPr>
                        <a:t> namespace="http://server.jaxwsDOC.typeAR.co.za/" </a:t>
                      </a:r>
                      <a:r>
                        <a:rPr lang="en-US" sz="800" dirty="0" err="1" smtClean="0">
                          <a:solidFill>
                            <a:srgbClr val="00B050"/>
                          </a:solidFill>
                        </a:rPr>
                        <a:t>schemaLocation</a:t>
                      </a:r>
                      <a:r>
                        <a:rPr lang="en-US" sz="800" dirty="0" smtClean="0">
                          <a:solidFill>
                            <a:srgbClr val="00B050"/>
                          </a:solidFill>
                        </a:rPr>
                        <a:t>="http://localhost:9991/</a:t>
                      </a:r>
                      <a:r>
                        <a:rPr lang="en-US" sz="800" dirty="0" err="1" smtClean="0">
                          <a:solidFill>
                            <a:srgbClr val="00B050"/>
                          </a:solidFill>
                        </a:rPr>
                        <a:t>jaxwsDOCExample?xsd</a:t>
                      </a:r>
                      <a:r>
                        <a:rPr lang="en-US" sz="800" dirty="0" smtClean="0">
                          <a:solidFill>
                            <a:srgbClr val="00B050"/>
                          </a:solidFill>
                        </a:rPr>
                        <a:t>=1"/&gt;</a:t>
                      </a:r>
                    </a:p>
                    <a:p>
                      <a:r>
                        <a:rPr lang="en-US" sz="800" dirty="0" smtClean="0">
                          <a:solidFill>
                            <a:srgbClr val="00B050"/>
                          </a:solidFill>
                        </a:rPr>
                        <a:t>&lt;/</a:t>
                      </a:r>
                      <a:r>
                        <a:rPr lang="en-US" sz="800" dirty="0" err="1" smtClean="0">
                          <a:solidFill>
                            <a:srgbClr val="00B050"/>
                          </a:solidFill>
                        </a:rPr>
                        <a:t>xsd:schema</a:t>
                      </a:r>
                      <a:r>
                        <a:rPr lang="en-US" sz="800" dirty="0" smtClean="0">
                          <a:solidFill>
                            <a:srgbClr val="00B050"/>
                          </a:solidFill>
                        </a:rPr>
                        <a:t>&gt;</a:t>
                      </a:r>
                    </a:p>
                    <a:p>
                      <a:r>
                        <a:rPr lang="en-US" sz="800" dirty="0" smtClean="0">
                          <a:solidFill>
                            <a:srgbClr val="00B050"/>
                          </a:solidFill>
                        </a:rPr>
                        <a:t>&lt;/types&gt;</a:t>
                      </a:r>
                    </a:p>
                    <a:p>
                      <a:r>
                        <a:rPr lang="en-US" sz="800" dirty="0" smtClean="0"/>
                        <a:t>&lt;message name="</a:t>
                      </a:r>
                      <a:r>
                        <a:rPr lang="en-US" sz="800" dirty="0" err="1" smtClean="0"/>
                        <a:t>getHelloWorldAsString</a:t>
                      </a:r>
                      <a:r>
                        <a:rPr lang="en-US" sz="800" dirty="0" smtClean="0"/>
                        <a:t>"&gt;</a:t>
                      </a:r>
                    </a:p>
                    <a:p>
                      <a:r>
                        <a:rPr lang="en-US" sz="800" dirty="0" smtClean="0"/>
                        <a:t>&lt;part name="parameters" element="</a:t>
                      </a:r>
                      <a:r>
                        <a:rPr lang="en-US" sz="800" dirty="0" err="1" smtClean="0"/>
                        <a:t>tns:getHelloWorldAsString</a:t>
                      </a:r>
                      <a:r>
                        <a:rPr lang="en-US" sz="800" dirty="0" smtClean="0"/>
                        <a:t>"/&gt;</a:t>
                      </a:r>
                    </a:p>
                    <a:p>
                      <a:r>
                        <a:rPr lang="en-US" sz="800" dirty="0" smtClean="0"/>
                        <a:t>&lt;/message&gt;</a:t>
                      </a:r>
                    </a:p>
                    <a:p>
                      <a:r>
                        <a:rPr lang="en-US" sz="800" dirty="0" smtClean="0"/>
                        <a:t>&lt;message name="</a:t>
                      </a:r>
                      <a:r>
                        <a:rPr lang="en-US" sz="800" dirty="0" err="1" smtClean="0"/>
                        <a:t>getHelloWorldAsStringResponse</a:t>
                      </a:r>
                      <a:r>
                        <a:rPr lang="en-US" sz="800" dirty="0" smtClean="0"/>
                        <a:t>"&gt;</a:t>
                      </a:r>
                    </a:p>
                    <a:p>
                      <a:r>
                        <a:rPr lang="en-US" sz="800" dirty="0" smtClean="0"/>
                        <a:t>&lt;part name="parameters" element="</a:t>
                      </a:r>
                      <a:r>
                        <a:rPr lang="en-US" sz="800" dirty="0" err="1" smtClean="0"/>
                        <a:t>tns:getHelloWorldAsStringResponse</a:t>
                      </a:r>
                      <a:r>
                        <a:rPr lang="en-US" sz="800" dirty="0" smtClean="0"/>
                        <a:t>"/&gt;</a:t>
                      </a:r>
                    </a:p>
                    <a:p>
                      <a:r>
                        <a:rPr lang="en-US" sz="800" dirty="0" smtClean="0"/>
                        <a:t>&lt;/message&gt;</a:t>
                      </a:r>
                    </a:p>
                    <a:p>
                      <a:r>
                        <a:rPr lang="en-US" sz="800" dirty="0" smtClean="0"/>
                        <a:t>&lt;</a:t>
                      </a:r>
                      <a:r>
                        <a:rPr lang="en-US" sz="800" dirty="0" err="1" smtClean="0"/>
                        <a:t>portType</a:t>
                      </a:r>
                      <a:r>
                        <a:rPr lang="en-US" sz="800" dirty="0" smtClean="0"/>
                        <a:t> name="</a:t>
                      </a:r>
                      <a:r>
                        <a:rPr lang="en-US" sz="800" dirty="0" err="1" smtClean="0"/>
                        <a:t>JaxwsDOCInterface</a:t>
                      </a:r>
                      <a:r>
                        <a:rPr lang="en-US" sz="800" dirty="0" smtClean="0"/>
                        <a:t>"&gt;</a:t>
                      </a:r>
                    </a:p>
                    <a:p>
                      <a:r>
                        <a:rPr lang="en-US" sz="800" dirty="0" smtClean="0"/>
                        <a:t>&lt;operation name="</a:t>
                      </a:r>
                      <a:r>
                        <a:rPr lang="en-US" sz="800" dirty="0" err="1" smtClean="0"/>
                        <a:t>getHelloWorldAsString</a:t>
                      </a:r>
                      <a:r>
                        <a:rPr lang="en-US" sz="800" dirty="0" smtClean="0"/>
                        <a:t>"&gt;</a:t>
                      </a:r>
                    </a:p>
                    <a:p>
                      <a:r>
                        <a:rPr lang="en-US" sz="800" dirty="0" smtClean="0"/>
                        <a:t>&lt;input </a:t>
                      </a:r>
                      <a:r>
                        <a:rPr lang="en-US" sz="800" dirty="0" err="1" smtClean="0"/>
                        <a:t>wsam:Action</a:t>
                      </a:r>
                      <a:r>
                        <a:rPr lang="en-US" sz="800" dirty="0" smtClean="0"/>
                        <a:t>="http://server.jaxwsDOC.typeAR.co.za/</a:t>
                      </a:r>
                      <a:r>
                        <a:rPr lang="en-US" sz="800" dirty="0" err="1" smtClean="0"/>
                        <a:t>JaxwsDOCInterface</a:t>
                      </a:r>
                      <a:r>
                        <a:rPr lang="en-US" sz="800" dirty="0" smtClean="0"/>
                        <a:t>/</a:t>
                      </a:r>
                      <a:r>
                        <a:rPr lang="en-US" sz="800" dirty="0" err="1" smtClean="0"/>
                        <a:t>getHelloWorldAsStringRequest</a:t>
                      </a:r>
                      <a:r>
                        <a:rPr lang="en-US" sz="800" dirty="0" smtClean="0"/>
                        <a:t>" message="</a:t>
                      </a:r>
                      <a:r>
                        <a:rPr lang="en-US" sz="800" dirty="0" err="1" smtClean="0"/>
                        <a:t>tns:getHelloWorldAsString</a:t>
                      </a:r>
                      <a:r>
                        <a:rPr lang="en-US" sz="800" dirty="0" smtClean="0"/>
                        <a:t>"/&gt;</a:t>
                      </a:r>
                    </a:p>
                    <a:p>
                      <a:r>
                        <a:rPr lang="en-US" sz="800" dirty="0" smtClean="0"/>
                        <a:t>&lt;output </a:t>
                      </a:r>
                      <a:r>
                        <a:rPr lang="en-US" sz="800" dirty="0" err="1" smtClean="0"/>
                        <a:t>wsam:Action</a:t>
                      </a:r>
                      <a:r>
                        <a:rPr lang="en-US" sz="800" dirty="0" smtClean="0"/>
                        <a:t>="http://server.jaxwsDOC.typeAR.co.za/</a:t>
                      </a:r>
                      <a:r>
                        <a:rPr lang="en-US" sz="800" dirty="0" err="1" smtClean="0"/>
                        <a:t>JaxwsDOCInterface</a:t>
                      </a:r>
                      <a:r>
                        <a:rPr lang="en-US" sz="800" dirty="0" smtClean="0"/>
                        <a:t>/</a:t>
                      </a:r>
                      <a:r>
                        <a:rPr lang="en-US" sz="800" dirty="0" err="1" smtClean="0"/>
                        <a:t>getHelloWorldAsStringResponse</a:t>
                      </a:r>
                      <a:r>
                        <a:rPr lang="en-US" sz="800" dirty="0" smtClean="0"/>
                        <a:t>" message="</a:t>
                      </a:r>
                      <a:r>
                        <a:rPr lang="en-US" sz="800" dirty="0" err="1" smtClean="0"/>
                        <a:t>tns:getHelloWorldAsStringResponse</a:t>
                      </a:r>
                      <a:r>
                        <a:rPr lang="en-US" sz="800" dirty="0" smtClean="0"/>
                        <a:t>"/&gt;</a:t>
                      </a:r>
                    </a:p>
                    <a:p>
                      <a:r>
                        <a:rPr lang="en-US" sz="800" dirty="0" smtClean="0"/>
                        <a:t>&lt;/operation&gt;</a:t>
                      </a:r>
                    </a:p>
                    <a:p>
                      <a:r>
                        <a:rPr lang="en-US" sz="800" dirty="0" smtClean="0"/>
                        <a:t>&lt;/</a:t>
                      </a:r>
                      <a:r>
                        <a:rPr lang="en-US" sz="800" dirty="0" err="1" smtClean="0"/>
                        <a:t>portType</a:t>
                      </a:r>
                      <a:r>
                        <a:rPr lang="en-US" sz="800" dirty="0" smtClean="0"/>
                        <a:t>&gt;</a:t>
                      </a:r>
                    </a:p>
                    <a:p>
                      <a:r>
                        <a:rPr lang="en-US" sz="800" dirty="0" smtClean="0"/>
                        <a:t>&lt;binding name="</a:t>
                      </a:r>
                      <a:r>
                        <a:rPr lang="en-US" sz="800" dirty="0" err="1" smtClean="0"/>
                        <a:t>JaxwsDOCImpPortBinding</a:t>
                      </a:r>
                      <a:r>
                        <a:rPr lang="en-US" sz="800" dirty="0" smtClean="0"/>
                        <a:t>" type="</a:t>
                      </a:r>
                      <a:r>
                        <a:rPr lang="en-US" sz="800" dirty="0" err="1" smtClean="0"/>
                        <a:t>tns:JaxwsDOCInterface</a:t>
                      </a:r>
                      <a:r>
                        <a:rPr lang="en-US" sz="800" dirty="0" smtClean="0"/>
                        <a:t>"&gt;</a:t>
                      </a:r>
                    </a:p>
                    <a:p>
                      <a:r>
                        <a:rPr lang="en-US" sz="800" dirty="0" smtClean="0"/>
                        <a:t>&lt;</a:t>
                      </a:r>
                      <a:r>
                        <a:rPr lang="en-US" sz="800" dirty="0" err="1" smtClean="0"/>
                        <a:t>soap:binding</a:t>
                      </a:r>
                      <a:r>
                        <a:rPr lang="en-US" sz="800" dirty="0" smtClean="0"/>
                        <a:t> transport="http://schemas.xmlsoap.org/soap/http" style="document"/&gt;</a:t>
                      </a:r>
                    </a:p>
                    <a:p>
                      <a:r>
                        <a:rPr lang="en-US" sz="800" dirty="0" smtClean="0"/>
                        <a:t>&lt;operation name="</a:t>
                      </a:r>
                      <a:r>
                        <a:rPr lang="en-US" sz="800" dirty="0" err="1" smtClean="0"/>
                        <a:t>getHelloWorldAsString</a:t>
                      </a:r>
                      <a:r>
                        <a:rPr lang="en-US" sz="800" dirty="0" smtClean="0"/>
                        <a:t>"&gt;</a:t>
                      </a:r>
                    </a:p>
                    <a:p>
                      <a:r>
                        <a:rPr lang="en-US" sz="800" dirty="0" smtClean="0"/>
                        <a:t>&lt;</a:t>
                      </a:r>
                      <a:r>
                        <a:rPr lang="en-US" sz="800" dirty="0" err="1" smtClean="0"/>
                        <a:t>soap:operation</a:t>
                      </a:r>
                      <a:r>
                        <a:rPr lang="en-US" sz="800" dirty="0" smtClean="0"/>
                        <a:t> </a:t>
                      </a:r>
                      <a:r>
                        <a:rPr lang="en-US" sz="800" dirty="0" err="1" smtClean="0"/>
                        <a:t>soapAction</a:t>
                      </a:r>
                      <a:r>
                        <a:rPr lang="en-US" sz="800" dirty="0" smtClean="0"/>
                        <a:t>=""/&gt;</a:t>
                      </a:r>
                    </a:p>
                    <a:p>
                      <a:r>
                        <a:rPr lang="en-US" sz="800" dirty="0" smtClean="0"/>
                        <a:t>&lt;input&gt;</a:t>
                      </a:r>
                    </a:p>
                    <a:p>
                      <a:r>
                        <a:rPr lang="en-US" sz="800" dirty="0" smtClean="0"/>
                        <a:t>&lt;</a:t>
                      </a:r>
                      <a:r>
                        <a:rPr lang="en-US" sz="800" dirty="0" err="1" smtClean="0"/>
                        <a:t>soap:body</a:t>
                      </a:r>
                      <a:r>
                        <a:rPr lang="en-US" sz="800" dirty="0" smtClean="0"/>
                        <a:t> use="literal"/&gt;</a:t>
                      </a:r>
                    </a:p>
                    <a:p>
                      <a:r>
                        <a:rPr lang="en-US" sz="800" dirty="0" smtClean="0"/>
                        <a:t>&lt;/input&gt;</a:t>
                      </a:r>
                    </a:p>
                    <a:p>
                      <a:r>
                        <a:rPr lang="en-US" sz="800" dirty="0" smtClean="0"/>
                        <a:t>&lt;output&gt;</a:t>
                      </a:r>
                    </a:p>
                    <a:p>
                      <a:r>
                        <a:rPr lang="en-US" sz="800" dirty="0" smtClean="0"/>
                        <a:t>&lt;</a:t>
                      </a:r>
                      <a:r>
                        <a:rPr lang="en-US" sz="800" dirty="0" err="1" smtClean="0"/>
                        <a:t>soap:body</a:t>
                      </a:r>
                      <a:r>
                        <a:rPr lang="en-US" sz="800" dirty="0" smtClean="0"/>
                        <a:t> use="literal"/&gt;</a:t>
                      </a:r>
                    </a:p>
                    <a:p>
                      <a:r>
                        <a:rPr lang="en-US" sz="800" dirty="0" smtClean="0"/>
                        <a:t>&lt;/output&gt;</a:t>
                      </a:r>
                    </a:p>
                    <a:p>
                      <a:r>
                        <a:rPr lang="en-US" sz="800" dirty="0" smtClean="0"/>
                        <a:t>&lt;/operation&gt;</a:t>
                      </a:r>
                    </a:p>
                    <a:p>
                      <a:r>
                        <a:rPr lang="en-US" sz="800" dirty="0" smtClean="0"/>
                        <a:t>&lt;/binding&gt;</a:t>
                      </a:r>
                    </a:p>
                    <a:p>
                      <a:r>
                        <a:rPr lang="en-US" sz="800" dirty="0" smtClean="0"/>
                        <a:t>&lt;service name="</a:t>
                      </a:r>
                      <a:r>
                        <a:rPr lang="en-US" sz="800" dirty="0" err="1" smtClean="0"/>
                        <a:t>JaxwsDOCImpService</a:t>
                      </a:r>
                      <a:r>
                        <a:rPr lang="en-US" sz="800" dirty="0" smtClean="0"/>
                        <a:t>"&gt;</a:t>
                      </a:r>
                    </a:p>
                    <a:p>
                      <a:r>
                        <a:rPr lang="en-US" sz="800" dirty="0" smtClean="0"/>
                        <a:t>&lt;port name="</a:t>
                      </a:r>
                      <a:r>
                        <a:rPr lang="en-US" sz="800" dirty="0" err="1" smtClean="0"/>
                        <a:t>JaxwsDOCImpPort</a:t>
                      </a:r>
                      <a:r>
                        <a:rPr lang="en-US" sz="800" dirty="0" smtClean="0"/>
                        <a:t>" binding="</a:t>
                      </a:r>
                      <a:r>
                        <a:rPr lang="en-US" sz="800" dirty="0" err="1" smtClean="0"/>
                        <a:t>tns:JaxwsDOCImpPortBinding</a:t>
                      </a:r>
                      <a:r>
                        <a:rPr lang="en-US" sz="800" dirty="0" smtClean="0"/>
                        <a:t>"&gt;</a:t>
                      </a:r>
                    </a:p>
                    <a:p>
                      <a:r>
                        <a:rPr lang="en-US" sz="800" dirty="0" smtClean="0"/>
                        <a:t>&lt;</a:t>
                      </a:r>
                      <a:r>
                        <a:rPr lang="en-US" sz="800" dirty="0" err="1" smtClean="0"/>
                        <a:t>soap:address</a:t>
                      </a:r>
                      <a:r>
                        <a:rPr lang="en-US" sz="800" dirty="0" smtClean="0"/>
                        <a:t> location="http://localhost:9991/</a:t>
                      </a:r>
                      <a:r>
                        <a:rPr lang="en-US" sz="800" dirty="0" err="1" smtClean="0"/>
                        <a:t>jaxwsDOCExample</a:t>
                      </a:r>
                      <a:r>
                        <a:rPr lang="en-US" sz="800" dirty="0" smtClean="0"/>
                        <a:t>"/&gt;</a:t>
                      </a:r>
                    </a:p>
                    <a:p>
                      <a:r>
                        <a:rPr lang="en-US" sz="800" dirty="0" smtClean="0"/>
                        <a:t>&lt;/port&gt;</a:t>
                      </a:r>
                    </a:p>
                    <a:p>
                      <a:r>
                        <a:rPr lang="en-US" sz="800" dirty="0" smtClean="0"/>
                        <a:t>&lt;/service&gt;</a:t>
                      </a:r>
                    </a:p>
                    <a:p>
                      <a:r>
                        <a:rPr lang="en-US" sz="800" dirty="0" smtClean="0"/>
                        <a:t>&lt;/definitions&gt;</a:t>
                      </a:r>
                      <a:endParaRPr lang="en-US" sz="800" dirty="0"/>
                    </a:p>
                  </a:txBody>
                  <a:tcPr/>
                </a:tc>
              </a:tr>
            </a:tbl>
          </a:graphicData>
        </a:graphic>
      </p:graphicFrame>
    </p:spTree>
    <p:extLst>
      <p:ext uri="{BB962C8B-B14F-4D97-AF65-F5344CB8AC3E}">
        <p14:creationId xmlns:p14="http://schemas.microsoft.com/office/powerpoint/2010/main" val="40822617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2453952" y="2750326"/>
            <a:ext cx="6888172" cy="574167"/>
          </a:xfrm>
        </p:spPr>
        <p:txBody>
          <a:bodyPr>
            <a:normAutofit fontScale="90000"/>
          </a:bodyPr>
          <a:lstStyle/>
          <a:p>
            <a:r>
              <a:rPr lang="en-US" dirty="0" smtClean="0"/>
              <a:t>JAX-WS [SOAP] Examples</a:t>
            </a:r>
            <a:endParaRPr lang="en-US" dirty="0"/>
          </a:p>
        </p:txBody>
      </p:sp>
      <p:sp>
        <p:nvSpPr>
          <p:cNvPr id="5" name="Rectangle 4"/>
          <p:cNvSpPr/>
          <p:nvPr/>
        </p:nvSpPr>
        <p:spPr>
          <a:xfrm>
            <a:off x="1413123" y="4328146"/>
            <a:ext cx="9988885" cy="369332"/>
          </a:xfrm>
          <a:prstGeom prst="rect">
            <a:avLst/>
          </a:prstGeom>
        </p:spPr>
        <p:txBody>
          <a:bodyPr wrap="square">
            <a:spAutoFit/>
          </a:bodyPr>
          <a:lstStyle/>
          <a:p>
            <a:r>
              <a:rPr lang="en-US" dirty="0"/>
              <a:t>ADOLPH REPOSITORY SPACE\WEB Services\SOAP\JAX-WS\RPC-</a:t>
            </a:r>
            <a:r>
              <a:rPr lang="en-US" dirty="0" err="1"/>
              <a:t>Webservices</a:t>
            </a:r>
            <a:r>
              <a:rPr lang="en-US" dirty="0"/>
              <a:t>\Example</a:t>
            </a:r>
          </a:p>
        </p:txBody>
      </p:sp>
      <p:sp>
        <p:nvSpPr>
          <p:cNvPr id="7" name="Flowchart: Magnetic Disk 6"/>
          <p:cNvSpPr/>
          <p:nvPr/>
        </p:nvSpPr>
        <p:spPr>
          <a:xfrm>
            <a:off x="517383" y="4127682"/>
            <a:ext cx="895740" cy="77026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git</a:t>
            </a:r>
            <a:endParaRPr lang="en-US" dirty="0"/>
          </a:p>
        </p:txBody>
      </p:sp>
      <p:sp>
        <p:nvSpPr>
          <p:cNvPr id="8" name="Down Arrow 7"/>
          <p:cNvSpPr/>
          <p:nvPr/>
        </p:nvSpPr>
        <p:spPr>
          <a:xfrm>
            <a:off x="3946849" y="3565062"/>
            <a:ext cx="1091682" cy="52251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349373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1"/>
          <p:cNvSpPr>
            <a:spLocks noGrp="1"/>
          </p:cNvSpPr>
          <p:nvPr>
            <p:ph type="title"/>
          </p:nvPr>
        </p:nvSpPr>
        <p:spPr>
          <a:xfrm>
            <a:off x="73634" y="88306"/>
            <a:ext cx="11927714" cy="574167"/>
          </a:xfrm>
        </p:spPr>
        <p:txBody>
          <a:bodyPr>
            <a:normAutofit fontScale="90000"/>
          </a:bodyPr>
          <a:lstStyle/>
          <a:p>
            <a:r>
              <a:rPr lang="en-US" dirty="0" smtClean="0"/>
              <a:t>JAX-RS [REST]</a:t>
            </a:r>
            <a:endParaRPr lang="en-US" dirty="0"/>
          </a:p>
        </p:txBody>
      </p:sp>
      <p:sp>
        <p:nvSpPr>
          <p:cNvPr id="5" name="Content Placeholder 2"/>
          <p:cNvSpPr>
            <a:spLocks noGrp="1"/>
          </p:cNvSpPr>
          <p:nvPr>
            <p:ph idx="1"/>
          </p:nvPr>
        </p:nvSpPr>
        <p:spPr>
          <a:xfrm>
            <a:off x="92906" y="829735"/>
            <a:ext cx="11794294" cy="5860313"/>
          </a:xfrm>
        </p:spPr>
        <p:txBody>
          <a:bodyPr>
            <a:normAutofit/>
          </a:bodyPr>
          <a:lstStyle/>
          <a:p>
            <a:r>
              <a:rPr lang="en-US" dirty="0" smtClean="0"/>
              <a:t>Jersey</a:t>
            </a:r>
          </a:p>
          <a:p>
            <a:r>
              <a:rPr lang="en-US" dirty="0" err="1" smtClean="0"/>
              <a:t>RESTEasy</a:t>
            </a:r>
            <a:endParaRPr lang="en-US" dirty="0" smtClean="0"/>
          </a:p>
          <a:p>
            <a:endParaRPr lang="en-US" dirty="0" smtClean="0"/>
          </a:p>
        </p:txBody>
      </p:sp>
    </p:spTree>
    <p:extLst>
      <p:ext uri="{BB962C8B-B14F-4D97-AF65-F5344CB8AC3E}">
        <p14:creationId xmlns:p14="http://schemas.microsoft.com/office/powerpoint/2010/main" val="12002433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596668" cy="737937"/>
          </a:xfrm>
        </p:spPr>
        <p:txBody>
          <a:bodyPr>
            <a:normAutofit fontScale="90000"/>
          </a:bodyPr>
          <a:lstStyle/>
          <a:p>
            <a:r>
              <a:rPr lang="en-US" dirty="0"/>
              <a:t>What tools are used to test web services?</a:t>
            </a:r>
            <a:br>
              <a:rPr lang="en-US" dirty="0"/>
            </a:br>
            <a:endParaRPr lang="en-US" dirty="0"/>
          </a:p>
        </p:txBody>
      </p:sp>
      <p:sp>
        <p:nvSpPr>
          <p:cNvPr id="3" name="Content Placeholder 2"/>
          <p:cNvSpPr>
            <a:spLocks noGrp="1"/>
          </p:cNvSpPr>
          <p:nvPr>
            <p:ph idx="1"/>
          </p:nvPr>
        </p:nvSpPr>
        <p:spPr>
          <a:xfrm>
            <a:off x="260240" y="925347"/>
            <a:ext cx="8596668" cy="3880773"/>
          </a:xfrm>
        </p:spPr>
        <p:txBody>
          <a:bodyPr/>
          <a:lstStyle/>
          <a:p>
            <a:r>
              <a:rPr lang="en-US" b="1" dirty="0" err="1"/>
              <a:t>SoapUI</a:t>
            </a:r>
            <a:r>
              <a:rPr lang="en-US" b="1" dirty="0"/>
              <a:t> tool</a:t>
            </a:r>
            <a:r>
              <a:rPr lang="en-US" dirty="0"/>
              <a:t> for testing SOAP and RESTful web services</a:t>
            </a:r>
          </a:p>
          <a:p>
            <a:r>
              <a:rPr lang="en-US" b="1" dirty="0"/>
              <a:t>Poster</a:t>
            </a:r>
            <a:r>
              <a:rPr lang="en-US" dirty="0"/>
              <a:t> for </a:t>
            </a:r>
            <a:r>
              <a:rPr lang="en-US" dirty="0" err="1"/>
              <a:t>firefox</a:t>
            </a:r>
            <a:r>
              <a:rPr lang="en-US" dirty="0"/>
              <a:t> browser</a:t>
            </a:r>
          </a:p>
          <a:p>
            <a:r>
              <a:rPr lang="en-US" b="1" dirty="0"/>
              <a:t>Postman</a:t>
            </a:r>
            <a:r>
              <a:rPr lang="en-US" dirty="0"/>
              <a:t> extension for Chrome</a:t>
            </a:r>
          </a:p>
          <a:p>
            <a:r>
              <a:rPr lang="en-US" b="1" dirty="0" smtClean="0"/>
              <a:t>Swagger</a:t>
            </a:r>
            <a:endParaRPr lang="en-US" b="1" dirty="0"/>
          </a:p>
        </p:txBody>
      </p:sp>
    </p:spTree>
    <p:extLst>
      <p:ext uri="{BB962C8B-B14F-4D97-AF65-F5344CB8AC3E}">
        <p14:creationId xmlns:p14="http://schemas.microsoft.com/office/powerpoint/2010/main" val="35591665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596668" cy="858416"/>
          </a:xfrm>
        </p:spPr>
        <p:txBody>
          <a:bodyPr/>
          <a:lstStyle/>
          <a:p>
            <a:r>
              <a:rPr lang="en-US" dirty="0" smtClean="0"/>
              <a:t>What </a:t>
            </a:r>
            <a:r>
              <a:rPr lang="en-US" dirty="0" smtClean="0"/>
              <a:t>is web service ?</a:t>
            </a:r>
            <a:endParaRPr lang="en-US" dirty="0"/>
          </a:p>
        </p:txBody>
      </p:sp>
      <p:pic>
        <p:nvPicPr>
          <p:cNvPr id="1026" name="Picture 2" descr="http://4.bp.blogspot.com/-LZA54uzvMXw/VYPpwBaLIFI/AAAAAAAAAZk/lUaud3VPeLY/s1600/ws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52518" y="3075420"/>
            <a:ext cx="6163026" cy="2731821"/>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433137" y="6223428"/>
            <a:ext cx="9748216" cy="461665"/>
          </a:xfrm>
          <a:prstGeom prst="rect">
            <a:avLst/>
          </a:prstGeom>
        </p:spPr>
        <p:txBody>
          <a:bodyPr wrap="square">
            <a:spAutoFit/>
          </a:bodyPr>
          <a:lstStyle/>
          <a:p>
            <a:r>
              <a:rPr lang="en-US" sz="1200" dirty="0">
                <a:latin typeface="Verdana" panose="020B0604030504040204" pitchFamily="34" charset="0"/>
              </a:rPr>
              <a:t>As you can see in the figure, java, </a:t>
            </a:r>
            <a:r>
              <a:rPr lang="en-US" sz="1200" dirty="0" err="1">
                <a:latin typeface="Verdana" panose="020B0604030504040204" pitchFamily="34" charset="0"/>
              </a:rPr>
              <a:t>.net</a:t>
            </a:r>
            <a:r>
              <a:rPr lang="en-US" sz="1200" dirty="0">
                <a:latin typeface="Verdana" panose="020B0604030504040204" pitchFamily="34" charset="0"/>
              </a:rPr>
              <a:t> or PHP applications can communicate with other applications through web service over the network. For example, java application can interact with Java, </a:t>
            </a:r>
            <a:r>
              <a:rPr lang="en-US" sz="1200" dirty="0" err="1">
                <a:latin typeface="Verdana" panose="020B0604030504040204" pitchFamily="34" charset="0"/>
              </a:rPr>
              <a:t>.Net</a:t>
            </a:r>
            <a:r>
              <a:rPr lang="en-US" sz="1200" dirty="0">
                <a:latin typeface="Verdana" panose="020B0604030504040204" pitchFamily="34" charset="0"/>
              </a:rPr>
              <a:t> and PHP applications. </a:t>
            </a:r>
            <a:endParaRPr lang="en-US" sz="1200" dirty="0"/>
          </a:p>
        </p:txBody>
      </p:sp>
      <p:sp>
        <p:nvSpPr>
          <p:cNvPr id="4" name="Rectangle 3"/>
          <p:cNvSpPr/>
          <p:nvPr/>
        </p:nvSpPr>
        <p:spPr>
          <a:xfrm>
            <a:off x="160420" y="951256"/>
            <a:ext cx="10170695" cy="2031325"/>
          </a:xfrm>
          <a:prstGeom prst="rect">
            <a:avLst/>
          </a:prstGeom>
        </p:spPr>
        <p:txBody>
          <a:bodyPr wrap="square">
            <a:spAutoFit/>
          </a:bodyPr>
          <a:lstStyle/>
          <a:p>
            <a:r>
              <a:rPr lang="en-US" dirty="0"/>
              <a:t>A Web Service is can be defined by following ways:</a:t>
            </a:r>
          </a:p>
          <a:p>
            <a:endParaRPr lang="en-US" dirty="0"/>
          </a:p>
          <a:p>
            <a:pPr marL="342900" indent="-342900">
              <a:buFont typeface="Wingdings" panose="05000000000000000000" pitchFamily="2" charset="2"/>
              <a:buChar char="ü"/>
            </a:pPr>
            <a:r>
              <a:rPr lang="en-US" dirty="0" smtClean="0"/>
              <a:t>is </a:t>
            </a:r>
            <a:r>
              <a:rPr lang="en-US" dirty="0"/>
              <a:t>a client server application or application component for communication.</a:t>
            </a:r>
          </a:p>
          <a:p>
            <a:pPr marL="342900" indent="-342900">
              <a:buFont typeface="Wingdings" panose="05000000000000000000" pitchFamily="2" charset="2"/>
              <a:buChar char="ü"/>
            </a:pPr>
            <a:r>
              <a:rPr lang="en-US" dirty="0"/>
              <a:t>method of communication between two devices over network.</a:t>
            </a:r>
          </a:p>
          <a:p>
            <a:pPr marL="342900" indent="-342900">
              <a:buFont typeface="Wingdings" panose="05000000000000000000" pitchFamily="2" charset="2"/>
              <a:buChar char="ü"/>
            </a:pPr>
            <a:r>
              <a:rPr lang="en-US" dirty="0"/>
              <a:t>is a software system for interoperable machine to machine communication.</a:t>
            </a:r>
          </a:p>
          <a:p>
            <a:pPr marL="342900" indent="-342900">
              <a:buFont typeface="Wingdings" panose="05000000000000000000" pitchFamily="2" charset="2"/>
              <a:buChar char="ü"/>
            </a:pPr>
            <a:r>
              <a:rPr lang="en-US" dirty="0"/>
              <a:t>is a collection of standards or protocols for exchanging information between two devices or application.</a:t>
            </a:r>
          </a:p>
        </p:txBody>
      </p:sp>
    </p:spTree>
    <p:extLst>
      <p:ext uri="{BB962C8B-B14F-4D97-AF65-F5344CB8AC3E}">
        <p14:creationId xmlns:p14="http://schemas.microsoft.com/office/powerpoint/2010/main" val="32895524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596668" cy="1320800"/>
          </a:xfrm>
        </p:spPr>
        <p:txBody>
          <a:bodyPr/>
          <a:lstStyle/>
          <a:p>
            <a:r>
              <a:rPr lang="en-US" dirty="0" smtClean="0"/>
              <a:t>What </a:t>
            </a:r>
            <a:r>
              <a:rPr lang="en-US" dirty="0" smtClean="0"/>
              <a:t>is web service ?</a:t>
            </a:r>
            <a:endParaRPr lang="en-US" dirty="0"/>
          </a:p>
        </p:txBody>
      </p:sp>
      <p:sp>
        <p:nvSpPr>
          <p:cNvPr id="5" name="Rectangle 4"/>
          <p:cNvSpPr>
            <a:spLocks noGrp="1" noChangeArrowheads="1"/>
          </p:cNvSpPr>
          <p:nvPr/>
        </p:nvSpPr>
        <p:spPr bwMode="auto">
          <a:xfrm>
            <a:off x="62268" y="2918927"/>
            <a:ext cx="8534400" cy="439653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hlink"/>
              </a:buClr>
              <a:buSzPct val="120000"/>
              <a:buChar char="•"/>
              <a:defRPr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Font typeface="Tahoma" panose="020B0604030504040204" pitchFamily="34" charset="0"/>
              <a:buChar char="–"/>
              <a:defRPr sz="2800">
                <a:solidFill>
                  <a:schemeClr val="tx1"/>
                </a:solidFill>
                <a:effectLst>
                  <a:outerShdw blurRad="38100" dist="38100" dir="2700000" algn="tl">
                    <a:srgbClr val="000000"/>
                  </a:outerShdw>
                </a:effectLst>
                <a:latin typeface="+mn-lt"/>
              </a:defRPr>
            </a:lvl2pPr>
            <a:lvl3pPr marL="1143000" indent="-228600" algn="l" rtl="0" eaLnBrk="0" fontAlgn="base" hangingPunct="0">
              <a:spcBef>
                <a:spcPct val="20000"/>
              </a:spcBef>
              <a:spcAft>
                <a:spcPct val="0"/>
              </a:spcAft>
              <a:buClr>
                <a:schemeClr val="hlink"/>
              </a:buClr>
              <a:buSzPct val="120000"/>
              <a:buChar char="•"/>
              <a:defRPr sz="2400">
                <a:solidFill>
                  <a:schemeClr val="tx1"/>
                </a:solidFill>
                <a:effectLst>
                  <a:outerShdw blurRad="38100" dist="38100" dir="2700000" algn="tl">
                    <a:srgbClr val="000000"/>
                  </a:outerShdw>
                </a:effectLst>
                <a:latin typeface="+mn-lt"/>
              </a:defRPr>
            </a:lvl3pPr>
            <a:lvl4pPr marL="1600200" indent="-228600" algn="l" rtl="0" eaLnBrk="0" fontAlgn="base" hangingPunct="0">
              <a:spcBef>
                <a:spcPct val="20000"/>
              </a:spcBef>
              <a:spcAft>
                <a:spcPct val="0"/>
              </a:spcAft>
              <a:buFont typeface="Tahoma" panose="020B0604030504040204" pitchFamily="34" charset="0"/>
              <a:buChar char="–"/>
              <a:defRPr sz="2000">
                <a:solidFill>
                  <a:schemeClr val="tx1"/>
                </a:solidFill>
                <a:effectLst>
                  <a:outerShdw blurRad="38100" dist="38100" dir="2700000" algn="tl">
                    <a:srgbClr val="000000"/>
                  </a:outerShdw>
                </a:effectLst>
                <a:latin typeface="+mn-lt"/>
              </a:defRPr>
            </a:lvl4pPr>
            <a:lvl5pPr marL="2057400" indent="-228600" algn="l" rtl="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effectLst>
                  <a:outerShdw blurRad="38100" dist="38100" dir="2700000" algn="tl">
                    <a:srgbClr val="000000"/>
                  </a:outerShdw>
                </a:effectLst>
                <a:latin typeface="+mn-lt"/>
              </a:defRPr>
            </a:lvl5pPr>
            <a:lvl6pPr marL="2514600" indent="-228600" algn="l" rtl="0" fontAlgn="base">
              <a:spcBef>
                <a:spcPct val="20000"/>
              </a:spcBef>
              <a:spcAft>
                <a:spcPct val="0"/>
              </a:spcAft>
              <a:buClr>
                <a:schemeClr val="hlink"/>
              </a:buClr>
              <a:buSzPct val="80000"/>
              <a:buFont typeface="Wingdings" pitchFamily="2" charset="2"/>
              <a:buChar char="v"/>
              <a:defRPr sz="2000">
                <a:solidFill>
                  <a:schemeClr val="tx1"/>
                </a:solidFill>
                <a:effectLst>
                  <a:outerShdw blurRad="38100" dist="38100" dir="2700000" algn="tl">
                    <a:srgbClr val="000000"/>
                  </a:outerShdw>
                </a:effectLst>
                <a:latin typeface="+mn-lt"/>
              </a:defRPr>
            </a:lvl6pPr>
            <a:lvl7pPr marL="2971800" indent="-228600" algn="l" rtl="0" fontAlgn="base">
              <a:spcBef>
                <a:spcPct val="20000"/>
              </a:spcBef>
              <a:spcAft>
                <a:spcPct val="0"/>
              </a:spcAft>
              <a:buClr>
                <a:schemeClr val="hlink"/>
              </a:buClr>
              <a:buSzPct val="80000"/>
              <a:buFont typeface="Wingdings" pitchFamily="2" charset="2"/>
              <a:buChar char="v"/>
              <a:defRPr sz="2000">
                <a:solidFill>
                  <a:schemeClr val="tx1"/>
                </a:solidFill>
                <a:effectLst>
                  <a:outerShdw blurRad="38100" dist="38100" dir="2700000" algn="tl">
                    <a:srgbClr val="000000"/>
                  </a:outerShdw>
                </a:effectLst>
                <a:latin typeface="+mn-lt"/>
              </a:defRPr>
            </a:lvl7pPr>
            <a:lvl8pPr marL="3429000" indent="-228600" algn="l" rtl="0" fontAlgn="base">
              <a:spcBef>
                <a:spcPct val="20000"/>
              </a:spcBef>
              <a:spcAft>
                <a:spcPct val="0"/>
              </a:spcAft>
              <a:buClr>
                <a:schemeClr val="hlink"/>
              </a:buClr>
              <a:buSzPct val="80000"/>
              <a:buFont typeface="Wingdings" pitchFamily="2" charset="2"/>
              <a:buChar char="v"/>
              <a:defRPr sz="2000">
                <a:solidFill>
                  <a:schemeClr val="tx1"/>
                </a:solidFill>
                <a:effectLst>
                  <a:outerShdw blurRad="38100" dist="38100" dir="2700000" algn="tl">
                    <a:srgbClr val="000000"/>
                  </a:outerShdw>
                </a:effectLst>
                <a:latin typeface="+mn-lt"/>
              </a:defRPr>
            </a:lvl8pPr>
            <a:lvl9pPr marL="3886200" indent="-228600" algn="l" rtl="0" fontAlgn="base">
              <a:spcBef>
                <a:spcPct val="20000"/>
              </a:spcBef>
              <a:spcAft>
                <a:spcPct val="0"/>
              </a:spcAft>
              <a:buClr>
                <a:schemeClr val="hlink"/>
              </a:buClr>
              <a:buSzPct val="80000"/>
              <a:buFont typeface="Wingdings" pitchFamily="2" charset="2"/>
              <a:buChar char="v"/>
              <a:defRPr sz="2000">
                <a:solidFill>
                  <a:schemeClr val="tx1"/>
                </a:solidFill>
                <a:effectLst>
                  <a:outerShdw blurRad="38100" dist="38100" dir="2700000" algn="tl">
                    <a:srgbClr val="000000"/>
                  </a:outerShdw>
                </a:effectLst>
                <a:latin typeface="+mn-lt"/>
              </a:defRPr>
            </a:lvl9pPr>
          </a:lstStyle>
          <a:p>
            <a:pPr eaLnBrk="1" hangingPunct="1">
              <a:lnSpc>
                <a:spcPct val="80000"/>
              </a:lnSpc>
              <a:buFontTx/>
              <a:buNone/>
              <a:defRPr/>
            </a:pPr>
            <a:r>
              <a:rPr lang="en-US" sz="2000" dirty="0" smtClean="0"/>
              <a:t>	</a:t>
            </a:r>
          </a:p>
          <a:p>
            <a:pPr eaLnBrk="1" hangingPunct="1">
              <a:lnSpc>
                <a:spcPct val="80000"/>
              </a:lnSpc>
              <a:defRPr/>
            </a:pPr>
            <a:endParaRPr lang="en-US" sz="2000" dirty="0" smtClean="0"/>
          </a:p>
          <a:p>
            <a:pPr eaLnBrk="1" hangingPunct="1">
              <a:lnSpc>
                <a:spcPct val="80000"/>
              </a:lnSpc>
              <a:buFontTx/>
              <a:buNone/>
              <a:defRPr/>
            </a:pPr>
            <a:r>
              <a:rPr lang="en-US" sz="2000" dirty="0" smtClean="0"/>
              <a:t>			</a:t>
            </a:r>
          </a:p>
          <a:p>
            <a:pPr eaLnBrk="1" hangingPunct="1">
              <a:lnSpc>
                <a:spcPct val="80000"/>
              </a:lnSpc>
              <a:buFontTx/>
              <a:buNone/>
              <a:defRPr/>
            </a:pPr>
            <a:endParaRPr lang="en-US" sz="2000" dirty="0" smtClean="0"/>
          </a:p>
          <a:p>
            <a:pPr eaLnBrk="1" hangingPunct="1">
              <a:lnSpc>
                <a:spcPct val="80000"/>
              </a:lnSpc>
              <a:buFontTx/>
              <a:buNone/>
              <a:defRPr/>
            </a:pPr>
            <a:endParaRPr lang="en-US" sz="2000" dirty="0" smtClean="0"/>
          </a:p>
          <a:p>
            <a:pPr eaLnBrk="1" hangingPunct="1">
              <a:lnSpc>
                <a:spcPct val="80000"/>
              </a:lnSpc>
              <a:buFontTx/>
              <a:buNone/>
              <a:defRPr/>
            </a:pPr>
            <a:endParaRPr lang="en-US" sz="2000" dirty="0" smtClean="0"/>
          </a:p>
        </p:txBody>
      </p:sp>
      <p:sp>
        <p:nvSpPr>
          <p:cNvPr id="6" name="Rectangle 5"/>
          <p:cNvSpPr/>
          <p:nvPr/>
        </p:nvSpPr>
        <p:spPr>
          <a:xfrm>
            <a:off x="181315" y="829269"/>
            <a:ext cx="11817851" cy="6186309"/>
          </a:xfrm>
          <a:prstGeom prst="rect">
            <a:avLst/>
          </a:prstGeom>
        </p:spPr>
        <p:txBody>
          <a:bodyPr wrap="square">
            <a:spAutoFit/>
          </a:bodyPr>
          <a:lstStyle/>
          <a:p>
            <a:endParaRPr lang="en-US" dirty="0">
              <a:latin typeface="Arial" panose="020B0604020202020204" pitchFamily="34" charset="0"/>
            </a:endParaRPr>
          </a:p>
          <a:p>
            <a:pPr marL="285750" indent="-285750">
              <a:buFont typeface="Wingdings" panose="05000000000000000000" pitchFamily="2" charset="2"/>
              <a:buChar char="q"/>
            </a:pPr>
            <a:r>
              <a:rPr lang="en-US" dirty="0" smtClean="0">
                <a:latin typeface="Arial" panose="020B0604020202020204" pitchFamily="34" charset="0"/>
              </a:rPr>
              <a:t>Simplified</a:t>
            </a:r>
            <a:r>
              <a:rPr lang="en-US" dirty="0">
                <a:latin typeface="Arial" panose="020B0604020202020204" pitchFamily="34" charset="0"/>
              </a:rPr>
              <a:t>, non-technical explanation: A web </a:t>
            </a:r>
            <a:r>
              <a:rPr lang="en-US" dirty="0" err="1">
                <a:latin typeface="Arial" panose="020B0604020202020204" pitchFamily="34" charset="0"/>
              </a:rPr>
              <a:t>serivce</a:t>
            </a:r>
            <a:r>
              <a:rPr lang="en-US" dirty="0">
                <a:latin typeface="Arial" panose="020B0604020202020204" pitchFamily="34" charset="0"/>
              </a:rPr>
              <a:t> allows a PROGRAM to talk to a web page, instead of using your browser to open a web page</a:t>
            </a:r>
            <a:r>
              <a:rPr lang="en-US" dirty="0" smtClean="0">
                <a:latin typeface="Arial" panose="020B0604020202020204" pitchFamily="34" charset="0"/>
              </a:rPr>
              <a:t>.</a:t>
            </a:r>
          </a:p>
          <a:p>
            <a:endParaRPr lang="en-US" dirty="0" smtClean="0">
              <a:solidFill>
                <a:srgbClr val="242729"/>
              </a:solidFill>
              <a:latin typeface="Arial" panose="020B0604020202020204" pitchFamily="34" charset="0"/>
            </a:endParaRPr>
          </a:p>
          <a:p>
            <a:pPr marL="285750" indent="-285750">
              <a:buFont typeface="Wingdings" panose="05000000000000000000" pitchFamily="2" charset="2"/>
              <a:buChar char="q"/>
            </a:pPr>
            <a:r>
              <a:rPr lang="en-US" dirty="0"/>
              <a:t>Web service is a means by which computers talk to each other over the web using HTTP and other universally supported protocols. </a:t>
            </a:r>
            <a:endParaRPr lang="en-US" dirty="0" smtClean="0"/>
          </a:p>
          <a:p>
            <a:endParaRPr lang="en-US" dirty="0" smtClean="0"/>
          </a:p>
          <a:p>
            <a:pPr marL="285750" indent="-285750">
              <a:buFont typeface="Wingdings" panose="05000000000000000000" pitchFamily="2" charset="2"/>
              <a:buChar char="q"/>
            </a:pPr>
            <a:r>
              <a:rPr lang="en-US" dirty="0"/>
              <a:t>A Web service is an application </a:t>
            </a:r>
            <a:r>
              <a:rPr lang="en-US" dirty="0" smtClean="0"/>
              <a:t>that:</a:t>
            </a:r>
          </a:p>
          <a:p>
            <a:pPr marL="3943350" lvl="8" indent="-285750">
              <a:lnSpc>
                <a:spcPct val="80000"/>
              </a:lnSpc>
              <a:buFont typeface="Wingdings" panose="05000000000000000000" pitchFamily="2" charset="2"/>
              <a:buChar char="ü"/>
              <a:defRPr/>
            </a:pPr>
            <a:r>
              <a:rPr lang="en-US" dirty="0" smtClean="0"/>
              <a:t>Runs on a Web server</a:t>
            </a:r>
          </a:p>
          <a:p>
            <a:pPr marL="3943350" lvl="8" indent="-285750">
              <a:lnSpc>
                <a:spcPct val="80000"/>
              </a:lnSpc>
              <a:buFont typeface="Wingdings" panose="05000000000000000000" pitchFamily="2" charset="2"/>
              <a:buChar char="ü"/>
              <a:defRPr/>
            </a:pPr>
            <a:r>
              <a:rPr lang="en-US" dirty="0" smtClean="0"/>
              <a:t>Exposes </a:t>
            </a:r>
            <a:r>
              <a:rPr lang="en-US" dirty="0"/>
              <a:t>Web methods to interested callers</a:t>
            </a:r>
          </a:p>
          <a:p>
            <a:pPr marL="3943350" lvl="8" indent="-285750">
              <a:lnSpc>
                <a:spcPct val="80000"/>
              </a:lnSpc>
              <a:buFont typeface="Wingdings" panose="05000000000000000000" pitchFamily="2" charset="2"/>
              <a:buChar char="ü"/>
              <a:defRPr/>
            </a:pPr>
            <a:r>
              <a:rPr lang="en-US" dirty="0"/>
              <a:t>Listens for HTTP requests representing commands to invoke Web methods </a:t>
            </a:r>
          </a:p>
          <a:p>
            <a:pPr marL="3943350" lvl="8" indent="-285750">
              <a:lnSpc>
                <a:spcPct val="80000"/>
              </a:lnSpc>
              <a:buFont typeface="Wingdings" panose="05000000000000000000" pitchFamily="2" charset="2"/>
              <a:buChar char="ü"/>
              <a:defRPr/>
            </a:pPr>
            <a:r>
              <a:rPr lang="en-US" dirty="0"/>
              <a:t>Executes Web methods and returns the </a:t>
            </a:r>
            <a:r>
              <a:rPr lang="en-US" dirty="0" smtClean="0"/>
              <a:t>results</a:t>
            </a:r>
          </a:p>
          <a:p>
            <a:pPr>
              <a:lnSpc>
                <a:spcPct val="80000"/>
              </a:lnSpc>
              <a:defRPr/>
            </a:pPr>
            <a:endParaRPr lang="en-US" dirty="0"/>
          </a:p>
          <a:p>
            <a:pPr marL="285750" indent="-285750">
              <a:lnSpc>
                <a:spcPct val="80000"/>
              </a:lnSpc>
              <a:buFont typeface="Wingdings" panose="05000000000000000000" pitchFamily="2" charset="2"/>
              <a:buChar char="q"/>
              <a:defRPr/>
            </a:pPr>
            <a:r>
              <a:rPr lang="en-US" i="1" dirty="0"/>
              <a:t>A web service is a method of communication between two electronic devices over the World Wide Web</a:t>
            </a:r>
            <a:r>
              <a:rPr lang="en-US" i="1" dirty="0" smtClean="0"/>
              <a:t>.</a:t>
            </a:r>
          </a:p>
          <a:p>
            <a:pPr marL="285750" indent="-285750">
              <a:lnSpc>
                <a:spcPct val="80000"/>
              </a:lnSpc>
              <a:buFont typeface="Wingdings" panose="05000000000000000000" pitchFamily="2" charset="2"/>
              <a:buChar char="q"/>
              <a:defRPr/>
            </a:pPr>
            <a:endParaRPr lang="en-US" i="1" dirty="0"/>
          </a:p>
          <a:p>
            <a:pPr marL="285750" indent="-285750">
              <a:lnSpc>
                <a:spcPct val="80000"/>
              </a:lnSpc>
              <a:buFont typeface="Wingdings" panose="05000000000000000000" pitchFamily="2" charset="2"/>
              <a:buChar char="q"/>
              <a:defRPr/>
            </a:pPr>
            <a:r>
              <a:rPr lang="en-US" dirty="0"/>
              <a:t>A web service is any piece of software that makes itself available over the internet and uses a standardized XML messaging system. XML is used to encode all communications to a web service</a:t>
            </a:r>
            <a:r>
              <a:rPr lang="en-US" dirty="0" smtClean="0"/>
              <a:t>.</a:t>
            </a:r>
          </a:p>
          <a:p>
            <a:pPr marL="285750" indent="-285750">
              <a:lnSpc>
                <a:spcPct val="80000"/>
              </a:lnSpc>
              <a:buFont typeface="Wingdings" panose="05000000000000000000" pitchFamily="2" charset="2"/>
              <a:buChar char="q"/>
              <a:defRPr/>
            </a:pPr>
            <a:endParaRPr lang="en-US" dirty="0"/>
          </a:p>
          <a:p>
            <a:pPr marL="285750" indent="-285750">
              <a:lnSpc>
                <a:spcPct val="80000"/>
              </a:lnSpc>
              <a:buFont typeface="Wingdings" panose="05000000000000000000" pitchFamily="2" charset="2"/>
              <a:buChar char="q"/>
              <a:defRPr/>
            </a:pPr>
            <a:r>
              <a:rPr lang="en-US" dirty="0"/>
              <a:t>Web services are XML-based information exchange systems that use the Internet for direct application-to-application interaction</a:t>
            </a:r>
            <a:r>
              <a:rPr lang="en-US" dirty="0" smtClean="0"/>
              <a:t>.</a:t>
            </a:r>
          </a:p>
          <a:p>
            <a:pPr marL="285750" indent="-285750">
              <a:lnSpc>
                <a:spcPct val="80000"/>
              </a:lnSpc>
              <a:buFont typeface="Wingdings" panose="05000000000000000000" pitchFamily="2" charset="2"/>
              <a:buChar char="q"/>
              <a:defRPr/>
            </a:pPr>
            <a:endParaRPr lang="en-US" dirty="0"/>
          </a:p>
          <a:p>
            <a:pPr>
              <a:lnSpc>
                <a:spcPct val="80000"/>
              </a:lnSpc>
              <a:defRPr/>
            </a:pPr>
            <a:endParaRPr lang="en-US" dirty="0"/>
          </a:p>
          <a:p>
            <a:pPr>
              <a:lnSpc>
                <a:spcPct val="80000"/>
              </a:lnSpc>
              <a:defRPr/>
            </a:pPr>
            <a:endParaRPr lang="en-US" dirty="0"/>
          </a:p>
          <a:p>
            <a:pPr marL="285750" indent="-285750">
              <a:buFont typeface="Wingdings" panose="05000000000000000000" pitchFamily="2" charset="2"/>
              <a:buChar char="q"/>
            </a:pPr>
            <a:endParaRPr lang="en-US" dirty="0"/>
          </a:p>
          <a:p>
            <a:pPr marL="285750" indent="-285750">
              <a:buFont typeface="Wingdings" panose="05000000000000000000" pitchFamily="2" charset="2"/>
              <a:buChar char="q"/>
            </a:pPr>
            <a:endParaRPr lang="en-US" dirty="0"/>
          </a:p>
        </p:txBody>
      </p:sp>
    </p:spTree>
    <p:extLst>
      <p:ext uri="{BB962C8B-B14F-4D97-AF65-F5344CB8AC3E}">
        <p14:creationId xmlns:p14="http://schemas.microsoft.com/office/powerpoint/2010/main" val="40944739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596668" cy="727788"/>
          </a:xfrm>
        </p:spPr>
        <p:txBody>
          <a:bodyPr/>
          <a:lstStyle/>
          <a:p>
            <a:r>
              <a:rPr lang="en-US" dirty="0" smtClean="0"/>
              <a:t>How do web service  works?</a:t>
            </a:r>
            <a:endParaRPr lang="en-US" dirty="0"/>
          </a:p>
        </p:txBody>
      </p:sp>
      <p:sp>
        <p:nvSpPr>
          <p:cNvPr id="3" name="Rectangle 2"/>
          <p:cNvSpPr/>
          <p:nvPr/>
        </p:nvSpPr>
        <p:spPr>
          <a:xfrm>
            <a:off x="432500" y="4363899"/>
            <a:ext cx="9473173" cy="2308324"/>
          </a:xfrm>
          <a:prstGeom prst="rect">
            <a:avLst/>
          </a:prstGeom>
        </p:spPr>
        <p:txBody>
          <a:bodyPr wrap="square">
            <a:spAutoFit/>
          </a:bodyPr>
          <a:lstStyle/>
          <a:p>
            <a:pPr marL="342900" indent="-342900">
              <a:buFont typeface="+mj-lt"/>
              <a:buAutoNum type="arabicPeriod"/>
            </a:pPr>
            <a:r>
              <a:rPr lang="en-US" dirty="0">
                <a:latin typeface="q_serif"/>
              </a:rPr>
              <a:t>Client (e.g. mobile app) sends a request to the server with response data, e.g. name of the city to find current weather for (data could be in any format like JSON or XML etc</a:t>
            </a:r>
            <a:r>
              <a:rPr lang="en-US" dirty="0" smtClean="0">
                <a:latin typeface="q_serif"/>
              </a:rPr>
              <a:t>.).</a:t>
            </a:r>
          </a:p>
          <a:p>
            <a:pPr marL="342900" indent="-342900">
              <a:buFont typeface="+mj-lt"/>
              <a:buAutoNum type="arabicPeriod"/>
            </a:pPr>
            <a:endParaRPr lang="en-US" dirty="0">
              <a:latin typeface="q_serif"/>
            </a:endParaRPr>
          </a:p>
          <a:p>
            <a:pPr marL="342900" indent="-342900">
              <a:buFont typeface="+mj-lt"/>
              <a:buAutoNum type="arabicPeriod"/>
            </a:pPr>
            <a:r>
              <a:rPr lang="en-US" dirty="0" smtClean="0">
                <a:latin typeface="q_serif"/>
              </a:rPr>
              <a:t>Server </a:t>
            </a:r>
            <a:r>
              <a:rPr lang="en-US" dirty="0">
                <a:latin typeface="q_serif"/>
              </a:rPr>
              <a:t>processes the request according to the requested data (name of the city). In another word, it fetches the current weather details from the </a:t>
            </a:r>
            <a:r>
              <a:rPr lang="en-US" dirty="0" smtClean="0">
                <a:latin typeface="q_serif"/>
              </a:rPr>
              <a:t>database.</a:t>
            </a:r>
          </a:p>
          <a:p>
            <a:pPr marL="342900" indent="-342900">
              <a:buFont typeface="+mj-lt"/>
              <a:buAutoNum type="arabicPeriod"/>
            </a:pPr>
            <a:endParaRPr lang="en-US" dirty="0">
              <a:latin typeface="q_serif"/>
            </a:endParaRPr>
          </a:p>
          <a:p>
            <a:pPr marL="342900" indent="-342900">
              <a:buFont typeface="+mj-lt"/>
              <a:buAutoNum type="arabicPeriod"/>
            </a:pPr>
            <a:r>
              <a:rPr lang="en-US" dirty="0" smtClean="0">
                <a:latin typeface="q_serif"/>
              </a:rPr>
              <a:t>Then </a:t>
            </a:r>
            <a:r>
              <a:rPr lang="en-US" dirty="0">
                <a:latin typeface="q_serif"/>
              </a:rPr>
              <a:t>sends the data back to the client (mobile app) and client shows the response data in proper format.</a:t>
            </a:r>
            <a:endParaRPr lang="en-US" b="0" i="0" dirty="0">
              <a:effectLst/>
              <a:latin typeface="q_serif"/>
            </a:endParaRPr>
          </a:p>
        </p:txBody>
      </p:sp>
      <p:pic>
        <p:nvPicPr>
          <p:cNvPr id="2050" name="Picture 2" descr="https://qph.ec.quoracdn.net/main-qimg-fe8b9dba81b9edd4b2fdde0f05db3c2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3923" y="1719580"/>
            <a:ext cx="5068822" cy="2470674"/>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0" y="901433"/>
            <a:ext cx="11309684" cy="646331"/>
          </a:xfrm>
          <a:prstGeom prst="rect">
            <a:avLst/>
          </a:prstGeom>
        </p:spPr>
        <p:txBody>
          <a:bodyPr wrap="square">
            <a:spAutoFit/>
          </a:bodyPr>
          <a:lstStyle/>
          <a:p>
            <a:r>
              <a:rPr lang="en-US" dirty="0"/>
              <a:t>A web service is used to communicate among various applications by using open standards such as HTML, XML, WSDL, and SOAP. </a:t>
            </a:r>
          </a:p>
        </p:txBody>
      </p:sp>
    </p:spTree>
    <p:extLst>
      <p:ext uri="{BB962C8B-B14F-4D97-AF65-F5344CB8AC3E}">
        <p14:creationId xmlns:p14="http://schemas.microsoft.com/office/powerpoint/2010/main" val="34575048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596668" cy="1320800"/>
          </a:xfrm>
        </p:spPr>
        <p:txBody>
          <a:bodyPr>
            <a:normAutofit fontScale="90000"/>
          </a:bodyPr>
          <a:lstStyle/>
          <a:p>
            <a:r>
              <a:rPr lang="en-US" dirty="0"/>
              <a:t>What are the advantages of web services?</a:t>
            </a:r>
            <a:br>
              <a:rPr lang="en-US" dirty="0"/>
            </a:br>
            <a:endParaRPr lang="en-US" dirty="0"/>
          </a:p>
        </p:txBody>
      </p:sp>
      <p:sp>
        <p:nvSpPr>
          <p:cNvPr id="3" name="Content Placeholder 2"/>
          <p:cNvSpPr>
            <a:spLocks noGrp="1"/>
          </p:cNvSpPr>
          <p:nvPr>
            <p:ph idx="1"/>
          </p:nvPr>
        </p:nvSpPr>
        <p:spPr>
          <a:xfrm>
            <a:off x="180028" y="1117852"/>
            <a:ext cx="8596668" cy="3880773"/>
          </a:xfrm>
        </p:spPr>
        <p:txBody>
          <a:bodyPr/>
          <a:lstStyle/>
          <a:p>
            <a:r>
              <a:rPr lang="en-US" b="1" dirty="0"/>
              <a:t>Interoperability</a:t>
            </a:r>
            <a:r>
              <a:rPr lang="en-US" dirty="0"/>
              <a:t>: By the help of web services, an application can communicate with other application developed in any language.</a:t>
            </a:r>
          </a:p>
          <a:p>
            <a:r>
              <a:rPr lang="en-US" b="1" dirty="0"/>
              <a:t>Reusability</a:t>
            </a:r>
            <a:r>
              <a:rPr lang="en-US" dirty="0"/>
              <a:t>: We can expose the web service so that other applications can use it.</a:t>
            </a:r>
          </a:p>
          <a:p>
            <a:r>
              <a:rPr lang="en-US" b="1" dirty="0"/>
              <a:t>Modularity</a:t>
            </a:r>
            <a:r>
              <a:rPr lang="en-US" dirty="0"/>
              <a:t>: By the help of web service, we can create a service for a specific task such as tax calculation etc.</a:t>
            </a:r>
          </a:p>
          <a:p>
            <a:pPr marL="0" indent="0">
              <a:buNone/>
            </a:pPr>
            <a:endParaRPr lang="en-US" dirty="0"/>
          </a:p>
        </p:txBody>
      </p:sp>
    </p:spTree>
    <p:extLst>
      <p:ext uri="{BB962C8B-B14F-4D97-AF65-F5344CB8AC3E}">
        <p14:creationId xmlns:p14="http://schemas.microsoft.com/office/powerpoint/2010/main" val="26495089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596668" cy="753979"/>
          </a:xfrm>
        </p:spPr>
        <p:txBody>
          <a:bodyPr>
            <a:normAutofit fontScale="90000"/>
          </a:bodyPr>
          <a:lstStyle/>
          <a:p>
            <a:r>
              <a:rPr lang="en-US" dirty="0"/>
              <a:t>What are the main features of web services?</a:t>
            </a:r>
            <a:br>
              <a:rPr lang="en-US" dirty="0"/>
            </a:br>
            <a:endParaRPr lang="en-US" dirty="0"/>
          </a:p>
        </p:txBody>
      </p:sp>
      <p:sp>
        <p:nvSpPr>
          <p:cNvPr id="3" name="Content Placeholder 2"/>
          <p:cNvSpPr>
            <a:spLocks noGrp="1"/>
          </p:cNvSpPr>
          <p:nvPr>
            <p:ph idx="1"/>
          </p:nvPr>
        </p:nvSpPr>
        <p:spPr>
          <a:xfrm>
            <a:off x="340449" y="909306"/>
            <a:ext cx="8980014" cy="5218778"/>
          </a:xfrm>
        </p:spPr>
        <p:txBody>
          <a:bodyPr/>
          <a:lstStyle/>
          <a:p>
            <a:r>
              <a:rPr lang="en-US" dirty="0"/>
              <a:t>Following is a list of main features of web services:</a:t>
            </a:r>
          </a:p>
          <a:p>
            <a:r>
              <a:rPr lang="en-US" dirty="0"/>
              <a:t>It is available over the Internet or private (intranet) networks.</a:t>
            </a:r>
          </a:p>
          <a:p>
            <a:r>
              <a:rPr lang="en-US" dirty="0"/>
              <a:t>It uses a standardized XML messaging system.</a:t>
            </a:r>
          </a:p>
          <a:p>
            <a:r>
              <a:rPr lang="en-US" dirty="0"/>
              <a:t>It is not tied to any one operating system or programming language.</a:t>
            </a:r>
          </a:p>
          <a:p>
            <a:r>
              <a:rPr lang="en-US" dirty="0"/>
              <a:t>It is self-describing via a common XML grammar.</a:t>
            </a:r>
          </a:p>
          <a:p>
            <a:r>
              <a:rPr lang="en-US" dirty="0"/>
              <a:t>It is discoverable via a simple find mechanism</a:t>
            </a:r>
          </a:p>
          <a:p>
            <a:endParaRPr lang="en-US" dirty="0"/>
          </a:p>
        </p:txBody>
      </p:sp>
    </p:spTree>
    <p:extLst>
      <p:ext uri="{BB962C8B-B14F-4D97-AF65-F5344CB8AC3E}">
        <p14:creationId xmlns:p14="http://schemas.microsoft.com/office/powerpoint/2010/main" val="31111977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596668" cy="763540"/>
          </a:xfrm>
        </p:spPr>
        <p:txBody>
          <a:bodyPr/>
          <a:lstStyle/>
          <a:p>
            <a:r>
              <a:rPr lang="en-US" dirty="0" smtClean="0"/>
              <a:t>What are type of web service ?</a:t>
            </a:r>
            <a:endParaRPr lang="en-US" dirty="0"/>
          </a:p>
        </p:txBody>
      </p:sp>
      <p:sp>
        <p:nvSpPr>
          <p:cNvPr id="4" name="Rectangle 3"/>
          <p:cNvSpPr/>
          <p:nvPr/>
        </p:nvSpPr>
        <p:spPr>
          <a:xfrm>
            <a:off x="323461" y="763540"/>
            <a:ext cx="6096000" cy="1477328"/>
          </a:xfrm>
          <a:prstGeom prst="rect">
            <a:avLst/>
          </a:prstGeom>
        </p:spPr>
        <p:txBody>
          <a:bodyPr>
            <a:spAutoFit/>
          </a:bodyPr>
          <a:lstStyle/>
          <a:p>
            <a:pPr algn="just"/>
            <a:r>
              <a:rPr lang="en-US" dirty="0" smtClean="0">
                <a:latin typeface="verdana" panose="020B0604030504040204" pitchFamily="34" charset="0"/>
              </a:rPr>
              <a:t>There </a:t>
            </a:r>
            <a:r>
              <a:rPr lang="en-US" dirty="0">
                <a:latin typeface="verdana" panose="020B0604030504040204" pitchFamily="34" charset="0"/>
              </a:rPr>
              <a:t>are mainly two types of web services</a:t>
            </a:r>
            <a:r>
              <a:rPr lang="en-US" dirty="0" smtClean="0">
                <a:latin typeface="verdana" panose="020B0604030504040204" pitchFamily="34" charset="0"/>
              </a:rPr>
              <a:t>.</a:t>
            </a:r>
          </a:p>
          <a:p>
            <a:pPr algn="just"/>
            <a:endParaRPr lang="en-US" dirty="0">
              <a:latin typeface="verdana" panose="020B0604030504040204" pitchFamily="34" charset="0"/>
            </a:endParaRPr>
          </a:p>
          <a:p>
            <a:pPr algn="just">
              <a:buFont typeface="+mj-lt"/>
              <a:buAutoNum type="arabicPeriod"/>
            </a:pPr>
            <a:r>
              <a:rPr lang="en-US" dirty="0">
                <a:latin typeface="verdana" panose="020B0604030504040204" pitchFamily="34" charset="0"/>
              </a:rPr>
              <a:t>SOAP web services</a:t>
            </a:r>
            <a:r>
              <a:rPr lang="en-US" dirty="0" smtClean="0">
                <a:latin typeface="verdana" panose="020B0604030504040204" pitchFamily="34" charset="0"/>
              </a:rPr>
              <a:t>.</a:t>
            </a:r>
          </a:p>
          <a:p>
            <a:pPr algn="just"/>
            <a:endParaRPr lang="en-US" dirty="0">
              <a:latin typeface="verdana" panose="020B0604030504040204" pitchFamily="34" charset="0"/>
            </a:endParaRPr>
          </a:p>
          <a:p>
            <a:pPr algn="just">
              <a:buFont typeface="+mj-lt"/>
              <a:buAutoNum type="arabicPeriod"/>
            </a:pPr>
            <a:r>
              <a:rPr lang="en-US" dirty="0" smtClean="0">
                <a:latin typeface="verdana" panose="020B0604030504040204" pitchFamily="34" charset="0"/>
              </a:rPr>
              <a:t>REST </a:t>
            </a:r>
            <a:r>
              <a:rPr lang="en-US" dirty="0">
                <a:latin typeface="verdana" panose="020B0604030504040204" pitchFamily="34" charset="0"/>
              </a:rPr>
              <a:t>web services.</a:t>
            </a:r>
            <a:endParaRPr lang="en-US" b="0" i="0" dirty="0">
              <a:effectLst/>
              <a:latin typeface="verdana" panose="020B0604030504040204" pitchFamily="34" charset="0"/>
            </a:endParaRPr>
          </a:p>
        </p:txBody>
      </p:sp>
    </p:spTree>
    <p:extLst>
      <p:ext uri="{BB962C8B-B14F-4D97-AF65-F5344CB8AC3E}">
        <p14:creationId xmlns:p14="http://schemas.microsoft.com/office/powerpoint/2010/main" val="214236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596668" cy="763540"/>
          </a:xfrm>
        </p:spPr>
        <p:txBody>
          <a:bodyPr/>
          <a:lstStyle/>
          <a:p>
            <a:r>
              <a:rPr lang="en-US" dirty="0" smtClean="0"/>
              <a:t>Soap Web services</a:t>
            </a:r>
            <a:endParaRPr lang="en-US" dirty="0"/>
          </a:p>
        </p:txBody>
      </p:sp>
      <p:sp>
        <p:nvSpPr>
          <p:cNvPr id="4" name="Rectangle 3"/>
          <p:cNvSpPr/>
          <p:nvPr/>
        </p:nvSpPr>
        <p:spPr>
          <a:xfrm>
            <a:off x="205273" y="828854"/>
            <a:ext cx="11765903" cy="4524315"/>
          </a:xfrm>
          <a:prstGeom prst="rect">
            <a:avLst/>
          </a:prstGeom>
        </p:spPr>
        <p:txBody>
          <a:bodyPr wrap="square">
            <a:spAutoFit/>
          </a:bodyPr>
          <a:lstStyle/>
          <a:p>
            <a:pPr marL="285750" indent="-285750" algn="just">
              <a:buFont typeface="Wingdings" panose="05000000000000000000" pitchFamily="2" charset="2"/>
              <a:buChar char="q"/>
            </a:pPr>
            <a:r>
              <a:rPr lang="en-US" dirty="0"/>
              <a:t>SOAP </a:t>
            </a:r>
            <a:r>
              <a:rPr lang="en-US" dirty="0" smtClean="0"/>
              <a:t>= </a:t>
            </a:r>
            <a:r>
              <a:rPr lang="en-US" dirty="0" smtClean="0">
                <a:solidFill>
                  <a:srgbClr val="FFC000"/>
                </a:solidFill>
              </a:rPr>
              <a:t>S</a:t>
            </a:r>
            <a:r>
              <a:rPr lang="en-US" dirty="0" smtClean="0"/>
              <a:t>imple </a:t>
            </a:r>
            <a:r>
              <a:rPr lang="en-US" dirty="0">
                <a:solidFill>
                  <a:srgbClr val="FFC000"/>
                </a:solidFill>
              </a:rPr>
              <a:t>O</a:t>
            </a:r>
            <a:r>
              <a:rPr lang="en-US" dirty="0"/>
              <a:t>bject </a:t>
            </a:r>
            <a:r>
              <a:rPr lang="en-US" dirty="0">
                <a:solidFill>
                  <a:srgbClr val="FFC000"/>
                </a:solidFill>
              </a:rPr>
              <a:t>A</a:t>
            </a:r>
            <a:r>
              <a:rPr lang="en-US" dirty="0"/>
              <a:t>ccess </a:t>
            </a:r>
            <a:r>
              <a:rPr lang="en-US" dirty="0">
                <a:solidFill>
                  <a:srgbClr val="FFC000"/>
                </a:solidFill>
              </a:rPr>
              <a:t>P</a:t>
            </a:r>
            <a:r>
              <a:rPr lang="en-US" dirty="0"/>
              <a:t>rotocol. It is a </a:t>
            </a:r>
            <a:r>
              <a:rPr lang="en-US" dirty="0">
                <a:solidFill>
                  <a:srgbClr val="FFC000"/>
                </a:solidFill>
              </a:rPr>
              <a:t>XML-based protocol </a:t>
            </a:r>
            <a:r>
              <a:rPr lang="en-US" dirty="0"/>
              <a:t>for accessing web services</a:t>
            </a:r>
            <a:r>
              <a:rPr lang="en-US" dirty="0" smtClean="0"/>
              <a:t>.</a:t>
            </a:r>
          </a:p>
          <a:p>
            <a:pPr marL="285750" indent="-285750" algn="just">
              <a:buFont typeface="Wingdings" panose="05000000000000000000" pitchFamily="2" charset="2"/>
              <a:buChar char="q"/>
            </a:pPr>
            <a:endParaRPr lang="en-US" b="1" dirty="0" smtClean="0"/>
          </a:p>
          <a:p>
            <a:pPr marL="285750" indent="-285750" algn="just">
              <a:buFont typeface="Wingdings" panose="05000000000000000000" pitchFamily="2" charset="2"/>
              <a:buChar char="q"/>
            </a:pPr>
            <a:r>
              <a:rPr lang="en-US" b="1" dirty="0" smtClean="0"/>
              <a:t>SOAP</a:t>
            </a:r>
            <a:r>
              <a:rPr lang="en-US" dirty="0"/>
              <a:t> </a:t>
            </a:r>
            <a:r>
              <a:rPr lang="en-US" dirty="0" smtClean="0"/>
              <a:t>is </a:t>
            </a:r>
            <a:r>
              <a:rPr lang="en-US" dirty="0"/>
              <a:t>a messaging </a:t>
            </a:r>
            <a:r>
              <a:rPr lang="en-US" dirty="0">
                <a:hlinkClick r:id="rId2" tooltip="Protocol (computing)"/>
              </a:rPr>
              <a:t>protocol</a:t>
            </a:r>
            <a:r>
              <a:rPr lang="en-US" dirty="0"/>
              <a:t> specification for exchanging structured information in the implementation of </a:t>
            </a:r>
            <a:r>
              <a:rPr lang="en-US" dirty="0">
                <a:hlinkClick r:id="rId3" tooltip="Web service"/>
              </a:rPr>
              <a:t>web services</a:t>
            </a:r>
            <a:r>
              <a:rPr lang="en-US" dirty="0"/>
              <a:t> in </a:t>
            </a:r>
            <a:r>
              <a:rPr lang="en-US" dirty="0">
                <a:hlinkClick r:id="rId4" tooltip="Computer network"/>
              </a:rPr>
              <a:t>computer networks</a:t>
            </a:r>
            <a:r>
              <a:rPr lang="en-US" dirty="0"/>
              <a:t>. </a:t>
            </a:r>
            <a:endParaRPr lang="en-US" dirty="0" smtClean="0"/>
          </a:p>
          <a:p>
            <a:pPr marL="285750" indent="-285750" algn="just">
              <a:buFont typeface="Wingdings" panose="05000000000000000000" pitchFamily="2" charset="2"/>
              <a:buChar char="q"/>
            </a:pPr>
            <a:endParaRPr lang="en-US" dirty="0" smtClean="0"/>
          </a:p>
          <a:p>
            <a:pPr marL="285750" indent="-285750" algn="just">
              <a:buFont typeface="Wingdings" panose="05000000000000000000" pitchFamily="2" charset="2"/>
              <a:buChar char="q"/>
            </a:pPr>
            <a:r>
              <a:rPr lang="en-US" dirty="0" smtClean="0"/>
              <a:t>SOAP </a:t>
            </a:r>
            <a:r>
              <a:rPr lang="en-US" dirty="0"/>
              <a:t>is a method of transferring data over the internet</a:t>
            </a:r>
            <a:r>
              <a:rPr lang="en-US" dirty="0" smtClean="0"/>
              <a:t>.</a:t>
            </a:r>
          </a:p>
          <a:p>
            <a:pPr marL="285750" indent="-285750" algn="just">
              <a:buFont typeface="Wingdings" panose="05000000000000000000" pitchFamily="2" charset="2"/>
              <a:buChar char="q"/>
            </a:pPr>
            <a:endParaRPr lang="en-US" dirty="0" smtClean="0"/>
          </a:p>
          <a:p>
            <a:pPr marL="285750" indent="-285750" algn="just">
              <a:buFont typeface="Wingdings" panose="05000000000000000000" pitchFamily="2" charset="2"/>
              <a:buChar char="q"/>
            </a:pPr>
            <a:r>
              <a:rPr lang="en-US" dirty="0" smtClean="0"/>
              <a:t>SOAP </a:t>
            </a:r>
            <a:r>
              <a:rPr lang="en-US" dirty="0"/>
              <a:t>is regarded as heavier than </a:t>
            </a:r>
            <a:r>
              <a:rPr lang="en-US" dirty="0">
                <a:solidFill>
                  <a:srgbClr val="FFFF00"/>
                </a:solidFill>
              </a:rPr>
              <a:t>REST</a:t>
            </a:r>
            <a:r>
              <a:rPr lang="en-US" dirty="0"/>
              <a:t> i.e. there is more baggage required to transfer data, which means more bandwidth is needed per message request and the data source and targets have more work to do when packaging and receiving the data</a:t>
            </a:r>
            <a:r>
              <a:rPr lang="en-US" dirty="0" smtClean="0"/>
              <a:t>.</a:t>
            </a:r>
          </a:p>
          <a:p>
            <a:pPr marL="285750" indent="-285750" algn="just">
              <a:buFont typeface="Wingdings" panose="05000000000000000000" pitchFamily="2" charset="2"/>
              <a:buChar char="q"/>
            </a:pPr>
            <a:endParaRPr lang="en-US" dirty="0" smtClean="0"/>
          </a:p>
          <a:p>
            <a:pPr marL="285750" indent="-285750" algn="just">
              <a:buFont typeface="Wingdings" panose="05000000000000000000" pitchFamily="2" charset="2"/>
              <a:buChar char="q"/>
            </a:pPr>
            <a:r>
              <a:rPr lang="en-US" dirty="0" smtClean="0"/>
              <a:t>SOAP </a:t>
            </a:r>
            <a:r>
              <a:rPr lang="en-US" dirty="0"/>
              <a:t>only uses XML for messaging services over the internet, and XML message requests can be very complex and if developed manually, careful attention is required because SOAP is inflexible with errors</a:t>
            </a:r>
            <a:r>
              <a:rPr lang="en-US" dirty="0" smtClean="0"/>
              <a:t>.</a:t>
            </a:r>
          </a:p>
          <a:p>
            <a:pPr marL="285750" indent="-285750" algn="just">
              <a:buFont typeface="Wingdings" panose="05000000000000000000" pitchFamily="2" charset="2"/>
              <a:buChar char="q"/>
            </a:pPr>
            <a:endParaRPr lang="en-US" dirty="0" smtClean="0"/>
          </a:p>
          <a:p>
            <a:pPr marL="285750" indent="-285750" algn="just">
              <a:buFont typeface="Wingdings" panose="05000000000000000000" pitchFamily="2" charset="2"/>
              <a:buChar char="q"/>
            </a:pPr>
            <a:r>
              <a:rPr lang="en-US" dirty="0" smtClean="0"/>
              <a:t>One </a:t>
            </a:r>
            <a:r>
              <a:rPr lang="en-US" dirty="0"/>
              <a:t>of the pieces of baggage that accompanies a SOAP message is the </a:t>
            </a:r>
            <a:r>
              <a:rPr lang="en-US" dirty="0">
                <a:solidFill>
                  <a:srgbClr val="FFC000"/>
                </a:solidFill>
              </a:rPr>
              <a:t>W</a:t>
            </a:r>
            <a:r>
              <a:rPr lang="en-US" dirty="0"/>
              <a:t>eb </a:t>
            </a:r>
            <a:r>
              <a:rPr lang="en-US" dirty="0">
                <a:solidFill>
                  <a:srgbClr val="FFC000"/>
                </a:solidFill>
              </a:rPr>
              <a:t>S</a:t>
            </a:r>
            <a:r>
              <a:rPr lang="en-US" dirty="0"/>
              <a:t>ervices </a:t>
            </a:r>
            <a:r>
              <a:rPr lang="en-US" dirty="0">
                <a:solidFill>
                  <a:srgbClr val="FFC000"/>
                </a:solidFill>
              </a:rPr>
              <a:t>D</a:t>
            </a:r>
            <a:r>
              <a:rPr lang="en-US" dirty="0"/>
              <a:t>escription </a:t>
            </a:r>
            <a:r>
              <a:rPr lang="en-US" dirty="0">
                <a:solidFill>
                  <a:srgbClr val="FFC000"/>
                </a:solidFill>
              </a:rPr>
              <a:t>L</a:t>
            </a:r>
            <a:r>
              <a:rPr lang="en-US" dirty="0"/>
              <a:t>anguage (“</a:t>
            </a:r>
            <a:r>
              <a:rPr lang="en-US" dirty="0">
                <a:solidFill>
                  <a:srgbClr val="FFC000"/>
                </a:solidFill>
              </a:rPr>
              <a:t>WSDL</a:t>
            </a:r>
            <a:r>
              <a:rPr lang="en-US" dirty="0"/>
              <a:t>”) to explain how the web service works</a:t>
            </a:r>
            <a:r>
              <a:rPr lang="en-US" dirty="0" smtClean="0"/>
              <a:t>.</a:t>
            </a:r>
          </a:p>
        </p:txBody>
      </p:sp>
      <p:sp>
        <p:nvSpPr>
          <p:cNvPr id="7" name="Rectangle 6"/>
          <p:cNvSpPr/>
          <p:nvPr/>
        </p:nvSpPr>
        <p:spPr>
          <a:xfrm>
            <a:off x="7193903" y="5522446"/>
            <a:ext cx="5421086" cy="1323439"/>
          </a:xfrm>
          <a:prstGeom prst="rect">
            <a:avLst/>
          </a:prstGeom>
        </p:spPr>
        <p:txBody>
          <a:bodyPr wrap="square">
            <a:spAutoFit/>
          </a:bodyPr>
          <a:lstStyle/>
          <a:p>
            <a:r>
              <a:rPr lang="en-US" sz="1000" dirty="0"/>
              <a:t>What is WSDL?</a:t>
            </a:r>
          </a:p>
          <a:p>
            <a:endParaRPr lang="en-US" sz="1000" dirty="0"/>
          </a:p>
          <a:p>
            <a:r>
              <a:rPr lang="en-US" sz="1000" dirty="0"/>
              <a:t>WSDL is an XML-based language for describing Web services and how to access them</a:t>
            </a:r>
            <a:r>
              <a:rPr lang="en-US" sz="1000" dirty="0" smtClean="0"/>
              <a:t>.</a:t>
            </a:r>
            <a:endParaRPr lang="en-US" sz="1000" dirty="0"/>
          </a:p>
          <a:p>
            <a:r>
              <a:rPr lang="en-US" sz="1000" dirty="0"/>
              <a:t>WSDL stands for Web Services Description Language</a:t>
            </a:r>
          </a:p>
          <a:p>
            <a:r>
              <a:rPr lang="en-US" sz="1000" dirty="0"/>
              <a:t>WSDL is based on XML</a:t>
            </a:r>
          </a:p>
          <a:p>
            <a:r>
              <a:rPr lang="en-US" sz="1000" dirty="0"/>
              <a:t>WSDL is used to describe Web services</a:t>
            </a:r>
          </a:p>
          <a:p>
            <a:r>
              <a:rPr lang="en-US" sz="1000" dirty="0"/>
              <a:t>WSDL is also used to locate Web services</a:t>
            </a:r>
          </a:p>
          <a:p>
            <a:r>
              <a:rPr lang="en-US" sz="1000" dirty="0"/>
              <a:t>WSDL is a W3C standard</a:t>
            </a:r>
          </a:p>
        </p:txBody>
      </p:sp>
    </p:spTree>
    <p:extLst>
      <p:ext uri="{BB962C8B-B14F-4D97-AF65-F5344CB8AC3E}">
        <p14:creationId xmlns:p14="http://schemas.microsoft.com/office/powerpoint/2010/main" val="264194915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1313</TotalTime>
  <Words>2425</Words>
  <Application>Microsoft Office PowerPoint</Application>
  <PresentationFormat>Widescreen</PresentationFormat>
  <Paragraphs>347</Paragraphs>
  <Slides>28</Slides>
  <Notes>2</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28</vt:i4>
      </vt:variant>
    </vt:vector>
  </HeadingPairs>
  <TitlesOfParts>
    <vt:vector size="40" baseType="lpstr">
      <vt:lpstr>Arial</vt:lpstr>
      <vt:lpstr>Book Antiqua</vt:lpstr>
      <vt:lpstr>Calibri</vt:lpstr>
      <vt:lpstr>Consolas</vt:lpstr>
      <vt:lpstr>q_serif</vt:lpstr>
      <vt:lpstr>Segoe UI</vt:lpstr>
      <vt:lpstr>Trebuchet MS</vt:lpstr>
      <vt:lpstr>verdana</vt:lpstr>
      <vt:lpstr>verdana</vt:lpstr>
      <vt:lpstr>Wingdings</vt:lpstr>
      <vt:lpstr>Wingdings 3</vt:lpstr>
      <vt:lpstr>Facet</vt:lpstr>
      <vt:lpstr>Web services</vt:lpstr>
      <vt:lpstr>Contents</vt:lpstr>
      <vt:lpstr>What is web service ?</vt:lpstr>
      <vt:lpstr>What is web service ?</vt:lpstr>
      <vt:lpstr>How do web service  works?</vt:lpstr>
      <vt:lpstr>What are the advantages of web services? </vt:lpstr>
      <vt:lpstr>What are the main features of web services? </vt:lpstr>
      <vt:lpstr>What are type of web service ?</vt:lpstr>
      <vt:lpstr>Soap Web services</vt:lpstr>
      <vt:lpstr>PowerPoint Presentation</vt:lpstr>
      <vt:lpstr>Skeleton SOAP Message </vt:lpstr>
      <vt:lpstr>Soap Web service Structure</vt:lpstr>
      <vt:lpstr>Soap Web services</vt:lpstr>
      <vt:lpstr>Soap Web services</vt:lpstr>
      <vt:lpstr>Representational State Transfer (REST)Web services</vt:lpstr>
      <vt:lpstr>Representational State Transfer (REST)Web services</vt:lpstr>
      <vt:lpstr>Representational State Transfer (REST)Web services</vt:lpstr>
      <vt:lpstr>Representational State Transfer (REST)Web services</vt:lpstr>
      <vt:lpstr>REST Web services</vt:lpstr>
      <vt:lpstr>Difference between SOAP and REST</vt:lpstr>
      <vt:lpstr>Brief comparison between XML and JSON:</vt:lpstr>
      <vt:lpstr>JAVA web services</vt:lpstr>
      <vt:lpstr>JAVA web services</vt:lpstr>
      <vt:lpstr>JAX-WS [SOAP]</vt:lpstr>
      <vt:lpstr>Actual examples</vt:lpstr>
      <vt:lpstr>JAX-WS [SOAP] Examples</vt:lpstr>
      <vt:lpstr>JAX-RS [REST]</vt:lpstr>
      <vt:lpstr>What tools are used to test web services? </vt:lpstr>
    </vt:vector>
  </TitlesOfParts>
  <Company>Discovery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Webservices</dc:title>
  <dc:creator>Adolph Randela</dc:creator>
  <cp:lastModifiedBy>Adolph Randela</cp:lastModifiedBy>
  <cp:revision>55</cp:revision>
  <dcterms:created xsi:type="dcterms:W3CDTF">2018-03-22T15:36:12Z</dcterms:created>
  <dcterms:modified xsi:type="dcterms:W3CDTF">2018-03-25T19:52:14Z</dcterms:modified>
</cp:coreProperties>
</file>