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79" r:id="rId4"/>
    <p:sldId id="302" r:id="rId5"/>
    <p:sldId id="282" r:id="rId6"/>
    <p:sldId id="280" r:id="rId7"/>
    <p:sldId id="281" r:id="rId8"/>
    <p:sldId id="304" r:id="rId9"/>
    <p:sldId id="312" r:id="rId10"/>
    <p:sldId id="321" r:id="rId11"/>
    <p:sldId id="314" r:id="rId12"/>
    <p:sldId id="320" r:id="rId13"/>
    <p:sldId id="293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B"/>
    <a:srgbClr val="383838"/>
    <a:srgbClr val="B40069"/>
    <a:srgbClr val="EBEBEB"/>
    <a:srgbClr val="E4E4E2"/>
    <a:srgbClr val="F6F5F7"/>
    <a:srgbClr val="A7D1FB"/>
    <a:srgbClr val="DDE2DF"/>
    <a:srgbClr val="A6C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83" autoAdjust="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gg,Erin" userId="S::edagg@colostate.edu::58ef26f1-fb2d-475f-a237-447b4e05ef91" providerId="AD" clId="Web-{28B15F03-556B-494F-B96E-631A9293AE16}"/>
    <pc:docChg chg="modSld">
      <pc:chgData name="Dagg,Erin" userId="S::edagg@colostate.edu::58ef26f1-fb2d-475f-a237-447b4e05ef91" providerId="AD" clId="Web-{28B15F03-556B-494F-B96E-631A9293AE16}" dt="2018-03-28T17:01:05.908" v="46"/>
      <pc:docMkLst>
        <pc:docMk/>
      </pc:docMkLst>
      <pc:sldChg chg="modSp">
        <pc:chgData name="Dagg,Erin" userId="S::edagg@colostate.edu::58ef26f1-fb2d-475f-a237-447b4e05ef91" providerId="AD" clId="Web-{28B15F03-556B-494F-B96E-631A9293AE16}" dt="2018-03-28T17:01:05.908" v="46"/>
        <pc:sldMkLst>
          <pc:docMk/>
          <pc:sldMk cId="1728156696" sldId="294"/>
        </pc:sldMkLst>
        <pc:spChg chg="mod">
          <ac:chgData name="Dagg,Erin" userId="S::edagg@colostate.edu::58ef26f1-fb2d-475f-a237-447b4e05ef91" providerId="AD" clId="Web-{28B15F03-556B-494F-B96E-631A9293AE16}" dt="2018-03-28T17:01:05.908" v="46"/>
          <ac:spMkLst>
            <pc:docMk/>
            <pc:sldMk cId="1728156696" sldId="294"/>
            <ac:spMk id="7" creationId="{00000000-0000-0000-0000-000000000000}"/>
          </ac:spMkLst>
        </pc:spChg>
        <pc:picChg chg="mod">
          <ac:chgData name="Dagg,Erin" userId="S::edagg@colostate.edu::58ef26f1-fb2d-475f-a237-447b4e05ef91" providerId="AD" clId="Web-{28B15F03-556B-494F-B96E-631A9293AE16}" dt="2018-03-28T17:00:54.314" v="41"/>
          <ac:picMkLst>
            <pc:docMk/>
            <pc:sldMk cId="1728156696" sldId="294"/>
            <ac:picMk id="8" creationId="{00000000-0000-0000-0000-000000000000}"/>
          </ac:picMkLst>
        </pc:picChg>
      </pc:sldChg>
      <pc:sldChg chg="modSp">
        <pc:chgData name="Dagg,Erin" userId="S::edagg@colostate.edu::58ef26f1-fb2d-475f-a237-447b4e05ef91" providerId="AD" clId="Web-{28B15F03-556B-494F-B96E-631A9293AE16}" dt="2018-03-28T16:57:44.619" v="21"/>
        <pc:sldMkLst>
          <pc:docMk/>
          <pc:sldMk cId="2518276654" sldId="302"/>
        </pc:sldMkLst>
        <pc:spChg chg="mod">
          <ac:chgData name="Dagg,Erin" userId="S::edagg@colostate.edu::58ef26f1-fb2d-475f-a237-447b4e05ef91" providerId="AD" clId="Web-{28B15F03-556B-494F-B96E-631A9293AE16}" dt="2018-03-28T16:57:44.619" v="21"/>
          <ac:spMkLst>
            <pc:docMk/>
            <pc:sldMk cId="2518276654" sldId="302"/>
            <ac:spMk id="3" creationId="{00000000-0000-0000-0000-000000000000}"/>
          </ac:spMkLst>
        </pc:spChg>
      </pc:sldChg>
      <pc:sldChg chg="modSp">
        <pc:chgData name="Dagg,Erin" userId="S::edagg@colostate.edu::58ef26f1-fb2d-475f-a237-447b4e05ef91" providerId="AD" clId="Web-{28B15F03-556B-494F-B96E-631A9293AE16}" dt="2018-03-28T17:00:00.031" v="34"/>
        <pc:sldMkLst>
          <pc:docMk/>
          <pc:sldMk cId="3726914385" sldId="314"/>
        </pc:sldMkLst>
        <pc:spChg chg="mod">
          <ac:chgData name="Dagg,Erin" userId="S::edagg@colostate.edu::58ef26f1-fb2d-475f-a237-447b4e05ef91" providerId="AD" clId="Web-{28B15F03-556B-494F-B96E-631A9293AE16}" dt="2018-03-28T17:00:00.031" v="34"/>
          <ac:spMkLst>
            <pc:docMk/>
            <pc:sldMk cId="3726914385" sldId="314"/>
            <ac:spMk id="4" creationId="{00000000-0000-0000-0000-000000000000}"/>
          </ac:spMkLst>
        </pc:spChg>
      </pc:sldChg>
      <pc:sldChg chg="modSp">
        <pc:chgData name="Dagg,Erin" userId="S::edagg@colostate.edu::58ef26f1-fb2d-475f-a237-447b4e05ef91" providerId="AD" clId="Web-{28B15F03-556B-494F-B96E-631A9293AE16}" dt="2018-03-28T16:59:34.390" v="32"/>
        <pc:sldMkLst>
          <pc:docMk/>
          <pc:sldMk cId="6381856" sldId="317"/>
        </pc:sldMkLst>
        <pc:spChg chg="mod">
          <ac:chgData name="Dagg,Erin" userId="S::edagg@colostate.edu::58ef26f1-fb2d-475f-a237-447b4e05ef91" providerId="AD" clId="Web-{28B15F03-556B-494F-B96E-631A9293AE16}" dt="2018-03-28T16:59:34.390" v="32"/>
          <ac:spMkLst>
            <pc:docMk/>
            <pc:sldMk cId="6381856" sldId="317"/>
            <ac:spMk id="22" creationId="{00000000-0000-0000-0000-000000000000}"/>
          </ac:spMkLst>
        </pc:spChg>
        <pc:spChg chg="mod">
          <ac:chgData name="Dagg,Erin" userId="S::edagg@colostate.edu::58ef26f1-fb2d-475f-a237-447b4e05ef91" providerId="AD" clId="Web-{28B15F03-556B-494F-B96E-631A9293AE16}" dt="2018-03-28T16:59:26.468" v="29"/>
          <ac:spMkLst>
            <pc:docMk/>
            <pc:sldMk cId="6381856" sldId="317"/>
            <ac:spMk id="23" creationId="{00000000-0000-0000-0000-000000000000}"/>
          </ac:spMkLst>
        </pc:spChg>
      </pc:sldChg>
    </pc:docChg>
  </pc:docChgLst>
  <pc:docChgLst>
    <pc:chgData name="Dagg,Erin" userId="S::edagg@colostate.edu::58ef26f1-fb2d-475f-a237-447b4e05ef91" providerId="AD" clId="Web-{9A18250E-3C34-460A-9903-29A4DAA62504}"/>
    <pc:docChg chg="modSld">
      <pc:chgData name="Dagg,Erin" userId="S::edagg@colostate.edu::58ef26f1-fb2d-475f-a237-447b4e05ef91" providerId="AD" clId="Web-{9A18250E-3C34-460A-9903-29A4DAA62504}" dt="2018-03-20T21:36:59.376" v="65"/>
      <pc:docMkLst>
        <pc:docMk/>
      </pc:docMkLst>
      <pc:sldChg chg="addSp modSp">
        <pc:chgData name="Dagg,Erin" userId="S::edagg@colostate.edu::58ef26f1-fb2d-475f-a237-447b4e05ef91" providerId="AD" clId="Web-{9A18250E-3C34-460A-9903-29A4DAA62504}" dt="2018-03-20T21:36:59.376" v="65"/>
        <pc:sldMkLst>
          <pc:docMk/>
          <pc:sldMk cId="342121266" sldId="298"/>
        </pc:sldMkLst>
        <pc:spChg chg="mod">
          <ac:chgData name="Dagg,Erin" userId="S::edagg@colostate.edu::58ef26f1-fb2d-475f-a237-447b4e05ef91" providerId="AD" clId="Web-{9A18250E-3C34-460A-9903-29A4DAA62504}" dt="2018-03-20T21:34:35.325" v="4"/>
          <ac:spMkLst>
            <pc:docMk/>
            <pc:sldMk cId="342121266" sldId="298"/>
            <ac:spMk id="2" creationId="{00000000-0000-0000-0000-000000000000}"/>
          </ac:spMkLst>
        </pc:spChg>
        <pc:spChg chg="mod">
          <ac:chgData name="Dagg,Erin" userId="S::edagg@colostate.edu::58ef26f1-fb2d-475f-a237-447b4e05ef91" providerId="AD" clId="Web-{9A18250E-3C34-460A-9903-29A4DAA62504}" dt="2018-03-20T21:34:52.732" v="5"/>
          <ac:spMkLst>
            <pc:docMk/>
            <pc:sldMk cId="342121266" sldId="298"/>
            <ac:spMk id="3" creationId="{00000000-0000-0000-0000-000000000000}"/>
          </ac:spMkLst>
        </pc:spChg>
        <pc:spChg chg="mod">
          <ac:chgData name="Dagg,Erin" userId="S::edagg@colostate.edu::58ef26f1-fb2d-475f-a237-447b4e05ef91" providerId="AD" clId="Web-{9A18250E-3C34-460A-9903-29A4DAA62504}" dt="2018-03-20T21:34:19.559" v="3"/>
          <ac:spMkLst>
            <pc:docMk/>
            <pc:sldMk cId="342121266" sldId="298"/>
            <ac:spMk id="187" creationId="{00000000-0000-0000-0000-000000000000}"/>
          </ac:spMkLst>
        </pc:spChg>
        <pc:spChg chg="mod">
          <ac:chgData name="Dagg,Erin" userId="S::edagg@colostate.edu::58ef26f1-fb2d-475f-a237-447b4e05ef91" providerId="AD" clId="Web-{9A18250E-3C34-460A-9903-29A4DAA62504}" dt="2018-03-20T21:36:44.766" v="59"/>
          <ac:spMkLst>
            <pc:docMk/>
            <pc:sldMk cId="342121266" sldId="298"/>
            <ac:spMk id="188" creationId="{00000000-0000-0000-0000-000000000000}"/>
          </ac:spMkLst>
        </pc:spChg>
        <pc:spChg chg="add mod">
          <ac:chgData name="Dagg,Erin" userId="S::edagg@colostate.edu::58ef26f1-fb2d-475f-a237-447b4e05ef91" providerId="AD" clId="Web-{9A18250E-3C34-460A-9903-29A4DAA62504}" dt="2018-03-20T21:36:59.376" v="65"/>
          <ac:spMkLst>
            <pc:docMk/>
            <pc:sldMk cId="342121266" sldId="298"/>
            <ac:spMk id="190" creationId="{54987312-B4D2-4163-8E6F-2F03F6842A36}"/>
          </ac:spMkLst>
        </pc:spChg>
      </pc:sldChg>
    </pc:docChg>
  </pc:docChgLst>
  <pc:docChgLst>
    <pc:chgData name="Dagg,Erin" userId="S::edagg@colostate.edu::58ef26f1-fb2d-475f-a237-447b4e05ef91" providerId="AD" clId="Web-{A0C19F5C-6070-4296-98F3-01BF3D3F4BA6}"/>
    <pc:docChg chg="modSld">
      <pc:chgData name="Dagg,Erin" userId="S::edagg@colostate.edu::58ef26f1-fb2d-475f-a237-447b4e05ef91" providerId="AD" clId="Web-{A0C19F5C-6070-4296-98F3-01BF3D3F4BA6}" dt="2018-03-22T14:58:47.704" v="34"/>
      <pc:docMkLst>
        <pc:docMk/>
      </pc:docMkLst>
      <pc:sldChg chg="modSp">
        <pc:chgData name="Dagg,Erin" userId="S::edagg@colostate.edu::58ef26f1-fb2d-475f-a237-447b4e05ef91" providerId="AD" clId="Web-{A0C19F5C-6070-4296-98F3-01BF3D3F4BA6}" dt="2018-03-22T14:58:47.704" v="34"/>
        <pc:sldMkLst>
          <pc:docMk/>
          <pc:sldMk cId="6381856" sldId="317"/>
        </pc:sldMkLst>
        <pc:spChg chg="mod">
          <ac:chgData name="Dagg,Erin" userId="S::edagg@colostate.edu::58ef26f1-fb2d-475f-a237-447b4e05ef91" providerId="AD" clId="Web-{A0C19F5C-6070-4296-98F3-01BF3D3F4BA6}" dt="2018-03-22T14:57:40.812" v="16"/>
          <ac:spMkLst>
            <pc:docMk/>
            <pc:sldMk cId="6381856" sldId="317"/>
            <ac:spMk id="22" creationId="{00000000-0000-0000-0000-000000000000}"/>
          </ac:spMkLst>
        </pc:spChg>
        <pc:spChg chg="mod">
          <ac:chgData name="Dagg,Erin" userId="S::edagg@colostate.edu::58ef26f1-fb2d-475f-a237-447b4e05ef91" providerId="AD" clId="Web-{A0C19F5C-6070-4296-98F3-01BF3D3F4BA6}" dt="2018-03-22T14:58:47.704" v="34"/>
          <ac:spMkLst>
            <pc:docMk/>
            <pc:sldMk cId="6381856" sldId="317"/>
            <ac:spMk id="23" creationId="{00000000-0000-0000-0000-000000000000}"/>
          </ac:spMkLst>
        </pc:spChg>
      </pc:sldChg>
    </pc:docChg>
  </pc:docChgLst>
  <pc:docChgLst>
    <pc:chgData name="Dagg,Erin" userId="S::edagg@colostate.edu::58ef26f1-fb2d-475f-a237-447b4e05ef91" providerId="AD" clId="Web-{2143B3EC-5170-4F45-B516-53A7F10DCCFD}"/>
    <pc:docChg chg="modSld">
      <pc:chgData name="Dagg,Erin" userId="S::edagg@colostate.edu::58ef26f1-fb2d-475f-a237-447b4e05ef91" providerId="AD" clId="Web-{2143B3EC-5170-4F45-B516-53A7F10DCCFD}" dt="2018-05-09T22:09:06.243" v="7" actId="20577"/>
      <pc:docMkLst>
        <pc:docMk/>
      </pc:docMkLst>
      <pc:sldChg chg="modSp">
        <pc:chgData name="Dagg,Erin" userId="S::edagg@colostate.edu::58ef26f1-fb2d-475f-a237-447b4e05ef91" providerId="AD" clId="Web-{2143B3EC-5170-4F45-B516-53A7F10DCCFD}" dt="2018-05-09T22:09:06.243" v="7" actId="20577"/>
        <pc:sldMkLst>
          <pc:docMk/>
          <pc:sldMk cId="982149712" sldId="282"/>
        </pc:sldMkLst>
        <pc:spChg chg="mod">
          <ac:chgData name="Dagg,Erin" userId="S::edagg@colostate.edu::58ef26f1-fb2d-475f-a237-447b4e05ef91" providerId="AD" clId="Web-{2143B3EC-5170-4F45-B516-53A7F10DCCFD}" dt="2018-05-09T22:09:06.243" v="7" actId="20577"/>
          <ac:spMkLst>
            <pc:docMk/>
            <pc:sldMk cId="982149712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AE02D-98A7-4FDD-A3C0-9419BE5CDBC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C9167-7EBF-4274-A52A-9483B746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2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9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1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2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6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8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9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C9167-7EBF-4274-A52A-9483B7461E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90600"/>
            <a:ext cx="9156390" cy="340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5394" y="3357267"/>
            <a:ext cx="6298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700" baseline="0" dirty="0">
                <a:solidFill>
                  <a:schemeClr val="accent2"/>
                </a:solidFill>
              </a:rPr>
              <a:t>FOUNDATIONAL COURSE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55439" y="3920006"/>
            <a:ext cx="323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AC06D6-05BB-441A-B051-8523EB406AE3}" type="datetime4">
              <a:rPr lang="en-US" sz="1400" b="0" spc="31" baseline="0" smtClean="0">
                <a:solidFill>
                  <a:schemeClr val="accent2"/>
                </a:solidFill>
              </a:rPr>
              <a:pPr algn="ctr"/>
              <a:t>November 16, 2018</a:t>
            </a:fld>
            <a:endParaRPr lang="en-US" sz="1600" b="0" spc="31" baseline="0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19" y="1456512"/>
            <a:ext cx="1554480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41" y="1365072"/>
            <a:ext cx="3020492" cy="173736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5357403" y="1415390"/>
            <a:ext cx="0" cy="164592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5468938"/>
            <a:ext cx="9156700" cy="635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5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tiatives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279909"/>
            <a:ext cx="9144000" cy="2578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9144000" cy="4279899"/>
          </a:xfrm>
          <a:prstGeom prst="rect">
            <a:avLst/>
          </a:prstGeom>
          <a:solidFill>
            <a:srgbClr val="81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560" rtlCol="0" anchor="ctr"/>
          <a:lstStyle/>
          <a:p>
            <a:pPr algn="l"/>
            <a:r>
              <a:rPr lang="en-US" sz="4800" b="1" dirty="0"/>
              <a:t>INITIATIVES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139363" y="2600150"/>
            <a:ext cx="3893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490" baseline="0" dirty="0">
                <a:solidFill>
                  <a:schemeClr val="bg1"/>
                </a:solidFill>
              </a:rPr>
              <a:t>FOUNDATIONAL COURSE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" y="1872342"/>
            <a:ext cx="1712522" cy="1091593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2231571" y="2514600"/>
            <a:ext cx="6912429" cy="365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6008658"/>
            <a:ext cx="1188720" cy="683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6030489"/>
            <a:ext cx="640080" cy="6400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140438" y="6018181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39696" y="5001768"/>
            <a:ext cx="5943600" cy="822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8165BD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tia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"/>
            <a:ext cx="9144000" cy="91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104943"/>
            <a:ext cx="1188720" cy="683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126774"/>
            <a:ext cx="640080" cy="6400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8140438" y="114466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6564094"/>
            <a:ext cx="9144000" cy="293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491260" y="6592416"/>
            <a:ext cx="2569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200" baseline="0" dirty="0"/>
              <a:t>FOUNDATIONAL </a:t>
            </a:r>
            <a:r>
              <a:rPr lang="en-US" sz="900" spc="251" baseline="0" dirty="0"/>
              <a:t>COURSE | </a:t>
            </a:r>
            <a:fld id="{AEAD8DC0-740E-4388-A007-C8E11647D1BB}" type="slidenum">
              <a:rPr lang="en-US" sz="900" spc="251" baseline="0" smtClean="0"/>
              <a:t>‹#›</a:t>
            </a:fld>
            <a:endParaRPr lang="en-US" sz="900" spc="251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914400"/>
            <a:ext cx="313508" cy="1247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2"/>
                </a:solidFill>
              </a:rPr>
              <a:t>MICROWAVE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205729"/>
            <a:ext cx="313509" cy="1432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0" baseline="0" dirty="0">
                <a:solidFill>
                  <a:schemeClr val="bg2"/>
                </a:solidFill>
              </a:rPr>
              <a:t>CONSTELLATION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3682104"/>
            <a:ext cx="313509" cy="1432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150051"/>
            <a:ext cx="313509" cy="1414044"/>
          </a:xfrm>
          <a:prstGeom prst="rect">
            <a:avLst/>
          </a:prstGeom>
          <a:solidFill>
            <a:srgbClr val="81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1"/>
                </a:solidFill>
              </a:rPr>
              <a:t>INITIATIVES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3806" y="291526"/>
            <a:ext cx="6064904" cy="52548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383838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/>
          </p:nvPr>
        </p:nvSpPr>
        <p:spPr>
          <a:xfrm>
            <a:off x="514350" y="1062038"/>
            <a:ext cx="8437563" cy="5364162"/>
          </a:xfrm>
          <a:prstGeom prst="rect">
            <a:avLst/>
          </a:prstGeom>
        </p:spPr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383838"/>
                </a:solidFill>
              </a:defRPr>
            </a:lvl1pPr>
            <a:lvl2pPr marL="685800" indent="-228600">
              <a:buFont typeface="Arial" panose="020B0604020202020204" pitchFamily="34" charset="0"/>
              <a:buChar char="–"/>
              <a:defRPr sz="1800">
                <a:solidFill>
                  <a:srgbClr val="383838"/>
                </a:solidFill>
              </a:defRPr>
            </a:lvl2pPr>
            <a:lvl3pPr>
              <a:defRPr sz="1800">
                <a:solidFill>
                  <a:srgbClr val="383838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666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"/>
            <a:ext cx="9144000" cy="91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  <a:p>
            <a:pPr algn="ctr"/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104943"/>
            <a:ext cx="1188720" cy="683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126774"/>
            <a:ext cx="640080" cy="6400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8140438" y="114466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6564094"/>
            <a:ext cx="9144000" cy="293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491260" y="6592416"/>
            <a:ext cx="2569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200" baseline="0" dirty="0"/>
              <a:t>FOUNDATIONAL </a:t>
            </a:r>
            <a:r>
              <a:rPr lang="en-US" sz="900" spc="251" baseline="0" dirty="0"/>
              <a:t>COURSE | </a:t>
            </a:r>
            <a:fld id="{AEAD8DC0-740E-4388-A007-C8E11647D1BB}" type="slidenum">
              <a:rPr lang="en-US" sz="900" spc="251" baseline="0" smtClean="0"/>
              <a:t>‹#›</a:t>
            </a:fld>
            <a:endParaRPr lang="en-US" sz="900" spc="251" baseline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3806" y="291526"/>
            <a:ext cx="6064904" cy="52548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383838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514350" y="1062038"/>
            <a:ext cx="8437563" cy="5364162"/>
          </a:xfrm>
          <a:prstGeom prst="rect">
            <a:avLst/>
          </a:prstGeom>
        </p:spPr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383838"/>
                </a:solidFill>
              </a:defRPr>
            </a:lvl1pPr>
            <a:lvl2pPr marL="685800" indent="-228600">
              <a:buFont typeface="Arial" panose="020B0604020202020204" pitchFamily="34" charset="0"/>
              <a:buChar char="–"/>
              <a:defRPr sz="1800">
                <a:solidFill>
                  <a:srgbClr val="383838"/>
                </a:solidFill>
              </a:defRPr>
            </a:lvl2pPr>
            <a:lvl3pPr>
              <a:defRPr sz="1800">
                <a:solidFill>
                  <a:srgbClr val="383838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650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"/>
            <a:ext cx="9144000" cy="91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  <a:p>
            <a:pPr algn="ctr"/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104943"/>
            <a:ext cx="1188720" cy="683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126774"/>
            <a:ext cx="640080" cy="6400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8140438" y="114466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6564094"/>
            <a:ext cx="9144000" cy="293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491260" y="6592416"/>
            <a:ext cx="2569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200" baseline="0" dirty="0"/>
              <a:t>FOUNDATIONAL </a:t>
            </a:r>
            <a:r>
              <a:rPr lang="en-US" sz="900" spc="251" baseline="0" dirty="0"/>
              <a:t>COURSE | </a:t>
            </a:r>
            <a:fld id="{AEAD8DC0-740E-4388-A007-C8E11647D1BB}" type="slidenum">
              <a:rPr lang="en-US" sz="900" spc="251" baseline="0" smtClean="0"/>
              <a:t>‹#›</a:t>
            </a:fld>
            <a:endParaRPr lang="en-US" sz="900" spc="251" baseline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3806" y="291526"/>
            <a:ext cx="6064904" cy="52548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383838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514351" y="1062038"/>
            <a:ext cx="4153444" cy="5364162"/>
          </a:xfrm>
          <a:prstGeom prst="rect">
            <a:avLst/>
          </a:prstGeom>
        </p:spPr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383838"/>
                </a:solidFill>
              </a:defRPr>
            </a:lvl1pPr>
            <a:lvl2pPr marL="685800" indent="-228600">
              <a:buFont typeface="Arial" panose="020B0604020202020204" pitchFamily="34" charset="0"/>
              <a:buChar char="–"/>
              <a:defRPr sz="1800">
                <a:solidFill>
                  <a:srgbClr val="383838"/>
                </a:solidFill>
              </a:defRPr>
            </a:lvl2pPr>
            <a:lvl3pPr>
              <a:defRPr sz="1800">
                <a:solidFill>
                  <a:srgbClr val="383838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1"/>
          </p:nvPr>
        </p:nvSpPr>
        <p:spPr>
          <a:xfrm>
            <a:off x="4798209" y="1062038"/>
            <a:ext cx="4153444" cy="5364162"/>
          </a:xfrm>
          <a:prstGeom prst="rect">
            <a:avLst/>
          </a:prstGeom>
        </p:spPr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383838"/>
                </a:solidFill>
              </a:defRPr>
            </a:lvl1pPr>
            <a:lvl2pPr marL="685800" indent="-228600">
              <a:buFont typeface="Arial" panose="020B0604020202020204" pitchFamily="34" charset="0"/>
              <a:buChar char="–"/>
              <a:defRPr sz="1800">
                <a:solidFill>
                  <a:srgbClr val="383838"/>
                </a:solidFill>
              </a:defRPr>
            </a:lvl2pPr>
            <a:lvl3pPr>
              <a:defRPr sz="1800">
                <a:solidFill>
                  <a:srgbClr val="383838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68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rowav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279909"/>
            <a:ext cx="9144000" cy="2578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9144000" cy="4279899"/>
          </a:xfrm>
          <a:prstGeom prst="rect">
            <a:avLst/>
          </a:prstGeom>
          <a:solidFill>
            <a:srgbClr val="AD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560" rtlCol="0" anchor="ctr"/>
          <a:lstStyle/>
          <a:p>
            <a:pPr algn="l"/>
            <a:r>
              <a:rPr lang="en-US" sz="4800" b="1" dirty="0"/>
              <a:t>MICROWAVE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139363" y="2600150"/>
            <a:ext cx="3893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490" baseline="0" dirty="0">
                <a:solidFill>
                  <a:schemeClr val="bg1"/>
                </a:solidFill>
              </a:rPr>
              <a:t>FOUNDATIONAL COURSE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" y="1872342"/>
            <a:ext cx="1712522" cy="1091593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2231571" y="2514600"/>
            <a:ext cx="6912429" cy="365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6008658"/>
            <a:ext cx="1188720" cy="683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6030489"/>
            <a:ext cx="640080" cy="6400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140438" y="6018181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36226" y="4999037"/>
            <a:ext cx="5943600" cy="822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AD363A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59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ro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"/>
            <a:ext cx="9144000" cy="91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104943"/>
            <a:ext cx="1188720" cy="683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126774"/>
            <a:ext cx="640080" cy="6400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8140438" y="114466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6564094"/>
            <a:ext cx="9144000" cy="293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491260" y="6592416"/>
            <a:ext cx="2569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200" baseline="0" dirty="0"/>
              <a:t>FOUNDATIONAL </a:t>
            </a:r>
            <a:r>
              <a:rPr lang="en-US" sz="900" spc="251" baseline="0" dirty="0"/>
              <a:t>COURSE | </a:t>
            </a:r>
            <a:fld id="{AEAD8DC0-740E-4388-A007-C8E11647D1BB}" type="slidenum">
              <a:rPr lang="en-US" sz="900" spc="251" baseline="0" smtClean="0"/>
              <a:t>‹#›</a:t>
            </a:fld>
            <a:endParaRPr lang="en-US" sz="900" spc="251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914400"/>
            <a:ext cx="313508" cy="1247775"/>
          </a:xfrm>
          <a:prstGeom prst="rect">
            <a:avLst/>
          </a:prstGeom>
          <a:solidFill>
            <a:srgbClr val="AD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1"/>
                </a:solidFill>
              </a:rPr>
              <a:t>MICROWAVE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205729"/>
            <a:ext cx="313509" cy="1432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0" baseline="0" dirty="0">
                <a:solidFill>
                  <a:schemeClr val="bg2"/>
                </a:solidFill>
              </a:rPr>
              <a:t>CONSTELLATION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3682104"/>
            <a:ext cx="313509" cy="1432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150051"/>
            <a:ext cx="313509" cy="1414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2"/>
                </a:solidFill>
              </a:rPr>
              <a:t>INITIATIVES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3806" y="291526"/>
            <a:ext cx="6064904" cy="52548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383838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4350" y="1062038"/>
            <a:ext cx="8437563" cy="5364162"/>
          </a:xfrm>
          <a:prstGeom prst="rect">
            <a:avLst/>
          </a:prstGeom>
        </p:spPr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383838"/>
                </a:solidFill>
              </a:defRPr>
            </a:lvl1pPr>
            <a:lvl2pPr marL="685800" indent="-228600">
              <a:buFont typeface="Arial" panose="020B0604020202020204" pitchFamily="34" charset="0"/>
              <a:buChar char="–"/>
              <a:defRPr sz="1800">
                <a:solidFill>
                  <a:srgbClr val="383838"/>
                </a:solidFill>
              </a:defRPr>
            </a:lvl2pPr>
            <a:lvl3pPr>
              <a:defRPr sz="1800">
                <a:solidFill>
                  <a:srgbClr val="383838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535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tellatio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279909"/>
            <a:ext cx="9144000" cy="2578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9144000" cy="4279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560" rtlCol="0" anchor="ctr"/>
          <a:lstStyle/>
          <a:p>
            <a:pPr algn="l"/>
            <a:r>
              <a:rPr lang="en-US" sz="4800" b="1" dirty="0"/>
              <a:t>CONSTELLATION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139363" y="2600150"/>
            <a:ext cx="3893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490" baseline="0" dirty="0">
                <a:solidFill>
                  <a:schemeClr val="bg1"/>
                </a:solidFill>
              </a:rPr>
              <a:t>FOUNDATIONAL COURSE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" y="1872342"/>
            <a:ext cx="1712522" cy="1091593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2231571" y="2514600"/>
            <a:ext cx="6912429" cy="365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6008658"/>
            <a:ext cx="1188720" cy="683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6030489"/>
            <a:ext cx="640080" cy="6400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140438" y="6018181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39950" y="5001768"/>
            <a:ext cx="5943600" cy="822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08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tel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"/>
            <a:ext cx="9144000" cy="91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104943"/>
            <a:ext cx="1188720" cy="683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126774"/>
            <a:ext cx="640080" cy="6400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8140438" y="114466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6564094"/>
            <a:ext cx="9144000" cy="293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491260" y="6592416"/>
            <a:ext cx="2569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200" baseline="0" dirty="0"/>
              <a:t>FOUNDATIONAL </a:t>
            </a:r>
            <a:r>
              <a:rPr lang="en-US" sz="900" spc="251" baseline="0" dirty="0"/>
              <a:t>COURSE | </a:t>
            </a:r>
            <a:fld id="{AEAD8DC0-740E-4388-A007-C8E11647D1BB}" type="slidenum">
              <a:rPr lang="en-US" sz="900" spc="251" baseline="0" smtClean="0"/>
              <a:t>‹#›</a:t>
            </a:fld>
            <a:endParaRPr lang="en-US" sz="900" spc="251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914400"/>
            <a:ext cx="313508" cy="1247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2"/>
                </a:solidFill>
              </a:rPr>
              <a:t>MICROWAVE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205729"/>
            <a:ext cx="313509" cy="143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0" baseline="0" dirty="0">
                <a:solidFill>
                  <a:schemeClr val="bg1"/>
                </a:solidFill>
              </a:rPr>
              <a:t>CONSTELLATION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3682104"/>
            <a:ext cx="313509" cy="1432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150051"/>
            <a:ext cx="313509" cy="1414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2"/>
                </a:solidFill>
              </a:rPr>
              <a:t>INITIATIVES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3806" y="291526"/>
            <a:ext cx="6064904" cy="52548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383838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/>
          </p:nvPr>
        </p:nvSpPr>
        <p:spPr>
          <a:xfrm>
            <a:off x="514350" y="1062038"/>
            <a:ext cx="8437563" cy="5364162"/>
          </a:xfrm>
          <a:prstGeom prst="rect">
            <a:avLst/>
          </a:prstGeom>
        </p:spPr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383838"/>
                </a:solidFill>
              </a:defRPr>
            </a:lvl1pPr>
            <a:lvl2pPr marL="685800" indent="-228600">
              <a:buFont typeface="Arial" panose="020B0604020202020204" pitchFamily="34" charset="0"/>
              <a:buChar char="–"/>
              <a:defRPr sz="1800">
                <a:solidFill>
                  <a:srgbClr val="383838"/>
                </a:solidFill>
              </a:defRPr>
            </a:lvl2pPr>
            <a:lvl3pPr>
              <a:defRPr sz="1800">
                <a:solidFill>
                  <a:srgbClr val="383838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175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s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279909"/>
            <a:ext cx="9144000" cy="2578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9144000" cy="4279899"/>
          </a:xfrm>
          <a:prstGeom prst="rect">
            <a:avLst/>
          </a:prstGeom>
          <a:solidFill>
            <a:srgbClr val="008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560" rtlCol="0" anchor="ctr"/>
          <a:lstStyle/>
          <a:p>
            <a:pPr algn="l"/>
            <a:r>
              <a:rPr lang="en-US" sz="4800" b="1" dirty="0"/>
              <a:t>APPLICATIONS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139363" y="2600150"/>
            <a:ext cx="3893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490" baseline="0" dirty="0">
                <a:solidFill>
                  <a:schemeClr val="bg1"/>
                </a:solidFill>
              </a:rPr>
              <a:t>FOUNDATIONAL COURSE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" y="1872342"/>
            <a:ext cx="1712522" cy="1091593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2231571" y="2514600"/>
            <a:ext cx="6912429" cy="365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6008658"/>
            <a:ext cx="1188720" cy="683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6030489"/>
            <a:ext cx="640080" cy="6400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140438" y="6018181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39696" y="5001768"/>
            <a:ext cx="5943600" cy="8229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00824B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4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"/>
            <a:ext cx="9144000" cy="91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44" y="104943"/>
            <a:ext cx="1188720" cy="6837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73" y="126774"/>
            <a:ext cx="640080" cy="64008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8140438" y="114466"/>
            <a:ext cx="0" cy="64008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6564094"/>
            <a:ext cx="9144000" cy="293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491260" y="6592416"/>
            <a:ext cx="2569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200" baseline="0" dirty="0"/>
              <a:t>FOUNDATIONAL </a:t>
            </a:r>
            <a:r>
              <a:rPr lang="en-US" sz="900" spc="251" baseline="0" dirty="0"/>
              <a:t>COURSE | </a:t>
            </a:r>
            <a:fld id="{AEAD8DC0-740E-4388-A007-C8E11647D1BB}" type="slidenum">
              <a:rPr lang="en-US" sz="900" spc="251" baseline="0" smtClean="0"/>
              <a:t>‹#›</a:t>
            </a:fld>
            <a:endParaRPr lang="en-US" sz="900" spc="251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914400"/>
            <a:ext cx="313508" cy="1247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2"/>
                </a:solidFill>
              </a:rPr>
              <a:t>MICROWAVE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205729"/>
            <a:ext cx="313509" cy="14328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0" baseline="0" dirty="0">
                <a:solidFill>
                  <a:schemeClr val="bg2"/>
                </a:solidFill>
              </a:rPr>
              <a:t>CONSTELLATION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3682104"/>
            <a:ext cx="313509" cy="1432831"/>
          </a:xfrm>
          <a:prstGeom prst="rect">
            <a:avLst/>
          </a:prstGeom>
          <a:solidFill>
            <a:srgbClr val="008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150051"/>
            <a:ext cx="313509" cy="1414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spc="51" baseline="0" dirty="0">
                <a:solidFill>
                  <a:schemeClr val="bg2"/>
                </a:solidFill>
              </a:rPr>
              <a:t>INITIATIVES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3806" y="291526"/>
            <a:ext cx="6064904" cy="52548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383838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/>
          </p:nvPr>
        </p:nvSpPr>
        <p:spPr>
          <a:xfrm>
            <a:off x="514350" y="1062038"/>
            <a:ext cx="8437563" cy="5364162"/>
          </a:xfrm>
          <a:prstGeom prst="rect">
            <a:avLst/>
          </a:prstGeom>
        </p:spPr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383838"/>
                </a:solidFill>
              </a:defRPr>
            </a:lvl1pPr>
            <a:lvl2pPr marL="685800" indent="-228600">
              <a:buFont typeface="Arial" panose="020B0604020202020204" pitchFamily="34" charset="0"/>
              <a:buChar char="–"/>
              <a:defRPr sz="1800">
                <a:solidFill>
                  <a:srgbClr val="383838"/>
                </a:solidFill>
              </a:defRPr>
            </a:lvl2pPr>
            <a:lvl3pPr>
              <a:defRPr sz="1800">
                <a:solidFill>
                  <a:srgbClr val="383838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291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65713" y="-32657"/>
            <a:ext cx="5878287" cy="6906986"/>
          </a:xfrm>
          <a:prstGeom prst="rect">
            <a:avLst/>
          </a:prstGeom>
          <a:blipFill dpi="0" rotWithShape="1">
            <a:blip r:embed="rId13">
              <a:alphaModFix amt="19000"/>
            </a:blip>
            <a:srcRect/>
            <a:stretch>
              <a:fillRect l="1" t="-709" r="-20197" b="-1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6953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71" r:id="rId5"/>
    <p:sldLayoutId id="2147483667" r:id="rId6"/>
    <p:sldLayoutId id="2147483664" r:id="rId7"/>
    <p:sldLayoutId id="2147483670" r:id="rId8"/>
    <p:sldLayoutId id="2147483665" r:id="rId9"/>
    <p:sldLayoutId id="2147483669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hyperlink" Target="https://www.nrlmry.navy.mil/TC.html" TargetMode="Externa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ed.ucar.edu/training_module.php?id=22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hyperlink" Target="mailto:Bernie.Connell@colostate.edu" TargetMode="External"/><Relationship Id="rId4" Type="http://schemas.openxmlformats.org/officeDocument/2006/relationships/hyperlink" Target="http://rammb.cira.colostate.edu/training/visit/training_sessions/goes_r_rainfall_ra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ospo.noaa.gov/Products/atmosphere/gpds/maps.html?GPLCT#gpdsMap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ospo.noaa.gov/Products/atmosphere/gpds/maps.html?GPLCT#gpdsMap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ospo.noaa.gov/Products/atmosphere/gpds/maps.html?GPLCT#gpdsMap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ics.umd.edu/sf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Satellite Foundational Course for JPSS (</a:t>
            </a:r>
            <a:r>
              <a:rPr lang="en-US" dirty="0" err="1"/>
              <a:t>SatFC</a:t>
            </a:r>
            <a:r>
              <a:rPr lang="en-US" dirty="0"/>
              <a:t>-J)</a:t>
            </a:r>
          </a:p>
        </p:txBody>
      </p:sp>
    </p:spTree>
    <p:extLst>
      <p:ext uri="{BB962C8B-B14F-4D97-AF65-F5344CB8AC3E}">
        <p14:creationId xmlns:p14="http://schemas.microsoft.com/office/powerpoint/2010/main" val="24859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57595" y="1677160"/>
            <a:ext cx="4380504" cy="3961527"/>
            <a:chOff x="557595" y="1677160"/>
            <a:chExt cx="4380504" cy="3961527"/>
          </a:xfrm>
        </p:grpSpPr>
        <p:grpSp>
          <p:nvGrpSpPr>
            <p:cNvPr id="45" name="Group 44"/>
            <p:cNvGrpSpPr/>
            <p:nvPr/>
          </p:nvGrpSpPr>
          <p:grpSpPr>
            <a:xfrm>
              <a:off x="557595" y="1677160"/>
              <a:ext cx="4237535" cy="3961527"/>
              <a:chOff x="607774" y="1775916"/>
              <a:chExt cx="4237535" cy="396152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07774" y="1775916"/>
                <a:ext cx="4237535" cy="3961527"/>
                <a:chOff x="623245" y="1780204"/>
                <a:chExt cx="4237535" cy="396152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623245" y="1780204"/>
                  <a:ext cx="4237535" cy="3961527"/>
                  <a:chOff x="607341" y="1780204"/>
                  <a:chExt cx="4237535" cy="3961527"/>
                </a:xfrm>
              </p:grpSpPr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43" t="8210" r="869" b="746"/>
                  <a:stretch/>
                </p:blipFill>
                <p:spPr>
                  <a:xfrm>
                    <a:off x="607341" y="1780204"/>
                    <a:ext cx="4237535" cy="3961527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3622243" y="4377442"/>
                    <a:ext cx="912800" cy="12293"/>
                  </a:xfrm>
                  <a:prstGeom prst="line">
                    <a:avLst/>
                  </a:prstGeom>
                  <a:ln w="127000">
                    <a:solidFill>
                      <a:srgbClr val="A7D1FB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66573" y="4733233"/>
                    <a:ext cx="1170772" cy="271869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 anchor="b">
                    <a:spAutoFit/>
                  </a:bodyPr>
                  <a:lstStyle/>
                  <a:p>
                    <a:pPr algn="ctr">
                      <a:lnSpc>
                        <a:spcPts val="1400"/>
                      </a:lnSpc>
                    </a:pPr>
                    <a:r>
                      <a:rPr lang="en-US" sz="1600" spc="-50" dirty="0"/>
                      <a:t>raindrops</a:t>
                    </a: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34088" y="3559930"/>
                    <a:ext cx="1170772" cy="4532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 anchor="b">
                    <a:spAutoFit/>
                  </a:bodyPr>
                  <a:lstStyle/>
                  <a:p>
                    <a:pPr algn="ctr">
                      <a:lnSpc>
                        <a:spcPts val="1400"/>
                      </a:lnSpc>
                    </a:pPr>
                    <a:r>
                      <a:rPr lang="en-US" sz="1600" spc="-50" dirty="0"/>
                      <a:t>hail / </a:t>
                    </a:r>
                    <a:r>
                      <a:rPr lang="en-US" sz="1600" spc="-50" dirty="0" err="1"/>
                      <a:t>graupel</a:t>
                    </a:r>
                    <a:endParaRPr lang="en-US" sz="1600" spc="-50" dirty="0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3499138" y="4377442"/>
                    <a:ext cx="216337" cy="197890"/>
                  </a:xfrm>
                  <a:prstGeom prst="ellipse">
                    <a:avLst/>
                  </a:prstGeom>
                  <a:solidFill>
                    <a:srgbClr val="F6F5F7"/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179827" y="4584726"/>
                    <a:ext cx="253792" cy="255536"/>
                  </a:xfrm>
                  <a:prstGeom prst="ellipse">
                    <a:avLst/>
                  </a:prstGeom>
                  <a:solidFill>
                    <a:srgbClr val="EBEBEB"/>
                  </a:solidFill>
                  <a:ln>
                    <a:noFill/>
                  </a:ln>
                  <a:effectLst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171278" y="4664978"/>
                    <a:ext cx="186966" cy="209396"/>
                  </a:xfrm>
                  <a:prstGeom prst="ellipse">
                    <a:avLst/>
                  </a:prstGeom>
                  <a:solidFill>
                    <a:srgbClr val="F6F5F7"/>
                  </a:solidFill>
                  <a:ln>
                    <a:noFill/>
                  </a:ln>
                  <a:effectLst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 flipH="1">
                    <a:off x="3403115" y="4438900"/>
                    <a:ext cx="215968" cy="226078"/>
                  </a:xfrm>
                  <a:prstGeom prst="ellipse">
                    <a:avLst/>
                  </a:prstGeom>
                  <a:solidFill>
                    <a:srgbClr val="EBEBEB"/>
                  </a:solidFill>
                  <a:ln>
                    <a:noFill/>
                  </a:ln>
                  <a:effectLst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3306723" y="4537233"/>
                    <a:ext cx="239126" cy="175261"/>
                  </a:xfrm>
                  <a:prstGeom prst="ellipse">
                    <a:avLst/>
                  </a:prstGeom>
                  <a:solidFill>
                    <a:srgbClr val="F6F5F7"/>
                  </a:solidFill>
                  <a:ln>
                    <a:noFill/>
                  </a:ln>
                  <a:effectLst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5009" y="2563464"/>
                    <a:ext cx="1170772" cy="4532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 anchor="b">
                    <a:spAutoFit/>
                  </a:bodyPr>
                  <a:lstStyle/>
                  <a:p>
                    <a:pPr algn="ctr">
                      <a:lnSpc>
                        <a:spcPts val="1400"/>
                      </a:lnSpc>
                    </a:pPr>
                    <a:r>
                      <a:rPr lang="en-US" sz="1600" spc="-50" dirty="0"/>
                      <a:t>ice particles</a:t>
                    </a:r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784474" y="4368946"/>
                  <a:ext cx="1507583" cy="539606"/>
                  <a:chOff x="1784474" y="4368946"/>
                  <a:chExt cx="1507583" cy="539606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3129639" y="4773589"/>
                    <a:ext cx="162418" cy="134963"/>
                  </a:xfrm>
                  <a:prstGeom prst="ellipse">
                    <a:avLst/>
                  </a:prstGeom>
                  <a:solidFill>
                    <a:srgbClr val="F6F5F7"/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784474" y="4368946"/>
                    <a:ext cx="682604" cy="539606"/>
                    <a:chOff x="1784474" y="4368946"/>
                    <a:chExt cx="682604" cy="539606"/>
                  </a:xfrm>
                </p:grpSpPr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1789875" y="4368946"/>
                      <a:ext cx="216337" cy="197890"/>
                    </a:xfrm>
                    <a:prstGeom prst="ellipse">
                      <a:avLst/>
                    </a:prstGeom>
                    <a:solidFill>
                      <a:srgbClr val="F6F5F7"/>
                    </a:solidFill>
                    <a:ln>
                      <a:noFill/>
                    </a:ln>
                    <a:effectLst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784474" y="4409555"/>
                      <a:ext cx="682604" cy="498997"/>
                      <a:chOff x="1784474" y="4409555"/>
                      <a:chExt cx="682604" cy="498997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1931124" y="4476172"/>
                        <a:ext cx="535954" cy="432380"/>
                        <a:chOff x="1931124" y="4476172"/>
                        <a:chExt cx="535954" cy="432380"/>
                      </a:xfrm>
                    </p:grpSpPr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 flipH="1">
                          <a:off x="2052068" y="4575332"/>
                          <a:ext cx="288114" cy="323345"/>
                        </a:xfrm>
                        <a:prstGeom prst="ellipse">
                          <a:avLst/>
                        </a:prstGeom>
                        <a:solidFill>
                          <a:srgbClr val="EBEBEB"/>
                        </a:solidFill>
                        <a:ln>
                          <a:noFill/>
                        </a:ln>
                        <a:effectLst>
                          <a:softEdge rad="31750"/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" name="Oval 34"/>
                        <p:cNvSpPr/>
                        <p:nvPr/>
                      </p:nvSpPr>
                      <p:spPr>
                        <a:xfrm>
                          <a:off x="2134954" y="4693906"/>
                          <a:ext cx="332124" cy="214646"/>
                        </a:xfrm>
                        <a:prstGeom prst="ellipse">
                          <a:avLst/>
                        </a:prstGeom>
                        <a:solidFill>
                          <a:srgbClr val="F6F5F7"/>
                        </a:solidFill>
                        <a:ln>
                          <a:noFill/>
                        </a:ln>
                        <a:effectLst>
                          <a:softEdge rad="31750"/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" name="Oval 35"/>
                        <p:cNvSpPr/>
                        <p:nvPr/>
                      </p:nvSpPr>
                      <p:spPr>
                        <a:xfrm>
                          <a:off x="1931124" y="4476172"/>
                          <a:ext cx="216337" cy="197890"/>
                        </a:xfrm>
                        <a:prstGeom prst="ellipse">
                          <a:avLst/>
                        </a:prstGeom>
                        <a:solidFill>
                          <a:srgbClr val="F6F5F7"/>
                        </a:solidFill>
                        <a:ln>
                          <a:noFill/>
                        </a:ln>
                        <a:effectLst>
                          <a:softEdge rad="31750"/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7" name="Oval 36"/>
                      <p:cNvSpPr/>
                      <p:nvPr/>
                    </p:nvSpPr>
                    <p:spPr>
                      <a:xfrm flipH="1">
                        <a:off x="1784474" y="4409555"/>
                        <a:ext cx="362987" cy="226078"/>
                      </a:xfrm>
                      <a:prstGeom prst="ellipse">
                        <a:avLst/>
                      </a:prstGeom>
                      <a:solidFill>
                        <a:srgbClr val="EBEBEB"/>
                      </a:solidFill>
                      <a:ln>
                        <a:noFill/>
                      </a:ln>
                      <a:effectLst>
                        <a:softEdge rad="31750"/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sp>
            <p:nvSpPr>
              <p:cNvPr id="32" name="Oval 31"/>
              <p:cNvSpPr/>
              <p:nvPr/>
            </p:nvSpPr>
            <p:spPr>
              <a:xfrm>
                <a:off x="1997285" y="4555171"/>
                <a:ext cx="216337" cy="197890"/>
              </a:xfrm>
              <a:prstGeom prst="ellipse">
                <a:avLst/>
              </a:prstGeom>
              <a:solidFill>
                <a:srgbClr val="F6F5F7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10995" y="4736526"/>
                <a:ext cx="186966" cy="209396"/>
              </a:xfrm>
              <a:prstGeom prst="ellipse">
                <a:avLst/>
              </a:prstGeom>
              <a:solidFill>
                <a:srgbClr val="F6F5F7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056329" y="5294253"/>
              <a:ext cx="8817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(modified)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9160" y="4102181"/>
            <a:ext cx="160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freezing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10"/>
          </p:nvPr>
        </p:nvSpPr>
        <p:spPr>
          <a:xfrm>
            <a:off x="5235447" y="1456481"/>
            <a:ext cx="3739227" cy="3627296"/>
          </a:xfrm>
          <a:ln w="12700">
            <a:noFill/>
          </a:ln>
        </p:spPr>
        <p:txBody>
          <a:bodyPr/>
          <a:lstStyle/>
          <a:p>
            <a:pPr>
              <a:lnSpc>
                <a:spcPts val="800"/>
              </a:lnSpc>
              <a:spcBef>
                <a:spcPts val="0"/>
              </a:spcBef>
            </a:pPr>
            <a:endParaRPr lang="en-US" sz="800" dirty="0">
              <a:solidFill>
                <a:srgbClr val="0000FF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</a:rPr>
              <a:t>Ice </a:t>
            </a:r>
            <a:r>
              <a:rPr lang="en-US" b="1" dirty="0" smtClean="0">
                <a:solidFill>
                  <a:schemeClr val="tx1"/>
                </a:solidFill>
              </a:rPr>
              <a:t>particles</a:t>
            </a:r>
          </a:p>
          <a:p>
            <a:pPr lvl="1"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chemeClr val="tx1"/>
                </a:solidFill>
              </a:rPr>
              <a:t>Liquid raindrops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513806" y="291526"/>
            <a:ext cx="7122028" cy="5254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38383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600" dirty="0"/>
              <a:t>Microwave Interaction with Rain Cloud</a:t>
            </a:r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>
            <a:off x="2707574" y="1466829"/>
            <a:ext cx="573474" cy="118756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3336904" y="2821819"/>
            <a:ext cx="0" cy="302719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36"/>
          <p:cNvSpPr>
            <a:spLocks noChangeShapeType="1"/>
          </p:cNvSpPr>
          <p:nvPr/>
        </p:nvSpPr>
        <p:spPr bwMode="auto">
          <a:xfrm>
            <a:off x="3353368" y="2820464"/>
            <a:ext cx="1462487" cy="302855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988755" y="1466828"/>
            <a:ext cx="1549884" cy="3380338"/>
          </a:xfrm>
          <a:prstGeom prst="line">
            <a:avLst/>
          </a:prstGeom>
          <a:noFill/>
          <a:ln w="38100">
            <a:solidFill>
              <a:srgbClr val="B400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2585715" y="5030794"/>
            <a:ext cx="2349" cy="818223"/>
          </a:xfrm>
          <a:prstGeom prst="line">
            <a:avLst/>
          </a:prstGeom>
          <a:noFill/>
          <a:ln w="38100">
            <a:solidFill>
              <a:srgbClr val="B400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8" y="1161712"/>
            <a:ext cx="565917" cy="36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84" y="1159200"/>
            <a:ext cx="565917" cy="36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2593347" y="5020404"/>
            <a:ext cx="379919" cy="828614"/>
          </a:xfrm>
          <a:prstGeom prst="line">
            <a:avLst/>
          </a:prstGeom>
          <a:noFill/>
          <a:ln w="38100">
            <a:solidFill>
              <a:srgbClr val="B400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" name="Right Bracket 67"/>
          <p:cNvSpPr/>
          <p:nvPr/>
        </p:nvSpPr>
        <p:spPr>
          <a:xfrm rot="5400000">
            <a:off x="4026298" y="5226782"/>
            <a:ext cx="100162" cy="1478951"/>
          </a:xfrm>
          <a:prstGeom prst="rightBracket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5400000">
            <a:off x="2729409" y="5772481"/>
            <a:ext cx="100161" cy="387551"/>
          </a:xfrm>
          <a:prstGeom prst="rightBracket">
            <a:avLst/>
          </a:prstGeom>
          <a:ln w="34925">
            <a:solidFill>
              <a:srgbClr val="B400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752769" y="6032868"/>
            <a:ext cx="1661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parallax error (raindrop)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3806" y="916198"/>
            <a:ext cx="9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 </a:t>
            </a:r>
            <a:r>
              <a:rPr lang="en-US" dirty="0"/>
              <a:t>GHz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32899" y="915247"/>
            <a:ext cx="9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89 </a:t>
            </a:r>
            <a:r>
              <a:rPr lang="en-US" dirty="0"/>
              <a:t>GHz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48978" y="6030317"/>
            <a:ext cx="1661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parallax error (ice particle)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7560" y="5190421"/>
            <a:ext cx="3526280" cy="9233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Displacement </a:t>
            </a:r>
            <a:r>
              <a:rPr lang="en-US" dirty="0"/>
              <a:t>due to viewing geometry (parallax error) is greater for ice than for </a:t>
            </a:r>
            <a:r>
              <a:rPr lang="en-US" dirty="0" smtClean="0"/>
              <a:t>raindrops.</a:t>
            </a:r>
            <a:endParaRPr lang="en-US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359680" y="2116575"/>
            <a:ext cx="3739227" cy="403863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Scattering </a:t>
            </a: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359681" y="2473844"/>
            <a:ext cx="3739227" cy="549985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Higher frequencies (&gt; 60 GHz)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5359683" y="3781569"/>
            <a:ext cx="3739227" cy="442644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Absorption / emission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359682" y="4127412"/>
            <a:ext cx="3739227" cy="420357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Lower frequencies (&lt; 22 GHz)</a:t>
            </a:r>
          </a:p>
        </p:txBody>
      </p:sp>
    </p:spTree>
    <p:extLst>
      <p:ext uri="{BB962C8B-B14F-4D97-AF65-F5344CB8AC3E}">
        <p14:creationId xmlns:p14="http://schemas.microsoft.com/office/powerpoint/2010/main" val="16202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6" grpId="0" animBg="1"/>
      <p:bldP spid="58" grpId="0" animBg="1"/>
      <p:bldP spid="60" grpId="0" animBg="1"/>
      <p:bldP spid="63" grpId="0" animBg="1"/>
      <p:bldP spid="68" grpId="0" animBg="1"/>
      <p:bldP spid="72" grpId="0" animBg="1"/>
      <p:bldP spid="74" grpId="0"/>
      <p:bldP spid="75" grpId="0"/>
      <p:bldP spid="76" grpId="0"/>
      <p:bldP spid="77" grpId="0"/>
      <p:bldP spid="8" grpId="0" animBg="1"/>
      <p:bldP spid="49" grpId="0"/>
      <p:bldP spid="50" grpId="0"/>
      <p:bldP spid="52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211" y="2656498"/>
            <a:ext cx="9144000" cy="3902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6" descr="20170918.0515.goes13.x.ir1km.15LMARIA.75kts-979mb-140N-580W.100pc.jpg image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t="17131" r="18202" b="18346"/>
          <a:stretch/>
        </p:blipFill>
        <p:spPr bwMode="auto">
          <a:xfrm>
            <a:off x="120041" y="3349457"/>
            <a:ext cx="2889504" cy="288950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20170918.0516.gcomw1.x.89h_1deg.15LMARIA.80kts-977mb-144N-590W.96pc.jpg image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9" t="10585" r="2720" b="7180"/>
          <a:stretch/>
        </p:blipFill>
        <p:spPr bwMode="auto">
          <a:xfrm>
            <a:off x="6133162" y="3349457"/>
            <a:ext cx="2889504" cy="288950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05" y="291526"/>
            <a:ext cx="7276407" cy="525482"/>
          </a:xfrm>
        </p:spPr>
        <p:txBody>
          <a:bodyPr/>
          <a:lstStyle/>
          <a:p>
            <a:r>
              <a:rPr lang="en-US" dirty="0"/>
              <a:t>Tropical Cyclone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8270" y="972769"/>
            <a:ext cx="8437563" cy="1546081"/>
          </a:xfrm>
        </p:spPr>
        <p:txBody>
          <a:bodyPr anchor="t"/>
          <a:lstStyle/>
          <a:p>
            <a:r>
              <a:rPr lang="en-US" sz="1800" dirty="0"/>
              <a:t>The low-level center and convective rain bands directly related to tropical cyclone intensity are often obscured by high clouds in visible, infrared, and water vapor imagery </a:t>
            </a:r>
            <a:endParaRPr lang="en-US" sz="1800" dirty="0" smtClean="0"/>
          </a:p>
          <a:p>
            <a:r>
              <a:rPr lang="en-US" sz="1800" dirty="0" smtClean="0"/>
              <a:t>~</a:t>
            </a:r>
            <a:r>
              <a:rPr lang="en-US" sz="1800" dirty="0"/>
              <a:t>36 GHz able to sense clouds and moisture close to the surface</a:t>
            </a:r>
            <a:endParaRPr lang="en-US" sz="1800" dirty="0">
              <a:cs typeface="Arial"/>
            </a:endParaRPr>
          </a:p>
          <a:p>
            <a:r>
              <a:rPr lang="en-US" sz="1800" dirty="0"/>
              <a:t>~89 GHz sensitive to both rain and ice rates</a:t>
            </a:r>
            <a:endParaRPr lang="en-US" sz="1800" dirty="0"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586" y="3017336"/>
            <a:ext cx="29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GOES-13 </a:t>
            </a:r>
            <a:r>
              <a:rPr lang="en-US" dirty="0" smtClean="0"/>
              <a:t>Infrared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115806" y="3015402"/>
            <a:ext cx="291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AMSR-2 36 GHz H-pol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503" y="3022059"/>
            <a:ext cx="289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AMSR-2 89 GHz H-pol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78910" y="2677106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Hurricane </a:t>
            </a:r>
            <a:r>
              <a:rPr lang="en-US" b="1" dirty="0" smtClean="0"/>
              <a:t>Maria: 18 </a:t>
            </a:r>
            <a:r>
              <a:rPr lang="en-US" b="1" dirty="0"/>
              <a:t>September 2017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850" y="2417632"/>
            <a:ext cx="2437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hlinkClick r:id="rId5"/>
              </a:rPr>
              <a:t>https://www.nrlmry.navy.mil/TC.html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8801" y="5938328"/>
            <a:ext cx="1008287" cy="307777"/>
            <a:chOff x="133758" y="3562583"/>
            <a:chExt cx="1008287" cy="307777"/>
          </a:xfrm>
        </p:grpSpPr>
        <p:sp>
          <p:nvSpPr>
            <p:cNvPr id="12" name="Rectangle 11"/>
            <p:cNvSpPr/>
            <p:nvPr/>
          </p:nvSpPr>
          <p:spPr>
            <a:xfrm>
              <a:off x="191075" y="3589865"/>
              <a:ext cx="875725" cy="21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758" y="3562583"/>
              <a:ext cx="1008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0515 </a:t>
              </a:r>
              <a:r>
                <a:rPr lang="en-US" sz="1400" b="1" dirty="0"/>
                <a:t>UTC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39562" y="5934525"/>
            <a:ext cx="1008287" cy="307777"/>
            <a:chOff x="133758" y="3562583"/>
            <a:chExt cx="1008287" cy="307777"/>
          </a:xfrm>
        </p:grpSpPr>
        <p:sp>
          <p:nvSpPr>
            <p:cNvPr id="26" name="Rectangle 25"/>
            <p:cNvSpPr/>
            <p:nvPr/>
          </p:nvSpPr>
          <p:spPr>
            <a:xfrm>
              <a:off x="191075" y="3589865"/>
              <a:ext cx="875725" cy="21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3758" y="3562583"/>
              <a:ext cx="1008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0516 </a:t>
              </a:r>
              <a:r>
                <a:rPr lang="en-US" sz="1400" b="1" dirty="0"/>
                <a:t>UTC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23647" y="5934525"/>
            <a:ext cx="1008287" cy="307777"/>
            <a:chOff x="133758" y="3562583"/>
            <a:chExt cx="1008287" cy="307777"/>
          </a:xfrm>
        </p:grpSpPr>
        <p:sp>
          <p:nvSpPr>
            <p:cNvPr id="29" name="Rectangle 28"/>
            <p:cNvSpPr/>
            <p:nvPr/>
          </p:nvSpPr>
          <p:spPr>
            <a:xfrm>
              <a:off x="191075" y="3589865"/>
              <a:ext cx="875725" cy="21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758" y="3562583"/>
              <a:ext cx="1008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0516 </a:t>
              </a:r>
              <a:r>
                <a:rPr lang="en-US" sz="1400" b="1" dirty="0"/>
                <a:t>UTC</a:t>
              </a:r>
            </a:p>
          </p:txBody>
        </p:sp>
      </p:grpSp>
      <p:pic>
        <p:nvPicPr>
          <p:cNvPr id="33" name="Picture 6" descr="20170903.0419.gcomw1.x.36h.11LIRMA.95kts-973mb-182N-469W.81pc.jpg imag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" t="99330" r="388" b="42"/>
          <a:stretch/>
        </p:blipFill>
        <p:spPr bwMode="auto">
          <a:xfrm>
            <a:off x="3114735" y="6269584"/>
            <a:ext cx="2922999" cy="179514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160315" y="6219117"/>
            <a:ext cx="2902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140" dirty="0"/>
              <a:t>190                 210                 230                 250                270</a:t>
            </a:r>
          </a:p>
        </p:txBody>
      </p:sp>
      <p:pic>
        <p:nvPicPr>
          <p:cNvPr id="35" name="Picture 2" descr="20170903.0419.gcomw1.x.89h_1deg.11LIRMA.95kts-973mb-182N-469W.81pc.jpg imag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t="99289" r="580" b="13"/>
          <a:stretch/>
        </p:blipFill>
        <p:spPr bwMode="auto">
          <a:xfrm>
            <a:off x="6117546" y="6270345"/>
            <a:ext cx="2922999" cy="17454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131121" y="6221270"/>
            <a:ext cx="2902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140" dirty="0"/>
              <a:t>190                 210                 230                 250                270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5116" y="6397437"/>
            <a:ext cx="2126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Brightness Temperature [K]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61583" y="6407062"/>
            <a:ext cx="2232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Brightness Temperature [K]</a:t>
            </a:r>
          </a:p>
        </p:txBody>
      </p:sp>
      <p:pic>
        <p:nvPicPr>
          <p:cNvPr id="41" name="Picture 40" descr="20170918.0515.goes13.x.ir1km.15LMARIA.75kts-979mb-140N-580W.100pc.jpg image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55"/>
          <a:stretch/>
        </p:blipFill>
        <p:spPr bwMode="auto">
          <a:xfrm>
            <a:off x="108801" y="6270040"/>
            <a:ext cx="29260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95814" y="6395989"/>
            <a:ext cx="2126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Brightness Temperature [K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299" y="6227423"/>
            <a:ext cx="2902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140" dirty="0"/>
              <a:t>190             </a:t>
            </a:r>
            <a:r>
              <a:rPr lang="en-US" sz="1200" spc="-140" dirty="0" smtClean="0"/>
              <a:t>210            230           250           270           290</a:t>
            </a:r>
            <a:endParaRPr lang="en-US" sz="1200" spc="-140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3863020" y="3441985"/>
            <a:ext cx="59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4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60  W</a:t>
            </a:r>
            <a:endParaRPr lang="en-US" sz="1200" spc="-4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4823727" y="3441985"/>
            <a:ext cx="59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4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56  W</a:t>
            </a:r>
            <a:endParaRPr lang="en-US" sz="1200" spc="-4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2155" y="4119973"/>
            <a:ext cx="59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4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16  N</a:t>
            </a:r>
            <a:endParaRPr lang="en-US" sz="1200" spc="-4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7637" y="5105297"/>
            <a:ext cx="59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4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12  N</a:t>
            </a:r>
            <a:endParaRPr lang="en-US" sz="1200" spc="-4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2943437">
            <a:off x="3907526" y="4413125"/>
            <a:ext cx="455976" cy="305657"/>
          </a:xfrm>
          <a:prstGeom prst="rightArrow">
            <a:avLst>
              <a:gd name="adj1" fmla="val 44624"/>
              <a:gd name="adj2" fmla="val 580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8026711">
            <a:off x="3844730" y="5055457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2714724">
            <a:off x="4650235" y="5307548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7200000">
            <a:off x="5135645" y="4547430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6338387">
            <a:off x="5209385" y="3619778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6760207">
            <a:off x="7028581" y="5173519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2520865">
            <a:off x="7731133" y="5134934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7200000">
            <a:off x="8184414" y="4652146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7200000">
            <a:off x="7681234" y="4232261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5866861">
            <a:off x="7666955" y="3551803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20170918.0516.gcomw1.x.36h.15LMARIA.80kts-977mb-144N-590W.96pc.jpg image"/>
          <p:cNvPicPr>
            <a:picLocks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2" t="10754" r="2623" b="6962"/>
          <a:stretch/>
        </p:blipFill>
        <p:spPr bwMode="auto">
          <a:xfrm>
            <a:off x="3130662" y="3349457"/>
            <a:ext cx="2889504" cy="288950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5-Point Star 7"/>
          <p:cNvSpPr/>
          <p:nvPr/>
        </p:nvSpPr>
        <p:spPr>
          <a:xfrm>
            <a:off x="3890142" y="3871540"/>
            <a:ext cx="164169" cy="164169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885754" y="3875666"/>
            <a:ext cx="164169" cy="164169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7712300">
            <a:off x="3864291" y="5058982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2666581">
            <a:off x="4631682" y="5347863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6789221">
            <a:off x="5110847" y="4540028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6003917">
            <a:off x="5196457" y="3614477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2769372">
            <a:off x="4070492" y="4535349"/>
            <a:ext cx="276301" cy="216441"/>
          </a:xfrm>
          <a:prstGeom prst="rightArrow">
            <a:avLst>
              <a:gd name="adj1" fmla="val 39077"/>
              <a:gd name="adj2" fmla="val 61231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8" grpId="0" animBg="1"/>
      <p:bldP spid="66" grpId="0" animBg="1"/>
      <p:bldP spid="48" grpId="0" animBg="1"/>
      <p:bldP spid="48" grpId="1" animBg="1"/>
      <p:bldP spid="50" grpId="0" animBg="1"/>
      <p:bldP spid="50" grpId="1" animBg="1"/>
      <p:bldP spid="55" grpId="0" animBg="1"/>
      <p:bldP spid="55" grpId="1" animBg="1"/>
      <p:bldP spid="59" grpId="0" animBg="1"/>
      <p:bldP spid="59" grpId="1" animBg="1"/>
      <p:bldP spid="61" grpId="0" animBg="1"/>
      <p:bldP spid="6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6985" y="1"/>
            <a:ext cx="5740804" cy="6558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05" y="291526"/>
            <a:ext cx="7276407" cy="525482"/>
          </a:xfrm>
        </p:spPr>
        <p:txBody>
          <a:bodyPr/>
          <a:lstStyle/>
          <a:p>
            <a:r>
              <a:rPr lang="en-US" dirty="0" smtClean="0"/>
              <a:t>Thunderstorms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44097" y="1452541"/>
            <a:ext cx="2813049" cy="4301146"/>
          </a:xfrm>
        </p:spPr>
        <p:txBody>
          <a:bodyPr anchor="t"/>
          <a:lstStyle/>
          <a:p>
            <a:r>
              <a:rPr lang="en-US" sz="1800" dirty="0" smtClean="0"/>
              <a:t>Precipitating </a:t>
            </a:r>
            <a:r>
              <a:rPr lang="en-US" sz="1800" dirty="0"/>
              <a:t>clouds are </a:t>
            </a:r>
            <a:r>
              <a:rPr lang="en-US" sz="1800" dirty="0" smtClean="0"/>
              <a:t>not transparent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What makes brightness temperatures cooler over land surfaces?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36 GHz: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ain and wet ground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89 GHz: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ain, ice, and wet ground</a:t>
            </a:r>
          </a:p>
          <a:p>
            <a:endParaRPr lang="en-US" sz="1800" dirty="0"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0386" y="11262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14 May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3863020" y="3441985"/>
            <a:ext cx="59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4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60  W</a:t>
            </a:r>
            <a:endParaRPr lang="en-US" sz="1200" spc="-4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4823727" y="3441985"/>
            <a:ext cx="59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4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56  W</a:t>
            </a:r>
            <a:endParaRPr lang="en-US" sz="1200" spc="-4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3" t="6255" r="2633"/>
          <a:stretch/>
        </p:blipFill>
        <p:spPr>
          <a:xfrm>
            <a:off x="3498692" y="514099"/>
            <a:ext cx="5129133" cy="1906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9" t="5046" r="2498"/>
          <a:stretch/>
        </p:blipFill>
        <p:spPr>
          <a:xfrm>
            <a:off x="3498692" y="2505578"/>
            <a:ext cx="5129133" cy="1927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3737" r="2641"/>
          <a:stretch/>
        </p:blipFill>
        <p:spPr>
          <a:xfrm>
            <a:off x="3498692" y="4537781"/>
            <a:ext cx="5129133" cy="19522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3304042" y="4175964"/>
            <a:ext cx="124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100" dirty="0" smtClean="0">
                <a:solidFill>
                  <a:schemeClr val="bg1"/>
                </a:solidFill>
              </a:rPr>
              <a:t>2000 </a:t>
            </a:r>
            <a:r>
              <a:rPr lang="en-US" sz="1400" spc="-100" dirty="0">
                <a:solidFill>
                  <a:schemeClr val="bg1"/>
                </a:solidFill>
              </a:rPr>
              <a:t>UTC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42916" y="4187205"/>
            <a:ext cx="125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100" dirty="0" smtClean="0">
                <a:solidFill>
                  <a:schemeClr val="bg1"/>
                </a:solidFill>
              </a:rPr>
              <a:t>1822 </a:t>
            </a:r>
            <a:r>
              <a:rPr lang="en-US" sz="1400" spc="-100" dirty="0">
                <a:solidFill>
                  <a:schemeClr val="bg1"/>
                </a:solidFill>
              </a:rPr>
              <a:t>UTC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89442" y="511344"/>
            <a:ext cx="2624720" cy="338554"/>
            <a:chOff x="3826568" y="660529"/>
            <a:chExt cx="2624720" cy="338554"/>
          </a:xfrm>
        </p:grpSpPr>
        <p:sp>
          <p:nvSpPr>
            <p:cNvPr id="12" name="Rectangle 11"/>
            <p:cNvSpPr/>
            <p:nvPr/>
          </p:nvSpPr>
          <p:spPr>
            <a:xfrm>
              <a:off x="3886200" y="713232"/>
              <a:ext cx="2505456" cy="229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6568" y="660529"/>
              <a:ext cx="2624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GOES-16 10.3 µm Infrared</a:t>
              </a:r>
              <a:endParaRPr 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39336" y="2507624"/>
            <a:ext cx="2321717" cy="338554"/>
            <a:chOff x="3775935" y="656466"/>
            <a:chExt cx="2565088" cy="338554"/>
          </a:xfrm>
        </p:grpSpPr>
        <p:sp>
          <p:nvSpPr>
            <p:cNvPr id="26" name="Rectangle 25"/>
            <p:cNvSpPr/>
            <p:nvPr/>
          </p:nvSpPr>
          <p:spPr>
            <a:xfrm>
              <a:off x="3886201" y="713232"/>
              <a:ext cx="2340719" cy="229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75935" y="656466"/>
              <a:ext cx="256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AMSR-2 36 GHz H-pol</a:t>
              </a:r>
              <a:endParaRPr lang="en-US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48821" y="4519493"/>
            <a:ext cx="2321717" cy="338554"/>
            <a:chOff x="3775935" y="656466"/>
            <a:chExt cx="2565088" cy="338554"/>
          </a:xfrm>
        </p:grpSpPr>
        <p:sp>
          <p:nvSpPr>
            <p:cNvPr id="30" name="Rectangle 29"/>
            <p:cNvSpPr/>
            <p:nvPr/>
          </p:nvSpPr>
          <p:spPr>
            <a:xfrm>
              <a:off x="3886201" y="713232"/>
              <a:ext cx="2340719" cy="229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75935" y="656466"/>
              <a:ext cx="256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AMSR-2 89 GHz H-pol</a:t>
              </a:r>
              <a:endParaRPr 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34485" y="3003268"/>
            <a:ext cx="468488" cy="3046988"/>
            <a:chOff x="3015320" y="3039631"/>
            <a:chExt cx="541980" cy="304698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8" t="10262" r="97474" b="10221"/>
            <a:stretch/>
          </p:blipFill>
          <p:spPr>
            <a:xfrm>
              <a:off x="3015320" y="3133024"/>
              <a:ext cx="82713" cy="28346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3060379" y="3039631"/>
              <a:ext cx="49692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-140" dirty="0" smtClean="0"/>
                <a:t>320</a:t>
              </a:r>
            </a:p>
            <a:p>
              <a:endParaRPr lang="en-US" sz="1200" spc="-140" dirty="0" smtClean="0"/>
            </a:p>
            <a:p>
              <a:endParaRPr lang="en-US" sz="1200" spc="-140" dirty="0" smtClean="0"/>
            </a:p>
            <a:p>
              <a:r>
                <a:rPr lang="en-US" sz="1200" spc="-140" dirty="0" smtClean="0"/>
                <a:t>270</a:t>
              </a:r>
            </a:p>
            <a:p>
              <a:endParaRPr lang="en-US" sz="1200" spc="-140" dirty="0" smtClean="0"/>
            </a:p>
            <a:p>
              <a:endParaRPr lang="en-US" sz="1200" spc="-140" dirty="0" smtClean="0"/>
            </a:p>
            <a:p>
              <a:r>
                <a:rPr lang="en-US" sz="1200" spc="-140" dirty="0" smtClean="0"/>
                <a:t>220</a:t>
              </a:r>
            </a:p>
            <a:p>
              <a:endParaRPr lang="en-US" sz="1200" spc="-140" dirty="0" smtClean="0"/>
            </a:p>
            <a:p>
              <a:endParaRPr lang="en-US" sz="1200" spc="-140" dirty="0" smtClean="0"/>
            </a:p>
            <a:p>
              <a:r>
                <a:rPr lang="en-US" sz="1200" spc="-140" dirty="0" smtClean="0"/>
                <a:t>170</a:t>
              </a:r>
            </a:p>
            <a:p>
              <a:endParaRPr lang="en-US" sz="1200" spc="-140" dirty="0" smtClean="0"/>
            </a:p>
            <a:p>
              <a:endParaRPr lang="en-US" sz="1200" spc="-140" dirty="0" smtClean="0"/>
            </a:p>
            <a:p>
              <a:r>
                <a:rPr lang="en-US" sz="1200" spc="-140" dirty="0" smtClean="0"/>
                <a:t>120</a:t>
              </a:r>
            </a:p>
            <a:p>
              <a:endParaRPr lang="en-US" sz="1200" spc="-140" dirty="0" smtClean="0"/>
            </a:p>
            <a:p>
              <a:endParaRPr lang="en-US" sz="1200" spc="-140" dirty="0"/>
            </a:p>
            <a:p>
              <a:r>
                <a:rPr lang="en-US" sz="1200" spc="-140" dirty="0" smtClean="0"/>
                <a:t>70</a:t>
              </a: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" t="9855" r="97356" b="11441"/>
          <a:stretch/>
        </p:blipFill>
        <p:spPr>
          <a:xfrm flipH="1">
            <a:off x="8702485" y="501918"/>
            <a:ext cx="84675" cy="1912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8773436" y="519079"/>
            <a:ext cx="4295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-140" dirty="0" smtClean="0"/>
              <a:t>-75</a:t>
            </a:r>
          </a:p>
          <a:p>
            <a:endParaRPr lang="en-US" sz="1100" spc="-140" dirty="0" smtClean="0"/>
          </a:p>
          <a:p>
            <a:r>
              <a:rPr lang="en-US" sz="1200" spc="-140" dirty="0" smtClean="0"/>
              <a:t>-50</a:t>
            </a:r>
          </a:p>
          <a:p>
            <a:endParaRPr lang="en-US" sz="1100" spc="-140" dirty="0" smtClean="0"/>
          </a:p>
          <a:p>
            <a:r>
              <a:rPr lang="en-US" sz="1200" spc="-140" dirty="0" smtClean="0"/>
              <a:t>-25</a:t>
            </a:r>
          </a:p>
          <a:p>
            <a:endParaRPr lang="en-US" sz="1100" spc="-140" dirty="0" smtClean="0"/>
          </a:p>
          <a:p>
            <a:r>
              <a:rPr lang="en-US" sz="1200" spc="-140" dirty="0" smtClean="0"/>
              <a:t>0</a:t>
            </a:r>
          </a:p>
          <a:p>
            <a:endParaRPr lang="en-US" sz="1100" spc="-140" dirty="0" smtClean="0"/>
          </a:p>
          <a:p>
            <a:r>
              <a:rPr lang="en-US" sz="1200" spc="-140" dirty="0" smtClean="0"/>
              <a:t>25</a:t>
            </a:r>
          </a:p>
          <a:p>
            <a:endParaRPr lang="en-US" sz="1100" spc="-140" dirty="0"/>
          </a:p>
          <a:p>
            <a:r>
              <a:rPr lang="en-US" sz="1200" spc="-140" dirty="0" smtClean="0"/>
              <a:t>50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04041" y="6231584"/>
            <a:ext cx="124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100" dirty="0" smtClean="0">
                <a:solidFill>
                  <a:schemeClr val="bg1"/>
                </a:solidFill>
              </a:rPr>
              <a:t>2000 </a:t>
            </a:r>
            <a:r>
              <a:rPr lang="en-US" sz="1400" spc="-100" dirty="0">
                <a:solidFill>
                  <a:schemeClr val="bg1"/>
                </a:solidFill>
              </a:rPr>
              <a:t>UTC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7221" y="6234530"/>
            <a:ext cx="125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100" dirty="0" smtClean="0">
                <a:solidFill>
                  <a:schemeClr val="bg1"/>
                </a:solidFill>
              </a:rPr>
              <a:t>1822 </a:t>
            </a:r>
            <a:r>
              <a:rPr lang="en-US" sz="1400" spc="-100" dirty="0">
                <a:solidFill>
                  <a:schemeClr val="bg1"/>
                </a:solidFill>
              </a:rPr>
              <a:t>UTC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76609" y="2171464"/>
            <a:ext cx="124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100" dirty="0" smtClean="0">
                <a:solidFill>
                  <a:schemeClr val="bg1"/>
                </a:solidFill>
              </a:rPr>
              <a:t>2007 </a:t>
            </a:r>
            <a:r>
              <a:rPr lang="en-US" sz="1400" spc="-100" dirty="0">
                <a:solidFill>
                  <a:schemeClr val="bg1"/>
                </a:solidFill>
              </a:rPr>
              <a:t>UTC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45733" y="132901"/>
            <a:ext cx="1999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Brightness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50021" y="2406501"/>
            <a:ext cx="45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[°C]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42272" y="5940647"/>
            <a:ext cx="45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K]</a:t>
            </a:r>
          </a:p>
        </p:txBody>
      </p:sp>
      <p:sp>
        <p:nvSpPr>
          <p:cNvPr id="18" name="Bent Arrow 17"/>
          <p:cNvSpPr/>
          <p:nvPr/>
        </p:nvSpPr>
        <p:spPr>
          <a:xfrm rot="5400000">
            <a:off x="8669774" y="195971"/>
            <a:ext cx="248403" cy="335970"/>
          </a:xfrm>
          <a:prstGeom prst="bentArrow">
            <a:avLst>
              <a:gd name="adj1" fmla="val 2913"/>
              <a:gd name="adj2" fmla="val 31383"/>
              <a:gd name="adj3" fmla="val 41770"/>
              <a:gd name="adj4" fmla="val 437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4052" y="3012680"/>
            <a:ext cx="585417" cy="351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swath</a:t>
            </a:r>
          </a:p>
          <a:p>
            <a:pPr algn="ctr"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gap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0059" y="3269135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wet ground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32191" y="3719212"/>
            <a:ext cx="1187860" cy="351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predominantly </a:t>
            </a:r>
          </a:p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rain signature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4016" y="6055670"/>
            <a:ext cx="848101" cy="351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cold ice signature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600758" y="3720560"/>
            <a:ext cx="686266" cy="1745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 rot="3843130">
            <a:off x="5139622" y="1670991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523410">
            <a:off x="4357703" y="1518618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8909145">
            <a:off x="4041650" y="968051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904547">
            <a:off x="7401447" y="1245057"/>
            <a:ext cx="322038" cy="216441"/>
          </a:xfrm>
          <a:prstGeom prst="rightArrow">
            <a:avLst>
              <a:gd name="adj1" fmla="val 18553"/>
              <a:gd name="adj2" fmla="val 61231"/>
            </a:avLst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426088" y="3851985"/>
            <a:ext cx="143315" cy="15588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4181484" y="3721169"/>
            <a:ext cx="1418576" cy="11252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098289" y="3380406"/>
            <a:ext cx="1442415" cy="44541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555060" y="5767789"/>
            <a:ext cx="731964" cy="44985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468407" y="6167831"/>
            <a:ext cx="153910" cy="996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/>
      <p:bldP spid="42" grpId="0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Microwave products related to atmospheric moisture include:</a:t>
            </a:r>
          </a:p>
          <a:p>
            <a:pPr lvl="1"/>
            <a:r>
              <a:rPr lang="en-US" dirty="0"/>
              <a:t>Total Precipitable Water</a:t>
            </a:r>
          </a:p>
          <a:p>
            <a:pPr lvl="1"/>
            <a:r>
              <a:rPr lang="en-US" dirty="0"/>
              <a:t>Cloud Liquid Water</a:t>
            </a:r>
          </a:p>
          <a:p>
            <a:pPr lvl="1"/>
            <a:r>
              <a:rPr lang="en-US" dirty="0"/>
              <a:t>Rain Rate</a:t>
            </a:r>
          </a:p>
          <a:p>
            <a:pPr lvl="1"/>
            <a:r>
              <a:rPr lang="en-US" dirty="0"/>
              <a:t>Liquid Equivalent Snowfall Rate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best precipitation estimation algorithms use a combination of:</a:t>
            </a:r>
          </a:p>
          <a:p>
            <a:pPr lvl="1"/>
            <a:r>
              <a:rPr lang="en-US" dirty="0"/>
              <a:t>infrared data from geostationary satellites (temporal advantage)</a:t>
            </a:r>
          </a:p>
          <a:p>
            <a:pPr lvl="1"/>
            <a:r>
              <a:rPr lang="en-US" dirty="0"/>
              <a:t>microwave data from polar-orbiting satellites (higher accuracy)</a:t>
            </a:r>
          </a:p>
          <a:p>
            <a:pPr lvl="1"/>
            <a:endParaRPr lang="en-US" dirty="0"/>
          </a:p>
          <a:p>
            <a:r>
              <a:rPr lang="en-US" dirty="0"/>
              <a:t>Precipitation estimation is more reliable over the ocean, which provides a cold contrasting background.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4350" y="1062038"/>
            <a:ext cx="8629650" cy="5364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Microwave Remote Sensing: Clouds, Precipitation, and Water Vapor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linkClick r:id="rId3"/>
              </a:rPr>
              <a:t>https://www.meted.ucar.edu/training_module.php?id=226</a:t>
            </a:r>
            <a:r>
              <a:rPr lang="en-US" sz="1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A First Course in Atmospheric Radiation, 2</a:t>
            </a:r>
            <a:r>
              <a:rPr lang="en-US" sz="1800" baseline="30000" dirty="0"/>
              <a:t>nd</a:t>
            </a:r>
            <a:r>
              <a:rPr lang="en-US" sz="1800" dirty="0"/>
              <a:t> Ed. (Petty 2006)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SatFC</a:t>
            </a:r>
            <a:r>
              <a:rPr lang="en-US" sz="1800" dirty="0"/>
              <a:t>-G: GOES-R Rainfall Rate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linkClick r:id="rId4"/>
              </a:rPr>
              <a:t>http://rammb.cira.colostate.edu/training/visit/training_sessions/goes_r_rainfall_rate/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0754" y="4769419"/>
            <a:ext cx="7100745" cy="15523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   Questions? Email: </a:t>
            </a:r>
            <a:r>
              <a:rPr lang="en-US" sz="1800" dirty="0">
                <a:hlinkClick r:id="rId5"/>
              </a:rPr>
              <a:t>Bernie.Connell@colostate.edu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   Narrator: </a:t>
            </a:r>
            <a:r>
              <a:rPr lang="en-US" sz="1800" dirty="0" smtClean="0">
                <a:solidFill>
                  <a:schemeClr val="tx1"/>
                </a:solidFill>
              </a:rPr>
              <a:t>Erin Dagg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   Editors: Erin Dagg, Bernie Connell</a:t>
            </a:r>
            <a:endParaRPr lang="en-US" sz="1800" dirty="0">
              <a:solidFill>
                <a:schemeClr val="tx1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   Other Contributors: </a:t>
            </a:r>
            <a:r>
              <a:rPr lang="en-US" sz="1800" dirty="0" err="1">
                <a:solidFill>
                  <a:schemeClr val="tx1"/>
                </a:solidFill>
              </a:rPr>
              <a:t>Jorel</a:t>
            </a:r>
            <a:r>
              <a:rPr lang="en-US" sz="1800" dirty="0">
                <a:solidFill>
                  <a:schemeClr val="tx1"/>
                </a:solidFill>
              </a:rPr>
              <a:t> Torres, Bob Kuligowski, Roger Edson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0" y="5134724"/>
            <a:ext cx="1603030" cy="7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Influence of Clouds and Precipitation</a:t>
            </a:r>
          </a:p>
        </p:txBody>
      </p:sp>
    </p:spTree>
    <p:extLst>
      <p:ext uri="{BB962C8B-B14F-4D97-AF65-F5344CB8AC3E}">
        <p14:creationId xmlns:p14="http://schemas.microsoft.com/office/powerpoint/2010/main" val="28103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806" y="1376254"/>
            <a:ext cx="8315614" cy="101294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</a:t>
            </a:r>
            <a:r>
              <a:rPr lang="en-US" dirty="0"/>
              <a:t>how microwave sensors provide </a:t>
            </a:r>
            <a:r>
              <a:rPr lang="en-US" dirty="0" smtClean="0"/>
              <a:t>moisture, cloud properties, </a:t>
            </a:r>
            <a:r>
              <a:rPr lang="en-US" dirty="0"/>
              <a:t>and precipitation </a:t>
            </a:r>
            <a:r>
              <a:rPr lang="en-US" dirty="0" smtClean="0"/>
              <a:t>information against </a:t>
            </a:r>
            <a:r>
              <a:rPr lang="en-US" dirty="0"/>
              <a:t>different surface backgrounds (land vs. ocean).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3806" y="2648573"/>
            <a:ext cx="8315614" cy="1029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Interpret Total Precipitable Water (TPW), Cloud Liquid Water (CLW), Rain Rate (RR), and Liquid Equivalent Snowfall Rate (SFR) products from example imagery.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806" y="3920216"/>
            <a:ext cx="8315614" cy="1071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Describe how blended microwave and infrared precipitation products are used to improve coverage of significant precipitation events.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05" y="291526"/>
            <a:ext cx="7276407" cy="525482"/>
          </a:xfrm>
        </p:spPr>
        <p:txBody>
          <a:bodyPr/>
          <a:lstStyle/>
          <a:p>
            <a:r>
              <a:rPr lang="en-US" sz="2400" dirty="0"/>
              <a:t>Advantage of Microwave Remote Sensing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98814" y="2144980"/>
            <a:ext cx="7674039" cy="2581399"/>
          </a:xfrm>
        </p:spPr>
        <p:txBody>
          <a:bodyPr anchor="t"/>
          <a:lstStyle/>
          <a:p>
            <a:pPr marL="0" lvl="1" indent="0">
              <a:spcBef>
                <a:spcPts val="1000"/>
              </a:spcBef>
              <a:buSzPct val="90000"/>
              <a:buNone/>
            </a:pPr>
            <a:r>
              <a:rPr lang="en-US" sz="3000" b="1" dirty="0"/>
              <a:t>Non-precipitating clouds are transparent</a:t>
            </a:r>
          </a:p>
          <a:p>
            <a:pPr marL="0" lvl="1" indent="0">
              <a:spcBef>
                <a:spcPts val="1000"/>
              </a:spcBef>
              <a:buSzPct val="90000"/>
              <a:buNone/>
            </a:pPr>
            <a:endParaRPr lang="en-US" sz="2000" b="1" dirty="0"/>
          </a:p>
          <a:p>
            <a:pPr marL="914400" lvl="2" indent="-182880">
              <a:spcBef>
                <a:spcPts val="600"/>
              </a:spcBef>
            </a:pPr>
            <a:r>
              <a:rPr lang="en-US" sz="2400" dirty="0"/>
              <a:t>Microwave detects moisture at all levels</a:t>
            </a:r>
          </a:p>
          <a:p>
            <a:pPr marL="914400" lvl="2" indent="-182880">
              <a:spcBef>
                <a:spcPts val="600"/>
              </a:spcBef>
            </a:pPr>
            <a:r>
              <a:rPr lang="en-US" sz="2400" dirty="0"/>
              <a:t>Infrared can detect moisture at different levels, but only in cloud-free </a:t>
            </a:r>
            <a:r>
              <a:rPr lang="en-US" sz="2400" dirty="0" smtClean="0"/>
              <a:t>regions</a:t>
            </a:r>
            <a:endParaRPr lang="en-US" sz="2400" dirty="0">
              <a:cs typeface="Arial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Precipitable Water (TPW)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4353" y="1506292"/>
            <a:ext cx="3700632" cy="4980387"/>
          </a:xfrm>
        </p:spPr>
        <p:txBody>
          <a:bodyPr anchor="t"/>
          <a:lstStyle/>
          <a:p>
            <a:r>
              <a:rPr lang="en-US" sz="2200" dirty="0">
                <a:solidFill>
                  <a:schemeClr val="tx1"/>
                </a:solidFill>
              </a:rPr>
              <a:t>Definition: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Liquid water equivalent if all the </a:t>
            </a:r>
            <a:r>
              <a:rPr lang="en-US" sz="2000" b="1" i="1" dirty="0">
                <a:solidFill>
                  <a:schemeClr val="tx1"/>
                </a:solidFill>
              </a:rPr>
              <a:t>water vapor </a:t>
            </a:r>
            <a:r>
              <a:rPr lang="en-US" sz="2000" dirty="0">
                <a:solidFill>
                  <a:schemeClr val="tx1"/>
                </a:solidFill>
              </a:rPr>
              <a:t>were condensed within a column of the atmosphere</a:t>
            </a:r>
          </a:p>
          <a:p>
            <a:r>
              <a:rPr lang="en-US" sz="2200" dirty="0">
                <a:solidFill>
                  <a:schemeClr val="tx1"/>
                </a:solidFill>
              </a:rPr>
              <a:t>Observation Region: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global, over the oceans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excluding areas of sea ice and precipitation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Observation Range: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0-75 mm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0-75 </a:t>
            </a:r>
            <a:r>
              <a:rPr lang="en-US" sz="2000" dirty="0" smtClean="0">
                <a:solidFill>
                  <a:schemeClr val="tx1"/>
                </a:solidFill>
              </a:rPr>
              <a:t>kg/m</a:t>
            </a:r>
            <a:r>
              <a:rPr lang="en-US" sz="2000" baseline="30000" dirty="0" smtClean="0">
                <a:solidFill>
                  <a:schemeClr val="tx1"/>
                </a:solidFill>
              </a:rPr>
              <a:t>2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1988" y="953887"/>
            <a:ext cx="4922371" cy="5567223"/>
            <a:chOff x="4101988" y="953887"/>
            <a:chExt cx="4922371" cy="5567223"/>
          </a:xfrm>
        </p:grpSpPr>
        <p:sp>
          <p:nvSpPr>
            <p:cNvPr id="8" name="Rectangle 7"/>
            <p:cNvSpPr/>
            <p:nvPr/>
          </p:nvSpPr>
          <p:spPr>
            <a:xfrm>
              <a:off x="4101988" y="953888"/>
              <a:ext cx="4922371" cy="55672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50" t="14733" r="7450" b="17400"/>
            <a:stretch/>
          </p:blipFill>
          <p:spPr>
            <a:xfrm>
              <a:off x="4214986" y="1352996"/>
              <a:ext cx="4727448" cy="465429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79" t="294" r="2111" b="96320"/>
            <a:stretch/>
          </p:blipFill>
          <p:spPr>
            <a:xfrm>
              <a:off x="4568935" y="6031678"/>
              <a:ext cx="4019550" cy="4286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101989" y="953887"/>
              <a:ext cx="492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AMSR-2 Total Precipitable Water: 2018/01/27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9255" y="6354159"/>
            <a:ext cx="8645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NOAA Operational GCOM-W1 AMSR-2 Product Maps</a:t>
            </a:r>
          </a:p>
          <a:p>
            <a:r>
              <a:rPr lang="en-US" sz="1100" dirty="0">
                <a:hlinkClick r:id="rId4"/>
              </a:rPr>
              <a:t>http://www.ospo.noaa.gov/Products/atmosphere/gpds/maps.html?GPLCT#gpdsMaps</a:t>
            </a:r>
            <a:r>
              <a:rPr lang="en-US" sz="11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6371" y="6228382"/>
            <a:ext cx="4427271" cy="276999"/>
          </a:xfrm>
          <a:prstGeom prst="rect">
            <a:avLst/>
          </a:prstGeom>
          <a:solidFill>
            <a:srgbClr val="FCFCFB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0                  15                 30                45                75   (mm)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21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Liquid Water (CLW)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514350" y="1514821"/>
            <a:ext cx="3695137" cy="4432908"/>
          </a:xfrm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Definition: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Depth of water if all the </a:t>
            </a:r>
            <a:r>
              <a:rPr lang="en-US" sz="2000" b="1" i="1" dirty="0">
                <a:solidFill>
                  <a:schemeClr val="tx2"/>
                </a:solidFill>
              </a:rPr>
              <a:t>cloud droplets </a:t>
            </a:r>
            <a:r>
              <a:rPr lang="en-US" sz="2000" dirty="0">
                <a:solidFill>
                  <a:schemeClr val="tx2"/>
                </a:solidFill>
              </a:rPr>
              <a:t>were accumulated within a column of the atmosphere</a:t>
            </a:r>
          </a:p>
          <a:p>
            <a:r>
              <a:rPr lang="en-US" sz="2200" dirty="0">
                <a:solidFill>
                  <a:schemeClr val="tx2"/>
                </a:solidFill>
              </a:rPr>
              <a:t>Observation Region: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global, over the oceans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excluding areas of sea ice and precipitation</a:t>
            </a:r>
          </a:p>
          <a:p>
            <a:r>
              <a:rPr lang="en-US" sz="2200" dirty="0">
                <a:solidFill>
                  <a:schemeClr val="tx2"/>
                </a:solidFill>
              </a:rPr>
              <a:t>Observation Range: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0-1.0 mm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0-1.0 kg/m</a:t>
            </a:r>
            <a:r>
              <a:rPr lang="en-US" sz="2000" baseline="30000" dirty="0">
                <a:solidFill>
                  <a:schemeClr val="tx2"/>
                </a:solidFill>
              </a:rPr>
              <a:t>2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01987" y="953887"/>
            <a:ext cx="4922372" cy="5567223"/>
            <a:chOff x="4101987" y="953887"/>
            <a:chExt cx="4922372" cy="5567223"/>
          </a:xfrm>
        </p:grpSpPr>
        <p:grpSp>
          <p:nvGrpSpPr>
            <p:cNvPr id="4" name="Group 3"/>
            <p:cNvGrpSpPr/>
            <p:nvPr/>
          </p:nvGrpSpPr>
          <p:grpSpPr>
            <a:xfrm>
              <a:off x="4101987" y="953887"/>
              <a:ext cx="4922372" cy="5567223"/>
              <a:chOff x="4101987" y="953887"/>
              <a:chExt cx="4922372" cy="556722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01988" y="953888"/>
                <a:ext cx="4922371" cy="556722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01987" y="953887"/>
                <a:ext cx="4922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AMSR-2 Cloud Liquid Water: 2018/01/27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33" t="14723" r="7500" b="17361"/>
            <a:stretch/>
          </p:blipFill>
          <p:spPr>
            <a:xfrm>
              <a:off x="4209488" y="1349078"/>
              <a:ext cx="4724400" cy="46577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65" t="204" r="-67" b="97538"/>
            <a:stretch/>
          </p:blipFill>
          <p:spPr>
            <a:xfrm>
              <a:off x="4419868" y="6015078"/>
              <a:ext cx="4317684" cy="28021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79255" y="6354159"/>
            <a:ext cx="8645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NOAA Operational GCOM-W1 AMSR-2 Product Maps</a:t>
            </a:r>
          </a:p>
          <a:p>
            <a:r>
              <a:rPr lang="en-US" sz="1100" dirty="0">
                <a:hlinkClick r:id="rId4"/>
              </a:rPr>
              <a:t>http://www.ospo.noaa.gov/Products/atmosphere/gpds/maps.html?GPLCT#gpdsMaps</a:t>
            </a:r>
            <a:r>
              <a:rPr lang="en-US" sz="11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2620" y="6227821"/>
            <a:ext cx="4427271" cy="221599"/>
          </a:xfrm>
          <a:prstGeom prst="rect">
            <a:avLst/>
          </a:prstGeom>
          <a:solidFill>
            <a:srgbClr val="FCFCFB"/>
          </a:solidFill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b="1" dirty="0" smtClean="0"/>
              <a:t>0                  0.125           0.25             0.375          0.5   (mm)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50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Rain Rate (RR)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514351" y="1507598"/>
            <a:ext cx="3587637" cy="470996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Definition: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Depth of hourly rainfall at the ground surface</a:t>
            </a:r>
          </a:p>
          <a:p>
            <a:r>
              <a:rPr lang="en-US" sz="2200" dirty="0">
                <a:solidFill>
                  <a:schemeClr val="tx1"/>
                </a:solidFill>
              </a:rPr>
              <a:t>Observation Region: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tropical to </a:t>
            </a:r>
            <a:r>
              <a:rPr lang="en-US" sz="2000" dirty="0" smtClean="0">
                <a:solidFill>
                  <a:schemeClr val="tx1"/>
                </a:solidFill>
              </a:rPr>
              <a:t>mid-latitude 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higher accuracy over ocean than over land </a:t>
            </a:r>
          </a:p>
          <a:p>
            <a:r>
              <a:rPr lang="en-US" sz="2200" dirty="0">
                <a:solidFill>
                  <a:schemeClr val="tx1"/>
                </a:solidFill>
              </a:rPr>
              <a:t>Observation Range: 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0-50 </a:t>
            </a:r>
            <a:r>
              <a:rPr lang="en-US" sz="2000" dirty="0">
                <a:solidFill>
                  <a:schemeClr val="tx1"/>
                </a:solidFill>
              </a:rPr>
              <a:t>mm/</a:t>
            </a:r>
            <a:r>
              <a:rPr lang="en-US" sz="2000" dirty="0" err="1">
                <a:solidFill>
                  <a:schemeClr val="tx1"/>
                </a:solidFill>
              </a:rPr>
              <a:t>hr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04742" y="953887"/>
            <a:ext cx="4922372" cy="5567223"/>
            <a:chOff x="4101987" y="953887"/>
            <a:chExt cx="4922372" cy="5567223"/>
          </a:xfrm>
        </p:grpSpPr>
        <p:sp>
          <p:nvSpPr>
            <p:cNvPr id="6" name="Rectangle 5"/>
            <p:cNvSpPr/>
            <p:nvPr/>
          </p:nvSpPr>
          <p:spPr>
            <a:xfrm>
              <a:off x="4101988" y="953888"/>
              <a:ext cx="4922371" cy="55672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1987" y="953887"/>
              <a:ext cx="4922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AMSR-2 Rain Rate: 2018/01/27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0" t="14733" r="7450" b="17400"/>
          <a:stretch/>
        </p:blipFill>
        <p:spPr>
          <a:xfrm>
            <a:off x="4216541" y="1352656"/>
            <a:ext cx="4727448" cy="46542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9" t="423" r="177" b="95974"/>
          <a:stretch/>
        </p:blipFill>
        <p:spPr>
          <a:xfrm>
            <a:off x="4346011" y="6019655"/>
            <a:ext cx="4465398" cy="477705"/>
          </a:xfrm>
          <a:prstGeom prst="rect">
            <a:avLst/>
          </a:prstGeom>
          <a:ln w="12700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79255" y="6354159"/>
            <a:ext cx="8645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NOAA Operational GCOM-W1 AMSR-2 Product Maps</a:t>
            </a:r>
          </a:p>
          <a:p>
            <a:r>
              <a:rPr lang="en-US" sz="1100" dirty="0">
                <a:hlinkClick r:id="rId4"/>
              </a:rPr>
              <a:t>http://www.ospo.noaa.gov/Products/atmosphere/gpds/maps.html?GPLCT#gpdsMaps</a:t>
            </a:r>
            <a:r>
              <a:rPr lang="en-US" sz="11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6011" y="6279624"/>
            <a:ext cx="4597978" cy="221599"/>
          </a:xfrm>
          <a:prstGeom prst="rect">
            <a:avLst/>
          </a:prstGeom>
          <a:solidFill>
            <a:srgbClr val="FCFCFB"/>
          </a:solidFill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b="1" dirty="0" smtClean="0"/>
              <a:t>0.5       1          2           4          8          16         32        64  (mm/</a:t>
            </a:r>
            <a:r>
              <a:rPr lang="en-US" sz="1200" b="1" dirty="0" err="1" smtClean="0"/>
              <a:t>hr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525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104742" y="953887"/>
            <a:ext cx="4922372" cy="5567223"/>
            <a:chOff x="4101987" y="953887"/>
            <a:chExt cx="4922372" cy="5567223"/>
          </a:xfrm>
        </p:grpSpPr>
        <p:sp>
          <p:nvSpPr>
            <p:cNvPr id="20" name="Rectangle 19"/>
            <p:cNvSpPr/>
            <p:nvPr/>
          </p:nvSpPr>
          <p:spPr>
            <a:xfrm>
              <a:off x="4101988" y="953888"/>
              <a:ext cx="4922371" cy="55672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01987" y="953887"/>
              <a:ext cx="4922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S-NPP Liquid Equivalent Snowfall Rate: 2018/01/22 08:57Z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06" y="291526"/>
            <a:ext cx="6409508" cy="525482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Liquid Equivalent Snowfall Rate (SFR)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514351" y="1507598"/>
            <a:ext cx="3587637" cy="470996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Definition: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Depth of hourly </a:t>
            </a:r>
            <a:r>
              <a:rPr lang="en-US" sz="2000" i="1" dirty="0">
                <a:solidFill>
                  <a:schemeClr val="tx1"/>
                </a:solidFill>
              </a:rPr>
              <a:t>liquid equivalent </a:t>
            </a:r>
            <a:r>
              <a:rPr lang="en-US" sz="2000" dirty="0">
                <a:solidFill>
                  <a:schemeClr val="tx1"/>
                </a:solidFill>
              </a:rPr>
              <a:t>of snowfall </a:t>
            </a:r>
            <a:r>
              <a:rPr lang="en-US" sz="2000" dirty="0" smtClean="0">
                <a:solidFill>
                  <a:schemeClr val="tx1"/>
                </a:solidFill>
              </a:rPr>
              <a:t>in the atmospheric column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Observation Region: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temperatures &gt;7 °F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id and </a:t>
            </a:r>
            <a:r>
              <a:rPr lang="en-US" sz="2000" dirty="0">
                <a:solidFill>
                  <a:schemeClr val="tx1"/>
                </a:solidFill>
              </a:rPr>
              <a:t>high latitudes</a:t>
            </a:r>
          </a:p>
          <a:p>
            <a:r>
              <a:rPr lang="en-US" sz="2200" dirty="0">
                <a:solidFill>
                  <a:schemeClr val="tx1"/>
                </a:solidFill>
              </a:rPr>
              <a:t>Observation Range: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0.0012-0.2 in/</a:t>
            </a:r>
            <a:r>
              <a:rPr lang="en-US" sz="2000" dirty="0" err="1">
                <a:solidFill>
                  <a:schemeClr val="tx1"/>
                </a:solidFill>
              </a:rPr>
              <a:t>hr</a:t>
            </a:r>
            <a:r>
              <a:rPr lang="en-US" sz="2000" dirty="0">
                <a:solidFill>
                  <a:schemeClr val="tx1"/>
                </a:solidFill>
              </a:rPr>
              <a:t> (liquid)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8827" r="33847" b="21189"/>
          <a:stretch/>
        </p:blipFill>
        <p:spPr>
          <a:xfrm>
            <a:off x="4200107" y="1557200"/>
            <a:ext cx="4742012" cy="4436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8" t="87598" r="4942" b="1889"/>
          <a:stretch/>
        </p:blipFill>
        <p:spPr>
          <a:xfrm>
            <a:off x="4162233" y="6054741"/>
            <a:ext cx="4841129" cy="452733"/>
          </a:xfrm>
          <a:prstGeom prst="rect">
            <a:avLst/>
          </a:prstGeom>
          <a:ln w="12700">
            <a:noFill/>
          </a:ln>
        </p:spPr>
      </p:pic>
      <p:sp>
        <p:nvSpPr>
          <p:cNvPr id="3" name="Rectangle 2"/>
          <p:cNvSpPr/>
          <p:nvPr/>
        </p:nvSpPr>
        <p:spPr>
          <a:xfrm>
            <a:off x="4009531" y="6548947"/>
            <a:ext cx="1705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4"/>
              </a:rPr>
              <a:t>https://cics.umd.edu/sfr/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3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/>
          <p:cNvSpPr/>
          <p:nvPr/>
        </p:nvSpPr>
        <p:spPr>
          <a:xfrm>
            <a:off x="1235601" y="2551996"/>
            <a:ext cx="6637744" cy="3847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06" y="291526"/>
            <a:ext cx="5866835" cy="525482"/>
          </a:xfrm>
        </p:spPr>
        <p:txBody>
          <a:bodyPr anchor="t"/>
          <a:lstStyle/>
          <a:p>
            <a:r>
              <a:rPr lang="en-US" dirty="0"/>
              <a:t>Rain Rate from </a:t>
            </a:r>
            <a:r>
              <a:rPr lang="en-US" dirty="0">
                <a:solidFill>
                  <a:srgbClr val="0000FF"/>
                </a:solidFill>
              </a:rPr>
              <a:t>Infrared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1963" y="1126801"/>
            <a:ext cx="8552660" cy="14414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Basic assumptions for opaque </a:t>
            </a:r>
            <a:r>
              <a:rPr lang="en-US" dirty="0" smtClean="0">
                <a:solidFill>
                  <a:schemeClr val="tx1"/>
                </a:solidFill>
              </a:rPr>
              <a:t>mid-latitude clouds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Cloud-top temperature (IR) is related to cloud-top height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Cloud-top height is related to the strength of the updraft and rain rate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81570" y="2642787"/>
            <a:ext cx="6568025" cy="3501710"/>
            <a:chOff x="481965" y="3929279"/>
            <a:chExt cx="3564254" cy="3015748"/>
          </a:xfrm>
          <a:solidFill>
            <a:schemeClr val="accent1"/>
          </a:solidFill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81965" y="4208176"/>
              <a:ext cx="1107441" cy="2736851"/>
              <a:chOff x="4179" y="180"/>
              <a:chExt cx="1744" cy="4310"/>
            </a:xfrm>
            <a:grpFill/>
          </p:grpSpPr>
          <p:sp>
            <p:nvSpPr>
              <p:cNvPr id="100" name="Rectangle 3"/>
              <p:cNvSpPr>
                <a:spLocks noChangeAspect="1" noChangeArrowheads="1"/>
              </p:cNvSpPr>
              <p:nvPr/>
            </p:nvSpPr>
            <p:spPr bwMode="auto">
              <a:xfrm>
                <a:off x="4320" y="192"/>
                <a:ext cx="1320" cy="342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60000"/>
                    <a:lumOff val="4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Text Box 4"/>
              <p:cNvSpPr txBox="1">
                <a:spLocks noChangeArrowheads="1"/>
              </p:cNvSpPr>
              <p:nvPr/>
            </p:nvSpPr>
            <p:spPr bwMode="auto">
              <a:xfrm>
                <a:off x="4179" y="3600"/>
                <a:ext cx="570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14300" tIns="57150" rIns="114300" bIns="57150">
                <a:spAutoFit/>
              </a:bodyPr>
              <a:lstStyle/>
              <a:p>
                <a:pPr defTabSz="1143000"/>
                <a:r>
                  <a:rPr lang="en-US" sz="1600" dirty="0">
                    <a:solidFill>
                      <a:srgbClr val="FFFFFF"/>
                    </a:solidFill>
                    <a:latin typeface="Times New Roman" charset="0"/>
                  </a:rPr>
                  <a:t>-70</a:t>
                </a:r>
              </a:p>
            </p:txBody>
          </p:sp>
          <p:sp>
            <p:nvSpPr>
              <p:cNvPr id="102" name="Text Box 5"/>
              <p:cNvSpPr txBox="1">
                <a:spLocks noChangeArrowheads="1"/>
              </p:cNvSpPr>
              <p:nvPr/>
            </p:nvSpPr>
            <p:spPr bwMode="auto">
              <a:xfrm>
                <a:off x="4847" y="3599"/>
                <a:ext cx="570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14300" tIns="57150" rIns="114300" bIns="57150">
                <a:spAutoFit/>
              </a:bodyPr>
              <a:lstStyle/>
              <a:p>
                <a:pPr defTabSz="1143000"/>
                <a:r>
                  <a:rPr lang="en-US" sz="1600" dirty="0">
                    <a:solidFill>
                      <a:srgbClr val="FFFFFF"/>
                    </a:solidFill>
                    <a:latin typeface="Times New Roman" charset="0"/>
                  </a:rPr>
                  <a:t>-20</a:t>
                </a:r>
              </a:p>
            </p:txBody>
          </p:sp>
          <p:sp>
            <p:nvSpPr>
              <p:cNvPr id="103" name="Text Box 6"/>
              <p:cNvSpPr txBox="1">
                <a:spLocks noChangeArrowheads="1"/>
              </p:cNvSpPr>
              <p:nvPr/>
            </p:nvSpPr>
            <p:spPr bwMode="auto">
              <a:xfrm>
                <a:off x="5431" y="3600"/>
                <a:ext cx="492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114300" tIns="57150" rIns="114300" bIns="57150">
                <a:spAutoFit/>
              </a:bodyPr>
              <a:lstStyle/>
              <a:p>
                <a:pPr defTabSz="1143000"/>
                <a:r>
                  <a:rPr lang="en-US" sz="1600" dirty="0">
                    <a:solidFill>
                      <a:srgbClr val="FFFFFF"/>
                    </a:solidFill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104" name="Line 7"/>
              <p:cNvSpPr>
                <a:spLocks noChangeShapeType="1"/>
              </p:cNvSpPr>
              <p:nvPr/>
            </p:nvSpPr>
            <p:spPr bwMode="auto">
              <a:xfrm>
                <a:off x="4320" y="3600"/>
                <a:ext cx="1320" cy="0"/>
              </a:xfrm>
              <a:prstGeom prst="line">
                <a:avLst/>
              </a:prstGeom>
              <a:grpFill/>
              <a:ln w="9525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Text Box 8"/>
              <p:cNvSpPr txBox="1">
                <a:spLocks noChangeArrowheads="1"/>
              </p:cNvSpPr>
              <p:nvPr/>
            </p:nvSpPr>
            <p:spPr bwMode="auto">
              <a:xfrm>
                <a:off x="4293" y="4000"/>
                <a:ext cx="1448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114300" tIns="57150" rIns="114300" bIns="57150">
                <a:spAutoFit/>
              </a:bodyPr>
              <a:lstStyle/>
              <a:p>
                <a:pPr algn="ctr" defTabSz="1143000"/>
                <a:r>
                  <a:rPr lang="en-US" sz="1600" dirty="0">
                    <a:solidFill>
                      <a:srgbClr val="FFFFFF"/>
                    </a:solidFill>
                    <a:latin typeface="Times New Roman" charset="0"/>
                  </a:rPr>
                  <a:t>Temperature (°C)</a:t>
                </a:r>
              </a:p>
            </p:txBody>
          </p:sp>
          <p:sp>
            <p:nvSpPr>
              <p:cNvPr id="106" name="Freeform 9"/>
              <p:cNvSpPr>
                <a:spLocks/>
              </p:cNvSpPr>
              <p:nvPr/>
            </p:nvSpPr>
            <p:spPr bwMode="auto">
              <a:xfrm>
                <a:off x="4320" y="180"/>
                <a:ext cx="1320" cy="3420"/>
              </a:xfrm>
              <a:custGeom>
                <a:avLst/>
                <a:gdLst>
                  <a:gd name="T0" fmla="*/ 0 w 1056"/>
                  <a:gd name="T1" fmla="*/ 0 h 2736"/>
                  <a:gd name="T2" fmla="*/ 40 w 1056"/>
                  <a:gd name="T3" fmla="*/ 281 h 2736"/>
                  <a:gd name="T4" fmla="*/ 219 w 1056"/>
                  <a:gd name="T5" fmla="*/ 952 h 2736"/>
                  <a:gd name="T6" fmla="*/ 436 w 1056"/>
                  <a:gd name="T7" fmla="*/ 1794 h 2736"/>
                  <a:gd name="T8" fmla="*/ 559 w 1056"/>
                  <a:gd name="T9" fmla="*/ 2231 h 2736"/>
                  <a:gd name="T10" fmla="*/ 720 w 1056"/>
                  <a:gd name="T11" fmla="*/ 2700 h 2736"/>
                  <a:gd name="T12" fmla="*/ 1320 w 1056"/>
                  <a:gd name="T13" fmla="*/ 3420 h 27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2736"/>
                  <a:gd name="T23" fmla="*/ 1056 w 1056"/>
                  <a:gd name="T24" fmla="*/ 2736 h 27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2736">
                    <a:moveTo>
                      <a:pt x="0" y="0"/>
                    </a:moveTo>
                    <a:cubicBezTo>
                      <a:pt x="5" y="37"/>
                      <a:pt x="3" y="98"/>
                      <a:pt x="32" y="225"/>
                    </a:cubicBezTo>
                    <a:cubicBezTo>
                      <a:pt x="61" y="352"/>
                      <a:pt x="122" y="560"/>
                      <a:pt x="175" y="762"/>
                    </a:cubicBezTo>
                    <a:cubicBezTo>
                      <a:pt x="228" y="964"/>
                      <a:pt x="304" y="1265"/>
                      <a:pt x="349" y="1435"/>
                    </a:cubicBezTo>
                    <a:cubicBezTo>
                      <a:pt x="394" y="1605"/>
                      <a:pt x="409" y="1664"/>
                      <a:pt x="447" y="1785"/>
                    </a:cubicBezTo>
                    <a:cubicBezTo>
                      <a:pt x="485" y="1906"/>
                      <a:pt x="474" y="2002"/>
                      <a:pt x="576" y="2160"/>
                    </a:cubicBezTo>
                    <a:cubicBezTo>
                      <a:pt x="678" y="2318"/>
                      <a:pt x="864" y="2528"/>
                      <a:pt x="1056" y="273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22961" y="4987088"/>
              <a:ext cx="1431294" cy="1405489"/>
              <a:chOff x="822961" y="4987088"/>
              <a:chExt cx="1431294" cy="1405489"/>
            </a:xfrm>
            <a:grpFill/>
          </p:grpSpPr>
          <p:sp>
            <p:nvSpPr>
              <p:cNvPr id="87" name="Oval 11"/>
              <p:cNvSpPr>
                <a:spLocks noChangeArrowheads="1"/>
              </p:cNvSpPr>
              <p:nvPr/>
            </p:nvSpPr>
            <p:spPr bwMode="auto">
              <a:xfrm>
                <a:off x="1494791" y="5278786"/>
                <a:ext cx="190500" cy="5334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8" name="Oval 12"/>
              <p:cNvSpPr>
                <a:spLocks noChangeArrowheads="1"/>
              </p:cNvSpPr>
              <p:nvPr/>
            </p:nvSpPr>
            <p:spPr bwMode="auto">
              <a:xfrm>
                <a:off x="1616711" y="5278786"/>
                <a:ext cx="190500" cy="533400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9" name="Oval 13"/>
              <p:cNvSpPr>
                <a:spLocks noChangeArrowheads="1"/>
              </p:cNvSpPr>
              <p:nvPr/>
            </p:nvSpPr>
            <p:spPr bwMode="auto">
              <a:xfrm>
                <a:off x="1738631" y="5278786"/>
                <a:ext cx="190500" cy="5334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90" name="Oval 14"/>
              <p:cNvSpPr>
                <a:spLocks noChangeArrowheads="1"/>
              </p:cNvSpPr>
              <p:nvPr/>
            </p:nvSpPr>
            <p:spPr bwMode="auto">
              <a:xfrm>
                <a:off x="1555751" y="5278786"/>
                <a:ext cx="190500" cy="5334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91" name="Oval 15"/>
              <p:cNvSpPr>
                <a:spLocks noChangeArrowheads="1"/>
              </p:cNvSpPr>
              <p:nvPr/>
            </p:nvSpPr>
            <p:spPr bwMode="auto">
              <a:xfrm>
                <a:off x="1677671" y="5278786"/>
                <a:ext cx="190500" cy="5334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92" name="Line 16"/>
              <p:cNvSpPr>
                <a:spLocks noChangeShapeType="1"/>
              </p:cNvSpPr>
              <p:nvPr/>
            </p:nvSpPr>
            <p:spPr bwMode="auto">
              <a:xfrm>
                <a:off x="822961" y="5274976"/>
                <a:ext cx="1036320" cy="0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3" name="Text Box 17"/>
              <p:cNvSpPr txBox="1">
                <a:spLocks noChangeArrowheads="1"/>
              </p:cNvSpPr>
              <p:nvPr/>
            </p:nvSpPr>
            <p:spPr bwMode="auto">
              <a:xfrm>
                <a:off x="1172216" y="4987088"/>
                <a:ext cx="1082039" cy="2722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114300" tIns="57150" rIns="114300" bIns="57150">
                <a:spAutoFit/>
              </a:bodyPr>
              <a:lstStyle/>
              <a:p>
                <a:pPr algn="ctr" defTabSz="1143000" eaLnBrk="1" hangingPunct="1"/>
                <a:r>
                  <a:rPr lang="en-US" sz="1600" dirty="0">
                    <a:solidFill>
                      <a:srgbClr val="FFC000"/>
                    </a:solidFill>
                    <a:latin typeface="Times New Roman" charset="0"/>
                  </a:rPr>
                  <a:t>T</a:t>
                </a:r>
                <a:r>
                  <a:rPr lang="en-US" sz="1600" baseline="-25000" dirty="0">
                    <a:solidFill>
                      <a:srgbClr val="FFC000"/>
                    </a:solidFill>
                    <a:latin typeface="Times New Roman" charset="0"/>
                  </a:rPr>
                  <a:t>b</a:t>
                </a:r>
                <a:r>
                  <a:rPr lang="en-US" sz="1600" dirty="0">
                    <a:solidFill>
                      <a:srgbClr val="FFC000"/>
                    </a:solidFill>
                    <a:latin typeface="Times New Roman" charset="0"/>
                  </a:rPr>
                  <a:t>= -43 °C</a:t>
                </a:r>
              </a:p>
            </p:txBody>
          </p:sp>
          <p:sp>
            <p:nvSpPr>
              <p:cNvPr id="94" name="AutoShape 18"/>
              <p:cNvSpPr>
                <a:spLocks noChangeArrowheads="1"/>
              </p:cNvSpPr>
              <p:nvPr/>
            </p:nvSpPr>
            <p:spPr bwMode="auto">
              <a:xfrm>
                <a:off x="1671321" y="5309901"/>
                <a:ext cx="86360" cy="1076961"/>
              </a:xfrm>
              <a:prstGeom prst="upArrow">
                <a:avLst>
                  <a:gd name="adj1" fmla="val 50000"/>
                  <a:gd name="adj2" fmla="val 31176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 sz="1000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1847851" y="5777897"/>
                <a:ext cx="162560" cy="614680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1555751" y="5772182"/>
                <a:ext cx="144780" cy="609600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7" name="Line 21"/>
              <p:cNvSpPr>
                <a:spLocks noChangeShapeType="1"/>
              </p:cNvSpPr>
              <p:nvPr/>
            </p:nvSpPr>
            <p:spPr bwMode="auto">
              <a:xfrm>
                <a:off x="1626871" y="5772182"/>
                <a:ext cx="142240" cy="609600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8" name="Line 22"/>
              <p:cNvSpPr>
                <a:spLocks noChangeShapeType="1"/>
              </p:cNvSpPr>
              <p:nvPr/>
            </p:nvSpPr>
            <p:spPr bwMode="auto">
              <a:xfrm>
                <a:off x="1706881" y="5793137"/>
                <a:ext cx="146050" cy="58864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9" name="Line 23"/>
              <p:cNvSpPr>
                <a:spLocks noChangeShapeType="1"/>
              </p:cNvSpPr>
              <p:nvPr/>
            </p:nvSpPr>
            <p:spPr bwMode="auto">
              <a:xfrm>
                <a:off x="1767841" y="5793137"/>
                <a:ext cx="161290" cy="58864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92483" y="4736581"/>
              <a:ext cx="1951948" cy="1655364"/>
              <a:chOff x="792483" y="4736581"/>
              <a:chExt cx="1951948" cy="1655364"/>
            </a:xfrm>
            <a:grpFill/>
          </p:grpSpPr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2132339" y="5022247"/>
                <a:ext cx="190501" cy="533401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69" name="Oval 26"/>
              <p:cNvSpPr>
                <a:spLocks noChangeArrowheads="1"/>
              </p:cNvSpPr>
              <p:nvPr/>
            </p:nvSpPr>
            <p:spPr bwMode="auto">
              <a:xfrm>
                <a:off x="2132974" y="5080033"/>
                <a:ext cx="190501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0" name="Oval 27"/>
              <p:cNvSpPr>
                <a:spLocks noChangeArrowheads="1"/>
              </p:cNvSpPr>
              <p:nvPr/>
            </p:nvSpPr>
            <p:spPr bwMode="auto">
              <a:xfrm>
                <a:off x="2122814" y="5278153"/>
                <a:ext cx="190501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1" name="Oval 28"/>
              <p:cNvSpPr>
                <a:spLocks noChangeArrowheads="1"/>
              </p:cNvSpPr>
              <p:nvPr/>
            </p:nvSpPr>
            <p:spPr bwMode="auto">
              <a:xfrm>
                <a:off x="2244734" y="5278153"/>
                <a:ext cx="190501" cy="533401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2" name="Oval 29"/>
              <p:cNvSpPr>
                <a:spLocks noChangeArrowheads="1"/>
              </p:cNvSpPr>
              <p:nvPr/>
            </p:nvSpPr>
            <p:spPr bwMode="auto">
              <a:xfrm>
                <a:off x="2252354" y="5041932"/>
                <a:ext cx="190501" cy="533401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3" name="Oval 30"/>
              <p:cNvSpPr>
                <a:spLocks noChangeArrowheads="1"/>
              </p:cNvSpPr>
              <p:nvPr/>
            </p:nvSpPr>
            <p:spPr bwMode="auto">
              <a:xfrm>
                <a:off x="2307600" y="5036852"/>
                <a:ext cx="190501" cy="533401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4" name="Oval 31"/>
              <p:cNvSpPr>
                <a:spLocks noChangeArrowheads="1"/>
              </p:cNvSpPr>
              <p:nvPr/>
            </p:nvSpPr>
            <p:spPr bwMode="auto">
              <a:xfrm>
                <a:off x="2355860" y="5025422"/>
                <a:ext cx="190501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5" name="Oval 32"/>
              <p:cNvSpPr>
                <a:spLocks noChangeArrowheads="1"/>
              </p:cNvSpPr>
              <p:nvPr/>
            </p:nvSpPr>
            <p:spPr bwMode="auto">
              <a:xfrm>
                <a:off x="2366655" y="5278153"/>
                <a:ext cx="190501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6" name="Oval 33"/>
              <p:cNvSpPr>
                <a:spLocks noChangeArrowheads="1"/>
              </p:cNvSpPr>
              <p:nvPr/>
            </p:nvSpPr>
            <p:spPr bwMode="auto">
              <a:xfrm>
                <a:off x="2183774" y="5278153"/>
                <a:ext cx="190501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Oval 34"/>
              <p:cNvSpPr>
                <a:spLocks noChangeArrowheads="1"/>
              </p:cNvSpPr>
              <p:nvPr/>
            </p:nvSpPr>
            <p:spPr bwMode="auto">
              <a:xfrm>
                <a:off x="2305695" y="5278153"/>
                <a:ext cx="190501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8" name="Oval 35"/>
              <p:cNvSpPr>
                <a:spLocks noChangeArrowheads="1"/>
              </p:cNvSpPr>
              <p:nvPr/>
            </p:nvSpPr>
            <p:spPr bwMode="auto">
              <a:xfrm>
                <a:off x="2207269" y="5021612"/>
                <a:ext cx="190501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9" name="Text Box 36"/>
              <p:cNvSpPr txBox="1">
                <a:spLocks noChangeArrowheads="1"/>
              </p:cNvSpPr>
              <p:nvPr/>
            </p:nvSpPr>
            <p:spPr bwMode="auto">
              <a:xfrm>
                <a:off x="1970465" y="4736581"/>
                <a:ext cx="773966" cy="2722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114300" tIns="57150" rIns="114300" bIns="57150">
                <a:spAutoFit/>
              </a:bodyPr>
              <a:lstStyle/>
              <a:p>
                <a:pPr algn="ctr" defTabSz="1143000"/>
                <a:r>
                  <a:rPr lang="en-US" sz="1600" dirty="0">
                    <a:solidFill>
                      <a:srgbClr val="FFC000"/>
                    </a:solidFill>
                    <a:latin typeface="Times New Roman" charset="0"/>
                  </a:rPr>
                  <a:t>T</a:t>
                </a:r>
                <a:r>
                  <a:rPr lang="en-US" sz="1600" baseline="-25000" dirty="0">
                    <a:solidFill>
                      <a:srgbClr val="FFC000"/>
                    </a:solidFill>
                    <a:latin typeface="Times New Roman" charset="0"/>
                  </a:rPr>
                  <a:t>b</a:t>
                </a:r>
                <a:r>
                  <a:rPr lang="en-US" sz="1600" dirty="0">
                    <a:solidFill>
                      <a:srgbClr val="FFC000"/>
                    </a:solidFill>
                    <a:latin typeface="Times New Roman" charset="0"/>
                  </a:rPr>
                  <a:t>= -50 °C</a:t>
                </a:r>
              </a:p>
            </p:txBody>
          </p:sp>
          <p:sp>
            <p:nvSpPr>
              <p:cNvPr id="80" name="AutoShape 37"/>
              <p:cNvSpPr>
                <a:spLocks noChangeArrowheads="1"/>
              </p:cNvSpPr>
              <p:nvPr/>
            </p:nvSpPr>
            <p:spPr bwMode="auto">
              <a:xfrm>
                <a:off x="2218064" y="5062888"/>
                <a:ext cx="203201" cy="1315722"/>
              </a:xfrm>
              <a:prstGeom prst="upArrow">
                <a:avLst>
                  <a:gd name="adj1" fmla="val 50000"/>
                  <a:gd name="adj2" fmla="val 16187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 sz="1000"/>
              </a:p>
            </p:txBody>
          </p:sp>
          <p:sp>
            <p:nvSpPr>
              <p:cNvPr id="81" name="Line 38"/>
              <p:cNvSpPr>
                <a:spLocks noChangeShapeType="1"/>
              </p:cNvSpPr>
              <p:nvPr/>
            </p:nvSpPr>
            <p:spPr bwMode="auto">
              <a:xfrm>
                <a:off x="2200919" y="5776629"/>
                <a:ext cx="144781" cy="60960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" name="Line 39"/>
              <p:cNvSpPr>
                <a:spLocks noChangeShapeType="1"/>
              </p:cNvSpPr>
              <p:nvPr/>
            </p:nvSpPr>
            <p:spPr bwMode="auto">
              <a:xfrm>
                <a:off x="2286009" y="5800759"/>
                <a:ext cx="128271" cy="58547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" name="Line 40"/>
              <p:cNvSpPr>
                <a:spLocks noChangeShapeType="1"/>
              </p:cNvSpPr>
              <p:nvPr/>
            </p:nvSpPr>
            <p:spPr bwMode="auto">
              <a:xfrm>
                <a:off x="2346970" y="5800759"/>
                <a:ext cx="151131" cy="58547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" name="Line 41"/>
              <p:cNvSpPr>
                <a:spLocks noChangeShapeType="1"/>
              </p:cNvSpPr>
              <p:nvPr/>
            </p:nvSpPr>
            <p:spPr bwMode="auto">
              <a:xfrm>
                <a:off x="2419360" y="5781709"/>
                <a:ext cx="154941" cy="60452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" name="Line 42"/>
              <p:cNvSpPr>
                <a:spLocks noChangeShapeType="1"/>
              </p:cNvSpPr>
              <p:nvPr/>
            </p:nvSpPr>
            <p:spPr bwMode="auto">
              <a:xfrm>
                <a:off x="2487305" y="5787424"/>
                <a:ext cx="157481" cy="60452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" name="Line 43"/>
              <p:cNvSpPr>
                <a:spLocks noChangeShapeType="1"/>
              </p:cNvSpPr>
              <p:nvPr/>
            </p:nvSpPr>
            <p:spPr bwMode="auto">
              <a:xfrm flipV="1">
                <a:off x="792483" y="5038757"/>
                <a:ext cx="1706887" cy="0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68656" y="4328393"/>
              <a:ext cx="2795493" cy="2064821"/>
              <a:chOff x="668656" y="4328393"/>
              <a:chExt cx="2795493" cy="2064821"/>
            </a:xfrm>
            <a:grpFill/>
          </p:grpSpPr>
          <p:sp>
            <p:nvSpPr>
              <p:cNvPr id="43" name="Oval 45"/>
              <p:cNvSpPr>
                <a:spLocks noChangeArrowheads="1"/>
              </p:cNvSpPr>
              <p:nvPr/>
            </p:nvSpPr>
            <p:spPr bwMode="auto">
              <a:xfrm>
                <a:off x="2778127" y="4779677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44" name="Oval 46"/>
              <p:cNvSpPr>
                <a:spLocks noChangeArrowheads="1"/>
              </p:cNvSpPr>
              <p:nvPr/>
            </p:nvSpPr>
            <p:spPr bwMode="auto">
              <a:xfrm>
                <a:off x="2773047" y="4631087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45" name="Oval 47"/>
              <p:cNvSpPr>
                <a:spLocks noChangeArrowheads="1"/>
              </p:cNvSpPr>
              <p:nvPr/>
            </p:nvSpPr>
            <p:spPr bwMode="auto">
              <a:xfrm>
                <a:off x="2778127" y="5084478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46" name="Oval 48"/>
              <p:cNvSpPr>
                <a:spLocks noChangeArrowheads="1"/>
              </p:cNvSpPr>
              <p:nvPr/>
            </p:nvSpPr>
            <p:spPr bwMode="auto">
              <a:xfrm>
                <a:off x="2762887" y="5282598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47" name="Oval 49"/>
              <p:cNvSpPr>
                <a:spLocks noChangeArrowheads="1"/>
              </p:cNvSpPr>
              <p:nvPr/>
            </p:nvSpPr>
            <p:spPr bwMode="auto">
              <a:xfrm>
                <a:off x="2884807" y="5282598"/>
                <a:ext cx="190500" cy="533401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48" name="Oval 50"/>
              <p:cNvSpPr>
                <a:spLocks noChangeArrowheads="1"/>
              </p:cNvSpPr>
              <p:nvPr/>
            </p:nvSpPr>
            <p:spPr bwMode="auto">
              <a:xfrm>
                <a:off x="2892427" y="5046378"/>
                <a:ext cx="190500" cy="533401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49" name="Oval 51"/>
              <p:cNvSpPr>
                <a:spLocks noChangeArrowheads="1"/>
              </p:cNvSpPr>
              <p:nvPr/>
            </p:nvSpPr>
            <p:spPr bwMode="auto">
              <a:xfrm>
                <a:off x="2892427" y="4627277"/>
                <a:ext cx="190500" cy="533401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0" name="Oval 52"/>
              <p:cNvSpPr>
                <a:spLocks noChangeArrowheads="1"/>
              </p:cNvSpPr>
              <p:nvPr/>
            </p:nvSpPr>
            <p:spPr bwMode="auto">
              <a:xfrm>
                <a:off x="3006727" y="4627277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1" name="Oval 53"/>
              <p:cNvSpPr>
                <a:spLocks noChangeArrowheads="1"/>
              </p:cNvSpPr>
              <p:nvPr/>
            </p:nvSpPr>
            <p:spPr bwMode="auto">
              <a:xfrm>
                <a:off x="3006727" y="5008278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2" name="Oval 54"/>
              <p:cNvSpPr>
                <a:spLocks noChangeArrowheads="1"/>
              </p:cNvSpPr>
              <p:nvPr/>
            </p:nvSpPr>
            <p:spPr bwMode="auto">
              <a:xfrm>
                <a:off x="3006727" y="5282598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3" name="Oval 55"/>
              <p:cNvSpPr>
                <a:spLocks noChangeArrowheads="1"/>
              </p:cNvSpPr>
              <p:nvPr/>
            </p:nvSpPr>
            <p:spPr bwMode="auto">
              <a:xfrm>
                <a:off x="2823847" y="5282598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4" name="Oval 56"/>
              <p:cNvSpPr>
                <a:spLocks noChangeArrowheads="1"/>
              </p:cNvSpPr>
              <p:nvPr/>
            </p:nvSpPr>
            <p:spPr bwMode="auto">
              <a:xfrm>
                <a:off x="2945767" y="5282598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5" name="Oval 57"/>
              <p:cNvSpPr>
                <a:spLocks noChangeArrowheads="1"/>
              </p:cNvSpPr>
              <p:nvPr/>
            </p:nvSpPr>
            <p:spPr bwMode="auto">
              <a:xfrm>
                <a:off x="2823212" y="4627912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6" name="Oval 58"/>
              <p:cNvSpPr>
                <a:spLocks noChangeArrowheads="1"/>
              </p:cNvSpPr>
              <p:nvPr/>
            </p:nvSpPr>
            <p:spPr bwMode="auto">
              <a:xfrm>
                <a:off x="2941322" y="4632992"/>
                <a:ext cx="190500" cy="533401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57" name="Line 59"/>
              <p:cNvSpPr>
                <a:spLocks noChangeShapeType="1"/>
              </p:cNvSpPr>
              <p:nvPr/>
            </p:nvSpPr>
            <p:spPr bwMode="auto">
              <a:xfrm>
                <a:off x="668656" y="4627277"/>
                <a:ext cx="2479041" cy="0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58" name="Text Box 60"/>
              <p:cNvSpPr txBox="1">
                <a:spLocks noChangeArrowheads="1"/>
              </p:cNvSpPr>
              <p:nvPr/>
            </p:nvSpPr>
            <p:spPr bwMode="auto">
              <a:xfrm>
                <a:off x="2481805" y="4328393"/>
                <a:ext cx="982344" cy="2722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114300" tIns="57150" rIns="114300" bIns="57150">
                <a:spAutoFit/>
              </a:bodyPr>
              <a:lstStyle/>
              <a:p>
                <a:pPr algn="ctr" defTabSz="1143000"/>
                <a:r>
                  <a:rPr lang="en-US" sz="1600" dirty="0">
                    <a:solidFill>
                      <a:srgbClr val="FFC000"/>
                    </a:solidFill>
                    <a:latin typeface="Times New Roman" charset="0"/>
                  </a:rPr>
                  <a:t>T</a:t>
                </a:r>
                <a:r>
                  <a:rPr lang="en-US" sz="1600" baseline="-25000" dirty="0">
                    <a:solidFill>
                      <a:srgbClr val="FFC000"/>
                    </a:solidFill>
                    <a:latin typeface="Times New Roman" charset="0"/>
                  </a:rPr>
                  <a:t>b</a:t>
                </a:r>
                <a:r>
                  <a:rPr lang="en-US" sz="1600" dirty="0">
                    <a:solidFill>
                      <a:srgbClr val="FFC000"/>
                    </a:solidFill>
                    <a:latin typeface="Times New Roman" charset="0"/>
                  </a:rPr>
                  <a:t>= -61 °C</a:t>
                </a:r>
              </a:p>
            </p:txBody>
          </p:sp>
          <p:sp>
            <p:nvSpPr>
              <p:cNvPr id="59" name="AutoShape 61"/>
              <p:cNvSpPr>
                <a:spLocks noChangeArrowheads="1"/>
              </p:cNvSpPr>
              <p:nvPr/>
            </p:nvSpPr>
            <p:spPr bwMode="auto">
              <a:xfrm>
                <a:off x="2829562" y="4645692"/>
                <a:ext cx="309880" cy="1737362"/>
              </a:xfrm>
              <a:prstGeom prst="upArrow">
                <a:avLst>
                  <a:gd name="adj1" fmla="val 50000"/>
                  <a:gd name="adj2" fmla="val 140164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 sz="1000"/>
              </a:p>
            </p:txBody>
          </p:sp>
          <p:sp>
            <p:nvSpPr>
              <p:cNvPr id="60" name="Line 62"/>
              <p:cNvSpPr>
                <a:spLocks noChangeShapeType="1"/>
              </p:cNvSpPr>
              <p:nvPr/>
            </p:nvSpPr>
            <p:spPr bwMode="auto">
              <a:xfrm>
                <a:off x="2842262" y="5798218"/>
                <a:ext cx="139700" cy="58928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1" name="Line 63"/>
              <p:cNvSpPr>
                <a:spLocks noChangeShapeType="1"/>
              </p:cNvSpPr>
              <p:nvPr/>
            </p:nvSpPr>
            <p:spPr bwMode="auto">
              <a:xfrm>
                <a:off x="2877822" y="5803298"/>
                <a:ext cx="142240" cy="58420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2" name="Line 64"/>
              <p:cNvSpPr>
                <a:spLocks noChangeShapeType="1"/>
              </p:cNvSpPr>
              <p:nvPr/>
            </p:nvSpPr>
            <p:spPr bwMode="auto">
              <a:xfrm>
                <a:off x="2908302" y="5798218"/>
                <a:ext cx="142240" cy="58928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3" name="Line 65"/>
              <p:cNvSpPr>
                <a:spLocks noChangeShapeType="1"/>
              </p:cNvSpPr>
              <p:nvPr/>
            </p:nvSpPr>
            <p:spPr bwMode="auto">
              <a:xfrm>
                <a:off x="3020062" y="5793138"/>
                <a:ext cx="142875" cy="600076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4" name="Line 66"/>
              <p:cNvSpPr>
                <a:spLocks noChangeShapeType="1"/>
              </p:cNvSpPr>
              <p:nvPr/>
            </p:nvSpPr>
            <p:spPr bwMode="auto">
              <a:xfrm>
                <a:off x="2981962" y="5798218"/>
                <a:ext cx="139700" cy="58928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5" name="Line 67"/>
              <p:cNvSpPr>
                <a:spLocks noChangeShapeType="1"/>
              </p:cNvSpPr>
              <p:nvPr/>
            </p:nvSpPr>
            <p:spPr bwMode="auto">
              <a:xfrm>
                <a:off x="3055622" y="5793138"/>
                <a:ext cx="155575" cy="59690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6" name="Line 68"/>
              <p:cNvSpPr>
                <a:spLocks noChangeShapeType="1"/>
              </p:cNvSpPr>
              <p:nvPr/>
            </p:nvSpPr>
            <p:spPr bwMode="auto">
              <a:xfrm>
                <a:off x="3091182" y="5798218"/>
                <a:ext cx="157480" cy="59309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67" name="Line 69"/>
              <p:cNvSpPr>
                <a:spLocks noChangeShapeType="1"/>
              </p:cNvSpPr>
              <p:nvPr/>
            </p:nvSpPr>
            <p:spPr bwMode="auto">
              <a:xfrm>
                <a:off x="2947037" y="5810283"/>
                <a:ext cx="139700" cy="57404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9" name="Line 70"/>
            <p:cNvSpPr>
              <a:spLocks noChangeShapeType="1"/>
            </p:cNvSpPr>
            <p:nvPr/>
          </p:nvSpPr>
          <p:spPr bwMode="auto">
            <a:xfrm flipH="1">
              <a:off x="485776" y="6382417"/>
              <a:ext cx="3437256" cy="571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3250" y="3929279"/>
              <a:ext cx="3442969" cy="2454956"/>
              <a:chOff x="603250" y="3929279"/>
              <a:chExt cx="3442969" cy="2454956"/>
            </a:xfrm>
            <a:grpFill/>
          </p:grpSpPr>
          <p:sp>
            <p:nvSpPr>
              <p:cNvPr id="11" name="Line 72"/>
              <p:cNvSpPr>
                <a:spLocks noChangeShapeType="1"/>
              </p:cNvSpPr>
              <p:nvPr/>
            </p:nvSpPr>
            <p:spPr bwMode="auto">
              <a:xfrm flipV="1">
                <a:off x="603250" y="4213218"/>
                <a:ext cx="3228977" cy="635"/>
              </a:xfrm>
              <a:prstGeom prst="line">
                <a:avLst/>
              </a:prstGeom>
              <a:grpFill/>
              <a:ln w="25400">
                <a:solidFill>
                  <a:srgbClr val="FFC000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2" name="Text Box 73"/>
              <p:cNvSpPr txBox="1">
                <a:spLocks noChangeArrowheads="1"/>
              </p:cNvSpPr>
              <p:nvPr/>
            </p:nvSpPr>
            <p:spPr bwMode="auto">
              <a:xfrm>
                <a:off x="3257669" y="3929279"/>
                <a:ext cx="788550" cy="2722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114300" tIns="57150" rIns="114300" bIns="57150">
                <a:spAutoFit/>
              </a:bodyPr>
              <a:lstStyle/>
              <a:p>
                <a:pPr algn="ctr" defTabSz="1143000"/>
                <a:r>
                  <a:rPr lang="en-US" sz="1600" dirty="0">
                    <a:solidFill>
                      <a:srgbClr val="FFC000"/>
                    </a:solidFill>
                    <a:latin typeface="Times New Roman" charset="0"/>
                  </a:rPr>
                  <a:t>T</a:t>
                </a:r>
                <a:r>
                  <a:rPr lang="en-US" sz="1600" baseline="-25000" dirty="0">
                    <a:solidFill>
                      <a:srgbClr val="FFC000"/>
                    </a:solidFill>
                    <a:latin typeface="Times New Roman" charset="0"/>
                  </a:rPr>
                  <a:t>b</a:t>
                </a:r>
                <a:r>
                  <a:rPr lang="en-US" sz="1600" dirty="0">
                    <a:solidFill>
                      <a:srgbClr val="FFC000"/>
                    </a:solidFill>
                    <a:latin typeface="Times New Roman" charset="0"/>
                  </a:rPr>
                  <a:t>= -73 °C</a:t>
                </a:r>
              </a:p>
            </p:txBody>
          </p:sp>
          <p:sp>
            <p:nvSpPr>
              <p:cNvPr id="13" name="Oval 74"/>
              <p:cNvSpPr>
                <a:spLocks noChangeArrowheads="1"/>
              </p:cNvSpPr>
              <p:nvPr/>
            </p:nvSpPr>
            <p:spPr bwMode="auto">
              <a:xfrm>
                <a:off x="3451862" y="4212583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4" name="Oval 75"/>
              <p:cNvSpPr>
                <a:spLocks noChangeArrowheads="1"/>
              </p:cNvSpPr>
              <p:nvPr/>
            </p:nvSpPr>
            <p:spPr bwMode="auto">
              <a:xfrm>
                <a:off x="3451862" y="4495704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5" name="Oval 76"/>
              <p:cNvSpPr>
                <a:spLocks noChangeArrowheads="1"/>
              </p:cNvSpPr>
              <p:nvPr/>
            </p:nvSpPr>
            <p:spPr bwMode="auto">
              <a:xfrm>
                <a:off x="3451862" y="4762320"/>
                <a:ext cx="190500" cy="533232"/>
              </a:xfrm>
              <a:prstGeom prst="ellips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6" name="Oval 77"/>
              <p:cNvSpPr>
                <a:spLocks noChangeArrowheads="1"/>
              </p:cNvSpPr>
              <p:nvPr/>
            </p:nvSpPr>
            <p:spPr bwMode="auto">
              <a:xfrm>
                <a:off x="3451862" y="5067024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7" name="Oval 78"/>
              <p:cNvSpPr>
                <a:spLocks noChangeArrowheads="1"/>
              </p:cNvSpPr>
              <p:nvPr/>
            </p:nvSpPr>
            <p:spPr bwMode="auto">
              <a:xfrm>
                <a:off x="3436622" y="5265082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8" name="Oval 79"/>
              <p:cNvSpPr>
                <a:spLocks noChangeArrowheads="1"/>
              </p:cNvSpPr>
              <p:nvPr/>
            </p:nvSpPr>
            <p:spPr bwMode="auto">
              <a:xfrm>
                <a:off x="3566162" y="4191000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19" name="Oval 80"/>
              <p:cNvSpPr>
                <a:spLocks noChangeArrowheads="1"/>
              </p:cNvSpPr>
              <p:nvPr/>
            </p:nvSpPr>
            <p:spPr bwMode="auto">
              <a:xfrm>
                <a:off x="3680462" y="4201792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0" name="Oval 81"/>
              <p:cNvSpPr>
                <a:spLocks noChangeArrowheads="1"/>
              </p:cNvSpPr>
              <p:nvPr/>
            </p:nvSpPr>
            <p:spPr bwMode="auto">
              <a:xfrm>
                <a:off x="3558542" y="5265082"/>
                <a:ext cx="190500" cy="533232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1" name="Oval 82"/>
              <p:cNvSpPr>
                <a:spLocks noChangeArrowheads="1"/>
              </p:cNvSpPr>
              <p:nvPr/>
            </p:nvSpPr>
            <p:spPr bwMode="auto">
              <a:xfrm>
                <a:off x="3566162" y="5028936"/>
                <a:ext cx="190500" cy="533232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2" name="Oval 83"/>
              <p:cNvSpPr>
                <a:spLocks noChangeArrowheads="1"/>
              </p:cNvSpPr>
              <p:nvPr/>
            </p:nvSpPr>
            <p:spPr bwMode="auto">
              <a:xfrm>
                <a:off x="3566162" y="4609968"/>
                <a:ext cx="190500" cy="533232"/>
              </a:xfrm>
              <a:prstGeom prst="ellipse">
                <a:avLst/>
              </a:prstGeom>
              <a:grp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3" name="Oval 84"/>
              <p:cNvSpPr>
                <a:spLocks noChangeArrowheads="1"/>
              </p:cNvSpPr>
              <p:nvPr/>
            </p:nvSpPr>
            <p:spPr bwMode="auto">
              <a:xfrm>
                <a:off x="3680462" y="4609968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4" name="Oval 85"/>
              <p:cNvSpPr>
                <a:spLocks noChangeArrowheads="1"/>
              </p:cNvSpPr>
              <p:nvPr/>
            </p:nvSpPr>
            <p:spPr bwMode="auto">
              <a:xfrm>
                <a:off x="3680462" y="4990848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5" name="Oval 86"/>
              <p:cNvSpPr>
                <a:spLocks noChangeArrowheads="1"/>
              </p:cNvSpPr>
              <p:nvPr/>
            </p:nvSpPr>
            <p:spPr bwMode="auto">
              <a:xfrm>
                <a:off x="3680462" y="5265082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6" name="Oval 87"/>
              <p:cNvSpPr>
                <a:spLocks noChangeArrowheads="1"/>
              </p:cNvSpPr>
              <p:nvPr/>
            </p:nvSpPr>
            <p:spPr bwMode="auto">
              <a:xfrm>
                <a:off x="3497582" y="5265082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7" name="Oval 88"/>
              <p:cNvSpPr>
                <a:spLocks noChangeArrowheads="1"/>
              </p:cNvSpPr>
              <p:nvPr/>
            </p:nvSpPr>
            <p:spPr bwMode="auto">
              <a:xfrm>
                <a:off x="3619502" y="5265082"/>
                <a:ext cx="190500" cy="53323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28" name="AutoShape 89"/>
              <p:cNvSpPr>
                <a:spLocks noChangeArrowheads="1"/>
              </p:cNvSpPr>
              <p:nvPr/>
            </p:nvSpPr>
            <p:spPr bwMode="auto">
              <a:xfrm>
                <a:off x="3455672" y="4228453"/>
                <a:ext cx="406400" cy="2153243"/>
              </a:xfrm>
              <a:prstGeom prst="upArrow">
                <a:avLst>
                  <a:gd name="adj1" fmla="val 50000"/>
                  <a:gd name="adj2" fmla="val 1325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 sz="1000"/>
              </a:p>
            </p:txBody>
          </p:sp>
          <p:sp>
            <p:nvSpPr>
              <p:cNvPr id="29" name="Line 90"/>
              <p:cNvSpPr>
                <a:spLocks noChangeShapeType="1"/>
              </p:cNvSpPr>
              <p:nvPr/>
            </p:nvSpPr>
            <p:spPr bwMode="auto">
              <a:xfrm>
                <a:off x="3542032" y="5767209"/>
                <a:ext cx="146050" cy="6132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0" name="Line 91"/>
              <p:cNvSpPr>
                <a:spLocks noChangeShapeType="1"/>
              </p:cNvSpPr>
              <p:nvPr/>
            </p:nvSpPr>
            <p:spPr bwMode="auto">
              <a:xfrm>
                <a:off x="3583942" y="5786253"/>
                <a:ext cx="140970" cy="59417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1" name="Line 92"/>
              <p:cNvSpPr>
                <a:spLocks noChangeShapeType="1"/>
              </p:cNvSpPr>
              <p:nvPr/>
            </p:nvSpPr>
            <p:spPr bwMode="auto">
              <a:xfrm>
                <a:off x="3684272" y="5782444"/>
                <a:ext cx="162560" cy="59417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2" name="Line 93"/>
              <p:cNvSpPr>
                <a:spLocks noChangeShapeType="1"/>
              </p:cNvSpPr>
              <p:nvPr/>
            </p:nvSpPr>
            <p:spPr bwMode="auto">
              <a:xfrm>
                <a:off x="3655062" y="5784984"/>
                <a:ext cx="153670" cy="59544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" name="Line 94"/>
              <p:cNvSpPr>
                <a:spLocks noChangeShapeType="1"/>
              </p:cNvSpPr>
              <p:nvPr/>
            </p:nvSpPr>
            <p:spPr bwMode="auto">
              <a:xfrm>
                <a:off x="3719832" y="5778636"/>
                <a:ext cx="165100" cy="59798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4" name="Line 95"/>
              <p:cNvSpPr>
                <a:spLocks noChangeShapeType="1"/>
              </p:cNvSpPr>
              <p:nvPr/>
            </p:nvSpPr>
            <p:spPr bwMode="auto">
              <a:xfrm>
                <a:off x="3760472" y="5777366"/>
                <a:ext cx="162560" cy="59925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5" name="Line 96"/>
              <p:cNvSpPr>
                <a:spLocks noChangeShapeType="1"/>
              </p:cNvSpPr>
              <p:nvPr/>
            </p:nvSpPr>
            <p:spPr bwMode="auto">
              <a:xfrm>
                <a:off x="3620772" y="5787523"/>
                <a:ext cx="147320" cy="59544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6" name="Line 97"/>
              <p:cNvSpPr>
                <a:spLocks noChangeShapeType="1"/>
              </p:cNvSpPr>
              <p:nvPr/>
            </p:nvSpPr>
            <p:spPr bwMode="auto">
              <a:xfrm>
                <a:off x="3521712" y="5768479"/>
                <a:ext cx="146050" cy="6132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7" name="Line 98"/>
              <p:cNvSpPr>
                <a:spLocks noChangeShapeType="1"/>
              </p:cNvSpPr>
              <p:nvPr/>
            </p:nvSpPr>
            <p:spPr bwMode="auto">
              <a:xfrm>
                <a:off x="3563622" y="5786253"/>
                <a:ext cx="142240" cy="59671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8" name="Line 99"/>
              <p:cNvSpPr>
                <a:spLocks noChangeShapeType="1"/>
              </p:cNvSpPr>
              <p:nvPr/>
            </p:nvSpPr>
            <p:spPr bwMode="auto">
              <a:xfrm>
                <a:off x="3604262" y="5783714"/>
                <a:ext cx="139700" cy="59417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9" name="Line 100"/>
              <p:cNvSpPr>
                <a:spLocks noChangeShapeType="1"/>
              </p:cNvSpPr>
              <p:nvPr/>
            </p:nvSpPr>
            <p:spPr bwMode="auto">
              <a:xfrm>
                <a:off x="3641092" y="5791332"/>
                <a:ext cx="147320" cy="59290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40" name="Line 101"/>
              <p:cNvSpPr>
                <a:spLocks noChangeShapeType="1"/>
              </p:cNvSpPr>
              <p:nvPr/>
            </p:nvSpPr>
            <p:spPr bwMode="auto">
              <a:xfrm>
                <a:off x="3675382" y="5793871"/>
                <a:ext cx="151130" cy="590364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41" name="Line 102"/>
              <p:cNvSpPr>
                <a:spLocks noChangeShapeType="1"/>
              </p:cNvSpPr>
              <p:nvPr/>
            </p:nvSpPr>
            <p:spPr bwMode="auto">
              <a:xfrm>
                <a:off x="3742692" y="5779905"/>
                <a:ext cx="162560" cy="59925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42" name="Line 103"/>
              <p:cNvSpPr>
                <a:spLocks noChangeShapeType="1"/>
              </p:cNvSpPr>
              <p:nvPr/>
            </p:nvSpPr>
            <p:spPr bwMode="auto">
              <a:xfrm>
                <a:off x="3704592" y="5782444"/>
                <a:ext cx="162560" cy="599251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</p:grpSp>
      <p:sp>
        <p:nvSpPr>
          <p:cNvPr id="188" name="TextBox 187"/>
          <p:cNvSpPr txBox="1"/>
          <p:nvPr/>
        </p:nvSpPr>
        <p:spPr>
          <a:xfrm>
            <a:off x="3260288" y="5622418"/>
            <a:ext cx="2142732" cy="55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000" spc="-100" dirty="0"/>
              <a:t>Warmer cloud tops ≈ lighter (or no) rain</a:t>
            </a:r>
          </a:p>
        </p:txBody>
      </p:sp>
      <p:sp>
        <p:nvSpPr>
          <p:cNvPr id="189" name="TextBox 188"/>
          <p:cNvSpPr txBox="1"/>
          <p:nvPr/>
        </p:nvSpPr>
        <p:spPr>
          <a:xfrm rot="5400000">
            <a:off x="6096638" y="4400434"/>
            <a:ext cx="3796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SatFC</a:t>
            </a:r>
            <a:r>
              <a:rPr lang="en-US" sz="1200" dirty="0"/>
              <a:t>-G: GOES-R Rainfall Rate product (modified)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631005" y="5622656"/>
            <a:ext cx="1969354" cy="55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000" spc="-100" dirty="0"/>
              <a:t>Colder cloud tops ≈ heavier rain </a:t>
            </a:r>
          </a:p>
        </p:txBody>
      </p:sp>
    </p:spTree>
    <p:extLst>
      <p:ext uri="{BB962C8B-B14F-4D97-AF65-F5344CB8AC3E}">
        <p14:creationId xmlns:p14="http://schemas.microsoft.com/office/powerpoint/2010/main" val="8545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PSS Foundational Course">
      <a:dk1>
        <a:sysClr val="windowText" lastClr="000000"/>
      </a:dk1>
      <a:lt1>
        <a:srgbClr val="FFFFFF"/>
      </a:lt1>
      <a:dk2>
        <a:srgbClr val="000000"/>
      </a:dk2>
      <a:lt2>
        <a:srgbClr val="CED8DD"/>
      </a:lt2>
      <a:accent1>
        <a:srgbClr val="FFCE34"/>
      </a:accent1>
      <a:accent2>
        <a:srgbClr val="0194CA"/>
      </a:accent2>
      <a:accent3>
        <a:srgbClr val="004C82"/>
      </a:accent3>
      <a:accent4>
        <a:srgbClr val="003356"/>
      </a:accent4>
      <a:accent5>
        <a:srgbClr val="25BAAA"/>
      </a:accent5>
      <a:accent6>
        <a:srgbClr val="D9443D"/>
      </a:accent6>
      <a:hlink>
        <a:srgbClr val="0194CA"/>
      </a:hlink>
      <a:folHlink>
        <a:srgbClr val="004C82"/>
      </a:folHlink>
    </a:clrScheme>
    <a:fontScheme name="JPSS Foundational Cour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10999</TotalTime>
  <Words>848</Words>
  <Application>Microsoft Office PowerPoint</Application>
  <PresentationFormat>On-screen Show (4:3)</PresentationFormat>
  <Paragraphs>221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Learning Objectives</vt:lpstr>
      <vt:lpstr>Advantage of Microwave Remote Sensing</vt:lpstr>
      <vt:lpstr>Total Precipitable Water (TPW)</vt:lpstr>
      <vt:lpstr>Cloud Liquid Water (CLW)</vt:lpstr>
      <vt:lpstr>Rain Rate (RR)</vt:lpstr>
      <vt:lpstr>Liquid Equivalent Snowfall Rate (SFR) </vt:lpstr>
      <vt:lpstr>Rain Rate from Infrared</vt:lpstr>
      <vt:lpstr>PowerPoint Presentation</vt:lpstr>
      <vt:lpstr>Tropical Cyclone Analysis</vt:lpstr>
      <vt:lpstr>Thunderstorms</vt:lpstr>
      <vt:lpstr>Summary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Brady</dc:creator>
  <cp:lastModifiedBy>Erin Dagg</cp:lastModifiedBy>
  <cp:revision>401</cp:revision>
  <dcterms:created xsi:type="dcterms:W3CDTF">2017-10-23T18:37:45Z</dcterms:created>
  <dcterms:modified xsi:type="dcterms:W3CDTF">2018-11-16T19:20:52Z</dcterms:modified>
</cp:coreProperties>
</file>