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60" r:id="rId3"/>
    <p:sldId id="257" r:id="rId4"/>
    <p:sldId id="262" r:id="rId5"/>
    <p:sldId id="263" r:id="rId6"/>
    <p:sldId id="261" r:id="rId7"/>
    <p:sldId id="265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617A1-A18C-4A22-97E4-DEF32763262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029"/>
        </a:p>
      </dgm:t>
    </dgm:pt>
    <dgm:pt modelId="{32097D8C-1B58-428D-A203-C9F2CBCEAAF9}">
      <dgm:prSet/>
      <dgm:spPr/>
      <dgm:t>
        <a:bodyPr/>
        <a:lstStyle/>
        <a:p>
          <a:pPr rtl="0"/>
          <a:r>
            <a:rPr lang="en-US"/>
            <a:t>GEONETCast (GNC)  is a low cost alternative and risk-reducing backup for global satellite data access;</a:t>
          </a:r>
          <a:endParaRPr lang="en-029"/>
        </a:p>
      </dgm:t>
    </dgm:pt>
    <dgm:pt modelId="{6DDD59AA-10A1-40D5-A53A-8BC4C0D73123}" type="parTrans" cxnId="{136F083D-1862-4008-A829-ED40319D4A19}">
      <dgm:prSet/>
      <dgm:spPr/>
      <dgm:t>
        <a:bodyPr/>
        <a:lstStyle/>
        <a:p>
          <a:endParaRPr lang="en-029"/>
        </a:p>
      </dgm:t>
    </dgm:pt>
    <dgm:pt modelId="{D8CC36A3-938E-40D9-B155-6B3A27156017}" type="sibTrans" cxnId="{136F083D-1862-4008-A829-ED40319D4A19}">
      <dgm:prSet/>
      <dgm:spPr/>
      <dgm:t>
        <a:bodyPr/>
        <a:lstStyle/>
        <a:p>
          <a:endParaRPr lang="en-029"/>
        </a:p>
      </dgm:t>
    </dgm:pt>
    <dgm:pt modelId="{9AF77D90-01E9-41EF-A3B6-732187BAFF6D}">
      <dgm:prSet/>
      <dgm:spPr/>
      <dgm:t>
        <a:bodyPr/>
        <a:lstStyle/>
        <a:p>
          <a:pPr rtl="0"/>
          <a:r>
            <a:rPr lang="en-US"/>
            <a:t>A possible good alternative to the reliance on the Internet. </a:t>
          </a:r>
          <a:endParaRPr lang="en-029"/>
        </a:p>
      </dgm:t>
    </dgm:pt>
    <dgm:pt modelId="{71E8A190-66E2-4395-A91E-178F9E8B07B0}" type="parTrans" cxnId="{C4D1CF48-17E0-4363-9427-92E27A8E3576}">
      <dgm:prSet/>
      <dgm:spPr/>
      <dgm:t>
        <a:bodyPr/>
        <a:lstStyle/>
        <a:p>
          <a:endParaRPr lang="en-029"/>
        </a:p>
      </dgm:t>
    </dgm:pt>
    <dgm:pt modelId="{E033EEE3-0411-4F2F-BD17-A555EF853962}" type="sibTrans" cxnId="{C4D1CF48-17E0-4363-9427-92E27A8E3576}">
      <dgm:prSet/>
      <dgm:spPr/>
      <dgm:t>
        <a:bodyPr/>
        <a:lstStyle/>
        <a:p>
          <a:endParaRPr lang="en-029"/>
        </a:p>
      </dgm:t>
    </dgm:pt>
    <dgm:pt modelId="{3C1D81BB-1A06-42EE-9732-BED8607E5813}">
      <dgm:prSet/>
      <dgm:spPr/>
      <dgm:t>
        <a:bodyPr/>
        <a:lstStyle/>
        <a:p>
          <a:pPr rtl="0"/>
          <a:r>
            <a:rPr lang="en-US"/>
            <a:t>GOES-R data is HR satellite data will mean traditional reliance on internet is not advisable </a:t>
          </a:r>
          <a:endParaRPr lang="en-029"/>
        </a:p>
      </dgm:t>
    </dgm:pt>
    <dgm:pt modelId="{C2814F2B-CB9D-4F39-B057-BD28D2DAC9A2}" type="parTrans" cxnId="{F3316E09-A430-4503-B381-08A6C985AF7B}">
      <dgm:prSet/>
      <dgm:spPr/>
      <dgm:t>
        <a:bodyPr/>
        <a:lstStyle/>
        <a:p>
          <a:endParaRPr lang="en-029"/>
        </a:p>
      </dgm:t>
    </dgm:pt>
    <dgm:pt modelId="{D4B15E85-304E-402E-8809-74A7C2885626}" type="sibTrans" cxnId="{F3316E09-A430-4503-B381-08A6C985AF7B}">
      <dgm:prSet/>
      <dgm:spPr/>
      <dgm:t>
        <a:bodyPr/>
        <a:lstStyle/>
        <a:p>
          <a:endParaRPr lang="en-029"/>
        </a:p>
      </dgm:t>
    </dgm:pt>
    <dgm:pt modelId="{30A17400-3BC5-493B-98A8-F1FBFC8CE382}">
      <dgm:prSet/>
      <dgm:spPr/>
      <dgm:t>
        <a:bodyPr/>
        <a:lstStyle/>
        <a:p>
          <a:pPr rtl="0"/>
          <a:r>
            <a:rPr lang="en-US"/>
            <a:t>GOES –R receiving systems are expensive 250K to 400K</a:t>
          </a:r>
          <a:endParaRPr lang="en-029"/>
        </a:p>
      </dgm:t>
    </dgm:pt>
    <dgm:pt modelId="{E43C50C9-8C14-4409-B850-53844CCFED14}" type="parTrans" cxnId="{9DAD8FBC-9D92-4C31-9721-9313AA38D41F}">
      <dgm:prSet/>
      <dgm:spPr/>
      <dgm:t>
        <a:bodyPr/>
        <a:lstStyle/>
        <a:p>
          <a:endParaRPr lang="en-029"/>
        </a:p>
      </dgm:t>
    </dgm:pt>
    <dgm:pt modelId="{1F8F867E-8A70-4F21-A998-5646789FB932}" type="sibTrans" cxnId="{9DAD8FBC-9D92-4C31-9721-9313AA38D41F}">
      <dgm:prSet/>
      <dgm:spPr/>
      <dgm:t>
        <a:bodyPr/>
        <a:lstStyle/>
        <a:p>
          <a:endParaRPr lang="en-029"/>
        </a:p>
      </dgm:t>
    </dgm:pt>
    <dgm:pt modelId="{20E56313-8D4C-4BB8-868A-54C86DD4763D}">
      <dgm:prSet/>
      <dgm:spPr/>
      <dgm:t>
        <a:bodyPr/>
        <a:lstStyle/>
        <a:p>
          <a:pPr rtl="0"/>
          <a:r>
            <a:rPr lang="en-US"/>
            <a:t>GNC is a possible solution but support from the region is needed to ensure NOAA ‘s continued and further support.</a:t>
          </a:r>
          <a:endParaRPr lang="en-029"/>
        </a:p>
      </dgm:t>
    </dgm:pt>
    <dgm:pt modelId="{FF85CA28-86FC-43C3-A70E-1E3337BB7DAD}" type="parTrans" cxnId="{5210F208-32A1-42E9-A378-BB1146F1B7AE}">
      <dgm:prSet/>
      <dgm:spPr/>
      <dgm:t>
        <a:bodyPr/>
        <a:lstStyle/>
        <a:p>
          <a:endParaRPr lang="en-029"/>
        </a:p>
      </dgm:t>
    </dgm:pt>
    <dgm:pt modelId="{ACE40462-3A5C-4002-ACF3-5397CE676B96}" type="sibTrans" cxnId="{5210F208-32A1-42E9-A378-BB1146F1B7AE}">
      <dgm:prSet/>
      <dgm:spPr/>
      <dgm:t>
        <a:bodyPr/>
        <a:lstStyle/>
        <a:p>
          <a:endParaRPr lang="en-029"/>
        </a:p>
      </dgm:t>
    </dgm:pt>
    <dgm:pt modelId="{8208FC3D-F7E9-47F5-AFD8-21DF9F499894}">
      <dgm:prSet/>
      <dgm:spPr/>
      <dgm:t>
        <a:bodyPr/>
        <a:lstStyle/>
        <a:p>
          <a:pPr rtl="0"/>
          <a:r>
            <a:rPr lang="en-US"/>
            <a:t>GNC does had real bandwidth issues: </a:t>
          </a:r>
          <a:endParaRPr lang="en-029"/>
        </a:p>
      </dgm:t>
    </dgm:pt>
    <dgm:pt modelId="{976384C7-F816-4F5E-84F4-BE1F1E0A5A63}" type="parTrans" cxnId="{9BA14639-BBB2-4EA9-A5F6-A6955B8EEF35}">
      <dgm:prSet/>
      <dgm:spPr/>
      <dgm:t>
        <a:bodyPr/>
        <a:lstStyle/>
        <a:p>
          <a:endParaRPr lang="en-029"/>
        </a:p>
      </dgm:t>
    </dgm:pt>
    <dgm:pt modelId="{1136172A-061C-4504-93E6-2B218F450528}" type="sibTrans" cxnId="{9BA14639-BBB2-4EA9-A5F6-A6955B8EEF35}">
      <dgm:prSet/>
      <dgm:spPr/>
      <dgm:t>
        <a:bodyPr/>
        <a:lstStyle/>
        <a:p>
          <a:endParaRPr lang="en-029"/>
        </a:p>
      </dgm:t>
    </dgm:pt>
    <dgm:pt modelId="{D7828DB7-730F-4F7D-97A4-14C47D4107BF}">
      <dgm:prSet/>
      <dgm:spPr/>
      <dgm:t>
        <a:bodyPr/>
        <a:lstStyle/>
        <a:p>
          <a:pPr rtl="0"/>
          <a:r>
            <a:rPr lang="en-US"/>
            <a:t>GNC will aid as a CIMH data resource but not the main of satellite data;</a:t>
          </a:r>
          <a:endParaRPr lang="en-029"/>
        </a:p>
      </dgm:t>
    </dgm:pt>
    <dgm:pt modelId="{014D537D-F184-4600-9B2C-21AB2CD84FFC}" type="parTrans" cxnId="{54B0B2FF-B2F0-4893-BF99-B912E68DC0D3}">
      <dgm:prSet/>
      <dgm:spPr/>
      <dgm:t>
        <a:bodyPr/>
        <a:lstStyle/>
        <a:p>
          <a:endParaRPr lang="en-029"/>
        </a:p>
      </dgm:t>
    </dgm:pt>
    <dgm:pt modelId="{FEDEF44C-F44A-4249-9047-5DF7FF7FEC4B}" type="sibTrans" cxnId="{54B0B2FF-B2F0-4893-BF99-B912E68DC0D3}">
      <dgm:prSet/>
      <dgm:spPr/>
      <dgm:t>
        <a:bodyPr/>
        <a:lstStyle/>
        <a:p>
          <a:endParaRPr lang="en-029"/>
        </a:p>
      </dgm:t>
    </dgm:pt>
    <dgm:pt modelId="{E7059AD1-9F77-4D19-8582-4A083F7FB3B9}">
      <dgm:prSet/>
      <dgm:spPr/>
      <dgm:t>
        <a:bodyPr/>
        <a:lstStyle/>
        <a:p>
          <a:pPr rtl="0"/>
          <a:r>
            <a:rPr lang="en-US"/>
            <a:t>In reality the volume of data proposed for future disseminated may be more than any system can handle (bandwidth, frequency, antenna size, cost etc.) </a:t>
          </a:r>
          <a:endParaRPr lang="en-029"/>
        </a:p>
      </dgm:t>
    </dgm:pt>
    <dgm:pt modelId="{E9C723F9-78BF-4AA4-8B4B-D3D405A25B6A}" type="parTrans" cxnId="{29CB55E3-8E29-4A0C-AD79-774CA30AD9F1}">
      <dgm:prSet/>
      <dgm:spPr/>
      <dgm:t>
        <a:bodyPr/>
        <a:lstStyle/>
        <a:p>
          <a:endParaRPr lang="en-029"/>
        </a:p>
      </dgm:t>
    </dgm:pt>
    <dgm:pt modelId="{EA963356-41D9-4965-8A61-CD89B6A957BB}" type="sibTrans" cxnId="{29CB55E3-8E29-4A0C-AD79-774CA30AD9F1}">
      <dgm:prSet/>
      <dgm:spPr/>
      <dgm:t>
        <a:bodyPr/>
        <a:lstStyle/>
        <a:p>
          <a:endParaRPr lang="en-029"/>
        </a:p>
      </dgm:t>
    </dgm:pt>
    <dgm:pt modelId="{818DDE5D-F627-404B-8AC8-CBE848D2024C}">
      <dgm:prSet/>
      <dgm:spPr/>
      <dgm:t>
        <a:bodyPr/>
        <a:lstStyle/>
        <a:p>
          <a:pPr rtl="0"/>
          <a:r>
            <a:rPr lang="en-US"/>
            <a:t>There is a 'loud' call for training. </a:t>
          </a:r>
          <a:endParaRPr lang="en-029"/>
        </a:p>
      </dgm:t>
    </dgm:pt>
    <dgm:pt modelId="{B613C303-16DB-4014-9E03-D21189D0D217}" type="parTrans" cxnId="{E35CFDC8-A5EF-4B93-B8C9-8EB481FFC6DA}">
      <dgm:prSet/>
      <dgm:spPr/>
      <dgm:t>
        <a:bodyPr/>
        <a:lstStyle/>
        <a:p>
          <a:endParaRPr lang="en-029"/>
        </a:p>
      </dgm:t>
    </dgm:pt>
    <dgm:pt modelId="{D94AA710-DA02-4CD3-931D-3F65CBCF67EA}" type="sibTrans" cxnId="{E35CFDC8-A5EF-4B93-B8C9-8EB481FFC6DA}">
      <dgm:prSet/>
      <dgm:spPr/>
      <dgm:t>
        <a:bodyPr/>
        <a:lstStyle/>
        <a:p>
          <a:endParaRPr lang="en-029"/>
        </a:p>
      </dgm:t>
    </dgm:pt>
    <dgm:pt modelId="{FD3932E7-518F-4FCC-9AC9-0AF2E2E89461}">
      <dgm:prSet/>
      <dgm:spPr/>
      <dgm:t>
        <a:bodyPr/>
        <a:lstStyle/>
        <a:p>
          <a:pPr rtl="0"/>
          <a:r>
            <a:rPr lang="en-US"/>
            <a:t>Regional users to speak up and voice their needs and concerns.</a:t>
          </a:r>
          <a:endParaRPr lang="en-029"/>
        </a:p>
      </dgm:t>
    </dgm:pt>
    <dgm:pt modelId="{BE2E9A5E-7A16-4426-8AC8-290856A2253D}" type="parTrans" cxnId="{EED9B91D-84C3-40F4-BB75-FC1EF4CA7BC1}">
      <dgm:prSet/>
      <dgm:spPr/>
      <dgm:t>
        <a:bodyPr/>
        <a:lstStyle/>
        <a:p>
          <a:endParaRPr lang="en-029"/>
        </a:p>
      </dgm:t>
    </dgm:pt>
    <dgm:pt modelId="{24AFE299-CEB8-43A3-AD19-84197FDAD78E}" type="sibTrans" cxnId="{EED9B91D-84C3-40F4-BB75-FC1EF4CA7BC1}">
      <dgm:prSet/>
      <dgm:spPr/>
      <dgm:t>
        <a:bodyPr/>
        <a:lstStyle/>
        <a:p>
          <a:endParaRPr lang="en-029"/>
        </a:p>
      </dgm:t>
    </dgm:pt>
    <dgm:pt modelId="{9439676D-FC47-4FE4-9E6F-47D605567C6F}" type="pres">
      <dgm:prSet presAssocID="{C9F617A1-A18C-4A22-97E4-DEF327632626}" presName="linear" presStyleCnt="0">
        <dgm:presLayoutVars>
          <dgm:animLvl val="lvl"/>
          <dgm:resizeHandles val="exact"/>
        </dgm:presLayoutVars>
      </dgm:prSet>
      <dgm:spPr/>
    </dgm:pt>
    <dgm:pt modelId="{E1E8EAB4-DC18-4F2F-9374-5E5FF621BDD4}" type="pres">
      <dgm:prSet presAssocID="{32097D8C-1B58-428D-A203-C9F2CBCEAA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64AFD79-B61B-44A5-8CE0-82486E2E5711}" type="pres">
      <dgm:prSet presAssocID="{32097D8C-1B58-428D-A203-C9F2CBCEAAF9}" presName="childText" presStyleLbl="revTx" presStyleIdx="0" presStyleCnt="2">
        <dgm:presLayoutVars>
          <dgm:bulletEnabled val="1"/>
        </dgm:presLayoutVars>
      </dgm:prSet>
      <dgm:spPr/>
    </dgm:pt>
    <dgm:pt modelId="{A4EE69C6-1280-470B-88F7-AA71217B868A}" type="pres">
      <dgm:prSet presAssocID="{20E56313-8D4C-4BB8-868A-54C86DD476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95375F-C07F-4587-9308-F8C5F21D0A8C}" type="pres">
      <dgm:prSet presAssocID="{ACE40462-3A5C-4002-ACF3-5397CE676B96}" presName="spacer" presStyleCnt="0"/>
      <dgm:spPr/>
    </dgm:pt>
    <dgm:pt modelId="{59C238D2-03CB-43F3-8DA3-475BB5F37DC5}" type="pres">
      <dgm:prSet presAssocID="{8208FC3D-F7E9-47F5-AFD8-21DF9F4998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B1BD09-19E0-499F-BEBD-62777DA0F54D}" type="pres">
      <dgm:prSet presAssocID="{8208FC3D-F7E9-47F5-AFD8-21DF9F499894}" presName="childText" presStyleLbl="revTx" presStyleIdx="1" presStyleCnt="2">
        <dgm:presLayoutVars>
          <dgm:bulletEnabled val="1"/>
        </dgm:presLayoutVars>
      </dgm:prSet>
      <dgm:spPr/>
    </dgm:pt>
    <dgm:pt modelId="{554A42C7-D9CF-41CF-9E77-FE82EBDD8043}" type="pres">
      <dgm:prSet presAssocID="{818DDE5D-F627-404B-8AC8-CBE848D202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02177B-1D43-4F1F-81EC-33AA2EDD6040}" type="pres">
      <dgm:prSet presAssocID="{D94AA710-DA02-4CD3-931D-3F65CBCF67EA}" presName="spacer" presStyleCnt="0"/>
      <dgm:spPr/>
    </dgm:pt>
    <dgm:pt modelId="{913ECF92-96D5-408D-8688-1902BF836258}" type="pres">
      <dgm:prSet presAssocID="{FD3932E7-518F-4FCC-9AC9-0AF2E2E894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10F208-32A1-42E9-A378-BB1146F1B7AE}" srcId="{C9F617A1-A18C-4A22-97E4-DEF327632626}" destId="{20E56313-8D4C-4BB8-868A-54C86DD4763D}" srcOrd="1" destOrd="0" parTransId="{FF85CA28-86FC-43C3-A70E-1E3337BB7DAD}" sibTransId="{ACE40462-3A5C-4002-ACF3-5397CE676B96}"/>
    <dgm:cxn modelId="{F3316E09-A430-4503-B381-08A6C985AF7B}" srcId="{32097D8C-1B58-428D-A203-C9F2CBCEAAF9}" destId="{3C1D81BB-1A06-42EE-9732-BED8607E5813}" srcOrd="1" destOrd="0" parTransId="{C2814F2B-CB9D-4F39-B057-BD28D2DAC9A2}" sibTransId="{D4B15E85-304E-402E-8809-74A7C2885626}"/>
    <dgm:cxn modelId="{B25A4912-41A2-4C91-B739-DDB5942B107B}" type="presOf" srcId="{30A17400-3BC5-493B-98A8-F1FBFC8CE382}" destId="{664AFD79-B61B-44A5-8CE0-82486E2E5711}" srcOrd="0" destOrd="2" presId="urn:microsoft.com/office/officeart/2005/8/layout/vList2"/>
    <dgm:cxn modelId="{EED9B91D-84C3-40F4-BB75-FC1EF4CA7BC1}" srcId="{C9F617A1-A18C-4A22-97E4-DEF327632626}" destId="{FD3932E7-518F-4FCC-9AC9-0AF2E2E89461}" srcOrd="4" destOrd="0" parTransId="{BE2E9A5E-7A16-4426-8AC8-290856A2253D}" sibTransId="{24AFE299-CEB8-43A3-AD19-84197FDAD78E}"/>
    <dgm:cxn modelId="{0A81C423-0D02-4672-8CE7-4C732680C58D}" type="presOf" srcId="{9AF77D90-01E9-41EF-A3B6-732187BAFF6D}" destId="{664AFD79-B61B-44A5-8CE0-82486E2E5711}" srcOrd="0" destOrd="0" presId="urn:microsoft.com/office/officeart/2005/8/layout/vList2"/>
    <dgm:cxn modelId="{A9D0DE23-9756-47A6-A36D-911B71C0131B}" type="presOf" srcId="{FD3932E7-518F-4FCC-9AC9-0AF2E2E89461}" destId="{913ECF92-96D5-408D-8688-1902BF836258}" srcOrd="0" destOrd="0" presId="urn:microsoft.com/office/officeart/2005/8/layout/vList2"/>
    <dgm:cxn modelId="{9BA14639-BBB2-4EA9-A5F6-A6955B8EEF35}" srcId="{C9F617A1-A18C-4A22-97E4-DEF327632626}" destId="{8208FC3D-F7E9-47F5-AFD8-21DF9F499894}" srcOrd="2" destOrd="0" parTransId="{976384C7-F816-4F5E-84F4-BE1F1E0A5A63}" sibTransId="{1136172A-061C-4504-93E6-2B218F450528}"/>
    <dgm:cxn modelId="{136F083D-1862-4008-A829-ED40319D4A19}" srcId="{C9F617A1-A18C-4A22-97E4-DEF327632626}" destId="{32097D8C-1B58-428D-A203-C9F2CBCEAAF9}" srcOrd="0" destOrd="0" parTransId="{6DDD59AA-10A1-40D5-A53A-8BC4C0D73123}" sibTransId="{D8CC36A3-938E-40D9-B155-6B3A27156017}"/>
    <dgm:cxn modelId="{F49A5C5C-9602-4371-B67F-E4C2E895C031}" type="presOf" srcId="{C9F617A1-A18C-4A22-97E4-DEF327632626}" destId="{9439676D-FC47-4FE4-9E6F-47D605567C6F}" srcOrd="0" destOrd="0" presId="urn:microsoft.com/office/officeart/2005/8/layout/vList2"/>
    <dgm:cxn modelId="{C4D1CF48-17E0-4363-9427-92E27A8E3576}" srcId="{32097D8C-1B58-428D-A203-C9F2CBCEAAF9}" destId="{9AF77D90-01E9-41EF-A3B6-732187BAFF6D}" srcOrd="0" destOrd="0" parTransId="{71E8A190-66E2-4395-A91E-178F9E8B07B0}" sibTransId="{E033EEE3-0411-4F2F-BD17-A555EF853962}"/>
    <dgm:cxn modelId="{7278394E-6B69-4AFB-8314-4FDCBCB5C2D9}" type="presOf" srcId="{3C1D81BB-1A06-42EE-9732-BED8607E5813}" destId="{664AFD79-B61B-44A5-8CE0-82486E2E5711}" srcOrd="0" destOrd="1" presId="urn:microsoft.com/office/officeart/2005/8/layout/vList2"/>
    <dgm:cxn modelId="{9D9E0A76-04F7-4867-AA0B-BDA8C052C494}" type="presOf" srcId="{8208FC3D-F7E9-47F5-AFD8-21DF9F499894}" destId="{59C238D2-03CB-43F3-8DA3-475BB5F37DC5}" srcOrd="0" destOrd="0" presId="urn:microsoft.com/office/officeart/2005/8/layout/vList2"/>
    <dgm:cxn modelId="{8FE79078-F19A-4206-8888-4D0119A25895}" type="presOf" srcId="{20E56313-8D4C-4BB8-868A-54C86DD4763D}" destId="{A4EE69C6-1280-470B-88F7-AA71217B868A}" srcOrd="0" destOrd="0" presId="urn:microsoft.com/office/officeart/2005/8/layout/vList2"/>
    <dgm:cxn modelId="{95B33A79-89A3-43FE-991A-1BACFE552525}" type="presOf" srcId="{E7059AD1-9F77-4D19-8582-4A083F7FB3B9}" destId="{B7B1BD09-19E0-499F-BEBD-62777DA0F54D}" srcOrd="0" destOrd="1" presId="urn:microsoft.com/office/officeart/2005/8/layout/vList2"/>
    <dgm:cxn modelId="{D5B5137A-78EA-4B3F-9C27-19956B861290}" type="presOf" srcId="{D7828DB7-730F-4F7D-97A4-14C47D4107BF}" destId="{B7B1BD09-19E0-499F-BEBD-62777DA0F54D}" srcOrd="0" destOrd="0" presId="urn:microsoft.com/office/officeart/2005/8/layout/vList2"/>
    <dgm:cxn modelId="{DBB03E8D-8DC7-43CC-A96A-45844C3B8CC9}" type="presOf" srcId="{818DDE5D-F627-404B-8AC8-CBE848D2024C}" destId="{554A42C7-D9CF-41CF-9E77-FE82EBDD8043}" srcOrd="0" destOrd="0" presId="urn:microsoft.com/office/officeart/2005/8/layout/vList2"/>
    <dgm:cxn modelId="{249B62A6-3A8D-4F98-A16A-0F2159AD7326}" type="presOf" srcId="{32097D8C-1B58-428D-A203-C9F2CBCEAAF9}" destId="{E1E8EAB4-DC18-4F2F-9374-5E5FF621BDD4}" srcOrd="0" destOrd="0" presId="urn:microsoft.com/office/officeart/2005/8/layout/vList2"/>
    <dgm:cxn modelId="{9DAD8FBC-9D92-4C31-9721-9313AA38D41F}" srcId="{32097D8C-1B58-428D-A203-C9F2CBCEAAF9}" destId="{30A17400-3BC5-493B-98A8-F1FBFC8CE382}" srcOrd="2" destOrd="0" parTransId="{E43C50C9-8C14-4409-B850-53844CCFED14}" sibTransId="{1F8F867E-8A70-4F21-A998-5646789FB932}"/>
    <dgm:cxn modelId="{E35CFDC8-A5EF-4B93-B8C9-8EB481FFC6DA}" srcId="{C9F617A1-A18C-4A22-97E4-DEF327632626}" destId="{818DDE5D-F627-404B-8AC8-CBE848D2024C}" srcOrd="3" destOrd="0" parTransId="{B613C303-16DB-4014-9E03-D21189D0D217}" sibTransId="{D94AA710-DA02-4CD3-931D-3F65CBCF67EA}"/>
    <dgm:cxn modelId="{29CB55E3-8E29-4A0C-AD79-774CA30AD9F1}" srcId="{8208FC3D-F7E9-47F5-AFD8-21DF9F499894}" destId="{E7059AD1-9F77-4D19-8582-4A083F7FB3B9}" srcOrd="1" destOrd="0" parTransId="{E9C723F9-78BF-4AA4-8B4B-D3D405A25B6A}" sibTransId="{EA963356-41D9-4965-8A61-CD89B6A957BB}"/>
    <dgm:cxn modelId="{54B0B2FF-B2F0-4893-BF99-B912E68DC0D3}" srcId="{8208FC3D-F7E9-47F5-AFD8-21DF9F499894}" destId="{D7828DB7-730F-4F7D-97A4-14C47D4107BF}" srcOrd="0" destOrd="0" parTransId="{014D537D-F184-4600-9B2C-21AB2CD84FFC}" sibTransId="{FEDEF44C-F44A-4249-9047-5DF7FF7FEC4B}"/>
    <dgm:cxn modelId="{9C90458B-C214-4655-957B-08679DFF09CC}" type="presParOf" srcId="{9439676D-FC47-4FE4-9E6F-47D605567C6F}" destId="{E1E8EAB4-DC18-4F2F-9374-5E5FF621BDD4}" srcOrd="0" destOrd="0" presId="urn:microsoft.com/office/officeart/2005/8/layout/vList2"/>
    <dgm:cxn modelId="{1568B1EF-F1DC-4C0A-84AD-A2F0CC2A276C}" type="presParOf" srcId="{9439676D-FC47-4FE4-9E6F-47D605567C6F}" destId="{664AFD79-B61B-44A5-8CE0-82486E2E5711}" srcOrd="1" destOrd="0" presId="urn:microsoft.com/office/officeart/2005/8/layout/vList2"/>
    <dgm:cxn modelId="{5FFF30DB-1DFA-4824-BCCF-A449F3A045E1}" type="presParOf" srcId="{9439676D-FC47-4FE4-9E6F-47D605567C6F}" destId="{A4EE69C6-1280-470B-88F7-AA71217B868A}" srcOrd="2" destOrd="0" presId="urn:microsoft.com/office/officeart/2005/8/layout/vList2"/>
    <dgm:cxn modelId="{8373DF27-EF14-4631-AEC4-EFF2184A80AF}" type="presParOf" srcId="{9439676D-FC47-4FE4-9E6F-47D605567C6F}" destId="{3695375F-C07F-4587-9308-F8C5F21D0A8C}" srcOrd="3" destOrd="0" presId="urn:microsoft.com/office/officeart/2005/8/layout/vList2"/>
    <dgm:cxn modelId="{64281E91-A6C5-4BF9-A669-8B4404D48431}" type="presParOf" srcId="{9439676D-FC47-4FE4-9E6F-47D605567C6F}" destId="{59C238D2-03CB-43F3-8DA3-475BB5F37DC5}" srcOrd="4" destOrd="0" presId="urn:microsoft.com/office/officeart/2005/8/layout/vList2"/>
    <dgm:cxn modelId="{9C90A790-1131-4B13-B8A8-4A4C97C67555}" type="presParOf" srcId="{9439676D-FC47-4FE4-9E6F-47D605567C6F}" destId="{B7B1BD09-19E0-499F-BEBD-62777DA0F54D}" srcOrd="5" destOrd="0" presId="urn:microsoft.com/office/officeart/2005/8/layout/vList2"/>
    <dgm:cxn modelId="{739565BC-3492-41F4-BC27-BFF811CE00D4}" type="presParOf" srcId="{9439676D-FC47-4FE4-9E6F-47D605567C6F}" destId="{554A42C7-D9CF-41CF-9E77-FE82EBDD8043}" srcOrd="6" destOrd="0" presId="urn:microsoft.com/office/officeart/2005/8/layout/vList2"/>
    <dgm:cxn modelId="{EFEB605B-C459-4D70-B82A-E3DBBA718E71}" type="presParOf" srcId="{9439676D-FC47-4FE4-9E6F-47D605567C6F}" destId="{4302177B-1D43-4F1F-81EC-33AA2EDD6040}" srcOrd="7" destOrd="0" presId="urn:microsoft.com/office/officeart/2005/8/layout/vList2"/>
    <dgm:cxn modelId="{023D1FDE-3D9D-4190-90FA-A12E50CD656A}" type="presParOf" srcId="{9439676D-FC47-4FE4-9E6F-47D605567C6F}" destId="{913ECF92-96D5-408D-8688-1902BF8362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6074D-10FB-4B90-A1EB-8C253AC6DD5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029"/>
        </a:p>
      </dgm:t>
    </dgm:pt>
    <dgm:pt modelId="{58F0AC58-80F7-480F-B147-D6880280BDB5}">
      <dgm:prSet/>
      <dgm:spPr/>
      <dgm:t>
        <a:bodyPr/>
        <a:lstStyle/>
        <a:p>
          <a:pPr rtl="0"/>
          <a:r>
            <a:rPr lang="en-US"/>
            <a:t>Installation at CIMH is key to Training</a:t>
          </a:r>
          <a:endParaRPr lang="en-029"/>
        </a:p>
      </dgm:t>
    </dgm:pt>
    <dgm:pt modelId="{2058A258-30C2-49F2-874A-BDAC556E2C65}" type="parTrans" cxnId="{586CD206-840D-41AB-9385-6E7CF562C76C}">
      <dgm:prSet/>
      <dgm:spPr/>
      <dgm:t>
        <a:bodyPr/>
        <a:lstStyle/>
        <a:p>
          <a:endParaRPr lang="en-029"/>
        </a:p>
      </dgm:t>
    </dgm:pt>
    <dgm:pt modelId="{DB406097-C6D1-44C6-948F-1835634FA73B}" type="sibTrans" cxnId="{586CD206-840D-41AB-9385-6E7CF562C76C}">
      <dgm:prSet/>
      <dgm:spPr/>
      <dgm:t>
        <a:bodyPr/>
        <a:lstStyle/>
        <a:p>
          <a:endParaRPr lang="en-029"/>
        </a:p>
      </dgm:t>
    </dgm:pt>
    <dgm:pt modelId="{048A9244-C931-45B7-8228-2F8E1D6C4D2F}">
      <dgm:prSet/>
      <dgm:spPr/>
      <dgm:t>
        <a:bodyPr/>
        <a:lstStyle/>
        <a:p>
          <a:pPr rtl="0"/>
          <a:r>
            <a:rPr lang="en-US"/>
            <a:t>CIMH will receive images and products for use by for staff and students to keep up on weather and other environmental aspects.  .</a:t>
          </a:r>
          <a:endParaRPr lang="en-029"/>
        </a:p>
      </dgm:t>
    </dgm:pt>
    <dgm:pt modelId="{98DD1D9D-72CB-4FE7-A46F-FAF0573D9155}" type="parTrans" cxnId="{C647E2EA-207F-4245-93A6-2D99C8F8FF87}">
      <dgm:prSet/>
      <dgm:spPr/>
      <dgm:t>
        <a:bodyPr/>
        <a:lstStyle/>
        <a:p>
          <a:endParaRPr lang="en-029"/>
        </a:p>
      </dgm:t>
    </dgm:pt>
    <dgm:pt modelId="{5D9D9FA2-C89D-4F69-ABF1-A4817121E1D1}" type="sibTrans" cxnId="{C647E2EA-207F-4245-93A6-2D99C8F8FF87}">
      <dgm:prSet/>
      <dgm:spPr/>
      <dgm:t>
        <a:bodyPr/>
        <a:lstStyle/>
        <a:p>
          <a:endParaRPr lang="en-029"/>
        </a:p>
      </dgm:t>
    </dgm:pt>
    <dgm:pt modelId="{B5B70F4E-4182-476D-834B-DA22A12C2B57}">
      <dgm:prSet/>
      <dgm:spPr/>
      <dgm:t>
        <a:bodyPr/>
        <a:lstStyle/>
        <a:p>
          <a:pPr rtl="0"/>
          <a:r>
            <a:rPr lang="en-US"/>
            <a:t>Transfer of various satellite products</a:t>
          </a:r>
          <a:endParaRPr lang="en-029"/>
        </a:p>
      </dgm:t>
    </dgm:pt>
    <dgm:pt modelId="{83F231DA-86CA-49FE-9708-05E932B02A1D}" type="parTrans" cxnId="{AB68AB16-021A-4F70-9C1F-23FABDB3BE56}">
      <dgm:prSet/>
      <dgm:spPr/>
      <dgm:t>
        <a:bodyPr/>
        <a:lstStyle/>
        <a:p>
          <a:endParaRPr lang="en-029"/>
        </a:p>
      </dgm:t>
    </dgm:pt>
    <dgm:pt modelId="{8587D9FC-2651-415F-89CE-E7D7F9DA6266}" type="sibTrans" cxnId="{AB68AB16-021A-4F70-9C1F-23FABDB3BE56}">
      <dgm:prSet/>
      <dgm:spPr/>
      <dgm:t>
        <a:bodyPr/>
        <a:lstStyle/>
        <a:p>
          <a:endParaRPr lang="en-029"/>
        </a:p>
      </dgm:t>
    </dgm:pt>
    <dgm:pt modelId="{1766DA2A-CF20-455C-9617-804302E3BE49}">
      <dgm:prSet/>
      <dgm:spPr/>
      <dgm:t>
        <a:bodyPr/>
        <a:lstStyle/>
        <a:p>
          <a:pPr rtl="0"/>
          <a:r>
            <a:rPr lang="en-US"/>
            <a:t>Transfer of CIMH products </a:t>
          </a:r>
          <a:endParaRPr lang="en-029"/>
        </a:p>
      </dgm:t>
    </dgm:pt>
    <dgm:pt modelId="{A415BB25-DD16-445A-A000-C693482F1A1E}" type="parTrans" cxnId="{E5D16873-012C-4BF3-AD75-A15765441229}">
      <dgm:prSet/>
      <dgm:spPr/>
      <dgm:t>
        <a:bodyPr/>
        <a:lstStyle/>
        <a:p>
          <a:endParaRPr lang="en-029"/>
        </a:p>
      </dgm:t>
    </dgm:pt>
    <dgm:pt modelId="{4287AD3A-DD44-4D8C-B2EE-92F3D6B3F279}" type="sibTrans" cxnId="{E5D16873-012C-4BF3-AD75-A15765441229}">
      <dgm:prSet/>
      <dgm:spPr/>
      <dgm:t>
        <a:bodyPr/>
        <a:lstStyle/>
        <a:p>
          <a:endParaRPr lang="en-029"/>
        </a:p>
      </dgm:t>
    </dgm:pt>
    <dgm:pt modelId="{1BE7F398-B6B1-4573-8CD1-39301AA727A4}">
      <dgm:prSet/>
      <dgm:spPr/>
      <dgm:t>
        <a:bodyPr/>
        <a:lstStyle/>
        <a:p>
          <a:pPr rtl="0"/>
          <a:r>
            <a:rPr lang="en-US"/>
            <a:t>Training is transitioning to GOES R and usage of data </a:t>
          </a:r>
          <a:endParaRPr lang="en-029"/>
        </a:p>
      </dgm:t>
    </dgm:pt>
    <dgm:pt modelId="{02CAA8E8-FEA4-4D5B-B2CA-5A7C3498E9E6}" type="parTrans" cxnId="{41089533-2D7A-4D22-A97D-1F666FF7600D}">
      <dgm:prSet/>
      <dgm:spPr/>
      <dgm:t>
        <a:bodyPr/>
        <a:lstStyle/>
        <a:p>
          <a:endParaRPr lang="en-029"/>
        </a:p>
      </dgm:t>
    </dgm:pt>
    <dgm:pt modelId="{C20BC655-AA03-483A-9201-983EBAED6686}" type="sibTrans" cxnId="{41089533-2D7A-4D22-A97D-1F666FF7600D}">
      <dgm:prSet/>
      <dgm:spPr/>
      <dgm:t>
        <a:bodyPr/>
        <a:lstStyle/>
        <a:p>
          <a:endParaRPr lang="en-029"/>
        </a:p>
      </dgm:t>
    </dgm:pt>
    <dgm:pt modelId="{60E64FCF-1BC6-4CFC-A421-AAED3FEC6B43}">
      <dgm:prSet/>
      <dgm:spPr/>
      <dgm:t>
        <a:bodyPr/>
        <a:lstStyle/>
        <a:p>
          <a:pPr rtl="0"/>
          <a:r>
            <a:rPr lang="en-US"/>
            <a:t>Use in the growing number of CIMH’s on-line courses </a:t>
          </a:r>
          <a:endParaRPr lang="en-029"/>
        </a:p>
      </dgm:t>
    </dgm:pt>
    <dgm:pt modelId="{A39A0A6B-8E2E-4B4D-A85E-9A0872C954FD}" type="parTrans" cxnId="{7BE45394-4AD1-4269-BBE5-5086087827F6}">
      <dgm:prSet/>
      <dgm:spPr/>
      <dgm:t>
        <a:bodyPr/>
        <a:lstStyle/>
        <a:p>
          <a:endParaRPr lang="en-029"/>
        </a:p>
      </dgm:t>
    </dgm:pt>
    <dgm:pt modelId="{95865D97-34FD-4D21-97DD-910CFA92A0BD}" type="sibTrans" cxnId="{7BE45394-4AD1-4269-BBE5-5086087827F6}">
      <dgm:prSet/>
      <dgm:spPr/>
      <dgm:t>
        <a:bodyPr/>
        <a:lstStyle/>
        <a:p>
          <a:endParaRPr lang="en-029"/>
        </a:p>
      </dgm:t>
    </dgm:pt>
    <dgm:pt modelId="{5433D84F-641C-49AF-BC67-6D2555BE7C05}" type="pres">
      <dgm:prSet presAssocID="{7116074D-10FB-4B90-A1EB-8C253AC6DD58}" presName="linear" presStyleCnt="0">
        <dgm:presLayoutVars>
          <dgm:animLvl val="lvl"/>
          <dgm:resizeHandles val="exact"/>
        </dgm:presLayoutVars>
      </dgm:prSet>
      <dgm:spPr/>
    </dgm:pt>
    <dgm:pt modelId="{86B095BC-B364-4419-B0BA-C1D590ED82AF}" type="pres">
      <dgm:prSet presAssocID="{58F0AC58-80F7-480F-B147-D6880280BDB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419A02-1F09-48A9-B030-12A929C04F06}" type="pres">
      <dgm:prSet presAssocID="{58F0AC58-80F7-480F-B147-D6880280BDB5}" presName="childText" presStyleLbl="revTx" presStyleIdx="0" presStyleCnt="1">
        <dgm:presLayoutVars>
          <dgm:bulletEnabled val="1"/>
        </dgm:presLayoutVars>
      </dgm:prSet>
      <dgm:spPr/>
    </dgm:pt>
    <dgm:pt modelId="{832B4BB2-812C-4E76-A72A-43E63FF5DE45}" type="pres">
      <dgm:prSet presAssocID="{B5B70F4E-4182-476D-834B-DA22A12C2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7BD8B17-4592-46C0-AD6E-68A93CDC36A9}" type="pres">
      <dgm:prSet presAssocID="{8587D9FC-2651-415F-89CE-E7D7F9DA6266}" presName="spacer" presStyleCnt="0"/>
      <dgm:spPr/>
    </dgm:pt>
    <dgm:pt modelId="{A49D3CEA-76AD-4E83-B2BE-EBF75E16E06E}" type="pres">
      <dgm:prSet presAssocID="{1766DA2A-CF20-455C-9617-804302E3BE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61666C-F736-4DB7-A716-3BB297BB0C13}" type="pres">
      <dgm:prSet presAssocID="{4287AD3A-DD44-4D8C-B2EE-92F3D6B3F279}" presName="spacer" presStyleCnt="0"/>
      <dgm:spPr/>
    </dgm:pt>
    <dgm:pt modelId="{C96A7F47-35BE-4259-82E4-3EB3DD15D954}" type="pres">
      <dgm:prSet presAssocID="{1BE7F398-B6B1-4573-8CD1-39301AA727A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E78C4-717C-4361-8853-079C9138B2D8}" type="pres">
      <dgm:prSet presAssocID="{C20BC655-AA03-483A-9201-983EBAED6686}" presName="spacer" presStyleCnt="0"/>
      <dgm:spPr/>
    </dgm:pt>
    <dgm:pt modelId="{D38BCF97-619D-4041-935B-2135C185747A}" type="pres">
      <dgm:prSet presAssocID="{60E64FCF-1BC6-4CFC-A421-AAED3FEC6B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0A8802-4F27-48E4-B3E2-0EC6AC0928AB}" type="presOf" srcId="{1BE7F398-B6B1-4573-8CD1-39301AA727A4}" destId="{C96A7F47-35BE-4259-82E4-3EB3DD15D954}" srcOrd="0" destOrd="0" presId="urn:microsoft.com/office/officeart/2005/8/layout/vList2"/>
    <dgm:cxn modelId="{586CD206-840D-41AB-9385-6E7CF562C76C}" srcId="{7116074D-10FB-4B90-A1EB-8C253AC6DD58}" destId="{58F0AC58-80F7-480F-B147-D6880280BDB5}" srcOrd="0" destOrd="0" parTransId="{2058A258-30C2-49F2-874A-BDAC556E2C65}" sibTransId="{DB406097-C6D1-44C6-948F-1835634FA73B}"/>
    <dgm:cxn modelId="{AB68AB16-021A-4F70-9C1F-23FABDB3BE56}" srcId="{7116074D-10FB-4B90-A1EB-8C253AC6DD58}" destId="{B5B70F4E-4182-476D-834B-DA22A12C2B57}" srcOrd="1" destOrd="0" parTransId="{83F231DA-86CA-49FE-9708-05E932B02A1D}" sibTransId="{8587D9FC-2651-415F-89CE-E7D7F9DA6266}"/>
    <dgm:cxn modelId="{41089533-2D7A-4D22-A97D-1F666FF7600D}" srcId="{7116074D-10FB-4B90-A1EB-8C253AC6DD58}" destId="{1BE7F398-B6B1-4573-8CD1-39301AA727A4}" srcOrd="3" destOrd="0" parTransId="{02CAA8E8-FEA4-4D5B-B2CA-5A7C3498E9E6}" sibTransId="{C20BC655-AA03-483A-9201-983EBAED6686}"/>
    <dgm:cxn modelId="{E5D16873-012C-4BF3-AD75-A15765441229}" srcId="{7116074D-10FB-4B90-A1EB-8C253AC6DD58}" destId="{1766DA2A-CF20-455C-9617-804302E3BE49}" srcOrd="2" destOrd="0" parTransId="{A415BB25-DD16-445A-A000-C693482F1A1E}" sibTransId="{4287AD3A-DD44-4D8C-B2EE-92F3D6B3F279}"/>
    <dgm:cxn modelId="{96FB4574-F8E1-46DF-86F1-20555D191A45}" type="presOf" srcId="{58F0AC58-80F7-480F-B147-D6880280BDB5}" destId="{86B095BC-B364-4419-B0BA-C1D590ED82AF}" srcOrd="0" destOrd="0" presId="urn:microsoft.com/office/officeart/2005/8/layout/vList2"/>
    <dgm:cxn modelId="{6B9F347A-AF2F-41EF-B517-2E8D9CF36EC8}" type="presOf" srcId="{048A9244-C931-45B7-8228-2F8E1D6C4D2F}" destId="{F8419A02-1F09-48A9-B030-12A929C04F06}" srcOrd="0" destOrd="0" presId="urn:microsoft.com/office/officeart/2005/8/layout/vList2"/>
    <dgm:cxn modelId="{963E3D87-C241-4BA1-BB5C-91F9AF97390D}" type="presOf" srcId="{1766DA2A-CF20-455C-9617-804302E3BE49}" destId="{A49D3CEA-76AD-4E83-B2BE-EBF75E16E06E}" srcOrd="0" destOrd="0" presId="urn:microsoft.com/office/officeart/2005/8/layout/vList2"/>
    <dgm:cxn modelId="{7BE45394-4AD1-4269-BBE5-5086087827F6}" srcId="{7116074D-10FB-4B90-A1EB-8C253AC6DD58}" destId="{60E64FCF-1BC6-4CFC-A421-AAED3FEC6B43}" srcOrd="4" destOrd="0" parTransId="{A39A0A6B-8E2E-4B4D-A85E-9A0872C954FD}" sibTransId="{95865D97-34FD-4D21-97DD-910CFA92A0BD}"/>
    <dgm:cxn modelId="{2B60E39D-B85F-4DE1-AF72-252BAB082703}" type="presOf" srcId="{7116074D-10FB-4B90-A1EB-8C253AC6DD58}" destId="{5433D84F-641C-49AF-BC67-6D2555BE7C05}" srcOrd="0" destOrd="0" presId="urn:microsoft.com/office/officeart/2005/8/layout/vList2"/>
    <dgm:cxn modelId="{00BE12E2-A2B5-4D9C-B65D-BAFD92D6E086}" type="presOf" srcId="{60E64FCF-1BC6-4CFC-A421-AAED3FEC6B43}" destId="{D38BCF97-619D-4041-935B-2135C185747A}" srcOrd="0" destOrd="0" presId="urn:microsoft.com/office/officeart/2005/8/layout/vList2"/>
    <dgm:cxn modelId="{C647E2EA-207F-4245-93A6-2D99C8F8FF87}" srcId="{58F0AC58-80F7-480F-B147-D6880280BDB5}" destId="{048A9244-C931-45B7-8228-2F8E1D6C4D2F}" srcOrd="0" destOrd="0" parTransId="{98DD1D9D-72CB-4FE7-A46F-FAF0573D9155}" sibTransId="{5D9D9FA2-C89D-4F69-ABF1-A4817121E1D1}"/>
    <dgm:cxn modelId="{C6B7B0F2-5E83-44D9-8447-167BE3B74CBB}" type="presOf" srcId="{B5B70F4E-4182-476D-834B-DA22A12C2B57}" destId="{832B4BB2-812C-4E76-A72A-43E63FF5DE45}" srcOrd="0" destOrd="0" presId="urn:microsoft.com/office/officeart/2005/8/layout/vList2"/>
    <dgm:cxn modelId="{8D2DBD99-F1C7-4282-8471-0DCBE4F061FC}" type="presParOf" srcId="{5433D84F-641C-49AF-BC67-6D2555BE7C05}" destId="{86B095BC-B364-4419-B0BA-C1D590ED82AF}" srcOrd="0" destOrd="0" presId="urn:microsoft.com/office/officeart/2005/8/layout/vList2"/>
    <dgm:cxn modelId="{E47B3B1F-2554-4639-878B-5B0DFAD54D5F}" type="presParOf" srcId="{5433D84F-641C-49AF-BC67-6D2555BE7C05}" destId="{F8419A02-1F09-48A9-B030-12A929C04F06}" srcOrd="1" destOrd="0" presId="urn:microsoft.com/office/officeart/2005/8/layout/vList2"/>
    <dgm:cxn modelId="{7A9BD369-0552-4A67-8EBB-A073FC22D39D}" type="presParOf" srcId="{5433D84F-641C-49AF-BC67-6D2555BE7C05}" destId="{832B4BB2-812C-4E76-A72A-43E63FF5DE45}" srcOrd="2" destOrd="0" presId="urn:microsoft.com/office/officeart/2005/8/layout/vList2"/>
    <dgm:cxn modelId="{AB9A52B3-65FA-4B95-8EEC-3A7C7E8DA531}" type="presParOf" srcId="{5433D84F-641C-49AF-BC67-6D2555BE7C05}" destId="{A7BD8B17-4592-46C0-AD6E-68A93CDC36A9}" srcOrd="3" destOrd="0" presId="urn:microsoft.com/office/officeart/2005/8/layout/vList2"/>
    <dgm:cxn modelId="{81902A1E-402B-4FFE-B526-9626DEE871EA}" type="presParOf" srcId="{5433D84F-641C-49AF-BC67-6D2555BE7C05}" destId="{A49D3CEA-76AD-4E83-B2BE-EBF75E16E06E}" srcOrd="4" destOrd="0" presId="urn:microsoft.com/office/officeart/2005/8/layout/vList2"/>
    <dgm:cxn modelId="{0E996AF2-B3DB-44E3-A0A6-C230DE12C987}" type="presParOf" srcId="{5433D84F-641C-49AF-BC67-6D2555BE7C05}" destId="{8761666C-F736-4DB7-A716-3BB297BB0C13}" srcOrd="5" destOrd="0" presId="urn:microsoft.com/office/officeart/2005/8/layout/vList2"/>
    <dgm:cxn modelId="{24B0B12C-0DC2-4B7E-AFD2-03C90C2E890F}" type="presParOf" srcId="{5433D84F-641C-49AF-BC67-6D2555BE7C05}" destId="{C96A7F47-35BE-4259-82E4-3EB3DD15D954}" srcOrd="6" destOrd="0" presId="urn:microsoft.com/office/officeart/2005/8/layout/vList2"/>
    <dgm:cxn modelId="{F058A234-5905-4769-857D-C033EB52A1BF}" type="presParOf" srcId="{5433D84F-641C-49AF-BC67-6D2555BE7C05}" destId="{916E78C4-717C-4361-8853-079C9138B2D8}" srcOrd="7" destOrd="0" presId="urn:microsoft.com/office/officeart/2005/8/layout/vList2"/>
    <dgm:cxn modelId="{73635036-733D-43C5-A45E-38EF45F37A0C}" type="presParOf" srcId="{5433D84F-641C-49AF-BC67-6D2555BE7C05}" destId="{D38BCF97-619D-4041-935B-2135C18574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F6F9EF-CD6E-4B31-95B5-1A5C79C2E1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029"/>
        </a:p>
      </dgm:t>
    </dgm:pt>
    <dgm:pt modelId="{BDF00295-49FE-4655-AF63-6EFD9D252EC7}">
      <dgm:prSet/>
      <dgm:spPr/>
      <dgm:t>
        <a:bodyPr/>
        <a:lstStyle/>
        <a:p>
          <a:pPr rtl="0"/>
          <a:r>
            <a:rPr lang="en-US"/>
            <a:t>Products already available can aid in Climate variability research;</a:t>
          </a:r>
          <a:endParaRPr lang="en-029"/>
        </a:p>
      </dgm:t>
    </dgm:pt>
    <dgm:pt modelId="{CC7A0C86-2593-41D2-909B-EF7910E9DEAD}" type="parTrans" cxnId="{025E8684-28DA-4F75-A71E-6AE74C1ADC68}">
      <dgm:prSet/>
      <dgm:spPr/>
      <dgm:t>
        <a:bodyPr/>
        <a:lstStyle/>
        <a:p>
          <a:endParaRPr lang="en-029"/>
        </a:p>
      </dgm:t>
    </dgm:pt>
    <dgm:pt modelId="{43FEE7AE-B54D-4B74-8CB9-4D0A351B4039}" type="sibTrans" cxnId="{025E8684-28DA-4F75-A71E-6AE74C1ADC68}">
      <dgm:prSet/>
      <dgm:spPr/>
      <dgm:t>
        <a:bodyPr/>
        <a:lstStyle/>
        <a:p>
          <a:endParaRPr lang="en-029"/>
        </a:p>
      </dgm:t>
    </dgm:pt>
    <dgm:pt modelId="{C98C51F1-C1C1-4A58-9C32-4FC23A9718A1}">
      <dgm:prSet/>
      <dgm:spPr/>
      <dgm:t>
        <a:bodyPr/>
        <a:lstStyle/>
        <a:p>
          <a:pPr rtl="0"/>
          <a:r>
            <a:rPr lang="en-US"/>
            <a:t>Model verification and integration of model data overlay on satellite imagery;</a:t>
          </a:r>
          <a:endParaRPr lang="en-029"/>
        </a:p>
      </dgm:t>
    </dgm:pt>
    <dgm:pt modelId="{5AA71535-B73F-400A-A847-DEFD72BE899A}" type="parTrans" cxnId="{796B0FBF-7581-49DB-BD1D-B022F793B07C}">
      <dgm:prSet/>
      <dgm:spPr/>
      <dgm:t>
        <a:bodyPr/>
        <a:lstStyle/>
        <a:p>
          <a:endParaRPr lang="en-029"/>
        </a:p>
      </dgm:t>
    </dgm:pt>
    <dgm:pt modelId="{A53E16C2-A363-4E77-93EB-1AAD4C3ABA01}" type="sibTrans" cxnId="{796B0FBF-7581-49DB-BD1D-B022F793B07C}">
      <dgm:prSet/>
      <dgm:spPr/>
      <dgm:t>
        <a:bodyPr/>
        <a:lstStyle/>
        <a:p>
          <a:endParaRPr lang="en-029"/>
        </a:p>
      </dgm:t>
    </dgm:pt>
    <dgm:pt modelId="{AEF5C5B6-6D68-4799-A2C3-DBEF80848941}">
      <dgm:prSet/>
      <dgm:spPr/>
      <dgm:t>
        <a:bodyPr/>
        <a:lstStyle/>
        <a:p>
          <a:pPr rtl="0"/>
          <a:r>
            <a:rPr lang="en-US"/>
            <a:t>New research in tandem with the new radar network;</a:t>
          </a:r>
          <a:endParaRPr lang="en-029"/>
        </a:p>
      </dgm:t>
    </dgm:pt>
    <dgm:pt modelId="{334D667A-132D-487D-B10A-063E753F0B2E}" type="parTrans" cxnId="{B66598BB-5BB9-471F-AEC9-D773087C6C7C}">
      <dgm:prSet/>
      <dgm:spPr/>
      <dgm:t>
        <a:bodyPr/>
        <a:lstStyle/>
        <a:p>
          <a:endParaRPr lang="en-029"/>
        </a:p>
      </dgm:t>
    </dgm:pt>
    <dgm:pt modelId="{679F06C6-54D1-4B10-BCA7-BBD2B6939A1F}" type="sibTrans" cxnId="{B66598BB-5BB9-471F-AEC9-D773087C6C7C}">
      <dgm:prSet/>
      <dgm:spPr/>
      <dgm:t>
        <a:bodyPr/>
        <a:lstStyle/>
        <a:p>
          <a:endParaRPr lang="en-029"/>
        </a:p>
      </dgm:t>
    </dgm:pt>
    <dgm:pt modelId="{FCD5A7EF-D0F8-41AF-AE2F-0EF780384F4A}" type="pres">
      <dgm:prSet presAssocID="{72F6F9EF-CD6E-4B31-95B5-1A5C79C2E1D9}" presName="linear" presStyleCnt="0">
        <dgm:presLayoutVars>
          <dgm:animLvl val="lvl"/>
          <dgm:resizeHandles val="exact"/>
        </dgm:presLayoutVars>
      </dgm:prSet>
      <dgm:spPr/>
    </dgm:pt>
    <dgm:pt modelId="{E27BDDE5-2B65-49E3-9E0B-6CD788DEF6A4}" type="pres">
      <dgm:prSet presAssocID="{BDF00295-49FE-4655-AF63-6EFD9D252E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8E6304-A274-4D71-B08C-AE7BFD023AD7}" type="pres">
      <dgm:prSet presAssocID="{43FEE7AE-B54D-4B74-8CB9-4D0A351B4039}" presName="spacer" presStyleCnt="0"/>
      <dgm:spPr/>
    </dgm:pt>
    <dgm:pt modelId="{5C3FAE32-00BC-47FD-8A98-7E4A1C3252D4}" type="pres">
      <dgm:prSet presAssocID="{C98C51F1-C1C1-4A58-9C32-4FC23A9718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1603B0-791E-40C8-879D-E39A54D0C2F9}" type="pres">
      <dgm:prSet presAssocID="{A53E16C2-A363-4E77-93EB-1AAD4C3ABA01}" presName="spacer" presStyleCnt="0"/>
      <dgm:spPr/>
    </dgm:pt>
    <dgm:pt modelId="{F519D769-44E7-4241-AA87-B55FF5DE7762}" type="pres">
      <dgm:prSet presAssocID="{AEF5C5B6-6D68-4799-A2C3-DBEF808489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D9CB05-64C0-44C0-8048-FAB294D0F15C}" type="presOf" srcId="{AEF5C5B6-6D68-4799-A2C3-DBEF80848941}" destId="{F519D769-44E7-4241-AA87-B55FF5DE7762}" srcOrd="0" destOrd="0" presId="urn:microsoft.com/office/officeart/2005/8/layout/vList2"/>
    <dgm:cxn modelId="{0780B567-A5E7-491B-BDBF-516D1F111FA4}" type="presOf" srcId="{72F6F9EF-CD6E-4B31-95B5-1A5C79C2E1D9}" destId="{FCD5A7EF-D0F8-41AF-AE2F-0EF780384F4A}" srcOrd="0" destOrd="0" presId="urn:microsoft.com/office/officeart/2005/8/layout/vList2"/>
    <dgm:cxn modelId="{23D3D875-3843-46C1-AB7D-81703230663E}" type="presOf" srcId="{C98C51F1-C1C1-4A58-9C32-4FC23A9718A1}" destId="{5C3FAE32-00BC-47FD-8A98-7E4A1C3252D4}" srcOrd="0" destOrd="0" presId="urn:microsoft.com/office/officeart/2005/8/layout/vList2"/>
    <dgm:cxn modelId="{025E8684-28DA-4F75-A71E-6AE74C1ADC68}" srcId="{72F6F9EF-CD6E-4B31-95B5-1A5C79C2E1D9}" destId="{BDF00295-49FE-4655-AF63-6EFD9D252EC7}" srcOrd="0" destOrd="0" parTransId="{CC7A0C86-2593-41D2-909B-EF7910E9DEAD}" sibTransId="{43FEE7AE-B54D-4B74-8CB9-4D0A351B4039}"/>
    <dgm:cxn modelId="{5D626C96-C11B-4BC0-BE62-A96151E8AFFF}" type="presOf" srcId="{BDF00295-49FE-4655-AF63-6EFD9D252EC7}" destId="{E27BDDE5-2B65-49E3-9E0B-6CD788DEF6A4}" srcOrd="0" destOrd="0" presId="urn:microsoft.com/office/officeart/2005/8/layout/vList2"/>
    <dgm:cxn modelId="{B66598BB-5BB9-471F-AEC9-D773087C6C7C}" srcId="{72F6F9EF-CD6E-4B31-95B5-1A5C79C2E1D9}" destId="{AEF5C5B6-6D68-4799-A2C3-DBEF80848941}" srcOrd="2" destOrd="0" parTransId="{334D667A-132D-487D-B10A-063E753F0B2E}" sibTransId="{679F06C6-54D1-4B10-BCA7-BBD2B6939A1F}"/>
    <dgm:cxn modelId="{796B0FBF-7581-49DB-BD1D-B022F793B07C}" srcId="{72F6F9EF-CD6E-4B31-95B5-1A5C79C2E1D9}" destId="{C98C51F1-C1C1-4A58-9C32-4FC23A9718A1}" srcOrd="1" destOrd="0" parTransId="{5AA71535-B73F-400A-A847-DEFD72BE899A}" sibTransId="{A53E16C2-A363-4E77-93EB-1AAD4C3ABA01}"/>
    <dgm:cxn modelId="{15E1A973-E34D-4427-A1A5-A3FCD68EEF02}" type="presParOf" srcId="{FCD5A7EF-D0F8-41AF-AE2F-0EF780384F4A}" destId="{E27BDDE5-2B65-49E3-9E0B-6CD788DEF6A4}" srcOrd="0" destOrd="0" presId="urn:microsoft.com/office/officeart/2005/8/layout/vList2"/>
    <dgm:cxn modelId="{F517914C-D10C-4EC8-A193-72AA7B1A9180}" type="presParOf" srcId="{FCD5A7EF-D0F8-41AF-AE2F-0EF780384F4A}" destId="{308E6304-A274-4D71-B08C-AE7BFD023AD7}" srcOrd="1" destOrd="0" presId="urn:microsoft.com/office/officeart/2005/8/layout/vList2"/>
    <dgm:cxn modelId="{09A10022-461E-4ADB-B805-034936FC725C}" type="presParOf" srcId="{FCD5A7EF-D0F8-41AF-AE2F-0EF780384F4A}" destId="{5C3FAE32-00BC-47FD-8A98-7E4A1C3252D4}" srcOrd="2" destOrd="0" presId="urn:microsoft.com/office/officeart/2005/8/layout/vList2"/>
    <dgm:cxn modelId="{A7259425-8DF6-4F29-89AB-7C50C3769C34}" type="presParOf" srcId="{FCD5A7EF-D0F8-41AF-AE2F-0EF780384F4A}" destId="{B11603B0-791E-40C8-879D-E39A54D0C2F9}" srcOrd="3" destOrd="0" presId="urn:microsoft.com/office/officeart/2005/8/layout/vList2"/>
    <dgm:cxn modelId="{468F6E2F-01E5-42DC-A3ED-3E81A41E8CC3}" type="presParOf" srcId="{FCD5A7EF-D0F8-41AF-AE2F-0EF780384F4A}" destId="{F519D769-44E7-4241-AA87-B55FF5DE77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8F6D8-3B6C-4430-B90D-AE1409D77A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029"/>
        </a:p>
      </dgm:t>
    </dgm:pt>
    <dgm:pt modelId="{59E38F2D-10EC-49F9-BF41-05CFD831C4D4}">
      <dgm:prSet/>
      <dgm:spPr/>
      <dgm:t>
        <a:bodyPr/>
        <a:lstStyle/>
        <a:p>
          <a:pPr rtl="0"/>
          <a:r>
            <a:rPr lang="en-US"/>
            <a:t>Applications GNC data in Disaster Management should be focused in the response and recovery phases. </a:t>
          </a:r>
          <a:endParaRPr lang="en-029"/>
        </a:p>
      </dgm:t>
    </dgm:pt>
    <dgm:pt modelId="{B27D9C48-FBAB-4A31-AD99-BB91E9696983}" type="parTrans" cxnId="{B48A582B-832A-48A7-AE4C-907CAF74C6E1}">
      <dgm:prSet/>
      <dgm:spPr/>
      <dgm:t>
        <a:bodyPr/>
        <a:lstStyle/>
        <a:p>
          <a:endParaRPr lang="en-029"/>
        </a:p>
      </dgm:t>
    </dgm:pt>
    <dgm:pt modelId="{943ED5B9-924E-4B44-8D44-C969368CBFAC}" type="sibTrans" cxnId="{B48A582B-832A-48A7-AE4C-907CAF74C6E1}">
      <dgm:prSet/>
      <dgm:spPr/>
      <dgm:t>
        <a:bodyPr/>
        <a:lstStyle/>
        <a:p>
          <a:endParaRPr lang="en-029"/>
        </a:p>
      </dgm:t>
    </dgm:pt>
    <dgm:pt modelId="{A3607C70-2CD3-4E05-9086-493C53CC3800}">
      <dgm:prSet/>
      <dgm:spPr/>
      <dgm:t>
        <a:bodyPr/>
        <a:lstStyle/>
        <a:p>
          <a:pPr rtl="0"/>
          <a:r>
            <a:rPr lang="en-US"/>
            <a:t>The GNC can be important in the provision of near real time information on hazards </a:t>
          </a:r>
          <a:endParaRPr lang="en-029"/>
        </a:p>
      </dgm:t>
    </dgm:pt>
    <dgm:pt modelId="{BEC4DC30-0C44-4A7A-AA00-AA317A1C2B6E}" type="parTrans" cxnId="{73700307-BC8E-440C-9B0F-B2C690FA120B}">
      <dgm:prSet/>
      <dgm:spPr/>
      <dgm:t>
        <a:bodyPr/>
        <a:lstStyle/>
        <a:p>
          <a:endParaRPr lang="en-029"/>
        </a:p>
      </dgm:t>
    </dgm:pt>
    <dgm:pt modelId="{1FF6CA7C-CC1C-426C-B7D5-70B865C1D15C}" type="sibTrans" cxnId="{73700307-BC8E-440C-9B0F-B2C690FA120B}">
      <dgm:prSet/>
      <dgm:spPr/>
      <dgm:t>
        <a:bodyPr/>
        <a:lstStyle/>
        <a:p>
          <a:endParaRPr lang="en-029"/>
        </a:p>
      </dgm:t>
    </dgm:pt>
    <dgm:pt modelId="{61611F77-3206-41AC-9BB5-5C3D50C6F969}">
      <dgm:prSet/>
      <dgm:spPr/>
      <dgm:t>
        <a:bodyPr/>
        <a:lstStyle/>
        <a:p>
          <a:pPr rtl="0"/>
          <a:r>
            <a:rPr lang="en-US" dirty="0"/>
            <a:t>GNC Information can assist with hazard assessment, environmental monitoring and developmental planning</a:t>
          </a:r>
          <a:r>
            <a:rPr lang="en-US"/>
            <a:t>. </a:t>
          </a:r>
          <a:endParaRPr lang="en-029" dirty="0"/>
        </a:p>
      </dgm:t>
    </dgm:pt>
    <dgm:pt modelId="{AA1CC81B-5ADE-4761-AB6F-608D74C176B1}" type="parTrans" cxnId="{CE4E7251-BDE5-4B40-9FC5-595AED81E131}">
      <dgm:prSet/>
      <dgm:spPr/>
      <dgm:t>
        <a:bodyPr/>
        <a:lstStyle/>
        <a:p>
          <a:endParaRPr lang="en-029"/>
        </a:p>
      </dgm:t>
    </dgm:pt>
    <dgm:pt modelId="{5ED99FC9-C505-40AE-80D3-CF7BC196DEC4}" type="sibTrans" cxnId="{CE4E7251-BDE5-4B40-9FC5-595AED81E131}">
      <dgm:prSet/>
      <dgm:spPr/>
      <dgm:t>
        <a:bodyPr/>
        <a:lstStyle/>
        <a:p>
          <a:endParaRPr lang="en-029"/>
        </a:p>
      </dgm:t>
    </dgm:pt>
    <dgm:pt modelId="{FDBAD023-3D21-4074-ADA8-5B88E496BEF9}">
      <dgm:prSet/>
      <dgm:spPr/>
      <dgm:t>
        <a:bodyPr/>
        <a:lstStyle/>
        <a:p>
          <a:pPr rtl="0"/>
          <a:r>
            <a:rPr lang="en-US"/>
            <a:t>will enhance the static and dynamic hazard specific geo-spatial data available on the Platform hence improving decision support systems in the region for a wide range of stakeholders including disaster management. </a:t>
          </a:r>
          <a:endParaRPr lang="en-029"/>
        </a:p>
      </dgm:t>
    </dgm:pt>
    <dgm:pt modelId="{DF399122-5D3E-4B75-ADEC-D53379D00DE5}" type="parTrans" cxnId="{E181FAAA-3036-4FB8-8513-C0662C365332}">
      <dgm:prSet/>
      <dgm:spPr/>
      <dgm:t>
        <a:bodyPr/>
        <a:lstStyle/>
        <a:p>
          <a:endParaRPr lang="en-029"/>
        </a:p>
      </dgm:t>
    </dgm:pt>
    <dgm:pt modelId="{71199DCF-269E-467C-B2D4-749E48ED0741}" type="sibTrans" cxnId="{E181FAAA-3036-4FB8-8513-C0662C365332}">
      <dgm:prSet/>
      <dgm:spPr/>
      <dgm:t>
        <a:bodyPr/>
        <a:lstStyle/>
        <a:p>
          <a:endParaRPr lang="en-029"/>
        </a:p>
      </dgm:t>
    </dgm:pt>
    <dgm:pt modelId="{2726A63A-48F1-4CDD-9482-653B27B1AEA9}">
      <dgm:prSet/>
      <dgm:spPr/>
      <dgm:t>
        <a:bodyPr/>
        <a:lstStyle/>
        <a:p>
          <a:pPr rtl="0"/>
          <a:r>
            <a:rPr lang="en-US" dirty="0"/>
            <a:t>At CIMH data from GNC may be integrated on the DEWETRA Platform </a:t>
          </a:r>
          <a:endParaRPr lang="en-029" dirty="0"/>
        </a:p>
      </dgm:t>
    </dgm:pt>
    <dgm:pt modelId="{17BAAB78-62B2-4721-896E-CDA4C1DAF1DE}" type="sibTrans" cxnId="{1CEE5AB1-8120-495F-928B-605203D40AB2}">
      <dgm:prSet/>
      <dgm:spPr/>
      <dgm:t>
        <a:bodyPr/>
        <a:lstStyle/>
        <a:p>
          <a:endParaRPr lang="en-029"/>
        </a:p>
      </dgm:t>
    </dgm:pt>
    <dgm:pt modelId="{08F2D1AA-835C-4A32-8219-0526DD1AE084}" type="parTrans" cxnId="{1CEE5AB1-8120-495F-928B-605203D40AB2}">
      <dgm:prSet/>
      <dgm:spPr/>
      <dgm:t>
        <a:bodyPr/>
        <a:lstStyle/>
        <a:p>
          <a:endParaRPr lang="en-029"/>
        </a:p>
      </dgm:t>
    </dgm:pt>
    <dgm:pt modelId="{F7F01BEB-71CE-48FA-8CC7-666853011C6D}" type="pres">
      <dgm:prSet presAssocID="{6068F6D8-3B6C-4430-B90D-AE1409D77A19}" presName="linear" presStyleCnt="0">
        <dgm:presLayoutVars>
          <dgm:animLvl val="lvl"/>
          <dgm:resizeHandles val="exact"/>
        </dgm:presLayoutVars>
      </dgm:prSet>
      <dgm:spPr/>
    </dgm:pt>
    <dgm:pt modelId="{9F96DA38-4E37-490A-A326-F408B760E478}" type="pres">
      <dgm:prSet presAssocID="{59E38F2D-10EC-49F9-BF41-05CFD831C4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D2C2A4-AC3F-42AB-8E42-BA1D54C2BE73}" type="pres">
      <dgm:prSet presAssocID="{943ED5B9-924E-4B44-8D44-C969368CBFAC}" presName="spacer" presStyleCnt="0"/>
      <dgm:spPr/>
    </dgm:pt>
    <dgm:pt modelId="{92082901-F682-410B-835A-EF839A485C96}" type="pres">
      <dgm:prSet presAssocID="{A3607C70-2CD3-4E05-9086-493C53CC38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F59E6B-8F33-4F99-A25A-036F32393905}" type="pres">
      <dgm:prSet presAssocID="{1FF6CA7C-CC1C-426C-B7D5-70B865C1D15C}" presName="spacer" presStyleCnt="0"/>
      <dgm:spPr/>
    </dgm:pt>
    <dgm:pt modelId="{4D8BCFDC-E8A1-4005-9D3B-476B2FAB8780}" type="pres">
      <dgm:prSet presAssocID="{61611F77-3206-41AC-9BB5-5C3D50C6F9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D22217-DEDB-4209-8818-F538F2A3B1A5}" type="pres">
      <dgm:prSet presAssocID="{5ED99FC9-C505-40AE-80D3-CF7BC196DEC4}" presName="spacer" presStyleCnt="0"/>
      <dgm:spPr/>
    </dgm:pt>
    <dgm:pt modelId="{FD4808DB-CB5B-4815-9815-DE618E2E6701}" type="pres">
      <dgm:prSet presAssocID="{2726A63A-48F1-4CDD-9482-653B27B1AE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6F0534-5507-4FE7-A400-017C32251991}" type="pres">
      <dgm:prSet presAssocID="{2726A63A-48F1-4CDD-9482-653B27B1AEA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700307-BC8E-440C-9B0F-B2C690FA120B}" srcId="{6068F6D8-3B6C-4430-B90D-AE1409D77A19}" destId="{A3607C70-2CD3-4E05-9086-493C53CC3800}" srcOrd="1" destOrd="0" parTransId="{BEC4DC30-0C44-4A7A-AA00-AA317A1C2B6E}" sibTransId="{1FF6CA7C-CC1C-426C-B7D5-70B865C1D15C}"/>
    <dgm:cxn modelId="{B48A582B-832A-48A7-AE4C-907CAF74C6E1}" srcId="{6068F6D8-3B6C-4430-B90D-AE1409D77A19}" destId="{59E38F2D-10EC-49F9-BF41-05CFD831C4D4}" srcOrd="0" destOrd="0" parTransId="{B27D9C48-FBAB-4A31-AD99-BB91E9696983}" sibTransId="{943ED5B9-924E-4B44-8D44-C969368CBFAC}"/>
    <dgm:cxn modelId="{FDF13842-97C6-4DEB-B990-B0769C71414E}" type="presOf" srcId="{2726A63A-48F1-4CDD-9482-653B27B1AEA9}" destId="{FD4808DB-CB5B-4815-9815-DE618E2E6701}" srcOrd="0" destOrd="0" presId="urn:microsoft.com/office/officeart/2005/8/layout/vList2"/>
    <dgm:cxn modelId="{CE4E7251-BDE5-4B40-9FC5-595AED81E131}" srcId="{6068F6D8-3B6C-4430-B90D-AE1409D77A19}" destId="{61611F77-3206-41AC-9BB5-5C3D50C6F969}" srcOrd="2" destOrd="0" parTransId="{AA1CC81B-5ADE-4761-AB6F-608D74C176B1}" sibTransId="{5ED99FC9-C505-40AE-80D3-CF7BC196DEC4}"/>
    <dgm:cxn modelId="{1EB4FE81-00D3-44D2-954D-F0C9A056B908}" type="presOf" srcId="{A3607C70-2CD3-4E05-9086-493C53CC3800}" destId="{92082901-F682-410B-835A-EF839A485C96}" srcOrd="0" destOrd="0" presId="urn:microsoft.com/office/officeart/2005/8/layout/vList2"/>
    <dgm:cxn modelId="{55A9CB83-5F38-43E7-8EA3-CEB3AB62174B}" type="presOf" srcId="{FDBAD023-3D21-4074-ADA8-5B88E496BEF9}" destId="{B66F0534-5507-4FE7-A400-017C32251991}" srcOrd="0" destOrd="0" presId="urn:microsoft.com/office/officeart/2005/8/layout/vList2"/>
    <dgm:cxn modelId="{44820794-0B96-4EFC-90B2-74DCC04932F6}" type="presOf" srcId="{61611F77-3206-41AC-9BB5-5C3D50C6F969}" destId="{4D8BCFDC-E8A1-4005-9D3B-476B2FAB8780}" srcOrd="0" destOrd="0" presId="urn:microsoft.com/office/officeart/2005/8/layout/vList2"/>
    <dgm:cxn modelId="{E181FAAA-3036-4FB8-8513-C0662C365332}" srcId="{2726A63A-48F1-4CDD-9482-653B27B1AEA9}" destId="{FDBAD023-3D21-4074-ADA8-5B88E496BEF9}" srcOrd="0" destOrd="0" parTransId="{DF399122-5D3E-4B75-ADEC-D53379D00DE5}" sibTransId="{71199DCF-269E-467C-B2D4-749E48ED0741}"/>
    <dgm:cxn modelId="{1CEE5AB1-8120-495F-928B-605203D40AB2}" srcId="{6068F6D8-3B6C-4430-B90D-AE1409D77A19}" destId="{2726A63A-48F1-4CDD-9482-653B27B1AEA9}" srcOrd="3" destOrd="0" parTransId="{08F2D1AA-835C-4A32-8219-0526DD1AE084}" sibTransId="{17BAAB78-62B2-4721-896E-CDA4C1DAF1DE}"/>
    <dgm:cxn modelId="{973BF7C8-B230-45B8-837F-F8CE2CA2E12E}" type="presOf" srcId="{6068F6D8-3B6C-4430-B90D-AE1409D77A19}" destId="{F7F01BEB-71CE-48FA-8CC7-666853011C6D}" srcOrd="0" destOrd="0" presId="urn:microsoft.com/office/officeart/2005/8/layout/vList2"/>
    <dgm:cxn modelId="{62F6FDED-5F8F-4ECC-83E7-C13FBB9ACA7E}" type="presOf" srcId="{59E38F2D-10EC-49F9-BF41-05CFD831C4D4}" destId="{9F96DA38-4E37-490A-A326-F408B760E478}" srcOrd="0" destOrd="0" presId="urn:microsoft.com/office/officeart/2005/8/layout/vList2"/>
    <dgm:cxn modelId="{353628EE-5D36-4F8A-A906-850F74CBB640}" type="presParOf" srcId="{F7F01BEB-71CE-48FA-8CC7-666853011C6D}" destId="{9F96DA38-4E37-490A-A326-F408B760E478}" srcOrd="0" destOrd="0" presId="urn:microsoft.com/office/officeart/2005/8/layout/vList2"/>
    <dgm:cxn modelId="{D1943561-87FA-4C45-8954-9C81392D32EA}" type="presParOf" srcId="{F7F01BEB-71CE-48FA-8CC7-666853011C6D}" destId="{80D2C2A4-AC3F-42AB-8E42-BA1D54C2BE73}" srcOrd="1" destOrd="0" presId="urn:microsoft.com/office/officeart/2005/8/layout/vList2"/>
    <dgm:cxn modelId="{3A1B724E-5441-45CE-99C0-35DA197A4BEE}" type="presParOf" srcId="{F7F01BEB-71CE-48FA-8CC7-666853011C6D}" destId="{92082901-F682-410B-835A-EF839A485C96}" srcOrd="2" destOrd="0" presId="urn:microsoft.com/office/officeart/2005/8/layout/vList2"/>
    <dgm:cxn modelId="{A88E10E2-89B2-4447-8F3F-A49089174A27}" type="presParOf" srcId="{F7F01BEB-71CE-48FA-8CC7-666853011C6D}" destId="{8FF59E6B-8F33-4F99-A25A-036F32393905}" srcOrd="3" destOrd="0" presId="urn:microsoft.com/office/officeart/2005/8/layout/vList2"/>
    <dgm:cxn modelId="{9C93AF90-DC98-4C07-B68A-96CE77CF2EE7}" type="presParOf" srcId="{F7F01BEB-71CE-48FA-8CC7-666853011C6D}" destId="{4D8BCFDC-E8A1-4005-9D3B-476B2FAB8780}" srcOrd="4" destOrd="0" presId="urn:microsoft.com/office/officeart/2005/8/layout/vList2"/>
    <dgm:cxn modelId="{7599E542-C0A7-49C2-9EB8-606083400B46}" type="presParOf" srcId="{F7F01BEB-71CE-48FA-8CC7-666853011C6D}" destId="{93D22217-DEDB-4209-8818-F538F2A3B1A5}" srcOrd="5" destOrd="0" presId="urn:microsoft.com/office/officeart/2005/8/layout/vList2"/>
    <dgm:cxn modelId="{6E288FAF-A382-42CB-8065-018877C67BF9}" type="presParOf" srcId="{F7F01BEB-71CE-48FA-8CC7-666853011C6D}" destId="{FD4808DB-CB5B-4815-9815-DE618E2E6701}" srcOrd="6" destOrd="0" presId="urn:microsoft.com/office/officeart/2005/8/layout/vList2"/>
    <dgm:cxn modelId="{819934F1-88BD-4014-B514-31DF7C862355}" type="presParOf" srcId="{F7F01BEB-71CE-48FA-8CC7-666853011C6D}" destId="{B66F0534-5507-4FE7-A400-017C3225199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8EAB4-DC18-4F2F-9374-5E5FF621BDD4}">
      <dsp:nvSpPr>
        <dsp:cNvPr id="0" name=""/>
        <dsp:cNvSpPr/>
      </dsp:nvSpPr>
      <dsp:spPr>
        <a:xfrm>
          <a:off x="0" y="18719"/>
          <a:ext cx="7616825" cy="735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GEONETCast (GNC)  is a low cost alternative and risk-reducing backup for global satellite data access;</a:t>
          </a:r>
          <a:endParaRPr lang="en-029" sz="1700" kern="1200"/>
        </a:p>
      </dsp:txBody>
      <dsp:txXfrm>
        <a:off x="35925" y="54644"/>
        <a:ext cx="7544975" cy="664080"/>
      </dsp:txXfrm>
    </dsp:sp>
    <dsp:sp modelId="{664AFD79-B61B-44A5-8CE0-82486E2E5711}">
      <dsp:nvSpPr>
        <dsp:cNvPr id="0" name=""/>
        <dsp:cNvSpPr/>
      </dsp:nvSpPr>
      <dsp:spPr>
        <a:xfrm>
          <a:off x="0" y="754649"/>
          <a:ext cx="7616825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34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A possible good alternative to the reliance on the Internet. </a:t>
          </a:r>
          <a:endParaRPr lang="en-029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GOES-R data is HR satellite data will mean traditional reliance on internet is not advisable </a:t>
          </a:r>
          <a:endParaRPr lang="en-029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GOES –R receiving systems are expensive 250K to 400K</a:t>
          </a:r>
          <a:endParaRPr lang="en-029" sz="1300" kern="1200"/>
        </a:p>
      </dsp:txBody>
      <dsp:txXfrm>
        <a:off x="0" y="754649"/>
        <a:ext cx="7616825" cy="738990"/>
      </dsp:txXfrm>
    </dsp:sp>
    <dsp:sp modelId="{A4EE69C6-1280-470B-88F7-AA71217B868A}">
      <dsp:nvSpPr>
        <dsp:cNvPr id="0" name=""/>
        <dsp:cNvSpPr/>
      </dsp:nvSpPr>
      <dsp:spPr>
        <a:xfrm>
          <a:off x="0" y="1493640"/>
          <a:ext cx="7616825" cy="735930"/>
        </a:xfrm>
        <a:prstGeom prst="roundRect">
          <a:avLst/>
        </a:prstGeom>
        <a:solidFill>
          <a:schemeClr val="accent4">
            <a:hueOff val="1871245"/>
            <a:satOff val="-10347"/>
            <a:lumOff val="-88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GNC is a possible solution but support from the region is needed to ensure NOAA ‘s continued and further support.</a:t>
          </a:r>
          <a:endParaRPr lang="en-029" sz="1700" kern="1200"/>
        </a:p>
      </dsp:txBody>
      <dsp:txXfrm>
        <a:off x="35925" y="1529565"/>
        <a:ext cx="7544975" cy="664080"/>
      </dsp:txXfrm>
    </dsp:sp>
    <dsp:sp modelId="{59C238D2-03CB-43F3-8DA3-475BB5F37DC5}">
      <dsp:nvSpPr>
        <dsp:cNvPr id="0" name=""/>
        <dsp:cNvSpPr/>
      </dsp:nvSpPr>
      <dsp:spPr>
        <a:xfrm>
          <a:off x="0" y="2278530"/>
          <a:ext cx="7616825" cy="735930"/>
        </a:xfrm>
        <a:prstGeom prst="roundRect">
          <a:avLst/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GNC does had real bandwidth issues: </a:t>
          </a:r>
          <a:endParaRPr lang="en-029" sz="1700" kern="1200"/>
        </a:p>
      </dsp:txBody>
      <dsp:txXfrm>
        <a:off x="35925" y="2314455"/>
        <a:ext cx="7544975" cy="664080"/>
      </dsp:txXfrm>
    </dsp:sp>
    <dsp:sp modelId="{B7B1BD09-19E0-499F-BEBD-62777DA0F54D}">
      <dsp:nvSpPr>
        <dsp:cNvPr id="0" name=""/>
        <dsp:cNvSpPr/>
      </dsp:nvSpPr>
      <dsp:spPr>
        <a:xfrm>
          <a:off x="0" y="3014460"/>
          <a:ext cx="7616825" cy="70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34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GNC will aid as a CIMH data resource but not the main of satellite data;</a:t>
          </a:r>
          <a:endParaRPr lang="en-029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In reality the volume of data proposed for future disseminated may be more than any system can handle (bandwidth, frequency, antenna size, cost etc.) </a:t>
          </a:r>
          <a:endParaRPr lang="en-029" sz="1300" kern="1200"/>
        </a:p>
      </dsp:txBody>
      <dsp:txXfrm>
        <a:off x="0" y="3014460"/>
        <a:ext cx="7616825" cy="703800"/>
      </dsp:txXfrm>
    </dsp:sp>
    <dsp:sp modelId="{554A42C7-D9CF-41CF-9E77-FE82EBDD8043}">
      <dsp:nvSpPr>
        <dsp:cNvPr id="0" name=""/>
        <dsp:cNvSpPr/>
      </dsp:nvSpPr>
      <dsp:spPr>
        <a:xfrm>
          <a:off x="0" y="3718260"/>
          <a:ext cx="7616825" cy="735930"/>
        </a:xfrm>
        <a:prstGeom prst="roundRect">
          <a:avLst/>
        </a:prstGeom>
        <a:solidFill>
          <a:schemeClr val="accent4">
            <a:hueOff val="5613734"/>
            <a:satOff val="-31040"/>
            <a:lumOff val="-264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is a 'loud' call for training. </a:t>
          </a:r>
          <a:endParaRPr lang="en-029" sz="1700" kern="1200"/>
        </a:p>
      </dsp:txBody>
      <dsp:txXfrm>
        <a:off x="35925" y="3754185"/>
        <a:ext cx="7544975" cy="664080"/>
      </dsp:txXfrm>
    </dsp:sp>
    <dsp:sp modelId="{913ECF92-96D5-408D-8688-1902BF836258}">
      <dsp:nvSpPr>
        <dsp:cNvPr id="0" name=""/>
        <dsp:cNvSpPr/>
      </dsp:nvSpPr>
      <dsp:spPr>
        <a:xfrm>
          <a:off x="0" y="4503150"/>
          <a:ext cx="7616825" cy="735930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Regional users to speak up and voice their needs and concerns.</a:t>
          </a:r>
          <a:endParaRPr lang="en-029" sz="1700" kern="1200"/>
        </a:p>
      </dsp:txBody>
      <dsp:txXfrm>
        <a:off x="35925" y="4539075"/>
        <a:ext cx="7544975" cy="66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095BC-B364-4419-B0BA-C1D590ED82AF}">
      <dsp:nvSpPr>
        <dsp:cNvPr id="0" name=""/>
        <dsp:cNvSpPr/>
      </dsp:nvSpPr>
      <dsp:spPr>
        <a:xfrm>
          <a:off x="0" y="25694"/>
          <a:ext cx="7313612" cy="5920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Installation at CIMH is key to Training</a:t>
          </a:r>
          <a:endParaRPr lang="en-029" sz="2300" kern="1200"/>
        </a:p>
      </dsp:txBody>
      <dsp:txXfrm>
        <a:off x="28900" y="54594"/>
        <a:ext cx="7255812" cy="534220"/>
      </dsp:txXfrm>
    </dsp:sp>
    <dsp:sp modelId="{F8419A02-1F09-48A9-B030-12A929C04F06}">
      <dsp:nvSpPr>
        <dsp:cNvPr id="0" name=""/>
        <dsp:cNvSpPr/>
      </dsp:nvSpPr>
      <dsp:spPr>
        <a:xfrm>
          <a:off x="0" y="617714"/>
          <a:ext cx="7313612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0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CIMH will receive images and products for use by for staff and students to keep up on weather and other environmental aspects.  .</a:t>
          </a:r>
          <a:endParaRPr lang="en-029" sz="1800" kern="1200"/>
        </a:p>
      </dsp:txBody>
      <dsp:txXfrm>
        <a:off x="0" y="617714"/>
        <a:ext cx="7313612" cy="904590"/>
      </dsp:txXfrm>
    </dsp:sp>
    <dsp:sp modelId="{832B4BB2-812C-4E76-A72A-43E63FF5DE45}">
      <dsp:nvSpPr>
        <dsp:cNvPr id="0" name=""/>
        <dsp:cNvSpPr/>
      </dsp:nvSpPr>
      <dsp:spPr>
        <a:xfrm>
          <a:off x="0" y="1522305"/>
          <a:ext cx="7313612" cy="592020"/>
        </a:xfrm>
        <a:prstGeom prst="roundRect">
          <a:avLst/>
        </a:prstGeom>
        <a:solidFill>
          <a:schemeClr val="accent4">
            <a:hueOff val="1871245"/>
            <a:satOff val="-10347"/>
            <a:lumOff val="-88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 of various satellite products</a:t>
          </a:r>
          <a:endParaRPr lang="en-029" sz="2300" kern="1200"/>
        </a:p>
      </dsp:txBody>
      <dsp:txXfrm>
        <a:off x="28900" y="1551205"/>
        <a:ext cx="7255812" cy="534220"/>
      </dsp:txXfrm>
    </dsp:sp>
    <dsp:sp modelId="{A49D3CEA-76AD-4E83-B2BE-EBF75E16E06E}">
      <dsp:nvSpPr>
        <dsp:cNvPr id="0" name=""/>
        <dsp:cNvSpPr/>
      </dsp:nvSpPr>
      <dsp:spPr>
        <a:xfrm>
          <a:off x="0" y="2180565"/>
          <a:ext cx="7313612" cy="592020"/>
        </a:xfrm>
        <a:prstGeom prst="roundRect">
          <a:avLst/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 of CIMH products </a:t>
          </a:r>
          <a:endParaRPr lang="en-029" sz="2300" kern="1200"/>
        </a:p>
      </dsp:txBody>
      <dsp:txXfrm>
        <a:off x="28900" y="2209465"/>
        <a:ext cx="7255812" cy="534220"/>
      </dsp:txXfrm>
    </dsp:sp>
    <dsp:sp modelId="{C96A7F47-35BE-4259-82E4-3EB3DD15D954}">
      <dsp:nvSpPr>
        <dsp:cNvPr id="0" name=""/>
        <dsp:cNvSpPr/>
      </dsp:nvSpPr>
      <dsp:spPr>
        <a:xfrm>
          <a:off x="0" y="2838825"/>
          <a:ext cx="7313612" cy="592020"/>
        </a:xfrm>
        <a:prstGeom prst="roundRect">
          <a:avLst/>
        </a:prstGeom>
        <a:solidFill>
          <a:schemeClr val="accent4">
            <a:hueOff val="5613734"/>
            <a:satOff val="-31040"/>
            <a:lumOff val="-264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Training is transitioning to GOES R and usage of data </a:t>
          </a:r>
          <a:endParaRPr lang="en-029" sz="2300" kern="1200"/>
        </a:p>
      </dsp:txBody>
      <dsp:txXfrm>
        <a:off x="28900" y="2867725"/>
        <a:ext cx="7255812" cy="534220"/>
      </dsp:txXfrm>
    </dsp:sp>
    <dsp:sp modelId="{D38BCF97-619D-4041-935B-2135C185747A}">
      <dsp:nvSpPr>
        <dsp:cNvPr id="0" name=""/>
        <dsp:cNvSpPr/>
      </dsp:nvSpPr>
      <dsp:spPr>
        <a:xfrm>
          <a:off x="0" y="3497085"/>
          <a:ext cx="7313612" cy="592020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in the growing number of CIMH’s on-line courses </a:t>
          </a:r>
          <a:endParaRPr lang="en-029" sz="2300" kern="1200"/>
        </a:p>
      </dsp:txBody>
      <dsp:txXfrm>
        <a:off x="28900" y="3525985"/>
        <a:ext cx="7255812" cy="53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BDDE5-2B65-49E3-9E0B-6CD788DEF6A4}">
      <dsp:nvSpPr>
        <dsp:cNvPr id="0" name=""/>
        <dsp:cNvSpPr/>
      </dsp:nvSpPr>
      <dsp:spPr>
        <a:xfrm>
          <a:off x="0" y="22949"/>
          <a:ext cx="7313612" cy="1298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Products already available can aid in Climate variability research;</a:t>
          </a:r>
          <a:endParaRPr lang="en-029" sz="3000" kern="1200"/>
        </a:p>
      </dsp:txBody>
      <dsp:txXfrm>
        <a:off x="63397" y="86346"/>
        <a:ext cx="7186818" cy="1171906"/>
      </dsp:txXfrm>
    </dsp:sp>
    <dsp:sp modelId="{5C3FAE32-00BC-47FD-8A98-7E4A1C3252D4}">
      <dsp:nvSpPr>
        <dsp:cNvPr id="0" name=""/>
        <dsp:cNvSpPr/>
      </dsp:nvSpPr>
      <dsp:spPr>
        <a:xfrm>
          <a:off x="0" y="1408049"/>
          <a:ext cx="7313612" cy="129870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Model verification and integration of model data overlay on satellite imagery;</a:t>
          </a:r>
          <a:endParaRPr lang="en-029" sz="3000" kern="1200"/>
        </a:p>
      </dsp:txBody>
      <dsp:txXfrm>
        <a:off x="63397" y="1471446"/>
        <a:ext cx="7186818" cy="1171906"/>
      </dsp:txXfrm>
    </dsp:sp>
    <dsp:sp modelId="{F519D769-44E7-4241-AA87-B55FF5DE7762}">
      <dsp:nvSpPr>
        <dsp:cNvPr id="0" name=""/>
        <dsp:cNvSpPr/>
      </dsp:nvSpPr>
      <dsp:spPr>
        <a:xfrm>
          <a:off x="0" y="2793150"/>
          <a:ext cx="7313612" cy="129870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New research in tandem with the new radar network;</a:t>
          </a:r>
          <a:endParaRPr lang="en-029" sz="3000" kern="1200"/>
        </a:p>
      </dsp:txBody>
      <dsp:txXfrm>
        <a:off x="63397" y="2856547"/>
        <a:ext cx="7186818" cy="1171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DA38-4E37-490A-A326-F408B760E478}">
      <dsp:nvSpPr>
        <dsp:cNvPr id="0" name=""/>
        <dsp:cNvSpPr/>
      </dsp:nvSpPr>
      <dsp:spPr>
        <a:xfrm>
          <a:off x="0" y="51995"/>
          <a:ext cx="7313612" cy="9090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Applications GNC data in Disaster Management should be focused in the response and recovery phases. </a:t>
          </a:r>
          <a:endParaRPr lang="en-029" sz="2100" kern="1200"/>
        </a:p>
      </dsp:txBody>
      <dsp:txXfrm>
        <a:off x="44378" y="96373"/>
        <a:ext cx="7224856" cy="820333"/>
      </dsp:txXfrm>
    </dsp:sp>
    <dsp:sp modelId="{92082901-F682-410B-835A-EF839A485C96}">
      <dsp:nvSpPr>
        <dsp:cNvPr id="0" name=""/>
        <dsp:cNvSpPr/>
      </dsp:nvSpPr>
      <dsp:spPr>
        <a:xfrm>
          <a:off x="0" y="1021565"/>
          <a:ext cx="7313612" cy="909089"/>
        </a:xfrm>
        <a:prstGeom prst="roundRect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GNC can be important in the provision of near real time information on hazards </a:t>
          </a:r>
          <a:endParaRPr lang="en-029" sz="2100" kern="1200"/>
        </a:p>
      </dsp:txBody>
      <dsp:txXfrm>
        <a:off x="44378" y="1065943"/>
        <a:ext cx="7224856" cy="820333"/>
      </dsp:txXfrm>
    </dsp:sp>
    <dsp:sp modelId="{4D8BCFDC-E8A1-4005-9D3B-476B2FAB8780}">
      <dsp:nvSpPr>
        <dsp:cNvPr id="0" name=""/>
        <dsp:cNvSpPr/>
      </dsp:nvSpPr>
      <dsp:spPr>
        <a:xfrm>
          <a:off x="0" y="1991135"/>
          <a:ext cx="7313612" cy="909089"/>
        </a:xfrm>
        <a:prstGeom prst="roundRect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GNC Information can assist with hazard assessment, environmental monitoring and developmental planning</a:t>
          </a:r>
          <a:r>
            <a:rPr lang="en-US" sz="2100" kern="1200"/>
            <a:t>. </a:t>
          </a:r>
          <a:endParaRPr lang="en-029" sz="2100" kern="1200" dirty="0"/>
        </a:p>
      </dsp:txBody>
      <dsp:txXfrm>
        <a:off x="44378" y="2035513"/>
        <a:ext cx="7224856" cy="820333"/>
      </dsp:txXfrm>
    </dsp:sp>
    <dsp:sp modelId="{FD4808DB-CB5B-4815-9815-DE618E2E6701}">
      <dsp:nvSpPr>
        <dsp:cNvPr id="0" name=""/>
        <dsp:cNvSpPr/>
      </dsp:nvSpPr>
      <dsp:spPr>
        <a:xfrm>
          <a:off x="0" y="2960705"/>
          <a:ext cx="7313612" cy="909089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At CIMH data from GNC may be integrated on the DEWETRA Platform </a:t>
          </a:r>
          <a:endParaRPr lang="en-029" sz="2100" kern="1200" dirty="0"/>
        </a:p>
      </dsp:txBody>
      <dsp:txXfrm>
        <a:off x="44378" y="3005083"/>
        <a:ext cx="7224856" cy="820333"/>
      </dsp:txXfrm>
    </dsp:sp>
    <dsp:sp modelId="{B66F0534-5507-4FE7-A400-017C32251991}">
      <dsp:nvSpPr>
        <dsp:cNvPr id="0" name=""/>
        <dsp:cNvSpPr/>
      </dsp:nvSpPr>
      <dsp:spPr>
        <a:xfrm>
          <a:off x="0" y="3869795"/>
          <a:ext cx="7313612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07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will enhance the static and dynamic hazard specific geo-spatial data available on the Platform hence improving decision support systems in the region for a wide range of stakeholders including disaster management. </a:t>
          </a:r>
          <a:endParaRPr lang="en-029" sz="1600" kern="1200"/>
        </a:p>
      </dsp:txBody>
      <dsp:txXfrm>
        <a:off x="0" y="3869795"/>
        <a:ext cx="7313612" cy="804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2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B705E-075B-4BF0-8CD4-4E92D846EF56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2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A6126-8117-4E22-9AF7-04E7F91347F1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68705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February Satellite Data Requirements Workshop held at the INPE facilities in Brazil, you had expressed an interest in participating in the proposal seeking funding for </a:t>
            </a:r>
            <a:r>
              <a:rPr lang="en-US" dirty="0" err="1"/>
              <a:t>GEONETCast</a:t>
            </a:r>
            <a:r>
              <a:rPr lang="en-US" dirty="0"/>
              <a:t> ground stations. I have attached information about the proposal and what you need to do in order to participate in it. We will need your information back to us by April 2 in order to submit the proposal by the due date.</a:t>
            </a:r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6126-8117-4E22-9AF7-04E7F91347F1}" type="slidenum">
              <a:rPr lang="en-029" smtClean="0"/>
              <a:t>2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88690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GEONETCast</a:t>
            </a:r>
            <a:r>
              <a:rPr lang="en-US" sz="1200" dirty="0"/>
              <a:t> (GNC)- risk-reducing backup for global data access in case of failure of any one satellite system.</a:t>
            </a:r>
          </a:p>
          <a:p>
            <a:r>
              <a:rPr lang="en-US" sz="1200" dirty="0"/>
              <a:t>The onset of GOES-R data mean a great deal of HR satellite data will be available and traditional reliance on internet is not advisable </a:t>
            </a:r>
          </a:p>
          <a:p>
            <a:r>
              <a:rPr lang="en-US" sz="1200" dirty="0"/>
              <a:t>The new GOES –R receiving systems are expensive 250K to 400K plus – </a:t>
            </a:r>
          </a:p>
          <a:p>
            <a:r>
              <a:rPr lang="en-US" sz="1200" dirty="0"/>
              <a:t>GNC is a possible solution but support from the region is needed have NOAA ‘s continued and further support.</a:t>
            </a:r>
          </a:p>
          <a:p>
            <a:r>
              <a:rPr lang="en-US" sz="1200" dirty="0"/>
              <a:t>GHC does had real bandwidth issues </a:t>
            </a:r>
          </a:p>
          <a:p>
            <a:r>
              <a:rPr lang="en-US" sz="1200" dirty="0"/>
              <a:t>In reality the volume of data proposed for future disseminated may be more than any system can handle (bandwidth, frequency, antenna size, cost etc.) </a:t>
            </a:r>
          </a:p>
          <a:p>
            <a:r>
              <a:rPr lang="en-US" sz="1200" dirty="0"/>
              <a:t>There is a 'loud' call for training. </a:t>
            </a:r>
          </a:p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6126-8117-4E22-9AF7-04E7F91347F1}" type="slidenum">
              <a:rPr lang="en-029" smtClean="0"/>
              <a:t>3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00609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 aspects of </a:t>
            </a:r>
            <a:r>
              <a:rPr lang="en-US" dirty="0" err="1"/>
              <a:t>GEONETCast</a:t>
            </a:r>
            <a:r>
              <a:rPr lang="en-US" dirty="0"/>
              <a:t> - you can receive images and products to use at CIMH ( </a:t>
            </a:r>
            <a:r>
              <a:rPr lang="en-US" dirty="0" err="1"/>
              <a:t>ie</a:t>
            </a:r>
            <a:r>
              <a:rPr lang="en-US" dirty="0"/>
              <a:t> for staff and students to keep up on weather and other environmental aspects).  As an institute of learning and partner in disaster efforts, you can also be a provider of products (which you currently provide through the Internet?) to be sent through </a:t>
            </a:r>
            <a:r>
              <a:rPr lang="en-US" dirty="0" err="1"/>
              <a:t>GEONETCast</a:t>
            </a:r>
            <a:r>
              <a:rPr lang="en-US" dirty="0"/>
              <a:t> as well as a provider of training resources.</a:t>
            </a:r>
          </a:p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6126-8117-4E22-9AF7-04E7F91347F1}" type="slidenum">
              <a:rPr lang="en-029" smtClean="0"/>
              <a:t>4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2864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my understanding of </a:t>
            </a:r>
            <a:r>
              <a:rPr lang="en-US" dirty="0" err="1"/>
              <a:t>Geonetcast</a:t>
            </a:r>
            <a:r>
              <a:rPr lang="en-US" dirty="0"/>
              <a:t> I believe the applications for</a:t>
            </a:r>
          </a:p>
          <a:p>
            <a:r>
              <a:rPr lang="en-US" dirty="0"/>
              <a:t>disaster management are focused in the response and recovery phases.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GeoNetCast</a:t>
            </a:r>
            <a:r>
              <a:rPr lang="en-US" dirty="0"/>
              <a:t> may be important to disaster management through the</a:t>
            </a:r>
          </a:p>
          <a:p>
            <a:r>
              <a:rPr lang="en-US" dirty="0"/>
              <a:t>provision of near real time information on hazards to assist with hazard</a:t>
            </a:r>
          </a:p>
          <a:p>
            <a:r>
              <a:rPr lang="en-US" dirty="0"/>
              <a:t>assessment and providing a forum for enhanced environmental monitoring and</a:t>
            </a:r>
          </a:p>
          <a:p>
            <a:r>
              <a:rPr lang="en-US" dirty="0"/>
              <a:t>developmental planning.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GeoNetCast</a:t>
            </a:r>
            <a:r>
              <a:rPr lang="en-US" dirty="0"/>
              <a:t> can contribute to the response and recovery phases of the</a:t>
            </a:r>
          </a:p>
          <a:p>
            <a:r>
              <a:rPr lang="en-US" dirty="0"/>
              <a:t>disaster management cycle by providing additional information on the</a:t>
            </a:r>
          </a:p>
          <a:p>
            <a:r>
              <a:rPr lang="en-US" dirty="0"/>
              <a:t>impacted zone and other potential areas of impact, determining the type of</a:t>
            </a:r>
          </a:p>
          <a:p>
            <a:r>
              <a:rPr lang="en-US" dirty="0"/>
              <a:t>impact. This information will be critical for planning response actions</a:t>
            </a:r>
          </a:p>
          <a:p>
            <a:r>
              <a:rPr lang="en-US" dirty="0"/>
              <a:t>like </a:t>
            </a:r>
            <a:r>
              <a:rPr lang="en-US" dirty="0" err="1"/>
              <a:t>prioritising</a:t>
            </a:r>
            <a:r>
              <a:rPr lang="en-US" dirty="0"/>
              <a:t> aid, prepositioning teams and providing preliminary</a:t>
            </a:r>
          </a:p>
          <a:p>
            <a:r>
              <a:rPr lang="en-US" dirty="0"/>
              <a:t>estimates for emergency supplies,</a:t>
            </a:r>
          </a:p>
          <a:p>
            <a:endParaRPr lang="en-US" dirty="0"/>
          </a:p>
          <a:p>
            <a:r>
              <a:rPr lang="en-US" dirty="0"/>
              <a:t>If it can be directly uploaded to the DEWETRA Platform it will enhance the</a:t>
            </a:r>
          </a:p>
          <a:p>
            <a:r>
              <a:rPr lang="en-US" dirty="0"/>
              <a:t>static and dynamic hazard specific geo-spatial data available on the</a:t>
            </a:r>
          </a:p>
          <a:p>
            <a:r>
              <a:rPr lang="en-US" dirty="0"/>
              <a:t>Platform hence improving decision support systems in the region for a wide</a:t>
            </a:r>
          </a:p>
          <a:p>
            <a:r>
              <a:rPr lang="en-US" dirty="0"/>
              <a:t>range of stakeholders including disaster management.</a:t>
            </a:r>
          </a:p>
          <a:p>
            <a:endParaRPr lang="en-US" dirty="0"/>
          </a:p>
          <a:p>
            <a:r>
              <a:rPr lang="en-US" dirty="0"/>
              <a:t>I hope this helps, I have registered for 2 of the sessions next week so</a:t>
            </a:r>
          </a:p>
          <a:p>
            <a:r>
              <a:rPr lang="en-US" dirty="0"/>
              <a:t>that I can understand </a:t>
            </a:r>
            <a:r>
              <a:rPr lang="en-US" dirty="0" err="1"/>
              <a:t>GeoNetCast</a:t>
            </a:r>
            <a:r>
              <a:rPr lang="en-US" dirty="0"/>
              <a:t> a bit more.</a:t>
            </a:r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6126-8117-4E22-9AF7-04E7F91347F1}" type="slidenum">
              <a:rPr lang="en-029" smtClean="0"/>
              <a:t>6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90779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22816" indent="-278006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12025" indent="-22240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56835" indent="-22240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01644" indent="-22240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62EC7B2-45E7-4F8B-BD34-50E3728A1DC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029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22816" indent="-278006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12025" indent="-22240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56835" indent="-22240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01644" indent="-22240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4645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9126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3607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80884" indent="-222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E355F94-BD99-4068-BC8D-C2D9E7B57D5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TT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029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029">
                <a:latin typeface="Arial" charset="0"/>
              </a:endParaRPr>
            </a:p>
          </p:txBody>
        </p:sp>
      </p:grpSp>
      <p:sp>
        <p:nvSpPr>
          <p:cNvPr id="553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029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700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06112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62779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8355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3757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8890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0711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13750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5382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6288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T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029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9592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029" sz="2400">
                <a:latin typeface="Times New Roman" pitchFamily="18" charset="0"/>
              </a:endParaRPr>
            </a:p>
          </p:txBody>
        </p:sp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029">
                <a:latin typeface="Arial" charset="0"/>
              </a:endParaRPr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TT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029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029" altLang="en-US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F116F030-F9B9-4E0B-81E1-D5954069C350}" type="datetimeFigureOut">
              <a:rPr lang="en-029" smtClean="0"/>
              <a:t>26/07/2021</a:t>
            </a:fld>
            <a:endParaRPr lang="en-029"/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029"/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C3BFA2-B7FD-46F9-9329-79AF7BC1A8BB}" type="slidenum">
              <a:rPr lang="en-029" smtClean="0"/>
              <a:t>‹#›</a:t>
            </a:fld>
            <a:endParaRPr lang="en-02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accent2">
                    <a:lumMod val="50000"/>
                  </a:schemeClr>
                </a:solidFill>
              </a:rPr>
              <a:t>GEONETCast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 in the Caribbean </a:t>
            </a:r>
            <a:endParaRPr lang="en-029" sz="3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Training and Disaster Preparedness Activities</a:t>
            </a:r>
            <a:endParaRPr lang="en-029" sz="3200" dirty="0">
              <a:solidFill>
                <a:srgbClr val="FF0000"/>
              </a:solidFill>
            </a:endParaRPr>
          </a:p>
          <a:p>
            <a:endParaRPr lang="en-029" dirty="0"/>
          </a:p>
        </p:txBody>
      </p:sp>
      <p:pic>
        <p:nvPicPr>
          <p:cNvPr id="4" name="Picture 3" descr="logoCIMH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  <a14:imgEffect>
                      <a14:brightnessContrast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311833"/>
            <a:ext cx="1427018" cy="135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5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GEONETCast</a:t>
            </a:r>
            <a:endParaRPr lang="en-029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05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/>
              <a:t>The proposal for NOAA to support the installation of </a:t>
            </a:r>
            <a:r>
              <a:rPr lang="en-US" sz="2000" dirty="0" err="1"/>
              <a:t>GEONETCast</a:t>
            </a:r>
            <a:r>
              <a:rPr lang="en-US" sz="2000" dirty="0"/>
              <a:t> ground station has been long in coming;</a:t>
            </a:r>
          </a:p>
          <a:p>
            <a:pPr>
              <a:defRPr/>
            </a:pPr>
            <a:r>
              <a:rPr lang="en-US" sz="2000" dirty="0"/>
              <a:t>The initial proposal suggested a second ground station at Caribbean Disaster and Emergency Management Agency (CDEMA)</a:t>
            </a:r>
          </a:p>
          <a:p>
            <a:pPr>
              <a:defRPr/>
            </a:pPr>
            <a:r>
              <a:rPr lang="en-US" sz="2000" dirty="0"/>
              <a:t>The ground station will be installed at CIMH by early 2014;</a:t>
            </a:r>
          </a:p>
          <a:p>
            <a:pPr>
              <a:defRPr/>
            </a:pPr>
            <a:r>
              <a:rPr lang="en-US" sz="2000" dirty="0"/>
              <a:t>Products available via </a:t>
            </a:r>
            <a:r>
              <a:rPr lang="en-US" sz="2000" dirty="0" err="1"/>
              <a:t>GEONETCast</a:t>
            </a:r>
            <a:r>
              <a:rPr lang="en-US" sz="2000" dirty="0"/>
              <a:t>; the applications are utilizing the existing ISCS antenna and modem; 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ea typeface="+mn-ea"/>
                <a:cs typeface="+mn-cs"/>
              </a:rPr>
              <a:t>Data resource site</a:t>
            </a:r>
            <a:endParaRPr lang="en-029" sz="2000" dirty="0">
              <a:solidFill>
                <a:srgbClr val="C00000"/>
              </a:solidFill>
              <a:ea typeface="+mn-ea"/>
              <a:cs typeface="+mn-cs"/>
            </a:endParaRPr>
          </a:p>
          <a:p>
            <a:pPr lvl="2">
              <a:defRPr/>
            </a:pPr>
            <a:r>
              <a:rPr lang="en-US" sz="1900" dirty="0">
                <a:ea typeface="+mn-ea"/>
                <a:cs typeface="+mn-cs"/>
              </a:rPr>
              <a:t>a source of real time satellite data for the Member states of CMO</a:t>
            </a:r>
          </a:p>
          <a:p>
            <a:pPr lvl="1">
              <a:defRPr/>
            </a:pP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Education</a:t>
            </a:r>
            <a:endParaRPr lang="en-029" sz="2000" dirty="0">
              <a:solidFill>
                <a:schemeClr val="accent5">
                  <a:lumMod val="50000"/>
                </a:schemeClr>
              </a:solidFill>
              <a:ea typeface="+mn-ea"/>
              <a:cs typeface="+mn-cs"/>
            </a:endParaRPr>
          </a:p>
          <a:p>
            <a:pPr lvl="2">
              <a:defRPr/>
            </a:pPr>
            <a:r>
              <a:rPr lang="en-US" sz="1900" dirty="0" err="1">
                <a:ea typeface="+mn-ea"/>
                <a:cs typeface="+mn-cs"/>
              </a:rPr>
              <a:t>GEONETCast</a:t>
            </a:r>
            <a:r>
              <a:rPr lang="en-US" sz="1900" dirty="0">
                <a:ea typeface="+mn-ea"/>
                <a:cs typeface="+mn-cs"/>
              </a:rPr>
              <a:t> products will be used in ALL CIMH courses.</a:t>
            </a:r>
            <a:endParaRPr lang="en-029" sz="19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Research </a:t>
            </a:r>
            <a:endParaRPr lang="en-029" sz="2000" dirty="0">
              <a:solidFill>
                <a:schemeClr val="accent2">
                  <a:lumMod val="50000"/>
                </a:schemeClr>
              </a:solidFill>
              <a:ea typeface="+mn-ea"/>
              <a:cs typeface="+mn-cs"/>
            </a:endParaRPr>
          </a:p>
          <a:p>
            <a:pPr lvl="2">
              <a:defRPr/>
            </a:pPr>
            <a:r>
              <a:rPr lang="en-US" sz="1700" dirty="0">
                <a:ea typeface="+mn-ea"/>
                <a:cs typeface="+mn-cs"/>
              </a:rPr>
              <a:t>Products will be fully utilized in CIMH’s various research projects </a:t>
            </a:r>
          </a:p>
          <a:p>
            <a:pPr lvl="1">
              <a:defRPr/>
            </a:pPr>
            <a:r>
              <a:rPr lang="en-US" sz="2000" i="1" dirty="0">
                <a:solidFill>
                  <a:srgbClr val="7C0216"/>
                </a:solidFill>
                <a:ea typeface="+mn-ea"/>
                <a:cs typeface="+mn-cs"/>
              </a:rPr>
              <a:t>Disaster Risk Management</a:t>
            </a:r>
          </a:p>
          <a:p>
            <a:pPr lvl="2">
              <a:defRPr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+mn-cs"/>
              </a:rPr>
              <a:t>GNC data for monitoring, response and recovery in disaster management</a:t>
            </a:r>
          </a:p>
          <a:p>
            <a:pPr lvl="2">
              <a:defRPr/>
            </a:pPr>
            <a:endParaRPr lang="en-029" sz="1700" dirty="0">
              <a:solidFill>
                <a:srgbClr val="7C0216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029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029" sz="2400" dirty="0"/>
          </a:p>
        </p:txBody>
      </p:sp>
    </p:spTree>
    <p:extLst>
      <p:ext uri="{BB962C8B-B14F-4D97-AF65-F5344CB8AC3E}">
        <p14:creationId xmlns:p14="http://schemas.microsoft.com/office/powerpoint/2010/main" val="90427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Data resource site</a:t>
            </a:r>
            <a:r>
              <a:rPr lang="en-US" sz="4000" b="1" dirty="0">
                <a:latin typeface="Palatino Linotype" panose="02040502050505030304" pitchFamily="18" charset="0"/>
              </a:rPr>
              <a:t> </a:t>
            </a:r>
            <a:endParaRPr lang="en-029" sz="40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75880"/>
              </p:ext>
            </p:extLst>
          </p:nvPr>
        </p:nvGraphicFramePr>
        <p:xfrm>
          <a:off x="1066800" y="1600200"/>
          <a:ext cx="761682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b="1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Education</a:t>
            </a:r>
            <a:endParaRPr lang="en-029" sz="4000" b="1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1660"/>
              </p:ext>
            </p:extLst>
          </p:nvPr>
        </p:nvGraphicFramePr>
        <p:xfrm>
          <a:off x="1370013" y="1827213"/>
          <a:ext cx="731361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067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b="1" i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Research </a:t>
            </a:r>
            <a:endParaRPr lang="en-029" sz="4000" b="1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496454"/>
              </p:ext>
            </p:extLst>
          </p:nvPr>
        </p:nvGraphicFramePr>
        <p:xfrm>
          <a:off x="1370013" y="1827213"/>
          <a:ext cx="731361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2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sz="4000" b="1" i="1" dirty="0">
                <a:solidFill>
                  <a:srgbClr val="C00000"/>
                </a:solidFill>
              </a:rPr>
              <a:t>Disaster Risk Management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94811"/>
              </p:ext>
            </p:extLst>
          </p:nvPr>
        </p:nvGraphicFramePr>
        <p:xfrm>
          <a:off x="1370013" y="1827212"/>
          <a:ext cx="7313612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55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029"/>
              <a:t>Disaster Management Weather Briefing -Dewetra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029" dirty="0">
                <a:solidFill>
                  <a:schemeClr val="tx1">
                    <a:lumMod val="95000"/>
                  </a:schemeClr>
                </a:solidFill>
              </a:rPr>
              <a:t>The Caribbean </a:t>
            </a:r>
            <a:r>
              <a:rPr lang="en-029" dirty="0" err="1">
                <a:solidFill>
                  <a:schemeClr val="tx1">
                    <a:lumMod val="95000"/>
                  </a:schemeClr>
                </a:solidFill>
              </a:rPr>
              <a:t>Dewetra</a:t>
            </a:r>
            <a:r>
              <a:rPr lang="en-029" dirty="0">
                <a:solidFill>
                  <a:schemeClr val="tx1">
                    <a:lumMod val="95000"/>
                  </a:schemeClr>
                </a:solidFill>
              </a:rPr>
              <a:t> Platform</a:t>
            </a:r>
            <a:r>
              <a:rPr lang="en-029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029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–</a:t>
            </a:r>
          </a:p>
          <a:p>
            <a:pPr lvl="1" eaLnBrk="1" hangingPunct="1">
              <a:defRPr/>
            </a:pPr>
            <a:r>
              <a:rPr lang="en-029" dirty="0">
                <a:solidFill>
                  <a:schemeClr val="bg2">
                    <a:lumMod val="10000"/>
                  </a:schemeClr>
                </a:solidFill>
              </a:rPr>
              <a:t>a real-time data and information integrated system for hydro-meteorological risk forecasting and disaster risk mitigation</a:t>
            </a:r>
            <a:r>
              <a:rPr lang="en-029" dirty="0">
                <a:solidFill>
                  <a:srgbClr val="FFFF00"/>
                </a:solidFill>
              </a:rPr>
              <a:t>. </a:t>
            </a:r>
          </a:p>
          <a:p>
            <a:pPr eaLnBrk="1" hangingPunct="1">
              <a:defRPr/>
            </a:pPr>
            <a:r>
              <a:rPr lang="en-029" dirty="0">
                <a:solidFill>
                  <a:schemeClr val="accent5">
                    <a:lumMod val="50000"/>
                  </a:schemeClr>
                </a:solidFill>
              </a:rPr>
              <a:t>It allows for the combination of data, forecast tools, procedures and expertise</a:t>
            </a:r>
            <a:r>
              <a:rPr lang="en-029" dirty="0">
                <a:solidFill>
                  <a:schemeClr val="tx1">
                    <a:lumMod val="95000"/>
                  </a:schemeClr>
                </a:solidFill>
              </a:rPr>
              <a:t>;</a:t>
            </a:r>
            <a:r>
              <a:rPr lang="en-029" dirty="0">
                <a:solidFill>
                  <a:srgbClr val="71220D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029" dirty="0">
                <a:solidFill>
                  <a:srgbClr val="7C0216"/>
                </a:solidFill>
              </a:rPr>
              <a:t>It provides decision makers with high resolution and up-to-date information of the expected and observed risk and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38770869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70775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dirty="0"/>
              <a:t>TS Ernesto : Cayman Islands Sounding 00UTC, 5 August 2012</a:t>
            </a:r>
          </a:p>
        </p:txBody>
      </p:sp>
      <p:pic>
        <p:nvPicPr>
          <p:cNvPr id="31747" name="Immagine 1" descr="Cayman_islands_sounding_5_aug_00U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914400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0763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Regional Issues </a:t>
            </a:r>
            <a:endParaRPr lang="en-029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is questionable</a:t>
            </a:r>
          </a:p>
          <a:p>
            <a:r>
              <a:rPr lang="en-US" dirty="0"/>
              <a:t>Resolving the bandwidth issues</a:t>
            </a:r>
          </a:p>
          <a:p>
            <a:r>
              <a:rPr lang="en-US" dirty="0"/>
              <a:t>Regional players unsure of the advantages of GNC;</a:t>
            </a:r>
          </a:p>
          <a:p>
            <a:r>
              <a:rPr lang="en-US" dirty="0"/>
              <a:t>Need to grow a GNC focal team</a:t>
            </a:r>
          </a:p>
          <a:p>
            <a:endParaRPr lang="en-US" dirty="0"/>
          </a:p>
          <a:p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40756577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1454</TotalTime>
  <Words>1022</Words>
  <Application>Microsoft Office PowerPoint</Application>
  <PresentationFormat>On-screen Show (4:3)</PresentationFormat>
  <Paragraphs>93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 Unicode</vt:lpstr>
      <vt:lpstr>Palatino Linotype</vt:lpstr>
      <vt:lpstr>Times New Roman</vt:lpstr>
      <vt:lpstr>Wingdings</vt:lpstr>
      <vt:lpstr>Theme1</vt:lpstr>
      <vt:lpstr>GEONETCast in the Caribbean </vt:lpstr>
      <vt:lpstr>GEONETCast</vt:lpstr>
      <vt:lpstr>Data resource site </vt:lpstr>
      <vt:lpstr>Education</vt:lpstr>
      <vt:lpstr>Research </vt:lpstr>
      <vt:lpstr>Disaster Risk Management </vt:lpstr>
      <vt:lpstr>Disaster Management Weather Briefing -Dewetra</vt:lpstr>
      <vt:lpstr>TS Ernesto : Cayman Islands Sounding 00UTC, 5 August 2012</vt:lpstr>
      <vt:lpstr>Regional Issues </vt:lpstr>
    </vt:vector>
  </TitlesOfParts>
  <Company>Caribbean Institute of Meteorology and Hydrology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GEONETCast in the Caribbean an</dc:title>
  <dc:creator>kathy-ann</dc:creator>
  <cp:lastModifiedBy>Lashbrook,Barbra</cp:lastModifiedBy>
  <cp:revision>28</cp:revision>
  <dcterms:created xsi:type="dcterms:W3CDTF">2013-11-30T18:08:36Z</dcterms:created>
  <dcterms:modified xsi:type="dcterms:W3CDTF">2021-07-26T20:22:22Z</dcterms:modified>
</cp:coreProperties>
</file>