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99" r:id="rId2"/>
    <p:sldId id="382" r:id="rId3"/>
    <p:sldId id="500" r:id="rId4"/>
    <p:sldId id="497" r:id="rId5"/>
    <p:sldId id="524" r:id="rId6"/>
    <p:sldId id="258" r:id="rId7"/>
    <p:sldId id="342" r:id="rId8"/>
    <p:sldId id="332" r:id="rId9"/>
    <p:sldId id="370" r:id="rId10"/>
    <p:sldId id="507" r:id="rId11"/>
    <p:sldId id="591" r:id="rId12"/>
    <p:sldId id="429" r:id="rId13"/>
    <p:sldId id="265" r:id="rId14"/>
    <p:sldId id="418" r:id="rId15"/>
    <p:sldId id="432" r:id="rId16"/>
    <p:sldId id="479" r:id="rId17"/>
    <p:sldId id="594" r:id="rId18"/>
    <p:sldId id="676" r:id="rId19"/>
    <p:sldId id="677" r:id="rId20"/>
    <p:sldId id="656" r:id="rId21"/>
    <p:sldId id="499" r:id="rId22"/>
    <p:sldId id="351" r:id="rId23"/>
    <p:sldId id="675" r:id="rId24"/>
  </p:sldIdLst>
  <p:sldSz cx="6099175" cy="4572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04821" algn="l" rtl="0" fontAlgn="base">
      <a:spcBef>
        <a:spcPct val="0"/>
      </a:spcBef>
      <a:spcAft>
        <a:spcPct val="0"/>
      </a:spcAft>
      <a:defRPr kern="1200">
        <a:solidFill>
          <a:schemeClr val="tx1"/>
        </a:solidFill>
        <a:latin typeface="Arial" charset="0"/>
        <a:ea typeface="+mn-ea"/>
        <a:cs typeface="+mn-cs"/>
      </a:defRPr>
    </a:lvl2pPr>
    <a:lvl3pPr marL="609641" algn="l" rtl="0" fontAlgn="base">
      <a:spcBef>
        <a:spcPct val="0"/>
      </a:spcBef>
      <a:spcAft>
        <a:spcPct val="0"/>
      </a:spcAft>
      <a:defRPr kern="1200">
        <a:solidFill>
          <a:schemeClr val="tx1"/>
        </a:solidFill>
        <a:latin typeface="Arial" charset="0"/>
        <a:ea typeface="+mn-ea"/>
        <a:cs typeface="+mn-cs"/>
      </a:defRPr>
    </a:lvl3pPr>
    <a:lvl4pPr marL="914461" algn="l" rtl="0" fontAlgn="base">
      <a:spcBef>
        <a:spcPct val="0"/>
      </a:spcBef>
      <a:spcAft>
        <a:spcPct val="0"/>
      </a:spcAft>
      <a:defRPr kern="1200">
        <a:solidFill>
          <a:schemeClr val="tx1"/>
        </a:solidFill>
        <a:latin typeface="Arial" charset="0"/>
        <a:ea typeface="+mn-ea"/>
        <a:cs typeface="+mn-cs"/>
      </a:defRPr>
    </a:lvl4pPr>
    <a:lvl5pPr marL="1219282" algn="l" rtl="0" fontAlgn="base">
      <a:spcBef>
        <a:spcPct val="0"/>
      </a:spcBef>
      <a:spcAft>
        <a:spcPct val="0"/>
      </a:spcAft>
      <a:defRPr kern="1200">
        <a:solidFill>
          <a:schemeClr val="tx1"/>
        </a:solidFill>
        <a:latin typeface="Arial" charset="0"/>
        <a:ea typeface="+mn-ea"/>
        <a:cs typeface="+mn-cs"/>
      </a:defRPr>
    </a:lvl5pPr>
    <a:lvl6pPr marL="1524102" algn="l" defTabSz="609641" rtl="0" eaLnBrk="1" latinLnBrk="0" hangingPunct="1">
      <a:defRPr kern="1200">
        <a:solidFill>
          <a:schemeClr val="tx1"/>
        </a:solidFill>
        <a:latin typeface="Arial" charset="0"/>
        <a:ea typeface="+mn-ea"/>
        <a:cs typeface="+mn-cs"/>
      </a:defRPr>
    </a:lvl6pPr>
    <a:lvl7pPr marL="1828923" algn="l" defTabSz="609641" rtl="0" eaLnBrk="1" latinLnBrk="0" hangingPunct="1">
      <a:defRPr kern="1200">
        <a:solidFill>
          <a:schemeClr val="tx1"/>
        </a:solidFill>
        <a:latin typeface="Arial" charset="0"/>
        <a:ea typeface="+mn-ea"/>
        <a:cs typeface="+mn-cs"/>
      </a:defRPr>
    </a:lvl7pPr>
    <a:lvl8pPr marL="2133743" algn="l" defTabSz="609641" rtl="0" eaLnBrk="1" latinLnBrk="0" hangingPunct="1">
      <a:defRPr kern="1200">
        <a:solidFill>
          <a:schemeClr val="tx1"/>
        </a:solidFill>
        <a:latin typeface="Arial" charset="0"/>
        <a:ea typeface="+mn-ea"/>
        <a:cs typeface="+mn-cs"/>
      </a:defRPr>
    </a:lvl8pPr>
    <a:lvl9pPr marL="2438564" algn="l" defTabSz="60964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04">
          <p15:clr>
            <a:srgbClr val="A4A3A4"/>
          </p15:clr>
        </p15:guide>
        <p15:guide id="2" pos="19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1018B0"/>
    <a:srgbClr val="0E15A2"/>
    <a:srgbClr val="800A12"/>
    <a:srgbClr val="CECEEF"/>
    <a:srgbClr val="2A2A82"/>
    <a:srgbClr val="222268"/>
    <a:srgbClr val="FF0000"/>
    <a:srgbClr val="FF3300"/>
    <a:srgbClr val="E3B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7" autoAdjust="0"/>
    <p:restoredTop sz="69469" autoAdjust="0"/>
  </p:normalViewPr>
  <p:slideViewPr>
    <p:cSldViewPr snapToGrid="0">
      <p:cViewPr varScale="1">
        <p:scale>
          <a:sx n="78" d="100"/>
          <a:sy n="78" d="100"/>
        </p:scale>
        <p:origin x="2028" y="78"/>
      </p:cViewPr>
      <p:guideLst>
        <p:guide orient="horz" pos="704"/>
        <p:guide pos="1921"/>
      </p:guideLst>
    </p:cSldViewPr>
  </p:slideViewPr>
  <p:notesTextViewPr>
    <p:cViewPr>
      <p:scale>
        <a:sx n="100" d="100"/>
        <a:sy n="100" d="100"/>
      </p:scale>
      <p:origin x="0" y="0"/>
    </p:cViewPr>
  </p:notesTextViewPr>
  <p:sorterViewPr>
    <p:cViewPr>
      <p:scale>
        <a:sx n="66" d="100"/>
        <a:sy n="66" d="100"/>
      </p:scale>
      <p:origin x="0" y="7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1413" y="685800"/>
            <a:ext cx="45751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6ED3FC2-261A-4D47-BCB1-F096AFAD9975}" type="slidenum">
              <a:rPr lang="en-US"/>
              <a:pPr>
                <a:defRPr/>
              </a:pPr>
              <a:t>‹#›</a:t>
            </a:fld>
            <a:endParaRPr lang="en-US"/>
          </a:p>
        </p:txBody>
      </p:sp>
    </p:spTree>
    <p:extLst>
      <p:ext uri="{BB962C8B-B14F-4D97-AF65-F5344CB8AC3E}">
        <p14:creationId xmlns:p14="http://schemas.microsoft.com/office/powerpoint/2010/main" val="3057538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pitchFamily="34" charset="0"/>
        <a:ea typeface="+mn-ea"/>
        <a:cs typeface="+mn-cs"/>
      </a:defRPr>
    </a:lvl1pPr>
    <a:lvl2pPr marL="304821" algn="l" rtl="0" eaLnBrk="0" fontAlgn="base" hangingPunct="0">
      <a:spcBef>
        <a:spcPct val="30000"/>
      </a:spcBef>
      <a:spcAft>
        <a:spcPct val="0"/>
      </a:spcAft>
      <a:defRPr sz="800" kern="1200">
        <a:solidFill>
          <a:schemeClr val="tx1"/>
        </a:solidFill>
        <a:latin typeface="Arial" pitchFamily="34" charset="0"/>
        <a:ea typeface="+mn-ea"/>
        <a:cs typeface="+mn-cs"/>
      </a:defRPr>
    </a:lvl2pPr>
    <a:lvl3pPr marL="609641" algn="l" rtl="0" eaLnBrk="0" fontAlgn="base" hangingPunct="0">
      <a:spcBef>
        <a:spcPct val="30000"/>
      </a:spcBef>
      <a:spcAft>
        <a:spcPct val="0"/>
      </a:spcAft>
      <a:defRPr sz="800" kern="1200">
        <a:solidFill>
          <a:schemeClr val="tx1"/>
        </a:solidFill>
        <a:latin typeface="Arial" pitchFamily="34" charset="0"/>
        <a:ea typeface="+mn-ea"/>
        <a:cs typeface="+mn-cs"/>
      </a:defRPr>
    </a:lvl3pPr>
    <a:lvl4pPr marL="914461" algn="l" rtl="0" eaLnBrk="0" fontAlgn="base" hangingPunct="0">
      <a:spcBef>
        <a:spcPct val="30000"/>
      </a:spcBef>
      <a:spcAft>
        <a:spcPct val="0"/>
      </a:spcAft>
      <a:defRPr sz="800" kern="1200">
        <a:solidFill>
          <a:schemeClr val="tx1"/>
        </a:solidFill>
        <a:latin typeface="Arial" pitchFamily="34" charset="0"/>
        <a:ea typeface="+mn-ea"/>
        <a:cs typeface="+mn-cs"/>
      </a:defRPr>
    </a:lvl4pPr>
    <a:lvl5pPr marL="1219282" algn="l" rtl="0" eaLnBrk="0" fontAlgn="base" hangingPunct="0">
      <a:spcBef>
        <a:spcPct val="30000"/>
      </a:spcBef>
      <a:spcAft>
        <a:spcPct val="0"/>
      </a:spcAft>
      <a:defRPr sz="800" kern="1200">
        <a:solidFill>
          <a:schemeClr val="tx1"/>
        </a:solidFill>
        <a:latin typeface="Arial" pitchFamily="34" charset="0"/>
        <a:ea typeface="+mn-ea"/>
        <a:cs typeface="+mn-cs"/>
      </a:defRPr>
    </a:lvl5pPr>
    <a:lvl6pPr marL="1524102" algn="l" defTabSz="609641" rtl="0" eaLnBrk="1" latinLnBrk="0" hangingPunct="1">
      <a:defRPr sz="800" kern="1200">
        <a:solidFill>
          <a:schemeClr val="tx1"/>
        </a:solidFill>
        <a:latin typeface="+mn-lt"/>
        <a:ea typeface="+mn-ea"/>
        <a:cs typeface="+mn-cs"/>
      </a:defRPr>
    </a:lvl6pPr>
    <a:lvl7pPr marL="1828923" algn="l" defTabSz="609641" rtl="0" eaLnBrk="1" latinLnBrk="0" hangingPunct="1">
      <a:defRPr sz="800" kern="1200">
        <a:solidFill>
          <a:schemeClr val="tx1"/>
        </a:solidFill>
        <a:latin typeface="+mn-lt"/>
        <a:ea typeface="+mn-ea"/>
        <a:cs typeface="+mn-cs"/>
      </a:defRPr>
    </a:lvl7pPr>
    <a:lvl8pPr marL="2133743" algn="l" defTabSz="609641" rtl="0" eaLnBrk="1" latinLnBrk="0" hangingPunct="1">
      <a:defRPr sz="800" kern="1200">
        <a:solidFill>
          <a:schemeClr val="tx1"/>
        </a:solidFill>
        <a:latin typeface="+mn-lt"/>
        <a:ea typeface="+mn-ea"/>
        <a:cs typeface="+mn-cs"/>
      </a:defRPr>
    </a:lvl8pPr>
    <a:lvl9pPr marL="2438564" algn="l" defTabSz="609641"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et.hu/"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rPr>
              <a:t>This presentation is designed to give a brief overview of what is coming for GOES-R.  When</a:t>
            </a:r>
            <a:r>
              <a:rPr lang="en-US" baseline="0" dirty="0">
                <a:latin typeface="Arial" charset="0"/>
              </a:rPr>
              <a:t> we talk about GOES-R we are talking about the series.  At this point the series consists of GOES R, S, T, and U. This presentation does not cover all the aspects of GOES-R.  I hope to give you enough information</a:t>
            </a:r>
            <a:r>
              <a:rPr lang="en-US" dirty="0">
                <a:latin typeface="Arial" charset="0"/>
              </a:rPr>
              <a:t> so that you have a better idea of what is on the horizon and know where to look when you have questions.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sz="800" kern="1200" dirty="0">
                <a:solidFill>
                  <a:schemeClr val="tx1"/>
                </a:solidFill>
                <a:effectLst/>
                <a:latin typeface="Arial" pitchFamily="34" charset="0"/>
                <a:ea typeface="+mn-ea"/>
                <a:cs typeface="+mn-cs"/>
              </a:rPr>
              <a:t>The GLM will detect total strikes</a:t>
            </a:r>
          </a:p>
          <a:p>
            <a:r>
              <a:rPr lang="en-US" sz="800" kern="1200" dirty="0">
                <a:solidFill>
                  <a:schemeClr val="tx1"/>
                </a:solidFill>
                <a:effectLst/>
                <a:latin typeface="Arial" pitchFamily="34" charset="0"/>
                <a:ea typeface="+mn-ea"/>
                <a:cs typeface="+mn-cs"/>
              </a:rPr>
              <a:t>It will compliment todays land based and polar orbiting systems</a:t>
            </a:r>
          </a:p>
          <a:p>
            <a:r>
              <a:rPr lang="en-US" sz="800" kern="1200" dirty="0">
                <a:solidFill>
                  <a:schemeClr val="tx1"/>
                </a:solidFill>
                <a:effectLst/>
                <a:latin typeface="Arial" pitchFamily="34" charset="0"/>
                <a:ea typeface="+mn-ea"/>
                <a:cs typeface="+mn-cs"/>
              </a:rPr>
              <a:t>It will increase coverage over oceans and in areas where there are currently no measurements.</a:t>
            </a:r>
          </a:p>
          <a:p>
            <a:r>
              <a:rPr lang="en-US" sz="800" kern="1200" dirty="0">
                <a:solidFill>
                  <a:schemeClr val="tx1"/>
                </a:solidFill>
                <a:effectLst/>
                <a:latin typeface="Arial" pitchFamily="34" charset="0"/>
                <a:ea typeface="+mn-ea"/>
                <a:cs typeface="+mn-cs"/>
              </a:rPr>
              <a:t>Dr. Steve Goodman, the program scientist for GOES-R mentions that one of the selling points for the sensor was that it will help with aviation convective weather hazards over the oceans.</a:t>
            </a:r>
          </a:p>
          <a:p>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dirty="0"/>
              <a:t>You</a:t>
            </a:r>
            <a:r>
              <a:rPr lang="en-US" baseline="0" dirty="0"/>
              <a:t> will most notice the increased temporal, spatial and spectral coverage.  If you are research orientated, you will appreciate the increased radiometric resolution even more.  There will also be better navigation capabilities.</a:t>
            </a:r>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87606ED-815B-4756-B43F-89AF5EB6A3CF}" type="slidenum">
              <a:rPr lang="en-US" smtClean="0">
                <a:latin typeface="Arial" charset="0"/>
              </a:rPr>
              <a:pPr/>
              <a:t>12</a:t>
            </a:fld>
            <a:endParaRPr lang="en-US">
              <a:latin typeface="Arial" charset="0"/>
            </a:endParaRPr>
          </a:p>
        </p:txBody>
      </p:sp>
      <p:sp>
        <p:nvSpPr>
          <p:cNvPr id="96259" name="Rectangle 2"/>
          <p:cNvSpPr>
            <a:spLocks noGrp="1" noRot="1" noChangeAspect="1" noChangeArrowheads="1" noTextEdit="1"/>
          </p:cNvSpPr>
          <p:nvPr>
            <p:ph type="sldImg"/>
          </p:nvPr>
        </p:nvSpPr>
        <p:spPr>
          <a:xfrm>
            <a:off x="1141413" y="687388"/>
            <a:ext cx="4575175" cy="3429000"/>
          </a:xfrm>
          <a:ln/>
        </p:spPr>
      </p:sp>
      <p:sp>
        <p:nvSpPr>
          <p:cNvPr id="96260" name="Rectangle 3"/>
          <p:cNvSpPr>
            <a:spLocks noGrp="1" noChangeArrowheads="1"/>
          </p:cNvSpPr>
          <p:nvPr>
            <p:ph type="body" idx="1"/>
          </p:nvPr>
        </p:nvSpPr>
        <p:spPr>
          <a:xfrm>
            <a:off x="685800" y="4343400"/>
            <a:ext cx="5486400" cy="4113213"/>
          </a:xfrm>
          <a:noFill/>
          <a:ln/>
        </p:spPr>
        <p:txBody>
          <a:bodyPr/>
          <a:lstStyle/>
          <a:p>
            <a:pPr eaLnBrk="1" hangingPunct="1"/>
            <a:r>
              <a:rPr lang="en-US" dirty="0">
                <a:latin typeface="Arial" charset="0"/>
                <a:cs typeface="Arial" charset="0"/>
              </a:rPr>
              <a:t>It currently takes 26 minutes (26:06) for the current GOES to make a full disk scan.  With GOES-R , a full</a:t>
            </a:r>
            <a:r>
              <a:rPr lang="en-US" baseline="0" dirty="0">
                <a:latin typeface="Arial" charset="0"/>
                <a:cs typeface="Arial" charset="0"/>
              </a:rPr>
              <a:t> disk scan </a:t>
            </a:r>
            <a:r>
              <a:rPr lang="en-US" dirty="0">
                <a:latin typeface="Arial" charset="0"/>
                <a:cs typeface="Arial" charset="0"/>
              </a:rPr>
              <a:t>will take only 5 minutes.  Schedules are not fully determined yet, but at the minimum, there will be a full disk scan every</a:t>
            </a:r>
            <a:r>
              <a:rPr lang="en-US" baseline="0" dirty="0">
                <a:latin typeface="Arial" charset="0"/>
                <a:cs typeface="Arial" charset="0"/>
              </a:rPr>
              <a:t> 15 minutes.  </a:t>
            </a:r>
            <a:endParaRPr lang="en-US" dirty="0">
              <a:latin typeface="Arial" charset="0"/>
              <a:cs typeface="Arial" charset="0"/>
            </a:endParaRPr>
          </a:p>
          <a:p>
            <a:pPr eaLnBrk="1" hangingPunct="1"/>
            <a:endParaRPr lang="en-US" dirty="0">
              <a:latin typeface="Arial" charset="0"/>
              <a:cs typeface="Arial" charset="0"/>
            </a:endParaRPr>
          </a:p>
          <a:p>
            <a:pPr defTabSz="568325" eaLnBrk="0" hangingPunct="0"/>
            <a:r>
              <a:rPr lang="en-US" b="1" dirty="0">
                <a:solidFill>
                  <a:srgbClr val="FFFF00"/>
                </a:solidFill>
              </a:rPr>
              <a:t>					</a:t>
            </a:r>
            <a:r>
              <a:rPr lang="en-US" b="1" dirty="0">
                <a:solidFill>
                  <a:schemeClr val="bg1"/>
                </a:solidFill>
              </a:rPr>
              <a:t>Current 		</a:t>
            </a:r>
            <a:r>
              <a:rPr lang="en-US" b="1" dirty="0">
                <a:solidFill>
                  <a:srgbClr val="FFFF00"/>
                </a:solidFill>
              </a:rPr>
              <a:t>ABI		</a:t>
            </a:r>
            <a:endParaRPr lang="en-US" b="1" dirty="0">
              <a:solidFill>
                <a:schemeClr val="bg1"/>
              </a:solidFill>
            </a:endParaRPr>
          </a:p>
          <a:p>
            <a:pPr defTabSz="568325" eaLnBrk="0" hangingPunct="0"/>
            <a:r>
              <a:rPr lang="en-US" b="1" dirty="0">
                <a:solidFill>
                  <a:srgbClr val="FFFF00"/>
                </a:solidFill>
              </a:rPr>
              <a:t>	</a:t>
            </a:r>
            <a:r>
              <a:rPr lang="en-US" dirty="0">
                <a:solidFill>
                  <a:srgbClr val="FFFF00"/>
                </a:solidFill>
              </a:rPr>
              <a:t>Full disk				</a:t>
            </a:r>
            <a:r>
              <a:rPr lang="en-US" dirty="0">
                <a:solidFill>
                  <a:schemeClr val="bg1"/>
                </a:solidFill>
              </a:rPr>
              <a:t>Every 3 hours 	</a:t>
            </a:r>
            <a:r>
              <a:rPr lang="en-US" dirty="0">
                <a:solidFill>
                  <a:srgbClr val="FFFF00"/>
                </a:solidFill>
              </a:rPr>
              <a:t>Every 15 min.</a:t>
            </a:r>
            <a:endParaRPr lang="en-US" dirty="0">
              <a:solidFill>
                <a:schemeClr val="bg1"/>
              </a:solidFill>
            </a:endParaRPr>
          </a:p>
          <a:p>
            <a:pPr defTabSz="568325" eaLnBrk="0" hangingPunct="0"/>
            <a:r>
              <a:rPr lang="en-US" dirty="0">
                <a:solidFill>
                  <a:srgbClr val="FFFF00"/>
                </a:solidFill>
              </a:rPr>
              <a:t>	CONUS        			</a:t>
            </a:r>
            <a:r>
              <a:rPr lang="en-US" dirty="0">
                <a:solidFill>
                  <a:schemeClr val="bg1"/>
                </a:solidFill>
              </a:rPr>
              <a:t> ~Every 15 min. </a:t>
            </a:r>
            <a:r>
              <a:rPr lang="en-US" dirty="0">
                <a:solidFill>
                  <a:srgbClr val="FFFF00"/>
                </a:solidFill>
              </a:rPr>
              <a:t>Every 5 min.</a:t>
            </a:r>
            <a:endParaRPr lang="en-US" dirty="0">
              <a:solidFill>
                <a:schemeClr val="bg1"/>
              </a:solidFill>
            </a:endParaRPr>
          </a:p>
          <a:p>
            <a:pPr defTabSz="568325" eaLnBrk="0" hangingPunct="0"/>
            <a:r>
              <a:rPr lang="en-US" dirty="0">
                <a:solidFill>
                  <a:srgbClr val="FFFF00"/>
                </a:solidFill>
              </a:rPr>
              <a:t>	</a:t>
            </a:r>
            <a:r>
              <a:rPr lang="en-US" dirty="0" err="1">
                <a:solidFill>
                  <a:srgbClr val="FFFF00"/>
                </a:solidFill>
              </a:rPr>
              <a:t>Mesoscale</a:t>
            </a:r>
            <a:r>
              <a:rPr lang="en-US" dirty="0">
                <a:solidFill>
                  <a:srgbClr val="FFFF00"/>
                </a:solidFill>
              </a:rPr>
              <a:t>				</a:t>
            </a:r>
            <a:r>
              <a:rPr lang="en-US" dirty="0">
                <a:solidFill>
                  <a:schemeClr val="bg1"/>
                </a:solidFill>
              </a:rPr>
              <a:t> n/a 			</a:t>
            </a:r>
            <a:r>
              <a:rPr lang="en-US" dirty="0">
                <a:solidFill>
                  <a:srgbClr val="FFFF00"/>
                </a:solidFill>
              </a:rPr>
              <a:t>Every 30 sec.</a:t>
            </a:r>
            <a:endParaRPr lang="en-US" dirty="0">
              <a:solidFill>
                <a:schemeClr val="bg1"/>
              </a:solidFill>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r>
              <a:rPr lang="en-US" dirty="0">
                <a:latin typeface="Arial" charset="0"/>
                <a:cs typeface="Arial" charset="0"/>
              </a:rPr>
              <a:t>Mode 3 </a:t>
            </a:r>
            <a:r>
              <a:rPr lang="en-US" dirty="0" err="1">
                <a:latin typeface="Arial" charset="0"/>
                <a:cs typeface="Arial" charset="0"/>
              </a:rPr>
              <a:t>vs</a:t>
            </a:r>
            <a:r>
              <a:rPr lang="en-US" dirty="0">
                <a:latin typeface="Arial" charset="0"/>
                <a:cs typeface="Arial" charset="0"/>
              </a:rPr>
              <a:t> Mode 4</a:t>
            </a:r>
          </a:p>
          <a:p>
            <a:pPr eaLnBrk="1" hangingPunct="1"/>
            <a:endParaRPr lang="en-US" dirty="0">
              <a:latin typeface="Arial" charset="0"/>
              <a:cs typeface="Arial" charset="0"/>
            </a:endParaRPr>
          </a:p>
          <a:p>
            <a:pPr eaLnBrk="1" hangingPunct="1"/>
            <a:r>
              <a:rPr lang="en-US" dirty="0">
                <a:latin typeface="Arial" charset="0"/>
                <a:cs typeface="Arial" charset="0"/>
              </a:rPr>
              <a:t>Mode 3 – in 15 minutes: on FD, CONUS 3 times (every 5 minutes) and 1000km x 1000km every 30 seconds</a:t>
            </a:r>
          </a:p>
          <a:p>
            <a:pPr eaLnBrk="1" hangingPunct="1"/>
            <a:r>
              <a:rPr lang="en-US" dirty="0">
                <a:latin typeface="Arial" charset="0"/>
                <a:cs typeface="Arial" charset="0"/>
              </a:rPr>
              <a:t>Mode 4 – 5 minute FD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7F0C838-F30B-482A-B677-4B13445F3C52}" type="slidenum">
              <a:rPr lang="en-US" smtClean="0">
                <a:latin typeface="Arial" charset="0"/>
              </a:rPr>
              <a:pPr/>
              <a:t>13</a:t>
            </a:fld>
            <a:endParaRPr lang="en-US">
              <a:latin typeface="Arial" charset="0"/>
            </a:endParaRPr>
          </a:p>
        </p:txBody>
      </p:sp>
      <p:sp>
        <p:nvSpPr>
          <p:cNvPr id="93187" name="Rectangle 2"/>
          <p:cNvSpPr>
            <a:spLocks noGrp="1" noRot="1" noChangeAspect="1" noChangeArrowheads="1" noTextEdit="1"/>
          </p:cNvSpPr>
          <p:nvPr>
            <p:ph type="sldImg"/>
          </p:nvPr>
        </p:nvSpPr>
        <p:spPr>
          <a:xfrm>
            <a:off x="1150938" y="671513"/>
            <a:ext cx="4581525" cy="3433762"/>
          </a:xfrm>
          <a:ln/>
        </p:spPr>
      </p:sp>
      <p:sp>
        <p:nvSpPr>
          <p:cNvPr id="93188" name="Rectangle 3"/>
          <p:cNvSpPr>
            <a:spLocks noGrp="1" noChangeArrowheads="1"/>
          </p:cNvSpPr>
          <p:nvPr>
            <p:ph type="body" idx="1"/>
          </p:nvPr>
        </p:nvSpPr>
        <p:spPr>
          <a:xfrm>
            <a:off x="908050" y="4329113"/>
            <a:ext cx="5067300" cy="4105275"/>
          </a:xfrm>
          <a:noFill/>
          <a:ln/>
        </p:spPr>
        <p:txBody>
          <a:bodyPr lIns="90057" tIns="45028" rIns="90057" bIns="45028"/>
          <a:lstStyle/>
          <a:p>
            <a:r>
              <a:rPr lang="en-US" sz="800" kern="1200" dirty="0">
                <a:solidFill>
                  <a:schemeClr val="tx1"/>
                </a:solidFill>
                <a:effectLst/>
                <a:latin typeface="Arial" pitchFamily="34" charset="0"/>
                <a:ea typeface="+mn-ea"/>
                <a:cs typeface="+mn-cs"/>
              </a:rPr>
              <a:t>We will go from the current 5 bands to 16 bands:  In the visible and near infrared region, we will go from 1 band to 6 bands;  In the short wave, water vapor, and long wave infrared, we will go from 4 to 10 channels.  Currently our visible resolution is 1 km – that will increase to 0.5 km for the same wavelength.  In the SW, WV, and LW region, we will go from 4km resolution down to 2 km resolution.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sz="800" kern="1200" dirty="0">
                <a:solidFill>
                  <a:schemeClr val="tx1"/>
                </a:solidFill>
                <a:effectLst/>
                <a:latin typeface="Arial" pitchFamily="34" charset="0"/>
                <a:ea typeface="+mn-ea"/>
                <a:cs typeface="+mn-cs"/>
              </a:rPr>
              <a:t>Now a few examples that highlight some of the capabilities of the ABI:</a:t>
            </a:r>
          </a:p>
          <a:p>
            <a:r>
              <a:rPr lang="en-US" sz="800" kern="1200" dirty="0">
                <a:solidFill>
                  <a:schemeClr val="tx1"/>
                </a:solidFill>
                <a:effectLst/>
                <a:latin typeface="Arial" pitchFamily="34" charset="0"/>
                <a:ea typeface="+mn-ea"/>
                <a:cs typeface="+mn-cs"/>
              </a:rPr>
              <a:t>This is a color image that is called an RGB image : different channels are put on the red, green, and blue colors to create it.  If you want to know more about this, COMET has a module on RGBs and the reference is at the end of this Presentation.  The European satellite has many of the same channels that we will have with GOES-R, so one of the first things we are doing is becoming familiar with what is already available.  This one is often called natural color.  It uses 2 visible channels and one near IR channel.  As you can see, vegetated areas are green, the water is dark, low clouds are white, high ice clouds and snow are cyan.</a:t>
            </a:r>
          </a:p>
          <a:p>
            <a:r>
              <a:rPr lang="en-US" sz="800" kern="1200" dirty="0">
                <a:solidFill>
                  <a:schemeClr val="tx1"/>
                </a:solidFill>
                <a:effectLst/>
                <a:latin typeface="Arial" pitchFamily="34" charset="0"/>
                <a:ea typeface="+mn-ea"/>
                <a:cs typeface="+mn-cs"/>
              </a:rPr>
              <a:t> </a:t>
            </a:r>
          </a:p>
          <a:p>
            <a:endParaRPr lang="en-US" b="1" dirty="0"/>
          </a:p>
          <a:p>
            <a:endParaRPr lang="en-US" b="1" dirty="0"/>
          </a:p>
          <a:p>
            <a:endParaRPr lang="en-US" b="1" dirty="0"/>
          </a:p>
          <a:p>
            <a:r>
              <a:rPr lang="en-US" b="1" dirty="0"/>
              <a:t>Cloud streets over the Black Sea (24 February 2007) </a:t>
            </a:r>
            <a:r>
              <a:rPr lang="en-US" dirty="0"/>
              <a:t>by </a:t>
            </a:r>
            <a:r>
              <a:rPr lang="en-US" dirty="0" err="1"/>
              <a:t>Mária</a:t>
            </a:r>
            <a:r>
              <a:rPr lang="en-US" dirty="0"/>
              <a:t> </a:t>
            </a:r>
            <a:r>
              <a:rPr lang="en-US" dirty="0" err="1"/>
              <a:t>Putsay</a:t>
            </a:r>
            <a:r>
              <a:rPr lang="en-US" dirty="0"/>
              <a:t>, </a:t>
            </a:r>
            <a:r>
              <a:rPr lang="en-US" dirty="0" err="1"/>
              <a:t>Kornél</a:t>
            </a:r>
            <a:r>
              <a:rPr lang="en-US" dirty="0"/>
              <a:t> </a:t>
            </a:r>
            <a:r>
              <a:rPr lang="en-US" dirty="0" err="1"/>
              <a:t>Kolláth</a:t>
            </a:r>
            <a:r>
              <a:rPr lang="en-US" dirty="0"/>
              <a:t> and </a:t>
            </a:r>
            <a:r>
              <a:rPr lang="en-US" dirty="0" err="1"/>
              <a:t>Ildikó</a:t>
            </a:r>
            <a:r>
              <a:rPr lang="en-US" dirty="0"/>
              <a:t> </a:t>
            </a:r>
            <a:r>
              <a:rPr lang="en-US" dirty="0" err="1"/>
              <a:t>Szenyán</a:t>
            </a:r>
            <a:r>
              <a:rPr lang="en-US" dirty="0"/>
              <a:t> (</a:t>
            </a:r>
            <a:r>
              <a:rPr lang="en-US" dirty="0">
                <a:hlinkClick r:id="rId3"/>
              </a:rPr>
              <a:t>Hungarian Meteorological Service</a:t>
            </a:r>
            <a:r>
              <a:rPr lang="en-US" dirty="0"/>
              <a:t>) </a:t>
            </a:r>
            <a:endParaRPr lang="en-US" b="1"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dirty="0"/>
              <a:t>There is</a:t>
            </a:r>
            <a:r>
              <a:rPr lang="en-US" baseline="0" dirty="0"/>
              <a:t> at least 1 MODIS pass on the west coast of Africa for this event.  (March 3 at 1415 UTC).  No individual author listed on the web pages.</a:t>
            </a:r>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dirty="0"/>
              <a:t>This is an example of the ABI-based AIR MASS product again</a:t>
            </a:r>
            <a:r>
              <a:rPr lang="en-US" baseline="0" dirty="0"/>
              <a:t> patterned after similar products available from MSG.  The green areas are tropical air masses characterized by low ozone levels,  the red colors are associated with dryer regions and the blue colors indicate the temperature associated with cold air.</a:t>
            </a:r>
          </a:p>
          <a:p>
            <a:endParaRPr lang="en-US" baseline="0" dirty="0"/>
          </a:p>
          <a:p>
            <a:r>
              <a:rPr lang="en-US" baseline="0" dirty="0"/>
              <a:t>This ABI – based product is created by</a:t>
            </a:r>
          </a:p>
          <a:p>
            <a:r>
              <a:rPr lang="en-US" baseline="0" dirty="0"/>
              <a:t>Red – shows the difference between Channel 8 (6.2um) and Channel 10 (7.3um) scaled from -29C to -4C</a:t>
            </a:r>
          </a:p>
          <a:p>
            <a:r>
              <a:rPr lang="en-US" baseline="0" dirty="0"/>
              <a:t>Green – shows the difference between channel 11 (9.7um) and channel 15 (12.2um)</a:t>
            </a:r>
          </a:p>
          <a:p>
            <a:r>
              <a:rPr lang="en-US" baseline="0" dirty="0"/>
              <a:t>Blue – is the channel 8 scaled from 243 K to 208 K</a:t>
            </a:r>
          </a:p>
          <a:p>
            <a:endParaRPr lang="en-US" baseline="0" dirty="0"/>
          </a:p>
          <a:p>
            <a:r>
              <a:rPr lang="en-US" baseline="0" dirty="0"/>
              <a:t>Hourly lightning from WWLLN is show in red. </a:t>
            </a:r>
            <a:endParaRPr lang="en-US" dirty="0"/>
          </a:p>
        </p:txBody>
      </p:sp>
      <p:sp>
        <p:nvSpPr>
          <p:cNvPr id="4" name="Slide Number Placeholder 3"/>
          <p:cNvSpPr>
            <a:spLocks noGrp="1"/>
          </p:cNvSpPr>
          <p:nvPr>
            <p:ph type="sldNum" sz="quarter" idx="10"/>
          </p:nvPr>
        </p:nvSpPr>
        <p:spPr/>
        <p:txBody>
          <a:bodyPr/>
          <a:lstStyle/>
          <a:p>
            <a:fld id="{F827E849-F866-4AEA-BEE4-6BD743F27F8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Currently there are 5 channels</a:t>
            </a:r>
            <a:r>
              <a:rPr lang="en-US" baseline="0" dirty="0"/>
              <a:t> on GOES</a:t>
            </a:r>
            <a:endParaRPr lang="en-US" dirty="0"/>
          </a:p>
        </p:txBody>
      </p:sp>
      <p:sp>
        <p:nvSpPr>
          <p:cNvPr id="4" name="Slide Number Placeholder 3"/>
          <p:cNvSpPr>
            <a:spLocks noGrp="1"/>
          </p:cNvSpPr>
          <p:nvPr>
            <p:ph type="sldNum" sz="quarter" idx="10"/>
          </p:nvPr>
        </p:nvSpPr>
        <p:spPr/>
        <p:txBody>
          <a:bodyPr/>
          <a:lstStyle/>
          <a:p>
            <a:fld id="{31073634-ADCB-45F2-A0D5-0057FF34DFE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44ECC-6349-4EB1-A810-6D55C4944A6D}" type="slidenum">
              <a:rPr lang="en-US"/>
              <a:pPr/>
              <a:t>19</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r>
              <a:rPr lang="en-US" dirty="0"/>
              <a:t>With</a:t>
            </a:r>
            <a:r>
              <a:rPr lang="en-US" baseline="0" dirty="0"/>
              <a:t> GOES-R, there will be 16 channels!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sz="800" kern="1200" dirty="0">
                <a:solidFill>
                  <a:schemeClr val="tx1"/>
                </a:solidFill>
                <a:effectLst/>
                <a:latin typeface="Arial" pitchFamily="34" charset="0"/>
                <a:ea typeface="+mn-ea"/>
                <a:cs typeface="+mn-cs"/>
              </a:rPr>
              <a:t>We hope to briefly address:</a:t>
            </a:r>
          </a:p>
          <a:p>
            <a:r>
              <a:rPr lang="en-US" sz="800" kern="1200" dirty="0">
                <a:solidFill>
                  <a:schemeClr val="tx1"/>
                </a:solidFill>
                <a:effectLst/>
                <a:latin typeface="Arial" pitchFamily="34" charset="0"/>
                <a:ea typeface="+mn-ea"/>
                <a:cs typeface="+mn-cs"/>
              </a:rPr>
              <a:t>Why are there changes and when will they happen?</a:t>
            </a:r>
          </a:p>
          <a:p>
            <a:r>
              <a:rPr lang="en-US" sz="800" kern="1200" dirty="0">
                <a:solidFill>
                  <a:schemeClr val="tx1"/>
                </a:solidFill>
                <a:effectLst/>
                <a:latin typeface="Arial" pitchFamily="34" charset="0"/>
                <a:ea typeface="+mn-ea"/>
                <a:cs typeface="+mn-cs"/>
              </a:rPr>
              <a:t>How can we get ready for them now?</a:t>
            </a:r>
          </a:p>
          <a:p>
            <a:r>
              <a:rPr lang="en-US" sz="800" kern="1200" dirty="0">
                <a:solidFill>
                  <a:schemeClr val="tx1"/>
                </a:solidFill>
                <a:effectLst/>
                <a:latin typeface="Arial" pitchFamily="34" charset="0"/>
                <a:ea typeface="+mn-ea"/>
                <a:cs typeface="+mn-cs"/>
              </a:rPr>
              <a:t>What sensors are we talking about and what  are the expected major changes?</a:t>
            </a:r>
          </a:p>
          <a:p>
            <a:r>
              <a:rPr lang="en-US" sz="800" kern="1200" dirty="0">
                <a:solidFill>
                  <a:schemeClr val="tx1"/>
                </a:solidFill>
                <a:effectLst/>
                <a:latin typeface="Arial" pitchFamily="34" charset="0"/>
                <a:ea typeface="+mn-ea"/>
                <a:cs typeface="+mn-cs"/>
              </a:rPr>
              <a:t>Just a few examples for the imager and of course, some information links.</a:t>
            </a:r>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41413" y="685800"/>
            <a:ext cx="4575175" cy="3429000"/>
          </a:xfrm>
          <a:ln/>
        </p:spPr>
      </p:sp>
      <p:sp>
        <p:nvSpPr>
          <p:cNvPr id="103427" name="Notes Placeholder 2"/>
          <p:cNvSpPr>
            <a:spLocks noGrp="1"/>
          </p:cNvSpPr>
          <p:nvPr>
            <p:ph type="body" idx="1"/>
          </p:nvPr>
        </p:nvSpPr>
        <p:spPr>
          <a:noFill/>
          <a:ln/>
        </p:spPr>
        <p:txBody>
          <a:bodyPr/>
          <a:lstStyle/>
          <a:p>
            <a:pPr eaLnBrk="1" hangingPunct="1"/>
            <a:r>
              <a:rPr lang="en-US" dirty="0">
                <a:latin typeface="Arial" charset="0"/>
              </a:rPr>
              <a:t>Information for this table was gleaned from Schmit, T. J., M. M. </a:t>
            </a:r>
            <a:r>
              <a:rPr lang="en-US" dirty="0" err="1">
                <a:latin typeface="Arial" charset="0"/>
              </a:rPr>
              <a:t>Gunshor</a:t>
            </a:r>
            <a:r>
              <a:rPr lang="en-US" dirty="0">
                <a:latin typeface="Arial" charset="0"/>
              </a:rPr>
              <a:t>, W. P. </a:t>
            </a:r>
            <a:r>
              <a:rPr lang="en-US" dirty="0" err="1">
                <a:latin typeface="Arial" charset="0"/>
              </a:rPr>
              <a:t>Menzel</a:t>
            </a:r>
            <a:r>
              <a:rPr lang="en-US" dirty="0">
                <a:latin typeface="Arial" charset="0"/>
              </a:rPr>
              <a:t>, J. J. Gurka, J. Li, and A. S. Bachmeier, 2005: Introducing the next-generation Advanced Baseline Imager on GOES-R. </a:t>
            </a:r>
            <a:r>
              <a:rPr lang="en-US" i="1" dirty="0">
                <a:latin typeface="Arial" charset="0"/>
              </a:rPr>
              <a:t>Bull. Amer. Meteor. Soc</a:t>
            </a:r>
            <a:r>
              <a:rPr lang="en-US" dirty="0">
                <a:latin typeface="Arial" charset="0"/>
              </a:rPr>
              <a:t>., </a:t>
            </a:r>
            <a:r>
              <a:rPr lang="en-US" b="1" dirty="0">
                <a:latin typeface="Arial" charset="0"/>
              </a:rPr>
              <a:t>86</a:t>
            </a:r>
            <a:r>
              <a:rPr lang="en-US" dirty="0">
                <a:latin typeface="Arial" charset="0"/>
              </a:rPr>
              <a:t>, 1079-1096.  </a:t>
            </a:r>
          </a:p>
          <a:p>
            <a:r>
              <a:rPr lang="en-US" dirty="0">
                <a:latin typeface="Arial" charset="0"/>
              </a:rPr>
              <a:t>ABI will have 16 channel.  This table shows the first 6.  From our geostationary perspective, 5 of these channels will be new.</a:t>
            </a:r>
          </a:p>
          <a:p>
            <a:r>
              <a:rPr lang="en-US" dirty="0">
                <a:latin typeface="Arial" charset="0"/>
              </a:rPr>
              <a:t>As we get more channels, it becomes a little more difficult to summarize in a table such as this the sample or primary uses because there are many uses depending on what you want to see.  We can say that all these channels will view clouds, the exception being that channel 4 will not generally see the lower cloud or surface features because of water vapor absorption in this region.  We can make a few general comments.  The 2</a:t>
            </a:r>
            <a:r>
              <a:rPr lang="en-US" baseline="30000" dirty="0">
                <a:latin typeface="Arial" charset="0"/>
              </a:rPr>
              <a:t>nd</a:t>
            </a:r>
            <a:r>
              <a:rPr lang="en-US" dirty="0">
                <a:latin typeface="Arial" charset="0"/>
              </a:rPr>
              <a:t> channel at 0.64 micrometers is very close to what is currently on GOES and is a “heritage” channel.  It is most closely associated with the “red” portion of the visible regions.  I say this because the visible spectrum is continuous and therefore there are no clear boundaries between one color and the next.  The ranges for various colors are an approximation and sometimes will be different depending on the source of information.  Band 1 with a central wavelength of 0.47 um associates</a:t>
            </a:r>
            <a:r>
              <a:rPr lang="en-US" baseline="0" dirty="0">
                <a:latin typeface="Arial" charset="0"/>
              </a:rPr>
              <a:t> most closely</a:t>
            </a:r>
            <a:r>
              <a:rPr lang="en-US" dirty="0">
                <a:latin typeface="Arial" charset="0"/>
              </a:rPr>
              <a:t> with the blue portion of the visible spectrum.  The other channels are beyond the visible part of the spectrum that our eyes can detect.  ABI will not have a  “green” band so we cannot create a “true” color image.  Experimental work by Steve Miller indicates that we can simulate the “green” band from correlation between</a:t>
            </a:r>
            <a:r>
              <a:rPr lang="en-US" baseline="0" dirty="0">
                <a:latin typeface="Arial" charset="0"/>
              </a:rPr>
              <a:t> the red, blue, and the 0.865 channel and what results when compared with the true RGB from other satellites that have the channels such as is on MODIS.</a:t>
            </a:r>
            <a:r>
              <a:rPr lang="en-US" dirty="0">
                <a:latin typeface="Arial" charset="0"/>
              </a:rPr>
              <a:t>.  The channels in this tables have very similar counterparts on MODIS, the polar orbiting satellite, and most of the channels depicted here have counterparts on the </a:t>
            </a:r>
            <a:r>
              <a:rPr lang="en-US" dirty="0" err="1">
                <a:latin typeface="Arial" charset="0"/>
              </a:rPr>
              <a:t>Severi</a:t>
            </a:r>
            <a:r>
              <a:rPr lang="en-US" dirty="0">
                <a:latin typeface="Arial" charset="0"/>
              </a:rPr>
              <a:t> instrument of </a:t>
            </a:r>
            <a:r>
              <a:rPr lang="en-US" dirty="0" err="1">
                <a:latin typeface="Arial" charset="0"/>
              </a:rPr>
              <a:t>Meteosat</a:t>
            </a:r>
            <a:r>
              <a:rPr lang="en-US" dirty="0">
                <a:latin typeface="Arial" charset="0"/>
              </a:rPr>
              <a:t> Second Generation (MSG), which is the Geostationary European Meteorological Satellite.  This allows us to see and experiment with what our European counterparts have discovered and also take advantage of what MODIS has available at higher spatial resolution, but lower temporal resolution.  If you have not seen Scott </a:t>
            </a:r>
            <a:r>
              <a:rPr lang="en-US" dirty="0" err="1">
                <a:latin typeface="Arial" charset="0"/>
              </a:rPr>
              <a:t>Bachmeier’s</a:t>
            </a:r>
            <a:r>
              <a:rPr lang="en-US" dirty="0">
                <a:latin typeface="Arial" charset="0"/>
              </a:rPr>
              <a:t> VISIT session on MODIS products in AWIPS, I recommend you check it out.  The Europeans now use many color composites of the various channels for interpretation and we’ll throw in a few here.  One other item they have commented on is the high resolution visible imagery at 1 km (they went from 3 km to 1 km? ) Notice that we will have increased resolution for the GOES “heritage” channel (from the current 1 km to half km).  This is one channel that we will not be able to get real-time examples of, but from what I see at half km MODIS imagery, I look forward to half km geostationary imagery.  To help explain better what we will be seeing with these various channels and why they are important, I will use examples from other multispectral and </a:t>
            </a:r>
            <a:r>
              <a:rPr lang="en-US" dirty="0" err="1">
                <a:latin typeface="Arial" charset="0"/>
              </a:rPr>
              <a:t>hyperspectral</a:t>
            </a:r>
            <a:r>
              <a:rPr lang="en-US" dirty="0">
                <a:latin typeface="Arial" charset="0"/>
              </a:rPr>
              <a:t> platforms.  .. A quick definition of the difference between the two:</a:t>
            </a:r>
          </a:p>
        </p:txBody>
      </p:sp>
      <p:sp>
        <p:nvSpPr>
          <p:cNvPr id="103428" name="Slide Number Placeholder 3"/>
          <p:cNvSpPr>
            <a:spLocks noGrp="1"/>
          </p:cNvSpPr>
          <p:nvPr>
            <p:ph type="sldNum" sz="quarter" idx="5"/>
          </p:nvPr>
        </p:nvSpPr>
        <p:spPr>
          <a:noFill/>
        </p:spPr>
        <p:txBody>
          <a:bodyPr/>
          <a:lstStyle/>
          <a:p>
            <a:fld id="{B186EA64-F661-43EC-950C-D7A6D612AA6B}" type="slidenum">
              <a:rPr lang="en-US" smtClean="0">
                <a:latin typeface="Arial" charset="0"/>
              </a:rPr>
              <a:pPr/>
              <a:t>22</a:t>
            </a:fld>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41413" y="685800"/>
            <a:ext cx="4575175" cy="3429000"/>
          </a:xfrm>
          <a:ln/>
        </p:spPr>
      </p:sp>
      <p:sp>
        <p:nvSpPr>
          <p:cNvPr id="110595" name="Notes Placeholder 2"/>
          <p:cNvSpPr>
            <a:spLocks noGrp="1"/>
          </p:cNvSpPr>
          <p:nvPr>
            <p:ph type="body" idx="1"/>
          </p:nvPr>
        </p:nvSpPr>
        <p:spPr>
          <a:noFill/>
          <a:ln/>
        </p:spPr>
        <p:txBody>
          <a:bodyPr/>
          <a:lstStyle/>
          <a:p>
            <a:pPr eaLnBrk="1" hangingPunct="1"/>
            <a:r>
              <a:rPr lang="en-US">
                <a:latin typeface="Arial" charset="0"/>
              </a:rPr>
              <a:t>Information gleaned from Schmit, T. J., M. M. Gunshor, W. P. Menzel, J. J. Gurka, J. Li, and A. S. Bachmeier, 2005: Introducing the next-generation Advanced Baseline Imager on GOES-R. </a:t>
            </a:r>
            <a:r>
              <a:rPr lang="en-US" i="1">
                <a:latin typeface="Arial" charset="0"/>
              </a:rPr>
              <a:t>Bull. Amer. Meteor. Soc</a:t>
            </a:r>
            <a:r>
              <a:rPr lang="en-US">
                <a:latin typeface="Arial" charset="0"/>
              </a:rPr>
              <a:t>., </a:t>
            </a:r>
            <a:r>
              <a:rPr lang="en-US" b="1">
                <a:latin typeface="Arial" charset="0"/>
              </a:rPr>
              <a:t>86</a:t>
            </a:r>
            <a:r>
              <a:rPr lang="en-US">
                <a:latin typeface="Arial" charset="0"/>
              </a:rPr>
              <a:t>, 1079-1096.  </a:t>
            </a:r>
          </a:p>
          <a:p>
            <a:endParaRPr lang="en-US">
              <a:latin typeface="Arial" charset="0"/>
            </a:endParaRPr>
          </a:p>
          <a:p>
            <a:r>
              <a:rPr lang="en-US">
                <a:latin typeface="Arial" charset="0"/>
              </a:rPr>
              <a:t>These are the short wave to mid-wave infrared channels.  </a:t>
            </a:r>
          </a:p>
        </p:txBody>
      </p:sp>
      <p:sp>
        <p:nvSpPr>
          <p:cNvPr id="110596" name="Slide Number Placeholder 3"/>
          <p:cNvSpPr>
            <a:spLocks noGrp="1"/>
          </p:cNvSpPr>
          <p:nvPr>
            <p:ph type="sldNum" sz="quarter" idx="5"/>
          </p:nvPr>
        </p:nvSpPr>
        <p:spPr>
          <a:noFill/>
        </p:spPr>
        <p:txBody>
          <a:bodyPr/>
          <a:lstStyle/>
          <a:p>
            <a:fld id="{FCFB7FED-1D46-4BA3-88BD-9A8F690DDD51}" type="slidenum">
              <a:rPr lang="en-US" smtClean="0">
                <a:latin typeface="Arial" charset="0"/>
              </a:rPr>
              <a:pPr/>
              <a:t>23</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baseline="0" dirty="0"/>
              <a:t>We are at the end of the GOES NOP series and we need to have something in place to maintain the continuity of the GOES mission. Over the last 10-15 years we’ve seen a dramatic increase in many aspects of technology, so it in not a surprise that we will see significant increases in spatial, spectral, temporal, and radiometric resolution of resolution of products.  Before we move on to the next slide, I’d like to point out that before a satellite is launched, we refer to it with a letter.  After it is launched, we give it a number.  So you are more familiar with GOES-13 which is our east satellite (which was GOES N before it was launched)</a:t>
            </a:r>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1AAC92C-AA07-45F1-8E2C-76C4392E98EA}" type="slidenum">
              <a:rPr lang="en-US"/>
              <a:pPr/>
              <a:t>4</a:t>
            </a:fld>
            <a:endParaRPr lang="en-US"/>
          </a:p>
        </p:txBody>
      </p:sp>
      <p:sp>
        <p:nvSpPr>
          <p:cNvPr id="699394" name="Rectangle 7"/>
          <p:cNvSpPr txBox="1">
            <a:spLocks noGrp="1" noChangeArrowheads="1"/>
          </p:cNvSpPr>
          <p:nvPr/>
        </p:nvSpPr>
        <p:spPr bwMode="auto">
          <a:xfrm>
            <a:off x="3884316" y="8684914"/>
            <a:ext cx="2972115" cy="457515"/>
          </a:xfrm>
          <a:prstGeom prst="rect">
            <a:avLst/>
          </a:prstGeom>
          <a:noFill/>
          <a:ln w="9525">
            <a:noFill/>
            <a:miter lim="800000"/>
            <a:headEnd/>
            <a:tailEnd/>
          </a:ln>
        </p:spPr>
        <p:txBody>
          <a:bodyPr lIns="91262" tIns="45632" rIns="91262" bIns="45632" anchor="b"/>
          <a:lstStyle/>
          <a:p>
            <a:pPr algn="r" defTabSz="912838"/>
            <a:fld id="{1E80E6B0-CC6D-41AF-B88E-B78F60D1AD79}" type="slidenum">
              <a:rPr lang="en-US" sz="1100"/>
              <a:pPr algn="r" defTabSz="912838"/>
              <a:t>4</a:t>
            </a:fld>
            <a:endParaRPr lang="en-US" sz="1100" dirty="0"/>
          </a:p>
        </p:txBody>
      </p:sp>
      <p:sp>
        <p:nvSpPr>
          <p:cNvPr id="699395" name="Rectangle 2"/>
          <p:cNvSpPr>
            <a:spLocks noGrp="1" noRot="1" noChangeAspect="1" noChangeArrowheads="1" noTextEdit="1"/>
          </p:cNvSpPr>
          <p:nvPr>
            <p:ph type="sldImg"/>
          </p:nvPr>
        </p:nvSpPr>
        <p:spPr>
          <a:xfrm>
            <a:off x="1141413" y="685800"/>
            <a:ext cx="4575175" cy="3429000"/>
          </a:xfrm>
          <a:ln/>
        </p:spPr>
      </p:sp>
      <p:sp>
        <p:nvSpPr>
          <p:cNvPr id="699396" name="Rectangle 3"/>
          <p:cNvSpPr>
            <a:spLocks noGrp="1" noChangeArrowheads="1"/>
          </p:cNvSpPr>
          <p:nvPr>
            <p:ph type="body" idx="1"/>
          </p:nvPr>
        </p:nvSpPr>
        <p:spPr>
          <a:xfrm>
            <a:off x="686114" y="4344030"/>
            <a:ext cx="5487342" cy="4114485"/>
          </a:xfrm>
        </p:spPr>
        <p:txBody>
          <a:bodyPr lIns="91262" tIns="45632" rIns="91262" bIns="45632"/>
          <a:lstStyle/>
          <a:p>
            <a:r>
              <a:rPr lang="en-US" dirty="0"/>
              <a:t>GOES R will be launched in ~ 2 years</a:t>
            </a:r>
            <a:r>
              <a:rPr lang="en-US" baseline="0" dirty="0"/>
              <a:t> (end of 2015 or early 2016).</a:t>
            </a:r>
          </a:p>
          <a:p>
            <a:r>
              <a:rPr lang="en-US" baseline="0" dirty="0"/>
              <a:t>GOES S is scheduled for launch in 2017.  </a:t>
            </a:r>
          </a:p>
          <a:p>
            <a:r>
              <a:rPr lang="en-US" baseline="0" dirty="0"/>
              <a:t>GOES-12 ran out of fuel and was </a:t>
            </a:r>
            <a:r>
              <a:rPr lang="en-US" baseline="0" dirty="0" err="1"/>
              <a:t>decomissioned</a:t>
            </a:r>
            <a:r>
              <a:rPr lang="en-US" baseline="0" dirty="0"/>
              <a:t> this past August (2013)</a:t>
            </a:r>
          </a:p>
          <a:p>
            <a:r>
              <a:rPr lang="en-US" baseline="0" dirty="0"/>
              <a:t>GOES-13 is the east satellite and GOES-15 is the west satellite.  GOES-14 is the spare.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29000"/>
          </a:xfrm>
        </p:spPr>
      </p:sp>
      <p:sp>
        <p:nvSpPr>
          <p:cNvPr id="3" name="Notes Placeholder 2"/>
          <p:cNvSpPr>
            <a:spLocks noGrp="1"/>
          </p:cNvSpPr>
          <p:nvPr>
            <p:ph type="body" idx="1"/>
          </p:nvPr>
        </p:nvSpPr>
        <p:spPr/>
        <p:txBody>
          <a:bodyPr>
            <a:normAutofit/>
          </a:bodyPr>
          <a:lstStyle/>
          <a:p>
            <a:r>
              <a:rPr lang="en-US" sz="800" kern="1200" dirty="0">
                <a:solidFill>
                  <a:schemeClr val="tx1"/>
                </a:solidFill>
                <a:effectLst/>
                <a:latin typeface="Arial" pitchFamily="34" charset="0"/>
                <a:ea typeface="+mn-ea"/>
                <a:cs typeface="+mn-cs"/>
              </a:rPr>
              <a:t>Through training and through an activity called the Proving Ground.  </a:t>
            </a:r>
          </a:p>
          <a:p>
            <a:r>
              <a:rPr lang="en-US" sz="800" kern="1200" dirty="0">
                <a:solidFill>
                  <a:schemeClr val="tx1"/>
                </a:solidFill>
                <a:effectLst/>
                <a:latin typeface="Arial" pitchFamily="34" charset="0"/>
                <a:ea typeface="+mn-ea"/>
                <a:cs typeface="+mn-cs"/>
              </a:rPr>
              <a:t>When GOES-8 was launched, the imagery did not getting into forecast offices right away.  The satellite is a significant investment and a valuable resource to use.  This time for the new GOES series, effort is being put into research and development to make sure the end user is prepared to use the new data and products.  But it is not stopping there, the user is looking at what is being presented to them and giving feedback to the developer. </a:t>
            </a:r>
          </a:p>
          <a:p>
            <a:endParaRPr lang="en-US" dirty="0"/>
          </a:p>
          <a:p>
            <a:endParaRPr lang="en-US" dirty="0"/>
          </a:p>
          <a:p>
            <a:r>
              <a:rPr lang="en-US" dirty="0"/>
              <a:t>Picture – Hurricane specialist</a:t>
            </a:r>
            <a:r>
              <a:rPr lang="en-US" baseline="0" dirty="0"/>
              <a:t> Eric Blake </a:t>
            </a:r>
            <a:endParaRPr lang="en-US" dirty="0"/>
          </a:p>
        </p:txBody>
      </p:sp>
      <p:sp>
        <p:nvSpPr>
          <p:cNvPr id="4" name="Slide Number Placeholder 3"/>
          <p:cNvSpPr>
            <a:spLocks noGrp="1"/>
          </p:cNvSpPr>
          <p:nvPr>
            <p:ph type="sldNum" sz="quarter" idx="10"/>
          </p:nvPr>
        </p:nvSpPr>
        <p:spPr/>
        <p:txBody>
          <a:bodyPr/>
          <a:lstStyle/>
          <a:p>
            <a:pPr>
              <a:defRPr/>
            </a:pPr>
            <a:fld id="{A6ED3FC2-261A-4D47-BCB1-F096AFAD9975}"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41413" y="685800"/>
            <a:ext cx="4575175" cy="3429000"/>
          </a:xfrm>
          <a:ln/>
        </p:spPr>
      </p:sp>
      <p:sp>
        <p:nvSpPr>
          <p:cNvPr id="75779" name="Notes Placeholder 2"/>
          <p:cNvSpPr>
            <a:spLocks noGrp="1"/>
          </p:cNvSpPr>
          <p:nvPr>
            <p:ph type="body" idx="1"/>
          </p:nvPr>
        </p:nvSpPr>
        <p:spPr>
          <a:noFill/>
          <a:ln/>
        </p:spPr>
        <p:txBody>
          <a:bodyPr/>
          <a:lstStyle/>
          <a:p>
            <a:pPr eaLnBrk="1" hangingPunct="1"/>
            <a:r>
              <a:rPr lang="en-US" dirty="0">
                <a:latin typeface="Arial" charset="0"/>
              </a:rPr>
              <a:t>Here is a list of the sensors that will be on GOES-R. Some of these components may not be familiar to you but are very important to ensure the flow of data and products that you and your customers and others have come to depend on.   Did you know that the current GOES already</a:t>
            </a:r>
            <a:r>
              <a:rPr lang="en-US" baseline="0" dirty="0">
                <a:latin typeface="Arial" charset="0"/>
              </a:rPr>
              <a:t> has communication capabilities and Space Environment monitoring?  In the future, these capabilities will be enhanced.</a:t>
            </a:r>
          </a:p>
          <a:p>
            <a:pPr eaLnBrk="1" hangingPunct="1"/>
            <a:r>
              <a:rPr lang="en-US" baseline="0" dirty="0">
                <a:latin typeface="Arial" charset="0"/>
              </a:rPr>
              <a:t>This is the first time there will be a lightning sensor on a geostationary platform.  And our new imager will be called the advanced baseline Imager or ABI for short.</a:t>
            </a:r>
            <a:endParaRPr lang="en-US" dirty="0">
              <a:latin typeface="Arial" charset="0"/>
            </a:endParaRPr>
          </a:p>
          <a:p>
            <a:pPr eaLnBrk="1" hangingPunct="1"/>
            <a:endParaRPr lang="en-US" baseline="0" dirty="0">
              <a:latin typeface="Arial" charset="0"/>
            </a:endParaRPr>
          </a:p>
          <a:p>
            <a:pPr eaLnBrk="1" hangingPunct="1"/>
            <a:endParaRPr lang="en-US" dirty="0">
              <a:latin typeface="Arial" charset="0"/>
            </a:endParaRPr>
          </a:p>
        </p:txBody>
      </p:sp>
      <p:sp>
        <p:nvSpPr>
          <p:cNvPr id="75780" name="Slide Number Placeholder 3"/>
          <p:cNvSpPr>
            <a:spLocks noGrp="1"/>
          </p:cNvSpPr>
          <p:nvPr>
            <p:ph type="sldNum" sz="quarter" idx="5"/>
          </p:nvPr>
        </p:nvSpPr>
        <p:spPr>
          <a:noFill/>
        </p:spPr>
        <p:txBody>
          <a:bodyPr/>
          <a:lstStyle/>
          <a:p>
            <a:fld id="{62A39AD7-2D27-4C4E-9B73-96158FD49EED}" type="slidenum">
              <a:rPr lang="en-US" smtClean="0">
                <a:latin typeface="Arial" charset="0"/>
              </a:rPr>
              <a:pPr/>
              <a:t>6</a:t>
            </a:fld>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27F2B97-8709-41E2-B620-317D6062EA98}" type="slidenum">
              <a:rPr lang="en-US" smtClean="0">
                <a:latin typeface="Arial" charset="0"/>
              </a:rPr>
              <a:pPr/>
              <a:t>7</a:t>
            </a:fld>
            <a:endParaRPr lang="en-US">
              <a:latin typeface="Arial" charset="0"/>
            </a:endParaRPr>
          </a:p>
        </p:txBody>
      </p:sp>
      <p:sp>
        <p:nvSpPr>
          <p:cNvPr id="86019" name="Rectangle 2"/>
          <p:cNvSpPr>
            <a:spLocks noGrp="1" noRot="1" noChangeAspect="1" noChangeArrowheads="1" noTextEdit="1"/>
          </p:cNvSpPr>
          <p:nvPr>
            <p:ph type="sldImg"/>
          </p:nvPr>
        </p:nvSpPr>
        <p:spPr>
          <a:xfrm>
            <a:off x="1141413" y="685800"/>
            <a:ext cx="4575175" cy="3429000"/>
          </a:xfrm>
          <a:ln/>
        </p:spPr>
      </p:sp>
      <p:sp>
        <p:nvSpPr>
          <p:cNvPr id="86020" name="Rectangle 3"/>
          <p:cNvSpPr>
            <a:spLocks noGrp="1" noChangeArrowheads="1"/>
          </p:cNvSpPr>
          <p:nvPr>
            <p:ph type="body" idx="1"/>
          </p:nvPr>
        </p:nvSpPr>
        <p:spPr>
          <a:noFill/>
          <a:ln/>
        </p:spPr>
        <p:txBody>
          <a:bodyPr/>
          <a:lstStyle/>
          <a:p>
            <a:r>
              <a:rPr lang="en-US" sz="800" kern="1200" dirty="0">
                <a:solidFill>
                  <a:schemeClr val="tx1"/>
                </a:solidFill>
                <a:effectLst/>
                <a:latin typeface="Arial" pitchFamily="34" charset="0"/>
                <a:ea typeface="+mn-ea"/>
                <a:cs typeface="+mn-cs"/>
              </a:rPr>
              <a:t>Many people are unaware of these auxiliary services that GOES provides.  Currently there is a Low Rate Information Transmission which will be increased to a High Rate.  There will be a continuation of the Emergency Managers Weather Information Network (EMWIN)  and the Data Collection System (DCS) – again at higher data rates than currently.  GOES will also continue to have the capability to relay distress signals activated from emergency beacons for SARSAT </a:t>
            </a:r>
          </a:p>
          <a:p>
            <a:pPr>
              <a:lnSpc>
                <a:spcPct val="95000"/>
              </a:lnSpc>
              <a:spcBef>
                <a:spcPct val="35000"/>
              </a:spcBef>
            </a:pPr>
            <a:endParaRPr lang="en-US" sz="1400" dirty="0">
              <a:latin typeface="Arial" charset="0"/>
            </a:endParaRPr>
          </a:p>
          <a:p>
            <a:pPr>
              <a:lnSpc>
                <a:spcPct val="95000"/>
              </a:lnSpc>
              <a:spcBef>
                <a:spcPct val="35000"/>
              </a:spcBef>
            </a:pPr>
            <a:r>
              <a:rPr lang="en-US" sz="1400" b="1" i="1" dirty="0"/>
              <a:t>Higher Data Rates for LRIT, EMWIN, DCS, and GRB</a:t>
            </a:r>
            <a:endParaRPr lang="en-US" sz="1400" dirty="0">
              <a:latin typeface="Arial" charset="0"/>
            </a:endParaRPr>
          </a:p>
          <a:p>
            <a:pPr>
              <a:lnSpc>
                <a:spcPct val="95000"/>
              </a:lnSpc>
              <a:spcBef>
                <a:spcPct val="35000"/>
              </a:spcBef>
            </a:pPr>
            <a:endParaRPr lang="en-US" sz="1400" dirty="0">
              <a:latin typeface="Arial" charset="0"/>
            </a:endParaRPr>
          </a:p>
          <a:p>
            <a:pPr>
              <a:lnSpc>
                <a:spcPct val="95000"/>
              </a:lnSpc>
              <a:spcBef>
                <a:spcPct val="35000"/>
              </a:spcBef>
            </a:pPr>
            <a:endParaRPr lang="en-US" sz="1400" dirty="0">
              <a:latin typeface="Arial" charset="0"/>
            </a:endParaRPr>
          </a:p>
          <a:p>
            <a:pPr>
              <a:lnSpc>
                <a:spcPct val="95000"/>
              </a:lnSpc>
              <a:spcBef>
                <a:spcPct val="35000"/>
              </a:spcBef>
            </a:pPr>
            <a:r>
              <a:rPr lang="en-US" sz="1400" dirty="0">
                <a:latin typeface="Arial" charset="0"/>
              </a:rPr>
              <a:t>EMWIN/LRIT Combination</a:t>
            </a:r>
          </a:p>
          <a:p>
            <a:pPr lvl="1">
              <a:lnSpc>
                <a:spcPct val="95000"/>
              </a:lnSpc>
              <a:spcBef>
                <a:spcPct val="35000"/>
              </a:spcBef>
            </a:pPr>
            <a:r>
              <a:rPr lang="en-US" sz="1500" dirty="0">
                <a:latin typeface="Arial" charset="0"/>
              </a:rPr>
              <a:t>Desired Growth Requirements for GOES-R:</a:t>
            </a:r>
          </a:p>
          <a:p>
            <a:pPr lvl="2">
              <a:lnSpc>
                <a:spcPct val="95000"/>
              </a:lnSpc>
              <a:spcBef>
                <a:spcPct val="35000"/>
              </a:spcBef>
            </a:pPr>
            <a:r>
              <a:rPr lang="en-US" dirty="0">
                <a:latin typeface="Arial" charset="0"/>
              </a:rPr>
              <a:t>EMWIN:  19.2 </a:t>
            </a:r>
            <a:r>
              <a:rPr lang="en-US" dirty="0">
                <a:latin typeface="Arial" charset="0"/>
                <a:sym typeface="Wingdings" pitchFamily="2" charset="2"/>
              </a:rPr>
              <a:t> 128 Kbps</a:t>
            </a:r>
          </a:p>
          <a:p>
            <a:pPr lvl="2">
              <a:lnSpc>
                <a:spcPct val="95000"/>
              </a:lnSpc>
              <a:spcBef>
                <a:spcPct val="35000"/>
              </a:spcBef>
            </a:pPr>
            <a:r>
              <a:rPr lang="en-US" dirty="0">
                <a:latin typeface="Arial" charset="0"/>
              </a:rPr>
              <a:t>LRIT:       128 </a:t>
            </a:r>
            <a:r>
              <a:rPr lang="en-US" dirty="0">
                <a:latin typeface="Arial" charset="0"/>
                <a:sym typeface="Wingdings" pitchFamily="2" charset="2"/>
              </a:rPr>
              <a:t> 256 Kbps</a:t>
            </a:r>
          </a:p>
          <a:p>
            <a:pPr lvl="2">
              <a:lnSpc>
                <a:spcPct val="95000"/>
              </a:lnSpc>
              <a:spcBef>
                <a:spcPct val="35000"/>
              </a:spcBef>
            </a:pPr>
            <a:r>
              <a:rPr lang="en-US" dirty="0">
                <a:latin typeface="Arial" charset="0"/>
              </a:rPr>
              <a:t>Proposed GOES-R solution:</a:t>
            </a:r>
          </a:p>
          <a:p>
            <a:pPr lvl="3">
              <a:lnSpc>
                <a:spcPct val="95000"/>
              </a:lnSpc>
              <a:spcBef>
                <a:spcPct val="35000"/>
              </a:spcBef>
            </a:pPr>
            <a:r>
              <a:rPr lang="en-US" dirty="0">
                <a:latin typeface="Arial" charset="0"/>
              </a:rPr>
              <a:t>EMWIN and LRIT combined with a data rate of 400 Kbps</a:t>
            </a:r>
          </a:p>
          <a:p>
            <a:endParaRPr 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8B00A8D-FC56-4A8D-916A-0163955308FD}" type="slidenum">
              <a:rPr lang="en-US" smtClean="0">
                <a:latin typeface="Arial" charset="0"/>
              </a:rPr>
              <a:pPr/>
              <a:t>8</a:t>
            </a:fld>
            <a:endParaRPr lang="en-US">
              <a:latin typeface="Arial" charset="0"/>
            </a:endParaRPr>
          </a:p>
        </p:txBody>
      </p:sp>
      <p:sp>
        <p:nvSpPr>
          <p:cNvPr id="76803" name="Rectangle 2"/>
          <p:cNvSpPr>
            <a:spLocks noGrp="1" noRot="1" noChangeAspect="1" noChangeArrowheads="1" noTextEdit="1"/>
          </p:cNvSpPr>
          <p:nvPr>
            <p:ph type="sldImg"/>
          </p:nvPr>
        </p:nvSpPr>
        <p:spPr>
          <a:xfrm>
            <a:off x="1146175" y="688975"/>
            <a:ext cx="4568825" cy="3424238"/>
          </a:xfrm>
          <a:ln/>
        </p:spPr>
      </p:sp>
      <p:sp>
        <p:nvSpPr>
          <p:cNvPr id="76804" name="Rectangle 3"/>
          <p:cNvSpPr>
            <a:spLocks noGrp="1" noChangeArrowheads="1"/>
          </p:cNvSpPr>
          <p:nvPr>
            <p:ph type="body" idx="1"/>
          </p:nvPr>
        </p:nvSpPr>
        <p:spPr>
          <a:xfrm>
            <a:off x="685800" y="4341813"/>
            <a:ext cx="5486400" cy="4113212"/>
          </a:xfrm>
          <a:noFill/>
          <a:ln/>
        </p:spPr>
        <p:txBody>
          <a:bodyPr/>
          <a:lstStyle/>
          <a:p>
            <a:r>
              <a:rPr lang="en-US" dirty="0">
                <a:latin typeface="Arial" charset="0"/>
              </a:rPr>
              <a:t>Why are we interested in the Sun and in Space Weather? Because it</a:t>
            </a:r>
            <a:r>
              <a:rPr lang="en-US" baseline="0" dirty="0">
                <a:latin typeface="Arial" charset="0"/>
              </a:rPr>
              <a:t> can and does affect many day to day satellite operations as well as other aspects of “technology” that we rely on. </a:t>
            </a:r>
            <a:r>
              <a:rPr lang="en-US" sz="800" kern="1200" dirty="0">
                <a:solidFill>
                  <a:schemeClr val="tx1"/>
                </a:solidFill>
                <a:effectLst/>
                <a:latin typeface="Arial" pitchFamily="34" charset="0"/>
                <a:ea typeface="+mn-ea"/>
                <a:cs typeface="+mn-cs"/>
              </a:rPr>
              <a:t> If significant solar events are detected, equipment can be put in “</a:t>
            </a:r>
            <a:r>
              <a:rPr lang="en-US" sz="800" kern="1200" dirty="0" err="1">
                <a:solidFill>
                  <a:schemeClr val="tx1"/>
                </a:solidFill>
                <a:effectLst/>
                <a:latin typeface="Arial" pitchFamily="34" charset="0"/>
                <a:ea typeface="+mn-ea"/>
                <a:cs typeface="+mn-cs"/>
              </a:rPr>
              <a:t>safe”mode</a:t>
            </a:r>
            <a:r>
              <a:rPr lang="en-US" sz="800" kern="1200" dirty="0">
                <a:solidFill>
                  <a:schemeClr val="tx1"/>
                </a:solidFill>
                <a:effectLst/>
                <a:latin typeface="Arial" pitchFamily="34" charset="0"/>
                <a:ea typeface="+mn-ea"/>
                <a:cs typeface="+mn-cs"/>
              </a:rPr>
              <a:t>.  If GPS measurements are disrupted, navigation will be off.  Increased radiation poses health problems for space station activities as well as polar air flights – these can be minimized when extra solar activity is detected.</a:t>
            </a:r>
            <a:endParaRPr lang="en-US" baseline="0" dirty="0">
              <a:latin typeface="Arial" charset="0"/>
            </a:endParaRPr>
          </a:p>
          <a:p>
            <a:endParaRPr lang="en-US" baseline="0" dirty="0">
              <a:latin typeface="Arial" charset="0"/>
            </a:endParaRPr>
          </a:p>
          <a:p>
            <a:r>
              <a:rPr lang="en-US" baseline="0" dirty="0">
                <a:latin typeface="Arial" charset="0"/>
              </a:rPr>
              <a:t>GOES Satellite Instruments:  X-ray, Proton, Electron, Magnetometer, Solar X-ray Imager</a:t>
            </a:r>
            <a:endParaRPr lang="en-US" dirty="0">
              <a:latin typeface="Arial" charset="0"/>
            </a:endParaRPr>
          </a:p>
          <a:p>
            <a:endParaRPr lang="en-US" dirty="0">
              <a:latin typeface="Arial" charset="0"/>
            </a:endParaRPr>
          </a:p>
          <a:p>
            <a:r>
              <a:rPr lang="en-US" dirty="0">
                <a:latin typeface="Arial" charset="0"/>
              </a:rPr>
              <a:t>Space Environment TOPICS SE-11 - Navigation:</a:t>
            </a:r>
            <a:r>
              <a:rPr lang="en-US" baseline="0" dirty="0">
                <a:latin typeface="Arial" charset="0"/>
              </a:rPr>
              <a:t>  http://www.swpc.noaa.gov/info/Navigation.pdf  Interesting brief article on how terrestrial and satellite based navigation systems are affected by solar and geomagnetic activity.</a:t>
            </a:r>
          </a:p>
          <a:p>
            <a:endParaRPr lang="en-US" baseline="0" dirty="0">
              <a:latin typeface="Arial" charset="0"/>
            </a:endParaRPr>
          </a:p>
          <a:p>
            <a:r>
              <a:rPr lang="en-US" dirty="0">
                <a:latin typeface="Arial" charset="0"/>
              </a:rPr>
              <a:t>Space Environment TOPICS SE-10</a:t>
            </a:r>
            <a:r>
              <a:rPr lang="en-US" baseline="0" dirty="0">
                <a:latin typeface="Arial" charset="0"/>
              </a:rPr>
              <a:t> – Radio Wave Propagation</a:t>
            </a:r>
            <a:endParaRPr 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9FE8D9F-5E3C-48A8-8E33-86D0F799D41B}" type="slidenum">
              <a:rPr lang="en-US" smtClean="0">
                <a:latin typeface="Arial" pitchFamily="34" charset="0"/>
              </a:rPr>
              <a:pPr/>
              <a:t>9</a:t>
            </a:fld>
            <a:endParaRPr lang="en-US">
              <a:latin typeface="Arial" pitchFamily="34" charset="0"/>
            </a:endParaRPr>
          </a:p>
        </p:txBody>
      </p:sp>
      <p:sp>
        <p:nvSpPr>
          <p:cNvPr id="92163" name="Rectangle 2"/>
          <p:cNvSpPr>
            <a:spLocks noGrp="1" noRot="1" noChangeAspect="1" noChangeArrowheads="1" noTextEdit="1"/>
          </p:cNvSpPr>
          <p:nvPr>
            <p:ph type="sldImg"/>
          </p:nvPr>
        </p:nvSpPr>
        <p:spPr>
          <a:xfrm>
            <a:off x="1141413" y="685800"/>
            <a:ext cx="4575175" cy="3429000"/>
          </a:xfrm>
          <a:ln/>
        </p:spPr>
      </p:sp>
      <p:sp>
        <p:nvSpPr>
          <p:cNvPr id="92164" name="Rectangle 3"/>
          <p:cNvSpPr>
            <a:spLocks noGrp="1" noChangeArrowheads="1"/>
          </p:cNvSpPr>
          <p:nvPr>
            <p:ph type="body" idx="1"/>
          </p:nvPr>
        </p:nvSpPr>
        <p:spPr>
          <a:noFill/>
          <a:ln/>
        </p:spPr>
        <p:txBody>
          <a:bodyPr/>
          <a:lstStyle/>
          <a:p>
            <a:r>
              <a:rPr lang="en-US" sz="800" kern="1200" dirty="0">
                <a:solidFill>
                  <a:schemeClr val="tx1"/>
                </a:solidFill>
                <a:effectLst/>
                <a:latin typeface="Arial" pitchFamily="34" charset="0"/>
                <a:ea typeface="+mn-ea"/>
                <a:cs typeface="+mn-cs"/>
              </a:rPr>
              <a:t>This is an estimate of the annual climatological lightning density in the GLM viewing areas.  Values are estimated from polar orbiting sensors: the Lightning Imaging Sensor (LIS) on TRMM and Optical Transient Detector (OTD)  Both visibly detect lightning.  After we get a geostationary sensor, it will be interesting to compare with this image to see what we have been missing.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438" y="1420284"/>
            <a:ext cx="5184299" cy="980017"/>
          </a:xfrm>
        </p:spPr>
        <p:txBody>
          <a:bodyPr/>
          <a:lstStyle/>
          <a:p>
            <a:r>
              <a:rPr lang="en-US"/>
              <a:t>Click to edit Master title style</a:t>
            </a:r>
          </a:p>
        </p:txBody>
      </p:sp>
      <p:sp>
        <p:nvSpPr>
          <p:cNvPr id="3" name="Subtitle 2"/>
          <p:cNvSpPr>
            <a:spLocks noGrp="1"/>
          </p:cNvSpPr>
          <p:nvPr>
            <p:ph type="subTitle" idx="1"/>
          </p:nvPr>
        </p:nvSpPr>
        <p:spPr>
          <a:xfrm>
            <a:off x="914877" y="2590800"/>
            <a:ext cx="4269423" cy="1168400"/>
          </a:xfrm>
        </p:spPr>
        <p:txBody>
          <a:bodyPr/>
          <a:lstStyle>
            <a:lvl1pPr marL="0" indent="0" algn="ctr">
              <a:buNone/>
              <a:defRPr/>
            </a:lvl1pPr>
            <a:lvl2pPr marL="304821" indent="0" algn="ctr">
              <a:buNone/>
              <a:defRPr/>
            </a:lvl2pPr>
            <a:lvl3pPr marL="609641" indent="0" algn="ctr">
              <a:buNone/>
              <a:defRPr/>
            </a:lvl3pPr>
            <a:lvl4pPr marL="914461" indent="0" algn="ctr">
              <a:buNone/>
              <a:defRPr/>
            </a:lvl4pPr>
            <a:lvl5pPr marL="1219282" indent="0" algn="ctr">
              <a:buNone/>
              <a:defRPr/>
            </a:lvl5pPr>
            <a:lvl6pPr marL="1524102" indent="0" algn="ctr">
              <a:buNone/>
              <a:defRPr/>
            </a:lvl6pPr>
            <a:lvl7pPr marL="1828923" indent="0" algn="ctr">
              <a:buNone/>
              <a:defRPr/>
            </a:lvl7pPr>
            <a:lvl8pPr marL="2133743" indent="0" algn="ctr">
              <a:buNone/>
              <a:defRPr/>
            </a:lvl8pPr>
            <a:lvl9pPr marL="243856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D41734-1C84-446D-BA1C-D312EBC94B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8C60A6-DC1A-43FD-B134-CB848E2082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21902" y="183093"/>
            <a:ext cx="1372314"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959" y="183093"/>
            <a:ext cx="401529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238C47-99EE-4B2F-B2AF-A14DA6A5DE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959" y="183092"/>
            <a:ext cx="5489258" cy="762000"/>
          </a:xfrm>
        </p:spPr>
        <p:txBody>
          <a:bodyPr/>
          <a:lstStyle/>
          <a:p>
            <a:r>
              <a:rPr lang="en-US"/>
              <a:t>Click to edit Master title style</a:t>
            </a:r>
          </a:p>
        </p:txBody>
      </p:sp>
      <p:sp>
        <p:nvSpPr>
          <p:cNvPr id="3" name="Text Placeholder 2"/>
          <p:cNvSpPr>
            <a:spLocks noGrp="1"/>
          </p:cNvSpPr>
          <p:nvPr>
            <p:ph type="body" sz="half" idx="1"/>
          </p:nvPr>
        </p:nvSpPr>
        <p:spPr>
          <a:xfrm>
            <a:off x="304959" y="1066800"/>
            <a:ext cx="2693802" cy="3017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100414" y="1066800"/>
            <a:ext cx="2693802" cy="3017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17294D-0F19-488F-9F3D-9FE0D5AC12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959" y="183092"/>
            <a:ext cx="5489258" cy="762000"/>
          </a:xfrm>
        </p:spPr>
        <p:txBody>
          <a:bodyPr/>
          <a:lstStyle/>
          <a:p>
            <a:r>
              <a:rPr lang="en-US"/>
              <a:t>Click to edit Master title style</a:t>
            </a:r>
          </a:p>
        </p:txBody>
      </p:sp>
      <p:sp>
        <p:nvSpPr>
          <p:cNvPr id="3" name="Table Placeholder 2"/>
          <p:cNvSpPr>
            <a:spLocks noGrp="1"/>
          </p:cNvSpPr>
          <p:nvPr>
            <p:ph type="tbl" idx="1"/>
          </p:nvPr>
        </p:nvSpPr>
        <p:spPr>
          <a:xfrm>
            <a:off x="304959" y="1066800"/>
            <a:ext cx="5489258" cy="3017309"/>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5FE65-2C58-4EF1-B38A-2CCFE9F699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B55948-7705-47EE-A8DB-54F7837159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793" y="2937934"/>
            <a:ext cx="5184299" cy="908050"/>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481793" y="1937810"/>
            <a:ext cx="5184299" cy="1000124"/>
          </a:xfrm>
        </p:spPr>
        <p:txBody>
          <a:bodyPr anchor="b"/>
          <a:lstStyle>
            <a:lvl1pPr marL="0" indent="0">
              <a:buNone/>
              <a:defRPr sz="1300"/>
            </a:lvl1pPr>
            <a:lvl2pPr marL="304821" indent="0">
              <a:buNone/>
              <a:defRPr sz="1200"/>
            </a:lvl2pPr>
            <a:lvl3pPr marL="609641" indent="0">
              <a:buNone/>
              <a:defRPr sz="1000"/>
            </a:lvl3pPr>
            <a:lvl4pPr marL="914461" indent="0">
              <a:buNone/>
              <a:defRPr sz="1000"/>
            </a:lvl4pPr>
            <a:lvl5pPr marL="1219282" indent="0">
              <a:buNone/>
              <a:defRPr sz="1000"/>
            </a:lvl5pPr>
            <a:lvl6pPr marL="1524102" indent="0">
              <a:buNone/>
              <a:defRPr sz="1000"/>
            </a:lvl6pPr>
            <a:lvl7pPr marL="1828923" indent="0">
              <a:buNone/>
              <a:defRPr sz="1000"/>
            </a:lvl7pPr>
            <a:lvl8pPr marL="2133743" indent="0">
              <a:buNone/>
              <a:defRPr sz="1000"/>
            </a:lvl8pPr>
            <a:lvl9pPr marL="2438564" indent="0">
              <a:buNone/>
              <a:defRPr sz="10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262573-C4E6-4060-BE18-F4C3D4D914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959" y="1066800"/>
            <a:ext cx="2693802" cy="3017309"/>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100414" y="1066800"/>
            <a:ext cx="2693802" cy="3017309"/>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960" y="1023409"/>
            <a:ext cx="2694861" cy="426508"/>
          </a:xfrm>
        </p:spPr>
        <p:txBody>
          <a:bodyPr anchor="b"/>
          <a:lstStyle>
            <a:lvl1pPr marL="0" indent="0">
              <a:buNone/>
              <a:defRPr sz="1600" b="1"/>
            </a:lvl1pPr>
            <a:lvl2pPr marL="304821" indent="0">
              <a:buNone/>
              <a:defRPr sz="1300" b="1"/>
            </a:lvl2pPr>
            <a:lvl3pPr marL="609641" indent="0">
              <a:buNone/>
              <a:defRPr sz="1200" b="1"/>
            </a:lvl3pPr>
            <a:lvl4pPr marL="914461" indent="0">
              <a:buNone/>
              <a:defRPr sz="1000" b="1"/>
            </a:lvl4pPr>
            <a:lvl5pPr marL="1219282" indent="0">
              <a:buNone/>
              <a:defRPr sz="1000" b="1"/>
            </a:lvl5pPr>
            <a:lvl6pPr marL="1524102" indent="0">
              <a:buNone/>
              <a:defRPr sz="1000" b="1"/>
            </a:lvl6pPr>
            <a:lvl7pPr marL="1828923" indent="0">
              <a:buNone/>
              <a:defRPr sz="1000" b="1"/>
            </a:lvl7pPr>
            <a:lvl8pPr marL="2133743" indent="0">
              <a:buNone/>
              <a:defRPr sz="1000" b="1"/>
            </a:lvl8pPr>
            <a:lvl9pPr marL="2438564" indent="0">
              <a:buNone/>
              <a:defRPr sz="1000" b="1"/>
            </a:lvl9pPr>
          </a:lstStyle>
          <a:p>
            <a:pPr lvl="0"/>
            <a:r>
              <a:rPr lang="en-US"/>
              <a:t>Click to edit Master text styles</a:t>
            </a:r>
          </a:p>
        </p:txBody>
      </p:sp>
      <p:sp>
        <p:nvSpPr>
          <p:cNvPr id="4" name="Content Placeholder 3"/>
          <p:cNvSpPr>
            <a:spLocks noGrp="1"/>
          </p:cNvSpPr>
          <p:nvPr>
            <p:ph sz="half" idx="2"/>
          </p:nvPr>
        </p:nvSpPr>
        <p:spPr>
          <a:xfrm>
            <a:off x="304960" y="1449917"/>
            <a:ext cx="2694861" cy="2634192"/>
          </a:xfrm>
        </p:spPr>
        <p:txBody>
          <a:bodyPr/>
          <a:lstStyle>
            <a:lvl1pPr>
              <a:defRPr sz="1600"/>
            </a:lvl1pPr>
            <a:lvl2pPr>
              <a:defRPr sz="13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8297" y="1023409"/>
            <a:ext cx="2695920" cy="426508"/>
          </a:xfrm>
        </p:spPr>
        <p:txBody>
          <a:bodyPr anchor="b"/>
          <a:lstStyle>
            <a:lvl1pPr marL="0" indent="0">
              <a:buNone/>
              <a:defRPr sz="1600" b="1"/>
            </a:lvl1pPr>
            <a:lvl2pPr marL="304821" indent="0">
              <a:buNone/>
              <a:defRPr sz="1300" b="1"/>
            </a:lvl2pPr>
            <a:lvl3pPr marL="609641" indent="0">
              <a:buNone/>
              <a:defRPr sz="1200" b="1"/>
            </a:lvl3pPr>
            <a:lvl4pPr marL="914461" indent="0">
              <a:buNone/>
              <a:defRPr sz="1000" b="1"/>
            </a:lvl4pPr>
            <a:lvl5pPr marL="1219282" indent="0">
              <a:buNone/>
              <a:defRPr sz="1000" b="1"/>
            </a:lvl5pPr>
            <a:lvl6pPr marL="1524102" indent="0">
              <a:buNone/>
              <a:defRPr sz="1000" b="1"/>
            </a:lvl6pPr>
            <a:lvl7pPr marL="1828923" indent="0">
              <a:buNone/>
              <a:defRPr sz="1000" b="1"/>
            </a:lvl7pPr>
            <a:lvl8pPr marL="2133743" indent="0">
              <a:buNone/>
              <a:defRPr sz="1000" b="1"/>
            </a:lvl8pPr>
            <a:lvl9pPr marL="2438564" indent="0">
              <a:buNone/>
              <a:defRPr sz="1000" b="1"/>
            </a:lvl9pPr>
          </a:lstStyle>
          <a:p>
            <a:pPr lvl="0"/>
            <a:r>
              <a:rPr lang="en-US"/>
              <a:t>Click to edit Master text styles</a:t>
            </a:r>
          </a:p>
        </p:txBody>
      </p:sp>
      <p:sp>
        <p:nvSpPr>
          <p:cNvPr id="6" name="Content Placeholder 5"/>
          <p:cNvSpPr>
            <a:spLocks noGrp="1"/>
          </p:cNvSpPr>
          <p:nvPr>
            <p:ph sz="quarter" idx="4"/>
          </p:nvPr>
        </p:nvSpPr>
        <p:spPr>
          <a:xfrm>
            <a:off x="3098297" y="1449917"/>
            <a:ext cx="2695920" cy="2634192"/>
          </a:xfrm>
        </p:spPr>
        <p:txBody>
          <a:bodyPr/>
          <a:lstStyle>
            <a:lvl1pPr>
              <a:defRPr sz="1600"/>
            </a:lvl1pPr>
            <a:lvl2pPr>
              <a:defRPr sz="13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0026B2F-B044-4330-B226-A072D620B0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3B97464-508F-444A-8F4B-8A78073F6F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959" y="182033"/>
            <a:ext cx="2006587" cy="774700"/>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2384608" y="182034"/>
            <a:ext cx="3409608" cy="3902076"/>
          </a:xfrm>
        </p:spPr>
        <p:txBody>
          <a:bodyPr/>
          <a:lstStyle>
            <a:lvl1pPr>
              <a:defRPr sz="22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959" y="956734"/>
            <a:ext cx="2006587" cy="3127376"/>
          </a:xfrm>
        </p:spPr>
        <p:txBody>
          <a:bodyPr/>
          <a:lstStyle>
            <a:lvl1pPr marL="0" indent="0">
              <a:buNone/>
              <a:defRPr sz="1000"/>
            </a:lvl1pPr>
            <a:lvl2pPr marL="304821" indent="0">
              <a:buNone/>
              <a:defRPr sz="800"/>
            </a:lvl2pPr>
            <a:lvl3pPr marL="609641" indent="0">
              <a:buNone/>
              <a:defRPr sz="700"/>
            </a:lvl3pPr>
            <a:lvl4pPr marL="914461" indent="0">
              <a:buNone/>
              <a:defRPr sz="600"/>
            </a:lvl4pPr>
            <a:lvl5pPr marL="1219282" indent="0">
              <a:buNone/>
              <a:defRPr sz="600"/>
            </a:lvl5pPr>
            <a:lvl6pPr marL="1524102" indent="0">
              <a:buNone/>
              <a:defRPr sz="600"/>
            </a:lvl6pPr>
            <a:lvl7pPr marL="1828923" indent="0">
              <a:buNone/>
              <a:defRPr sz="600"/>
            </a:lvl7pPr>
            <a:lvl8pPr marL="2133743" indent="0">
              <a:buNone/>
              <a:defRPr sz="600"/>
            </a:lvl8pPr>
            <a:lvl9pPr marL="2438564"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6725A8-12A8-4E9E-9D10-6B1464DBDB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481" y="3200400"/>
            <a:ext cx="3659505" cy="377826"/>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1195481" y="408517"/>
            <a:ext cx="3659505" cy="2743200"/>
          </a:xfrm>
        </p:spPr>
        <p:txBody>
          <a:bodyPr/>
          <a:lstStyle>
            <a:lvl1pPr marL="0" indent="0">
              <a:buNone/>
              <a:defRPr sz="2200"/>
            </a:lvl1pPr>
            <a:lvl2pPr marL="304821" indent="0">
              <a:buNone/>
              <a:defRPr sz="1800"/>
            </a:lvl2pPr>
            <a:lvl3pPr marL="609641" indent="0">
              <a:buNone/>
              <a:defRPr sz="1600"/>
            </a:lvl3pPr>
            <a:lvl4pPr marL="914461" indent="0">
              <a:buNone/>
              <a:defRPr sz="1300"/>
            </a:lvl4pPr>
            <a:lvl5pPr marL="1219282" indent="0">
              <a:buNone/>
              <a:defRPr sz="1300"/>
            </a:lvl5pPr>
            <a:lvl6pPr marL="1524102" indent="0">
              <a:buNone/>
              <a:defRPr sz="1300"/>
            </a:lvl6pPr>
            <a:lvl7pPr marL="1828923" indent="0">
              <a:buNone/>
              <a:defRPr sz="1300"/>
            </a:lvl7pPr>
            <a:lvl8pPr marL="2133743" indent="0">
              <a:buNone/>
              <a:defRPr sz="1300"/>
            </a:lvl8pPr>
            <a:lvl9pPr marL="2438564" indent="0">
              <a:buNone/>
              <a:defRPr sz="1300"/>
            </a:lvl9pPr>
          </a:lstStyle>
          <a:p>
            <a:pPr lvl="0"/>
            <a:endParaRPr lang="en-US" noProof="0"/>
          </a:p>
        </p:txBody>
      </p:sp>
      <p:sp>
        <p:nvSpPr>
          <p:cNvPr id="4" name="Text Placeholder 3"/>
          <p:cNvSpPr>
            <a:spLocks noGrp="1"/>
          </p:cNvSpPr>
          <p:nvPr>
            <p:ph type="body" sz="half" idx="2"/>
          </p:nvPr>
        </p:nvSpPr>
        <p:spPr>
          <a:xfrm>
            <a:off x="1195481" y="3578226"/>
            <a:ext cx="3659505" cy="536574"/>
          </a:xfrm>
        </p:spPr>
        <p:txBody>
          <a:bodyPr/>
          <a:lstStyle>
            <a:lvl1pPr marL="0" indent="0">
              <a:buNone/>
              <a:defRPr sz="1000"/>
            </a:lvl1pPr>
            <a:lvl2pPr marL="304821" indent="0">
              <a:buNone/>
              <a:defRPr sz="800"/>
            </a:lvl2pPr>
            <a:lvl3pPr marL="609641" indent="0">
              <a:buNone/>
              <a:defRPr sz="700"/>
            </a:lvl3pPr>
            <a:lvl4pPr marL="914461" indent="0">
              <a:buNone/>
              <a:defRPr sz="600"/>
            </a:lvl4pPr>
            <a:lvl5pPr marL="1219282" indent="0">
              <a:buNone/>
              <a:defRPr sz="600"/>
            </a:lvl5pPr>
            <a:lvl6pPr marL="1524102" indent="0">
              <a:buNone/>
              <a:defRPr sz="600"/>
            </a:lvl6pPr>
            <a:lvl7pPr marL="1828923" indent="0">
              <a:buNone/>
              <a:defRPr sz="600"/>
            </a:lvl7pPr>
            <a:lvl8pPr marL="2133743" indent="0">
              <a:buNone/>
              <a:defRPr sz="600"/>
            </a:lvl8pPr>
            <a:lvl9pPr marL="2438564"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182399-DD87-4B61-974E-BE579B93A3A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CC"/>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04959" y="183092"/>
            <a:ext cx="5489258" cy="762000"/>
          </a:xfrm>
          <a:prstGeom prst="rect">
            <a:avLst/>
          </a:prstGeom>
          <a:noFill/>
          <a:ln w="9525">
            <a:noFill/>
            <a:miter lim="800000"/>
            <a:headEnd/>
            <a:tailEnd/>
          </a:ln>
        </p:spPr>
        <p:txBody>
          <a:bodyPr vert="horz" wrap="square" lIns="60964" tIns="30482" rIns="60964" bIns="30482"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959" y="1066800"/>
            <a:ext cx="5489258" cy="3017309"/>
          </a:xfrm>
          <a:prstGeom prst="rect">
            <a:avLst/>
          </a:prstGeom>
          <a:noFill/>
          <a:ln w="9525">
            <a:noFill/>
            <a:miter lim="800000"/>
            <a:headEnd/>
            <a:tailEnd/>
          </a:ln>
        </p:spPr>
        <p:txBody>
          <a:bodyPr vert="horz" wrap="square" lIns="60964" tIns="30482" rIns="60964" bIns="3048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04959" y="4163484"/>
            <a:ext cx="1423141" cy="317500"/>
          </a:xfrm>
          <a:prstGeom prst="rect">
            <a:avLst/>
          </a:prstGeom>
          <a:noFill/>
          <a:ln w="9525">
            <a:noFill/>
            <a:miter lim="800000"/>
            <a:headEnd/>
            <a:tailEnd/>
          </a:ln>
          <a:effectLst/>
        </p:spPr>
        <p:txBody>
          <a:bodyPr vert="horz" wrap="square" lIns="60964" tIns="30482" rIns="60964" bIns="30482" numCol="1" anchor="t" anchorCtr="0" compatLnSpc="1">
            <a:prstTxWarp prst="textNoShape">
              <a:avLst/>
            </a:prstTxWarp>
          </a:bodyPr>
          <a:lstStyle>
            <a:lvl1pPr>
              <a:defRPr sz="10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2083885" y="4163484"/>
            <a:ext cx="1931406" cy="317500"/>
          </a:xfrm>
          <a:prstGeom prst="rect">
            <a:avLst/>
          </a:prstGeom>
          <a:noFill/>
          <a:ln w="9525">
            <a:noFill/>
            <a:miter lim="800000"/>
            <a:headEnd/>
            <a:tailEnd/>
          </a:ln>
          <a:effectLst/>
        </p:spPr>
        <p:txBody>
          <a:bodyPr vert="horz" wrap="square" lIns="60964" tIns="30482" rIns="60964" bIns="30482" numCol="1" anchor="t" anchorCtr="0" compatLnSpc="1">
            <a:prstTxWarp prst="textNoShape">
              <a:avLst/>
            </a:prstTxWarp>
          </a:bodyPr>
          <a:lstStyle>
            <a:lvl1pPr algn="ctr">
              <a:defRPr sz="10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4371076" y="4163484"/>
            <a:ext cx="1423141" cy="317500"/>
          </a:xfrm>
          <a:prstGeom prst="rect">
            <a:avLst/>
          </a:prstGeom>
          <a:noFill/>
          <a:ln w="9525">
            <a:noFill/>
            <a:miter lim="800000"/>
            <a:headEnd/>
            <a:tailEnd/>
          </a:ln>
          <a:effectLst/>
        </p:spPr>
        <p:txBody>
          <a:bodyPr vert="horz" wrap="square" lIns="60964" tIns="30482" rIns="60964" bIns="30482" numCol="1" anchor="t" anchorCtr="0" compatLnSpc="1">
            <a:prstTxWarp prst="textNoShape">
              <a:avLst/>
            </a:prstTxWarp>
          </a:bodyPr>
          <a:lstStyle>
            <a:lvl1pPr algn="r">
              <a:defRPr sz="1000">
                <a:latin typeface="Arial" pitchFamily="34" charset="0"/>
              </a:defRPr>
            </a:lvl1pPr>
          </a:lstStyle>
          <a:p>
            <a:pPr>
              <a:defRPr/>
            </a:pPr>
            <a:fld id="{696D9A22-6F8E-49B0-B7E9-48A8EC3AFA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ftr="0" dt="0"/>
  <p:txStyles>
    <p:titleStyle>
      <a:lvl1pPr algn="ctr" rtl="0" eaLnBrk="0" fontAlgn="base" hangingPunct="0">
        <a:spcBef>
          <a:spcPct val="0"/>
        </a:spcBef>
        <a:spcAft>
          <a:spcPct val="0"/>
        </a:spcAft>
        <a:defRPr sz="3000">
          <a:solidFill>
            <a:schemeClr val="tx2"/>
          </a:solidFill>
          <a:latin typeface="+mj-lt"/>
          <a:ea typeface="+mj-ea"/>
          <a:cs typeface="+mj-cs"/>
        </a:defRPr>
      </a:lvl1pPr>
      <a:lvl2pPr algn="ctr" rtl="0" eaLnBrk="0" fontAlgn="base" hangingPunct="0">
        <a:spcBef>
          <a:spcPct val="0"/>
        </a:spcBef>
        <a:spcAft>
          <a:spcPct val="0"/>
        </a:spcAft>
        <a:defRPr sz="3000">
          <a:solidFill>
            <a:schemeClr val="tx2"/>
          </a:solidFill>
          <a:latin typeface="Arial" pitchFamily="34" charset="0"/>
        </a:defRPr>
      </a:lvl2pPr>
      <a:lvl3pPr algn="ctr" rtl="0" eaLnBrk="0" fontAlgn="base" hangingPunct="0">
        <a:spcBef>
          <a:spcPct val="0"/>
        </a:spcBef>
        <a:spcAft>
          <a:spcPct val="0"/>
        </a:spcAft>
        <a:defRPr sz="3000">
          <a:solidFill>
            <a:schemeClr val="tx2"/>
          </a:solidFill>
          <a:latin typeface="Arial" pitchFamily="34" charset="0"/>
        </a:defRPr>
      </a:lvl3pPr>
      <a:lvl4pPr algn="ctr" rtl="0" eaLnBrk="0" fontAlgn="base" hangingPunct="0">
        <a:spcBef>
          <a:spcPct val="0"/>
        </a:spcBef>
        <a:spcAft>
          <a:spcPct val="0"/>
        </a:spcAft>
        <a:defRPr sz="3000">
          <a:solidFill>
            <a:schemeClr val="tx2"/>
          </a:solidFill>
          <a:latin typeface="Arial" pitchFamily="34" charset="0"/>
        </a:defRPr>
      </a:lvl4pPr>
      <a:lvl5pPr algn="ctr" rtl="0" eaLnBrk="0" fontAlgn="base" hangingPunct="0">
        <a:spcBef>
          <a:spcPct val="0"/>
        </a:spcBef>
        <a:spcAft>
          <a:spcPct val="0"/>
        </a:spcAft>
        <a:defRPr sz="3000">
          <a:solidFill>
            <a:schemeClr val="tx2"/>
          </a:solidFill>
          <a:latin typeface="Arial" pitchFamily="34" charset="0"/>
        </a:defRPr>
      </a:lvl5pPr>
      <a:lvl6pPr marL="304821" algn="ctr" rtl="0" fontAlgn="base">
        <a:spcBef>
          <a:spcPct val="0"/>
        </a:spcBef>
        <a:spcAft>
          <a:spcPct val="0"/>
        </a:spcAft>
        <a:defRPr sz="3000">
          <a:solidFill>
            <a:schemeClr val="tx2"/>
          </a:solidFill>
          <a:latin typeface="Arial" pitchFamily="34" charset="0"/>
        </a:defRPr>
      </a:lvl6pPr>
      <a:lvl7pPr marL="609641" algn="ctr" rtl="0" fontAlgn="base">
        <a:spcBef>
          <a:spcPct val="0"/>
        </a:spcBef>
        <a:spcAft>
          <a:spcPct val="0"/>
        </a:spcAft>
        <a:defRPr sz="3000">
          <a:solidFill>
            <a:schemeClr val="tx2"/>
          </a:solidFill>
          <a:latin typeface="Arial" pitchFamily="34" charset="0"/>
        </a:defRPr>
      </a:lvl7pPr>
      <a:lvl8pPr marL="914461" algn="ctr" rtl="0" fontAlgn="base">
        <a:spcBef>
          <a:spcPct val="0"/>
        </a:spcBef>
        <a:spcAft>
          <a:spcPct val="0"/>
        </a:spcAft>
        <a:defRPr sz="3000">
          <a:solidFill>
            <a:schemeClr val="tx2"/>
          </a:solidFill>
          <a:latin typeface="Arial" pitchFamily="34" charset="0"/>
        </a:defRPr>
      </a:lvl8pPr>
      <a:lvl9pPr marL="1219282" algn="ctr" rtl="0" fontAlgn="base">
        <a:spcBef>
          <a:spcPct val="0"/>
        </a:spcBef>
        <a:spcAft>
          <a:spcPct val="0"/>
        </a:spcAft>
        <a:defRPr sz="3000">
          <a:solidFill>
            <a:schemeClr val="tx2"/>
          </a:solidFill>
          <a:latin typeface="Arial" pitchFamily="34" charset="0"/>
        </a:defRPr>
      </a:lvl9pPr>
    </p:titleStyle>
    <p:bodyStyle>
      <a:lvl1pPr marL="228616" indent="-228616" algn="l" rtl="0" eaLnBrk="0" fontAlgn="base" hangingPunct="0">
        <a:spcBef>
          <a:spcPct val="20000"/>
        </a:spcBef>
        <a:spcAft>
          <a:spcPct val="0"/>
        </a:spcAft>
        <a:buChar char="•"/>
        <a:defRPr sz="2200">
          <a:solidFill>
            <a:schemeClr val="tx1"/>
          </a:solidFill>
          <a:latin typeface="+mn-lt"/>
          <a:ea typeface="+mn-ea"/>
          <a:cs typeface="+mn-cs"/>
        </a:defRPr>
      </a:lvl1pPr>
      <a:lvl2pPr marL="495333" indent="-190512" algn="l" rtl="0" eaLnBrk="0" fontAlgn="base" hangingPunct="0">
        <a:spcBef>
          <a:spcPct val="20000"/>
        </a:spcBef>
        <a:spcAft>
          <a:spcPct val="0"/>
        </a:spcAft>
        <a:buChar char="–"/>
        <a:defRPr sz="1800">
          <a:solidFill>
            <a:schemeClr val="tx1"/>
          </a:solidFill>
          <a:latin typeface="+mn-lt"/>
        </a:defRPr>
      </a:lvl2pPr>
      <a:lvl3pPr marL="762051" indent="-152410" algn="l" rtl="0" eaLnBrk="0" fontAlgn="base" hangingPunct="0">
        <a:spcBef>
          <a:spcPct val="20000"/>
        </a:spcBef>
        <a:spcAft>
          <a:spcPct val="0"/>
        </a:spcAft>
        <a:buChar char="•"/>
        <a:defRPr sz="1600">
          <a:solidFill>
            <a:schemeClr val="tx1"/>
          </a:solidFill>
          <a:latin typeface="+mn-lt"/>
        </a:defRPr>
      </a:lvl3pPr>
      <a:lvl4pPr marL="1066871" indent="-152410" algn="l" rtl="0" eaLnBrk="0" fontAlgn="base" hangingPunct="0">
        <a:spcBef>
          <a:spcPct val="20000"/>
        </a:spcBef>
        <a:spcAft>
          <a:spcPct val="0"/>
        </a:spcAft>
        <a:buChar char="–"/>
        <a:defRPr sz="1300">
          <a:solidFill>
            <a:schemeClr val="tx1"/>
          </a:solidFill>
          <a:latin typeface="+mn-lt"/>
        </a:defRPr>
      </a:lvl4pPr>
      <a:lvl5pPr marL="1371691" indent="-152410" algn="l" rtl="0" eaLnBrk="0" fontAlgn="base" hangingPunct="0">
        <a:spcBef>
          <a:spcPct val="20000"/>
        </a:spcBef>
        <a:spcAft>
          <a:spcPct val="0"/>
        </a:spcAft>
        <a:buChar char="»"/>
        <a:defRPr sz="1300">
          <a:solidFill>
            <a:schemeClr val="tx1"/>
          </a:solidFill>
          <a:latin typeface="+mn-lt"/>
        </a:defRPr>
      </a:lvl5pPr>
      <a:lvl6pPr marL="1676512" indent="-152410" algn="l" rtl="0" fontAlgn="base">
        <a:spcBef>
          <a:spcPct val="20000"/>
        </a:spcBef>
        <a:spcAft>
          <a:spcPct val="0"/>
        </a:spcAft>
        <a:buChar char="»"/>
        <a:defRPr sz="1300">
          <a:solidFill>
            <a:schemeClr val="tx1"/>
          </a:solidFill>
          <a:latin typeface="+mn-lt"/>
        </a:defRPr>
      </a:lvl6pPr>
      <a:lvl7pPr marL="1981333" indent="-152410" algn="l" rtl="0" fontAlgn="base">
        <a:spcBef>
          <a:spcPct val="20000"/>
        </a:spcBef>
        <a:spcAft>
          <a:spcPct val="0"/>
        </a:spcAft>
        <a:buChar char="»"/>
        <a:defRPr sz="1300">
          <a:solidFill>
            <a:schemeClr val="tx1"/>
          </a:solidFill>
          <a:latin typeface="+mn-lt"/>
        </a:defRPr>
      </a:lvl7pPr>
      <a:lvl8pPr marL="2286153" indent="-152410" algn="l" rtl="0" fontAlgn="base">
        <a:spcBef>
          <a:spcPct val="20000"/>
        </a:spcBef>
        <a:spcAft>
          <a:spcPct val="0"/>
        </a:spcAft>
        <a:buChar char="»"/>
        <a:defRPr sz="1300">
          <a:solidFill>
            <a:schemeClr val="tx1"/>
          </a:solidFill>
          <a:latin typeface="+mn-lt"/>
        </a:defRPr>
      </a:lvl8pPr>
      <a:lvl9pPr marL="2590974" indent="-152410" algn="l" rtl="0" fontAlgn="base">
        <a:spcBef>
          <a:spcPct val="20000"/>
        </a:spcBef>
        <a:spcAft>
          <a:spcPct val="0"/>
        </a:spcAft>
        <a:buChar char="»"/>
        <a:defRPr sz="1300">
          <a:solidFill>
            <a:schemeClr val="tx1"/>
          </a:solidFill>
          <a:latin typeface="+mn-lt"/>
        </a:defRPr>
      </a:lvl9pPr>
    </p:bodyStyle>
    <p:otherStyle>
      <a:defPPr>
        <a:defRPr lang="en-US"/>
      </a:defPPr>
      <a:lvl1pPr marL="0" algn="l" defTabSz="609641" rtl="0" eaLnBrk="1" latinLnBrk="0" hangingPunct="1">
        <a:defRPr sz="1200" kern="1200">
          <a:solidFill>
            <a:schemeClr val="tx1"/>
          </a:solidFill>
          <a:latin typeface="+mn-lt"/>
          <a:ea typeface="+mn-ea"/>
          <a:cs typeface="+mn-cs"/>
        </a:defRPr>
      </a:lvl1pPr>
      <a:lvl2pPr marL="304821" algn="l" defTabSz="609641" rtl="0" eaLnBrk="1" latinLnBrk="0" hangingPunct="1">
        <a:defRPr sz="1200" kern="1200">
          <a:solidFill>
            <a:schemeClr val="tx1"/>
          </a:solidFill>
          <a:latin typeface="+mn-lt"/>
          <a:ea typeface="+mn-ea"/>
          <a:cs typeface="+mn-cs"/>
        </a:defRPr>
      </a:lvl2pPr>
      <a:lvl3pPr marL="609641" algn="l" defTabSz="609641" rtl="0" eaLnBrk="1" latinLnBrk="0" hangingPunct="1">
        <a:defRPr sz="1200" kern="1200">
          <a:solidFill>
            <a:schemeClr val="tx1"/>
          </a:solidFill>
          <a:latin typeface="+mn-lt"/>
          <a:ea typeface="+mn-ea"/>
          <a:cs typeface="+mn-cs"/>
        </a:defRPr>
      </a:lvl3pPr>
      <a:lvl4pPr marL="914461" algn="l" defTabSz="609641" rtl="0" eaLnBrk="1" latinLnBrk="0" hangingPunct="1">
        <a:defRPr sz="1200" kern="1200">
          <a:solidFill>
            <a:schemeClr val="tx1"/>
          </a:solidFill>
          <a:latin typeface="+mn-lt"/>
          <a:ea typeface="+mn-ea"/>
          <a:cs typeface="+mn-cs"/>
        </a:defRPr>
      </a:lvl4pPr>
      <a:lvl5pPr marL="1219282" algn="l" defTabSz="609641" rtl="0" eaLnBrk="1" latinLnBrk="0" hangingPunct="1">
        <a:defRPr sz="1200" kern="1200">
          <a:solidFill>
            <a:schemeClr val="tx1"/>
          </a:solidFill>
          <a:latin typeface="+mn-lt"/>
          <a:ea typeface="+mn-ea"/>
          <a:cs typeface="+mn-cs"/>
        </a:defRPr>
      </a:lvl5pPr>
      <a:lvl6pPr marL="1524102" algn="l" defTabSz="609641" rtl="0" eaLnBrk="1" latinLnBrk="0" hangingPunct="1">
        <a:defRPr sz="1200" kern="1200">
          <a:solidFill>
            <a:schemeClr val="tx1"/>
          </a:solidFill>
          <a:latin typeface="+mn-lt"/>
          <a:ea typeface="+mn-ea"/>
          <a:cs typeface="+mn-cs"/>
        </a:defRPr>
      </a:lvl6pPr>
      <a:lvl7pPr marL="1828923" algn="l" defTabSz="609641" rtl="0" eaLnBrk="1" latinLnBrk="0" hangingPunct="1">
        <a:defRPr sz="1200" kern="1200">
          <a:solidFill>
            <a:schemeClr val="tx1"/>
          </a:solidFill>
          <a:latin typeface="+mn-lt"/>
          <a:ea typeface="+mn-ea"/>
          <a:cs typeface="+mn-cs"/>
        </a:defRPr>
      </a:lvl7pPr>
      <a:lvl8pPr marL="2133743" algn="l" defTabSz="609641" rtl="0" eaLnBrk="1" latinLnBrk="0" hangingPunct="1">
        <a:defRPr sz="1200" kern="1200">
          <a:solidFill>
            <a:schemeClr val="tx1"/>
          </a:solidFill>
          <a:latin typeface="+mn-lt"/>
          <a:ea typeface="+mn-ea"/>
          <a:cs typeface="+mn-cs"/>
        </a:defRPr>
      </a:lvl8pPr>
      <a:lvl9pPr marL="2438564" algn="l" defTabSz="609641"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40.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39.jpeg"/><Relationship Id="rId2" Type="http://schemas.openxmlformats.org/officeDocument/2006/relationships/notesSlide" Target="../notesSlides/notesSlide19.xml"/><Relationship Id="rId16"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1.jpeg"/><Relationship Id="rId15" Type="http://schemas.openxmlformats.org/officeDocument/2006/relationships/image" Target="../media/image37.jpeg"/><Relationship Id="rId10" Type="http://schemas.openxmlformats.org/officeDocument/2006/relationships/image" Target="../media/image32.jpeg"/><Relationship Id="rId19" Type="http://schemas.openxmlformats.org/officeDocument/2006/relationships/image" Target="../media/image25.jpeg"/><Relationship Id="rId4" Type="http://schemas.openxmlformats.org/officeDocument/2006/relationships/image" Target="../media/image27.jpeg"/><Relationship Id="rId9" Type="http://schemas.openxmlformats.org/officeDocument/2006/relationships/image" Target="../media/image31.jpeg"/><Relationship Id="rId14" Type="http://schemas.openxmlformats.org/officeDocument/2006/relationships/image" Target="../media/image3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es-r.gov/"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ww.meted.ucar.edu/training_module.php?id=568" TargetMode="External"/><Relationship Id="rId3" Type="http://schemas.openxmlformats.org/officeDocument/2006/relationships/hyperlink" Target="http://www.goes-r.gov/" TargetMode="External"/><Relationship Id="rId7" Type="http://schemas.openxmlformats.org/officeDocument/2006/relationships/hyperlink" Target="https://www.meted.ucar.edu/training_module.php?id=987"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www.meted.ucar.edu/training_module.php?id=509" TargetMode="External"/><Relationship Id="rId5" Type="http://schemas.openxmlformats.org/officeDocument/2006/relationships/hyperlink" Target="http://rammb.cira.colostate.edu/training/shymet/forecaster_goesr101.asp" TargetMode="External"/><Relationship Id="rId10" Type="http://schemas.openxmlformats.org/officeDocument/2006/relationships/hyperlink" Target="http://lance-modis.eosdis.nasa.gov/cgi-bin/imagery/realtime.cgi" TargetMode="External"/><Relationship Id="rId4" Type="http://schemas.openxmlformats.org/officeDocument/2006/relationships/hyperlink" Target="http://cimss.ssec.wisc.edu/goes_r/proving-ground.html" TargetMode="External"/><Relationship Id="rId9" Type="http://schemas.openxmlformats.org/officeDocument/2006/relationships/hyperlink" Target="http://www.eumetsat.int/Home/Main/Image_Gallery/index.htm?l=e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www.nesdis.noaa.gov/FlyoutSchedule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imss.ssec.wisc.edu/goes_r/proving-ground.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swpc.noaa.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817" y="71544"/>
            <a:ext cx="5184299" cy="980017"/>
          </a:xfrm>
        </p:spPr>
        <p:txBody>
          <a:bodyPr/>
          <a:lstStyle/>
          <a:p>
            <a:r>
              <a:rPr lang="en-US" dirty="0">
                <a:solidFill>
                  <a:schemeClr val="bg1"/>
                </a:solidFill>
              </a:rPr>
              <a:t>GOES-R highlights</a:t>
            </a:r>
          </a:p>
        </p:txBody>
      </p:sp>
      <p:pic>
        <p:nvPicPr>
          <p:cNvPr id="5" name="Picture 13" descr="Sun3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332" y="822960"/>
            <a:ext cx="1624589" cy="1596390"/>
          </a:xfrm>
          <a:prstGeom prst="rect">
            <a:avLst/>
          </a:prstGeom>
          <a:noFill/>
          <a:ln w="9525">
            <a:noFill/>
            <a:miter lim="800000"/>
            <a:headEnd/>
            <a:tailEnd/>
          </a:ln>
        </p:spPr>
      </p:pic>
      <p:sp>
        <p:nvSpPr>
          <p:cNvPr id="8" name="TextBox 7"/>
          <p:cNvSpPr txBox="1"/>
          <p:nvPr/>
        </p:nvSpPr>
        <p:spPr>
          <a:xfrm>
            <a:off x="245380" y="2434991"/>
            <a:ext cx="5636443" cy="2012841"/>
          </a:xfrm>
          <a:prstGeom prst="rect">
            <a:avLst/>
          </a:prstGeom>
          <a:noFill/>
        </p:spPr>
        <p:txBody>
          <a:bodyPr wrap="none" lIns="73134" tIns="36567" rIns="73134" bIns="36567" rtlCol="0">
            <a:spAutoFit/>
          </a:bodyPr>
          <a:lstStyle/>
          <a:p>
            <a:pPr algn="ctr"/>
            <a:r>
              <a:rPr lang="en-US" dirty="0">
                <a:solidFill>
                  <a:schemeClr val="bg1"/>
                </a:solidFill>
              </a:rPr>
              <a:t>Bernie Connell</a:t>
            </a:r>
          </a:p>
          <a:p>
            <a:pPr algn="ctr"/>
            <a:r>
              <a:rPr lang="en-US" dirty="0">
                <a:solidFill>
                  <a:schemeClr val="bg1"/>
                </a:solidFill>
              </a:rPr>
              <a:t>bernie.connell@colostate.edu</a:t>
            </a:r>
          </a:p>
          <a:p>
            <a:pPr algn="ctr"/>
            <a:r>
              <a:rPr lang="en-US" dirty="0">
                <a:solidFill>
                  <a:schemeClr val="bg1"/>
                </a:solidFill>
              </a:rPr>
              <a:t>Cooperative Institute for Research in the Atmosphere </a:t>
            </a:r>
          </a:p>
          <a:p>
            <a:pPr algn="ctr"/>
            <a:r>
              <a:rPr lang="en-US" dirty="0">
                <a:solidFill>
                  <a:schemeClr val="bg1"/>
                </a:solidFill>
              </a:rPr>
              <a:t>Colorado State University</a:t>
            </a: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December 2013</a:t>
            </a:r>
          </a:p>
        </p:txBody>
      </p:sp>
      <p:pic>
        <p:nvPicPr>
          <p:cNvPr id="12" name="Picture 11" descr="COLOREX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46553" y="905667"/>
            <a:ext cx="1950111" cy="1426464"/>
          </a:xfrm>
          <a:prstGeom prst="rect">
            <a:avLst/>
          </a:prstGeom>
        </p:spPr>
      </p:pic>
      <p:pic>
        <p:nvPicPr>
          <p:cNvPr id="13"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1254" y="1108509"/>
            <a:ext cx="2185565" cy="914400"/>
          </a:xfrm>
          <a:prstGeom prst="rect">
            <a:avLst/>
          </a:prstGeom>
          <a:noFill/>
          <a:ln w="9525">
            <a:noFill/>
            <a:miter lim="800000"/>
            <a:headEnd/>
            <a:tailEnd/>
          </a:ln>
          <a:effectLst/>
        </p:spPr>
      </p:pic>
      <p:sp>
        <p:nvSpPr>
          <p:cNvPr id="14" name="TextBox 13"/>
          <p:cNvSpPr txBox="1"/>
          <p:nvPr/>
        </p:nvSpPr>
        <p:spPr>
          <a:xfrm>
            <a:off x="2752613" y="1989078"/>
            <a:ext cx="1223312" cy="166181"/>
          </a:xfrm>
          <a:prstGeom prst="rect">
            <a:avLst/>
          </a:prstGeom>
          <a:noFill/>
        </p:spPr>
        <p:txBody>
          <a:bodyPr wrap="none" lIns="73134" tIns="36567" rIns="73134" bIns="36567" rtlCol="0">
            <a:spAutoFit/>
          </a:bodyPr>
          <a:lstStyle/>
          <a:p>
            <a:r>
              <a:rPr lang="en-US" sz="600" dirty="0"/>
              <a:t>NASA image ISS006-E-48196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GLM</a:t>
            </a:r>
          </a:p>
        </p:txBody>
      </p:sp>
      <p:sp>
        <p:nvSpPr>
          <p:cNvPr id="5" name="Text Box 3"/>
          <p:cNvSpPr txBox="1">
            <a:spLocks noGrp="1" noChangeArrowheads="1"/>
          </p:cNvSpPr>
          <p:nvPr>
            <p:ph idx="1"/>
          </p:nvPr>
        </p:nvSpPr>
        <p:spPr bwMode="auto">
          <a:xfrm>
            <a:off x="304959" y="851641"/>
            <a:ext cx="5489258" cy="3137227"/>
          </a:xfrm>
          <a:prstGeom prst="rect">
            <a:avLst/>
          </a:prstGeom>
          <a:noFill/>
          <a:ln w="9525">
            <a:noFill/>
            <a:miter lim="800000"/>
            <a:headEnd/>
            <a:tailEnd/>
          </a:ln>
        </p:spPr>
        <p:txBody>
          <a:bodyPr wrap="square" lIns="13165" tIns="6583" rIns="13165" bIns="6583">
            <a:spAutoFit/>
          </a:bodyPr>
          <a:lstStyle/>
          <a:p>
            <a:pPr marL="79380" indent="-79380" defTabSz="131242"/>
            <a:r>
              <a:rPr lang="en-US" sz="2000" b="1" dirty="0">
                <a:solidFill>
                  <a:schemeClr val="bg1"/>
                </a:solidFill>
              </a:rPr>
              <a:t>Detects total strikes: in cloud, cloud to cloud, and cloud to ground</a:t>
            </a:r>
          </a:p>
          <a:p>
            <a:pPr marL="321755" lvl="1" indent="-166170" defTabSz="131242">
              <a:spcBef>
                <a:spcPct val="50000"/>
              </a:spcBef>
            </a:pPr>
            <a:r>
              <a:rPr lang="en-US" sz="1600" b="1" dirty="0">
                <a:solidFill>
                  <a:schemeClr val="bg1"/>
                </a:solidFill>
              </a:rPr>
              <a:t>Compliments today’s land based  systems that only measure cloud to ground lightning (about 15% of the total)</a:t>
            </a:r>
          </a:p>
          <a:p>
            <a:pPr marL="321755" lvl="1" indent="-166170" defTabSz="131242">
              <a:spcBef>
                <a:spcPct val="50000"/>
              </a:spcBef>
            </a:pPr>
            <a:r>
              <a:rPr lang="en-US" sz="1600" b="1" dirty="0">
                <a:solidFill>
                  <a:schemeClr val="bg1"/>
                </a:solidFill>
              </a:rPr>
              <a:t>Compliments today’s research based polar orbiting systems.</a:t>
            </a:r>
          </a:p>
          <a:p>
            <a:pPr marL="79380" indent="-79380" defTabSz="131242">
              <a:lnSpc>
                <a:spcPct val="90000"/>
              </a:lnSpc>
              <a:spcBef>
                <a:spcPct val="25000"/>
              </a:spcBef>
            </a:pPr>
            <a:r>
              <a:rPr lang="en-US" sz="2000" b="1" dirty="0">
                <a:solidFill>
                  <a:schemeClr val="bg1"/>
                </a:solidFill>
              </a:rPr>
              <a:t>Increased coverage over oceans and dead zones over land</a:t>
            </a:r>
          </a:p>
          <a:p>
            <a:pPr marL="321788" lvl="1" indent="-168208" defTabSz="131242">
              <a:spcBef>
                <a:spcPts val="960"/>
              </a:spcBef>
            </a:pPr>
            <a:r>
              <a:rPr lang="en-US" sz="1600" b="1" dirty="0">
                <a:solidFill>
                  <a:schemeClr val="bg1"/>
                </a:solidFill>
              </a:rPr>
              <a:t>Beneficial for aviation convective weather hazards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04959" y="754692"/>
            <a:ext cx="5489258" cy="762000"/>
          </a:xfrm>
        </p:spPr>
        <p:txBody>
          <a:bodyPr/>
          <a:lstStyle/>
          <a:p>
            <a:r>
              <a:rPr lang="en-US" b="1" dirty="0">
                <a:solidFill>
                  <a:srgbClr val="FFFF00"/>
                </a:solidFill>
              </a:rPr>
              <a:t>ABI: </a:t>
            </a:r>
            <a:br>
              <a:rPr lang="en-US" b="1" dirty="0">
                <a:solidFill>
                  <a:srgbClr val="FFFF00"/>
                </a:solidFill>
              </a:rPr>
            </a:br>
            <a:r>
              <a:rPr lang="en-US" b="1" dirty="0">
                <a:solidFill>
                  <a:srgbClr val="FFFF00"/>
                </a:solidFill>
              </a:rPr>
              <a:t>Advanced Baseline Imager</a:t>
            </a:r>
          </a:p>
        </p:txBody>
      </p:sp>
      <p:sp>
        <p:nvSpPr>
          <p:cNvPr id="3" name="Rectangle 3"/>
          <p:cNvSpPr txBox="1">
            <a:spLocks noChangeArrowheads="1"/>
          </p:cNvSpPr>
          <p:nvPr/>
        </p:nvSpPr>
        <p:spPr>
          <a:xfrm>
            <a:off x="574713" y="1837517"/>
            <a:ext cx="2764255" cy="1500940"/>
          </a:xfrm>
          <a:prstGeom prst="rect">
            <a:avLst/>
          </a:prstGeom>
        </p:spPr>
        <p:txBody>
          <a:bodyPr lIns="60964" tIns="30482" rIns="60964" bIns="30482"/>
          <a:lstStyle/>
          <a:p>
            <a:pPr marL="228616" indent="-228616" defTabSz="609641">
              <a:lnSpc>
                <a:spcPct val="80000"/>
              </a:lnSpc>
              <a:spcBef>
                <a:spcPct val="20000"/>
              </a:spcBef>
              <a:defRPr/>
            </a:pPr>
            <a:r>
              <a:rPr lang="en-US" sz="2200" kern="0" dirty="0">
                <a:solidFill>
                  <a:schemeClr val="bg1"/>
                </a:solidFill>
                <a:latin typeface="+mn-lt"/>
              </a:rPr>
              <a:t>Increased resolution</a:t>
            </a:r>
          </a:p>
          <a:p>
            <a:pPr marL="228616" indent="-228616" defTabSz="609641">
              <a:lnSpc>
                <a:spcPct val="80000"/>
              </a:lnSpc>
              <a:spcBef>
                <a:spcPct val="20000"/>
              </a:spcBef>
              <a:buFontTx/>
              <a:buChar char="•"/>
              <a:defRPr/>
            </a:pPr>
            <a:r>
              <a:rPr lang="en-US" sz="2200" dirty="0">
                <a:solidFill>
                  <a:schemeClr val="bg1"/>
                </a:solidFill>
              </a:rPr>
              <a:t>temporal</a:t>
            </a:r>
          </a:p>
          <a:p>
            <a:pPr marL="228616" indent="-228616" defTabSz="609641">
              <a:lnSpc>
                <a:spcPct val="80000"/>
              </a:lnSpc>
              <a:spcBef>
                <a:spcPct val="20000"/>
              </a:spcBef>
              <a:buFontTx/>
              <a:buChar char="•"/>
              <a:defRPr/>
            </a:pPr>
            <a:r>
              <a:rPr lang="en-US" sz="2200" dirty="0">
                <a:solidFill>
                  <a:schemeClr val="bg1"/>
                </a:solidFill>
              </a:rPr>
              <a:t>spatial </a:t>
            </a:r>
          </a:p>
          <a:p>
            <a:pPr marL="228616" indent="-228616" defTabSz="609641">
              <a:lnSpc>
                <a:spcPct val="80000"/>
              </a:lnSpc>
              <a:spcBef>
                <a:spcPct val="20000"/>
              </a:spcBef>
              <a:buFontTx/>
              <a:buChar char="•"/>
              <a:defRPr/>
            </a:pPr>
            <a:r>
              <a:rPr lang="en-US" sz="2200" dirty="0">
                <a:solidFill>
                  <a:schemeClr val="bg1"/>
                </a:solidFill>
              </a:rPr>
              <a:t>spectral</a:t>
            </a:r>
          </a:p>
          <a:p>
            <a:pPr marL="228616" indent="-228616" defTabSz="609641">
              <a:lnSpc>
                <a:spcPct val="80000"/>
              </a:lnSpc>
              <a:spcBef>
                <a:spcPct val="20000"/>
              </a:spcBef>
              <a:buFontTx/>
              <a:buChar char="•"/>
              <a:defRPr/>
            </a:pPr>
            <a:r>
              <a:rPr lang="en-US" sz="2200" dirty="0">
                <a:solidFill>
                  <a:schemeClr val="bg1"/>
                </a:solidFill>
              </a:rPr>
              <a:t>radiometric</a:t>
            </a:r>
          </a:p>
          <a:p>
            <a:pPr marL="228616" indent="-228616" defTabSz="609641">
              <a:lnSpc>
                <a:spcPct val="80000"/>
              </a:lnSpc>
              <a:spcBef>
                <a:spcPct val="20000"/>
              </a:spcBef>
              <a:defRPr/>
            </a:pPr>
            <a:r>
              <a:rPr lang="en-US" sz="2200" kern="0" dirty="0">
                <a:solidFill>
                  <a:schemeClr val="bg1"/>
                </a:solidFill>
                <a:latin typeface="+mn-lt"/>
              </a:rPr>
              <a:t>Better navigation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203306" y="1331383"/>
            <a:ext cx="2591091" cy="3157008"/>
            <a:chOff x="192" y="1258"/>
            <a:chExt cx="2447" cy="2983"/>
          </a:xfrm>
        </p:grpSpPr>
        <p:graphicFrame>
          <p:nvGraphicFramePr>
            <p:cNvPr id="6147" name="Object 3"/>
            <p:cNvGraphicFramePr>
              <a:graphicFrameLocks noChangeAspect="1"/>
            </p:cNvGraphicFramePr>
            <p:nvPr/>
          </p:nvGraphicFramePr>
          <p:xfrm>
            <a:off x="192" y="1258"/>
            <a:ext cx="2447" cy="2563"/>
          </p:xfrm>
          <a:graphic>
            <a:graphicData uri="http://schemas.openxmlformats.org/presentationml/2006/ole">
              <mc:AlternateContent xmlns:mc="http://schemas.openxmlformats.org/markup-compatibility/2006">
                <mc:Choice xmlns:v="urn:schemas-microsoft-com:vml" Requires="v">
                  <p:oleObj name="Bitmap Image" r:id="rId4" imgW="3219899" imgH="3095238" progId="PBrush">
                    <p:embed/>
                  </p:oleObj>
                </mc:Choice>
                <mc:Fallback>
                  <p:oleObj name="Bitmap Image" r:id="rId4" imgW="3219899" imgH="3095238"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3708" r="7164"/>
                        <a:stretch>
                          <a:fillRect/>
                        </a:stretch>
                      </p:blipFill>
                      <p:spPr bwMode="auto">
                        <a:xfrm>
                          <a:off x="192" y="1258"/>
                          <a:ext cx="2447" cy="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1140" name="Text Box 4"/>
            <p:cNvSpPr txBox="1">
              <a:spLocks noChangeArrowheads="1"/>
            </p:cNvSpPr>
            <p:nvPr/>
          </p:nvSpPr>
          <p:spPr bwMode="auto">
            <a:xfrm>
              <a:off x="1004" y="3921"/>
              <a:ext cx="1085" cy="320"/>
            </a:xfrm>
            <a:prstGeom prst="rect">
              <a:avLst/>
            </a:prstGeom>
            <a:noFill/>
            <a:ln w="9525">
              <a:noFill/>
              <a:miter lim="800000"/>
              <a:headEnd/>
              <a:tailEnd/>
            </a:ln>
            <a:effectLst/>
          </p:spPr>
          <p:txBody>
            <a:bodyPr>
              <a:spAutoFit/>
            </a:bodyPr>
            <a:lstStyle/>
            <a:p>
              <a:pPr>
                <a:spcBef>
                  <a:spcPct val="50000"/>
                </a:spcBef>
                <a:defRPr/>
              </a:pPr>
              <a:r>
                <a:rPr lang="en-US" sz="1600" dirty="0">
                  <a:solidFill>
                    <a:schemeClr val="bg1"/>
                  </a:solidFill>
                  <a:latin typeface="Arial" pitchFamily="34" charset="0"/>
                </a:rPr>
                <a:t>1/5 Disk</a:t>
              </a:r>
            </a:p>
          </p:txBody>
        </p:sp>
      </p:grpSp>
      <p:sp>
        <p:nvSpPr>
          <p:cNvPr id="6150" name="Rectangle 6"/>
          <p:cNvSpPr>
            <a:spLocks noGrp="1" noChangeArrowheads="1"/>
          </p:cNvSpPr>
          <p:nvPr>
            <p:ph type="title"/>
          </p:nvPr>
        </p:nvSpPr>
        <p:spPr>
          <a:xfrm>
            <a:off x="0" y="282577"/>
            <a:ext cx="6099175" cy="430887"/>
          </a:xfrm>
          <a:noFill/>
        </p:spPr>
        <p:txBody>
          <a:bodyPr anchor="t">
            <a:spAutoFit/>
          </a:bodyPr>
          <a:lstStyle/>
          <a:p>
            <a:pPr eaLnBrk="1" hangingPunct="1"/>
            <a:r>
              <a:rPr lang="en-US" sz="2400" b="1" dirty="0">
                <a:solidFill>
                  <a:schemeClr val="bg1"/>
                </a:solidFill>
              </a:rPr>
              <a:t>Increased Imaging Capability</a:t>
            </a:r>
          </a:p>
        </p:txBody>
      </p:sp>
      <p:sp>
        <p:nvSpPr>
          <p:cNvPr id="6151" name="Text Box 7"/>
          <p:cNvSpPr txBox="1">
            <a:spLocks noChangeArrowheads="1"/>
          </p:cNvSpPr>
          <p:nvPr/>
        </p:nvSpPr>
        <p:spPr bwMode="auto">
          <a:xfrm>
            <a:off x="1672648" y="742172"/>
            <a:ext cx="2596775" cy="264583"/>
          </a:xfrm>
          <a:prstGeom prst="rect">
            <a:avLst/>
          </a:prstGeom>
          <a:noFill/>
          <a:ln w="9525" algn="ctr">
            <a:noFill/>
            <a:miter lim="800000"/>
            <a:headEnd/>
            <a:tailEnd/>
          </a:ln>
        </p:spPr>
        <p:txBody>
          <a:bodyPr lIns="60964" tIns="30482" rIns="60964" bIns="30482"/>
          <a:lstStyle/>
          <a:p>
            <a:pPr algn="ctr"/>
            <a:r>
              <a:rPr lang="en-US" b="1" dirty="0">
                <a:solidFill>
                  <a:schemeClr val="bg1"/>
                </a:solidFill>
              </a:rPr>
              <a:t>5 Minute Coverage</a:t>
            </a:r>
          </a:p>
        </p:txBody>
      </p:sp>
      <p:grpSp>
        <p:nvGrpSpPr>
          <p:cNvPr id="3" name="Group 8"/>
          <p:cNvGrpSpPr>
            <a:grpSpLocks/>
          </p:cNvGrpSpPr>
          <p:nvPr/>
        </p:nvGrpSpPr>
        <p:grpSpPr bwMode="auto">
          <a:xfrm>
            <a:off x="2089180" y="1024468"/>
            <a:ext cx="6099175" cy="3492500"/>
            <a:chOff x="1973" y="968"/>
            <a:chExt cx="5760" cy="3300"/>
          </a:xfrm>
        </p:grpSpPr>
        <p:graphicFrame>
          <p:nvGraphicFramePr>
            <p:cNvPr id="6146" name="Object 9"/>
            <p:cNvGraphicFramePr>
              <a:graphicFrameLocks noChangeAspect="1"/>
            </p:cNvGraphicFramePr>
            <p:nvPr/>
          </p:nvGraphicFramePr>
          <p:xfrm>
            <a:off x="3054" y="1253"/>
            <a:ext cx="2447" cy="2603"/>
          </p:xfrm>
          <a:graphic>
            <a:graphicData uri="http://schemas.openxmlformats.org/presentationml/2006/ole">
              <mc:AlternateContent xmlns:mc="http://schemas.openxmlformats.org/markup-compatibility/2006">
                <mc:Choice xmlns:v="urn:schemas-microsoft-com:vml" Requires="v">
                  <p:oleObj name="Bitmap Image" r:id="rId6" imgW="2895238" imgH="3115110" progId="PBrush">
                    <p:embed/>
                  </p:oleObj>
                </mc:Choice>
                <mc:Fallback>
                  <p:oleObj name="Bitmap Image" r:id="rId6" imgW="2895238" imgH="3115110" progId="PBrush">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r="3844" b="2069"/>
                        <a:stretch>
                          <a:fillRect/>
                        </a:stretch>
                      </p:blipFill>
                      <p:spPr bwMode="auto">
                        <a:xfrm>
                          <a:off x="3054" y="1253"/>
                          <a:ext cx="2447" cy="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10"/>
            <p:cNvSpPr>
              <a:spLocks noChangeArrowheads="1"/>
            </p:cNvSpPr>
            <p:nvPr/>
          </p:nvSpPr>
          <p:spPr bwMode="auto">
            <a:xfrm>
              <a:off x="1973" y="1692"/>
              <a:ext cx="5760" cy="349"/>
            </a:xfrm>
            <a:prstGeom prst="rect">
              <a:avLst/>
            </a:prstGeom>
            <a:noFill/>
            <a:ln w="9525">
              <a:noFill/>
              <a:miter lim="800000"/>
              <a:headEnd/>
              <a:tailEnd/>
            </a:ln>
          </p:spPr>
          <p:txBody>
            <a:bodyPr>
              <a:spAutoFit/>
            </a:bodyPr>
            <a:lstStyle/>
            <a:p>
              <a:endParaRPr lang="en-US"/>
            </a:p>
          </p:txBody>
        </p:sp>
        <p:sp>
          <p:nvSpPr>
            <p:cNvPr id="731147" name="Text Box 11"/>
            <p:cNvSpPr txBox="1">
              <a:spLocks noChangeArrowheads="1"/>
            </p:cNvSpPr>
            <p:nvPr/>
          </p:nvSpPr>
          <p:spPr bwMode="auto">
            <a:xfrm>
              <a:off x="3854" y="968"/>
              <a:ext cx="971" cy="320"/>
            </a:xfrm>
            <a:prstGeom prst="rect">
              <a:avLst/>
            </a:prstGeom>
            <a:noFill/>
            <a:ln w="9525" algn="ctr">
              <a:noFill/>
              <a:miter lim="800000"/>
              <a:headEnd/>
              <a:tailEnd/>
            </a:ln>
            <a:effectLst/>
          </p:spPr>
          <p:txBody>
            <a:bodyPr wrap="none">
              <a:spAutoFit/>
            </a:bodyPr>
            <a:lstStyle/>
            <a:p>
              <a:pPr algn="ctr">
                <a:defRPr/>
              </a:pPr>
              <a:r>
                <a:rPr lang="en-US" sz="1600" b="1" dirty="0">
                  <a:solidFill>
                    <a:schemeClr val="bg1"/>
                  </a:solidFill>
                  <a:latin typeface="Arial" pitchFamily="34" charset="0"/>
                </a:rPr>
                <a:t>GOES-R</a:t>
              </a:r>
            </a:p>
          </p:txBody>
        </p:sp>
        <p:sp>
          <p:nvSpPr>
            <p:cNvPr id="731148" name="Text Box 12"/>
            <p:cNvSpPr txBox="1">
              <a:spLocks noChangeArrowheads="1"/>
            </p:cNvSpPr>
            <p:nvPr/>
          </p:nvSpPr>
          <p:spPr bwMode="auto">
            <a:xfrm>
              <a:off x="3828" y="3948"/>
              <a:ext cx="949" cy="320"/>
            </a:xfrm>
            <a:prstGeom prst="rect">
              <a:avLst/>
            </a:prstGeom>
            <a:noFill/>
            <a:ln w="9525" algn="ctr">
              <a:noFill/>
              <a:miter lim="800000"/>
              <a:headEnd/>
              <a:tailEnd/>
            </a:ln>
            <a:effectLst/>
          </p:spPr>
          <p:txBody>
            <a:bodyPr wrap="none">
              <a:spAutoFit/>
            </a:bodyPr>
            <a:lstStyle/>
            <a:p>
              <a:pPr algn="ctr">
                <a:spcBef>
                  <a:spcPct val="50000"/>
                </a:spcBef>
                <a:defRPr/>
              </a:pPr>
              <a:r>
                <a:rPr lang="en-US" sz="1600" dirty="0">
                  <a:solidFill>
                    <a:schemeClr val="bg1"/>
                  </a:solidFill>
                  <a:latin typeface="Arial" pitchFamily="34" charset="0"/>
                </a:rPr>
                <a:t>Full Disk</a:t>
              </a:r>
              <a:endParaRPr lang="en-US" sz="1600" b="1" dirty="0">
                <a:solidFill>
                  <a:schemeClr val="bg1"/>
                </a:solidFill>
                <a:latin typeface="Arial" pitchFamily="34" charset="0"/>
              </a:endParaRPr>
            </a:p>
          </p:txBody>
        </p:sp>
      </p:grpSp>
      <p:sp>
        <p:nvSpPr>
          <p:cNvPr id="14" name="Text Box 13"/>
          <p:cNvSpPr txBox="1">
            <a:spLocks noChangeArrowheads="1"/>
          </p:cNvSpPr>
          <p:nvPr/>
        </p:nvSpPr>
        <p:spPr bwMode="auto">
          <a:xfrm>
            <a:off x="309195" y="1991008"/>
            <a:ext cx="2541323" cy="2151362"/>
          </a:xfrm>
          <a:prstGeom prst="rect">
            <a:avLst/>
          </a:prstGeom>
          <a:noFill/>
          <a:ln w="9525">
            <a:noFill/>
            <a:miter lim="800000"/>
            <a:headEnd/>
            <a:tailEnd/>
          </a:ln>
        </p:spPr>
        <p:txBody>
          <a:bodyPr lIns="60964" tIns="30482" rIns="60964" bIns="30482">
            <a:spAutoFit/>
          </a:bodyPr>
          <a:lstStyle/>
          <a:p>
            <a:pPr>
              <a:spcBef>
                <a:spcPct val="25000"/>
              </a:spcBef>
            </a:pPr>
            <a:r>
              <a:rPr lang="en-US" sz="1300" b="1" u="sng" dirty="0">
                <a:solidFill>
                  <a:schemeClr val="bg1"/>
                </a:solidFill>
              </a:rPr>
              <a:t>ABI Scan Modes</a:t>
            </a:r>
          </a:p>
          <a:p>
            <a:pPr>
              <a:spcBef>
                <a:spcPct val="10000"/>
              </a:spcBef>
              <a:buFontTx/>
              <a:buChar char="•"/>
            </a:pPr>
            <a:r>
              <a:rPr lang="en-US" sz="1300" b="1" dirty="0">
                <a:solidFill>
                  <a:schemeClr val="bg1"/>
                </a:solidFill>
              </a:rPr>
              <a:t>15 minute cycle</a:t>
            </a:r>
          </a:p>
          <a:p>
            <a:pPr lvl="1">
              <a:spcBef>
                <a:spcPct val="10000"/>
              </a:spcBef>
              <a:buFontTx/>
              <a:buChar char="•"/>
            </a:pPr>
            <a:r>
              <a:rPr lang="en-US" sz="1300" b="1" dirty="0">
                <a:solidFill>
                  <a:schemeClr val="bg1"/>
                </a:solidFill>
              </a:rPr>
              <a:t>1 Full Disk</a:t>
            </a:r>
          </a:p>
          <a:p>
            <a:pPr lvl="1">
              <a:spcBef>
                <a:spcPct val="10000"/>
              </a:spcBef>
              <a:buFontTx/>
              <a:buChar char="•"/>
            </a:pPr>
            <a:r>
              <a:rPr lang="en-US" sz="1300" b="1" dirty="0">
                <a:solidFill>
                  <a:schemeClr val="bg1"/>
                </a:solidFill>
              </a:rPr>
              <a:t>3 CONUS</a:t>
            </a:r>
          </a:p>
          <a:p>
            <a:pPr lvl="1">
              <a:spcBef>
                <a:spcPct val="10000"/>
              </a:spcBef>
              <a:buFontTx/>
              <a:buChar char="•"/>
            </a:pPr>
            <a:r>
              <a:rPr lang="en-US" sz="1300" b="1" dirty="0">
                <a:solidFill>
                  <a:schemeClr val="bg1"/>
                </a:solidFill>
              </a:rPr>
              <a:t>1000km x 1000km every 	30 seconds</a:t>
            </a:r>
          </a:p>
          <a:p>
            <a:pPr>
              <a:spcBef>
                <a:spcPct val="10000"/>
              </a:spcBef>
              <a:buFontTx/>
              <a:buChar char="•"/>
            </a:pPr>
            <a:r>
              <a:rPr lang="en-US" sz="1300" b="1" dirty="0">
                <a:solidFill>
                  <a:schemeClr val="bg1"/>
                </a:solidFill>
              </a:rPr>
              <a:t>Continuous 5 minute</a:t>
            </a:r>
          </a:p>
          <a:p>
            <a:pPr lvl="1">
              <a:spcBef>
                <a:spcPct val="10000"/>
              </a:spcBef>
            </a:pPr>
            <a:r>
              <a:rPr lang="en-US" sz="1300" b="1" dirty="0">
                <a:solidFill>
                  <a:schemeClr val="bg1"/>
                </a:solidFill>
              </a:rPr>
              <a:t>  Full Disk</a:t>
            </a:r>
          </a:p>
          <a:p>
            <a:pPr>
              <a:spcBef>
                <a:spcPct val="50000"/>
              </a:spcBef>
            </a:pPr>
            <a:endParaRPr lang="en-US" sz="1300" b="1" dirty="0">
              <a:solidFill>
                <a:schemeClr val="bg1"/>
              </a:solidFill>
            </a:endParaRPr>
          </a:p>
        </p:txBody>
      </p:sp>
      <p:sp>
        <p:nvSpPr>
          <p:cNvPr id="15" name="Text Box 5"/>
          <p:cNvSpPr txBox="1">
            <a:spLocks noChangeArrowheads="1"/>
          </p:cNvSpPr>
          <p:nvPr/>
        </p:nvSpPr>
        <p:spPr bwMode="auto">
          <a:xfrm>
            <a:off x="630381" y="1031875"/>
            <a:ext cx="1894743" cy="303927"/>
          </a:xfrm>
          <a:prstGeom prst="rect">
            <a:avLst/>
          </a:prstGeom>
          <a:noFill/>
          <a:ln w="9525" algn="ctr">
            <a:noFill/>
            <a:miter lim="800000"/>
            <a:headEnd/>
            <a:tailEnd/>
          </a:ln>
          <a:effectLst/>
        </p:spPr>
        <p:txBody>
          <a:bodyPr wrap="none" lIns="57147" tIns="28574" rIns="57147" bIns="28574">
            <a:spAutoFit/>
          </a:bodyPr>
          <a:lstStyle/>
          <a:p>
            <a:pPr algn="ctr">
              <a:defRPr/>
            </a:pPr>
            <a:r>
              <a:rPr lang="en-US" sz="1600" b="1" dirty="0">
                <a:solidFill>
                  <a:schemeClr val="bg1"/>
                </a:solidFill>
                <a:latin typeface="Arial" pitchFamily="34" charset="0"/>
              </a:rPr>
              <a:t>Current GOES-I/P</a:t>
            </a:r>
          </a:p>
        </p:txBody>
      </p:sp>
      <p:cxnSp>
        <p:nvCxnSpPr>
          <p:cNvPr id="17" name="Straight Arrow Connector 16"/>
          <p:cNvCxnSpPr/>
          <p:nvPr/>
        </p:nvCxnSpPr>
        <p:spPr>
          <a:xfrm flipV="1">
            <a:off x="2828364" y="1825831"/>
            <a:ext cx="356329" cy="185552"/>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34551" y="3732069"/>
            <a:ext cx="356329" cy="185552"/>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a:xfrm>
            <a:off x="152479" y="538"/>
            <a:ext cx="5946696" cy="914400"/>
          </a:xfrm>
        </p:spPr>
        <p:txBody>
          <a:bodyPr/>
          <a:lstStyle/>
          <a:p>
            <a:pPr eaLnBrk="1" hangingPunct="1"/>
            <a:r>
              <a:rPr lang="en-US" sz="2700" b="1" dirty="0">
                <a:solidFill>
                  <a:srgbClr val="FFFF00"/>
                </a:solidFill>
              </a:rPr>
              <a:t>The Advanced Baseline Imager:</a:t>
            </a:r>
          </a:p>
        </p:txBody>
      </p:sp>
      <p:sp>
        <p:nvSpPr>
          <p:cNvPr id="24580" name="Text Box 3"/>
          <p:cNvSpPr txBox="1">
            <a:spLocks noChangeArrowheads="1"/>
          </p:cNvSpPr>
          <p:nvPr/>
        </p:nvSpPr>
        <p:spPr bwMode="auto">
          <a:xfrm>
            <a:off x="50827" y="1197829"/>
            <a:ext cx="6099175" cy="3108547"/>
          </a:xfrm>
          <a:prstGeom prst="rect">
            <a:avLst/>
          </a:prstGeom>
          <a:noFill/>
          <a:ln w="9525">
            <a:noFill/>
            <a:miter lim="800000"/>
            <a:headEnd/>
            <a:tailEnd/>
          </a:ln>
        </p:spPr>
        <p:txBody>
          <a:bodyPr lIns="60964" tIns="30482" rIns="60964" bIns="30482">
            <a:spAutoFit/>
          </a:bodyPr>
          <a:lstStyle/>
          <a:p>
            <a:pPr defTabSz="378908" eaLnBrk="0" hangingPunct="0"/>
            <a:r>
              <a:rPr lang="en-US" b="1" dirty="0">
                <a:solidFill>
                  <a:srgbClr val="FFFF00"/>
                </a:solidFill>
              </a:rPr>
              <a:t>				  			ABI			</a:t>
            </a:r>
            <a:r>
              <a:rPr lang="en-US" b="1" dirty="0">
                <a:solidFill>
                  <a:schemeClr val="bg1"/>
                </a:solidFill>
              </a:rPr>
              <a:t>Current</a:t>
            </a:r>
          </a:p>
          <a:p>
            <a:pPr defTabSz="378908" eaLnBrk="0" hangingPunct="0"/>
            <a:endParaRPr lang="en-US" b="1" dirty="0">
              <a:solidFill>
                <a:schemeClr val="bg1"/>
              </a:solidFill>
            </a:endParaRPr>
          </a:p>
          <a:p>
            <a:pPr defTabSz="378908" eaLnBrk="0" hangingPunct="0"/>
            <a:r>
              <a:rPr lang="en-US" b="1" dirty="0">
                <a:solidFill>
                  <a:srgbClr val="FFFF00"/>
                </a:solidFill>
              </a:rPr>
              <a:t>Spectral Coverage</a:t>
            </a:r>
            <a:r>
              <a:rPr lang="en-US" dirty="0">
                <a:solidFill>
                  <a:srgbClr val="FFFF00"/>
                </a:solidFill>
              </a:rPr>
              <a:t>				</a:t>
            </a:r>
          </a:p>
          <a:p>
            <a:pPr defTabSz="378908" eaLnBrk="0" hangingPunct="0"/>
            <a:r>
              <a:rPr lang="en-US" dirty="0">
                <a:solidFill>
                  <a:srgbClr val="FFFF00"/>
                </a:solidFill>
              </a:rPr>
              <a:t>							16 bands		</a:t>
            </a:r>
            <a:r>
              <a:rPr lang="en-US" dirty="0">
                <a:solidFill>
                  <a:schemeClr val="bg1"/>
                </a:solidFill>
              </a:rPr>
              <a:t>5 bands</a:t>
            </a:r>
          </a:p>
          <a:p>
            <a:pPr defTabSz="378908" eaLnBrk="0" hangingPunct="0"/>
            <a:endParaRPr lang="en-US" b="1" dirty="0">
              <a:solidFill>
                <a:srgbClr val="FFFF00"/>
              </a:solidFill>
            </a:endParaRPr>
          </a:p>
          <a:p>
            <a:pPr defTabSz="378908" eaLnBrk="0" hangingPunct="0"/>
            <a:r>
              <a:rPr lang="en-US" b="1" dirty="0">
                <a:solidFill>
                  <a:srgbClr val="FFFF00"/>
                </a:solidFill>
              </a:rPr>
              <a:t>Spatial resolution at nadir </a:t>
            </a:r>
            <a:r>
              <a:rPr lang="en-US" dirty="0">
                <a:solidFill>
                  <a:srgbClr val="FFFF00"/>
                </a:solidFill>
              </a:rPr>
              <a:t>	</a:t>
            </a:r>
          </a:p>
          <a:p>
            <a:pPr defTabSz="378908" eaLnBrk="0" hangingPunct="0"/>
            <a:r>
              <a:rPr lang="en-US" dirty="0">
                <a:solidFill>
                  <a:srgbClr val="FFFF00"/>
                </a:solidFill>
              </a:rPr>
              <a:t>	0.64 </a:t>
            </a:r>
            <a:r>
              <a:rPr lang="en-US" dirty="0">
                <a:solidFill>
                  <a:srgbClr val="FFFF00"/>
                </a:solidFill>
                <a:latin typeface="Symbol" pitchFamily="18" charset="2"/>
              </a:rPr>
              <a:t>m</a:t>
            </a:r>
            <a:r>
              <a:rPr lang="en-US" dirty="0">
                <a:solidFill>
                  <a:srgbClr val="FFFF00"/>
                </a:solidFill>
              </a:rPr>
              <a:t>m Visible 		0.5 km 			</a:t>
            </a:r>
            <a:r>
              <a:rPr lang="en-US" dirty="0">
                <a:solidFill>
                  <a:schemeClr val="bg1"/>
                </a:solidFill>
              </a:rPr>
              <a:t>Approx. 1 km</a:t>
            </a:r>
          </a:p>
          <a:p>
            <a:pPr defTabSz="378908" eaLnBrk="0" hangingPunct="0"/>
            <a:r>
              <a:rPr lang="en-US" dirty="0">
                <a:solidFill>
                  <a:srgbClr val="FFFF00"/>
                </a:solidFill>
              </a:rPr>
              <a:t>	Other Vis/near-IR		1.0 &amp; 2.0 km		</a:t>
            </a:r>
            <a:r>
              <a:rPr lang="en-US" dirty="0">
                <a:solidFill>
                  <a:schemeClr val="bg1"/>
                </a:solidFill>
              </a:rPr>
              <a:t>n/a</a:t>
            </a:r>
          </a:p>
          <a:p>
            <a:pPr defTabSz="378908" eaLnBrk="0" hangingPunct="0"/>
            <a:r>
              <a:rPr lang="en-US" dirty="0">
                <a:solidFill>
                  <a:srgbClr val="FFFF00"/>
                </a:solidFill>
              </a:rPr>
              <a:t>	SW, WV &amp; LW IR		2.0 km			</a:t>
            </a:r>
            <a:r>
              <a:rPr lang="en-US" dirty="0">
                <a:solidFill>
                  <a:schemeClr val="bg1"/>
                </a:solidFill>
              </a:rPr>
              <a:t>Approx. 4 km</a:t>
            </a:r>
          </a:p>
          <a:p>
            <a:pPr defTabSz="378908" eaLnBrk="0" hangingPunct="0"/>
            <a:r>
              <a:rPr lang="en-US" dirty="0">
                <a:solidFill>
                  <a:schemeClr val="bg1"/>
                </a:solidFill>
              </a:rPr>
              <a:t>		</a:t>
            </a:r>
            <a:r>
              <a:rPr lang="en-US" dirty="0">
                <a:solidFill>
                  <a:srgbClr val="FFFF00"/>
                </a:solidFill>
              </a:rPr>
              <a:t>(bands &gt; 2µm)</a:t>
            </a:r>
          </a:p>
          <a:p>
            <a:pPr defTabSz="378908" eaLnBrk="0" hangingPunct="0"/>
            <a:endParaRPr lang="en-US" dirty="0">
              <a:solidFill>
                <a:schemeClr val="bg1"/>
              </a:solidFill>
            </a:endParaRPr>
          </a:p>
        </p:txBody>
      </p:sp>
      <p:sp>
        <p:nvSpPr>
          <p:cNvPr id="4" name="TextBox 3"/>
          <p:cNvSpPr txBox="1"/>
          <p:nvPr/>
        </p:nvSpPr>
        <p:spPr>
          <a:xfrm>
            <a:off x="101680" y="824594"/>
            <a:ext cx="5911362" cy="303927"/>
          </a:xfrm>
          <a:prstGeom prst="rect">
            <a:avLst/>
          </a:prstGeom>
          <a:solidFill>
            <a:schemeClr val="accent2">
              <a:lumMod val="50000"/>
            </a:schemeClr>
          </a:solidFill>
        </p:spPr>
        <p:txBody>
          <a:bodyPr wrap="square" lIns="57147" tIns="28574" rIns="57147" bIns="28574" rtlCol="0">
            <a:spAutoFit/>
          </a:bodyPr>
          <a:lstStyle/>
          <a:p>
            <a:pPr algn="ctr"/>
            <a:r>
              <a:rPr lang="en-US" sz="1600" dirty="0">
                <a:solidFill>
                  <a:srgbClr val="FF6600"/>
                </a:solidFill>
                <a:effectLst>
                  <a:outerShdw blurRad="38100" dist="38100" dir="2700000" algn="tl">
                    <a:srgbClr val="000000">
                      <a:alpha val="43137"/>
                    </a:srgbClr>
                  </a:outerShdw>
                </a:effectLst>
              </a:rPr>
              <a:t>MAJOR</a:t>
            </a:r>
            <a:r>
              <a:rPr lang="en-US" sz="1600" dirty="0">
                <a:solidFill>
                  <a:srgbClr val="FF6600"/>
                </a:solidFill>
              </a:rPr>
              <a:t> </a:t>
            </a:r>
            <a:r>
              <a:rPr lang="en-US" sz="1600" dirty="0">
                <a:solidFill>
                  <a:srgbClr val="FF6600"/>
                </a:solidFill>
                <a:effectLst>
                  <a:outerShdw blurRad="38100" dist="38100" dir="2700000" algn="tl">
                    <a:srgbClr val="000000">
                      <a:alpha val="43137"/>
                    </a:srgbClr>
                  </a:outerShdw>
                </a:effectLst>
              </a:rPr>
              <a:t>changes in spectral coverage AND spatial resolution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9971" y="1783964"/>
            <a:ext cx="652899" cy="174377"/>
          </a:xfrm>
          <a:prstGeom prst="rect">
            <a:avLst/>
          </a:prstGeom>
          <a:solidFill>
            <a:srgbClr val="2731FD"/>
          </a:solidFill>
          <a:ln>
            <a:noFill/>
          </a:ln>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8" name="Rectangle 7"/>
          <p:cNvSpPr/>
          <p:nvPr/>
        </p:nvSpPr>
        <p:spPr>
          <a:xfrm>
            <a:off x="159971" y="1600498"/>
            <a:ext cx="652898" cy="167342"/>
          </a:xfrm>
          <a:prstGeom prst="rect">
            <a:avLst/>
          </a:prstGeom>
          <a:solidFill>
            <a:srgbClr val="018116"/>
          </a:solidFill>
          <a:ln>
            <a:noFill/>
          </a:ln>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7" name="Rectangle 6"/>
          <p:cNvSpPr/>
          <p:nvPr/>
        </p:nvSpPr>
        <p:spPr>
          <a:xfrm>
            <a:off x="159970" y="1394461"/>
            <a:ext cx="660227" cy="19138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2" name="Slide Number Placeholder 1"/>
          <p:cNvSpPr>
            <a:spLocks noGrp="1"/>
          </p:cNvSpPr>
          <p:nvPr>
            <p:ph type="sldNum" sz="quarter" idx="4294967295"/>
          </p:nvPr>
        </p:nvSpPr>
        <p:spPr>
          <a:xfrm>
            <a:off x="4371076" y="4163484"/>
            <a:ext cx="1423141" cy="317500"/>
          </a:xfrm>
        </p:spPr>
        <p:txBody>
          <a:bodyPr/>
          <a:lstStyle/>
          <a:p>
            <a:pPr>
              <a:defRPr/>
            </a:pPr>
            <a:fld id="{BDF573CF-CBA6-40F3-BFA6-09BBEDC15FD8}" type="slidenum">
              <a:rPr lang="en-US" smtClean="0"/>
              <a:pPr>
                <a:defRPr/>
              </a:pPr>
              <a:t>14</a:t>
            </a:fld>
            <a:endParaRPr lang="en-US"/>
          </a:p>
        </p:txBody>
      </p:sp>
      <p:pic>
        <p:nvPicPr>
          <p:cNvPr id="3" name="Picture 2" descr="2007_02_24_1145_m8_rgb_03-02-01_in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7012" y="0"/>
            <a:ext cx="4968724" cy="4572000"/>
          </a:xfrm>
          <a:prstGeom prst="rect">
            <a:avLst/>
          </a:prstGeom>
        </p:spPr>
      </p:pic>
      <p:sp>
        <p:nvSpPr>
          <p:cNvPr id="6" name="TextBox 5"/>
          <p:cNvSpPr txBox="1"/>
          <p:nvPr/>
        </p:nvSpPr>
        <p:spPr>
          <a:xfrm>
            <a:off x="1920029" y="4315557"/>
            <a:ext cx="4179146" cy="249116"/>
          </a:xfrm>
          <a:prstGeom prst="rect">
            <a:avLst/>
          </a:prstGeom>
          <a:solidFill>
            <a:schemeClr val="bg1"/>
          </a:solidFill>
        </p:spPr>
        <p:txBody>
          <a:bodyPr wrap="none" lIns="5715" tIns="5715" rIns="5715" bIns="5715" rtlCol="0">
            <a:noAutofit/>
          </a:bodyPr>
          <a:lstStyle/>
          <a:p>
            <a:r>
              <a:rPr lang="en-US" sz="700" b="1" dirty="0"/>
              <a:t> Cloud streets over the Black Sea (24 February 2007) </a:t>
            </a:r>
            <a:r>
              <a:rPr lang="en-US" sz="700" dirty="0"/>
              <a:t> by </a:t>
            </a:r>
            <a:r>
              <a:rPr lang="en-US" sz="700" dirty="0" err="1"/>
              <a:t>Mária</a:t>
            </a:r>
            <a:r>
              <a:rPr lang="en-US" sz="700" dirty="0"/>
              <a:t> </a:t>
            </a:r>
            <a:r>
              <a:rPr lang="en-US" sz="700" dirty="0" err="1"/>
              <a:t>Putsay</a:t>
            </a:r>
            <a:r>
              <a:rPr lang="en-US" sz="700" dirty="0"/>
              <a:t>, </a:t>
            </a:r>
            <a:r>
              <a:rPr lang="en-US" sz="700" dirty="0" err="1"/>
              <a:t>Kornél</a:t>
            </a:r>
            <a:r>
              <a:rPr lang="en-US" sz="700" dirty="0"/>
              <a:t> </a:t>
            </a:r>
            <a:r>
              <a:rPr lang="en-US" sz="700" dirty="0" err="1"/>
              <a:t>Kolláth</a:t>
            </a:r>
            <a:r>
              <a:rPr lang="en-US" sz="700" dirty="0"/>
              <a:t> and </a:t>
            </a:r>
          </a:p>
          <a:p>
            <a:r>
              <a:rPr lang="en-US" sz="700" dirty="0" err="1"/>
              <a:t>Ildikó</a:t>
            </a:r>
            <a:r>
              <a:rPr lang="en-US" sz="700" dirty="0"/>
              <a:t> </a:t>
            </a:r>
            <a:r>
              <a:rPr lang="en-US" sz="700" dirty="0" err="1"/>
              <a:t>Szenyán</a:t>
            </a:r>
            <a:r>
              <a:rPr lang="en-US" sz="700" dirty="0"/>
              <a:t>, Hungarian Meteorological Service </a:t>
            </a:r>
            <a:endParaRPr lang="en-US" sz="700" b="1" dirty="0"/>
          </a:p>
          <a:p>
            <a:endParaRPr lang="en-US" dirty="0"/>
          </a:p>
        </p:txBody>
      </p:sp>
      <p:sp>
        <p:nvSpPr>
          <p:cNvPr id="10" name="TextBox 9"/>
          <p:cNvSpPr txBox="1"/>
          <p:nvPr/>
        </p:nvSpPr>
        <p:spPr>
          <a:xfrm>
            <a:off x="5532419" y="1194289"/>
            <a:ext cx="476926" cy="217764"/>
          </a:xfrm>
          <a:prstGeom prst="rect">
            <a:avLst/>
          </a:prstGeom>
          <a:noFill/>
        </p:spPr>
        <p:txBody>
          <a:bodyPr wrap="none" lIns="57147" tIns="28574" rIns="57147" bIns="28574" rtlCol="0">
            <a:spAutoFit/>
          </a:bodyPr>
          <a:lstStyle/>
          <a:p>
            <a:r>
              <a:rPr lang="en-US" sz="1000" b="1" dirty="0"/>
              <a:t>water</a:t>
            </a:r>
          </a:p>
        </p:txBody>
      </p:sp>
      <p:cxnSp>
        <p:nvCxnSpPr>
          <p:cNvPr id="12" name="Straight Arrow Connector 11"/>
          <p:cNvCxnSpPr>
            <a:stCxn id="10" idx="2"/>
          </p:cNvCxnSpPr>
          <p:nvPr/>
        </p:nvCxnSpPr>
        <p:spPr>
          <a:xfrm rot="5400000">
            <a:off x="5577135" y="1490867"/>
            <a:ext cx="272560" cy="114933"/>
          </a:xfrm>
          <a:prstGeom prst="straightConnector1">
            <a:avLst/>
          </a:prstGeom>
          <a:ln w="38100">
            <a:tailEnd type="arrow"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5072142" y="3301127"/>
            <a:ext cx="1836371" cy="217696"/>
          </a:xfrm>
          <a:prstGeom prst="rect">
            <a:avLst/>
          </a:prstGeom>
          <a:noFill/>
        </p:spPr>
        <p:txBody>
          <a:bodyPr wrap="none" lIns="57147" tIns="28574" rIns="57147" bIns="28574" rtlCol="0">
            <a:spAutoFit/>
          </a:bodyPr>
          <a:lstStyle/>
          <a:p>
            <a:r>
              <a:rPr lang="en-US" sz="1000" dirty="0">
                <a:solidFill>
                  <a:schemeClr val="bg1"/>
                </a:solidFill>
              </a:rPr>
              <a:t>Copyright 2007 EUMETSAT</a:t>
            </a:r>
          </a:p>
        </p:txBody>
      </p:sp>
      <p:sp>
        <p:nvSpPr>
          <p:cNvPr id="5" name="TextBox 4"/>
          <p:cNvSpPr txBox="1"/>
          <p:nvPr/>
        </p:nvSpPr>
        <p:spPr>
          <a:xfrm>
            <a:off x="-7539" y="43672"/>
            <a:ext cx="1224382" cy="2046718"/>
          </a:xfrm>
          <a:prstGeom prst="rect">
            <a:avLst/>
          </a:prstGeom>
          <a:noFill/>
        </p:spPr>
        <p:txBody>
          <a:bodyPr wrap="none" lIns="60964" tIns="30482" rIns="60964" bIns="30482" rtlCol="0">
            <a:spAutoFit/>
          </a:bodyPr>
          <a:lstStyle/>
          <a:p>
            <a:r>
              <a:rPr lang="en-US" sz="1400" dirty="0">
                <a:solidFill>
                  <a:schemeClr val="bg1"/>
                </a:solidFill>
              </a:rPr>
              <a:t>METEOSAT</a:t>
            </a:r>
          </a:p>
          <a:p>
            <a:r>
              <a:rPr lang="en-US" sz="1400" dirty="0">
                <a:solidFill>
                  <a:schemeClr val="bg1"/>
                </a:solidFill>
              </a:rPr>
              <a:t>Second </a:t>
            </a:r>
          </a:p>
          <a:p>
            <a:r>
              <a:rPr lang="en-US" sz="1400" dirty="0">
                <a:solidFill>
                  <a:schemeClr val="bg1"/>
                </a:solidFill>
              </a:rPr>
              <a:t>Generation</a:t>
            </a:r>
          </a:p>
          <a:p>
            <a:r>
              <a:rPr lang="en-US" sz="1400" dirty="0">
                <a:solidFill>
                  <a:schemeClr val="bg1"/>
                </a:solidFill>
              </a:rPr>
              <a:t>24 Feb. 2007</a:t>
            </a:r>
          </a:p>
          <a:p>
            <a:r>
              <a:rPr lang="en-US" sz="1400" dirty="0">
                <a:solidFill>
                  <a:schemeClr val="bg1"/>
                </a:solidFill>
              </a:rPr>
              <a:t>11:55 UTC</a:t>
            </a:r>
          </a:p>
          <a:p>
            <a:r>
              <a:rPr lang="en-US" sz="1400" dirty="0">
                <a:solidFill>
                  <a:schemeClr val="bg1"/>
                </a:solidFill>
              </a:rPr>
              <a:t>RGB:</a:t>
            </a:r>
          </a:p>
          <a:p>
            <a:r>
              <a:rPr lang="en-US" sz="1400" dirty="0">
                <a:solidFill>
                  <a:schemeClr val="bg1"/>
                </a:solidFill>
              </a:rPr>
              <a:t>   NIR 1.6</a:t>
            </a:r>
          </a:p>
          <a:p>
            <a:r>
              <a:rPr lang="en-US" sz="1400" dirty="0">
                <a:solidFill>
                  <a:schemeClr val="bg1"/>
                </a:solidFill>
              </a:rPr>
              <a:t>   VIS 0.8</a:t>
            </a:r>
          </a:p>
          <a:p>
            <a:r>
              <a:rPr lang="en-US" sz="1400" dirty="0">
                <a:solidFill>
                  <a:schemeClr val="bg1"/>
                </a:solidFill>
              </a:rPr>
              <a:t>   VIS 0.6</a:t>
            </a:r>
          </a:p>
        </p:txBody>
      </p:sp>
      <p:sp>
        <p:nvSpPr>
          <p:cNvPr id="13" name="TextBox 12"/>
          <p:cNvSpPr txBox="1"/>
          <p:nvPr/>
        </p:nvSpPr>
        <p:spPr>
          <a:xfrm>
            <a:off x="1157404" y="15241"/>
            <a:ext cx="1562928" cy="107722"/>
          </a:xfrm>
          <a:prstGeom prst="rect">
            <a:avLst/>
          </a:prstGeom>
          <a:solidFill>
            <a:schemeClr val="tx1"/>
          </a:solidFill>
        </p:spPr>
        <p:txBody>
          <a:bodyPr wrap="none" lIns="0" tIns="0" rIns="0" bIns="0" rtlCol="0">
            <a:spAutoFit/>
          </a:bodyPr>
          <a:lstStyle/>
          <a:p>
            <a:r>
              <a:rPr lang="en-US" sz="700" dirty="0">
                <a:solidFill>
                  <a:schemeClr val="bg1"/>
                </a:solidFill>
                <a:latin typeface="Arial" pitchFamily="34" charset="0"/>
                <a:cs typeface="Arial" pitchFamily="34" charset="0"/>
              </a:rPr>
              <a:t>MSG RGB   2007 Feb. 24: 11:55 UTC</a:t>
            </a:r>
          </a:p>
        </p:txBody>
      </p:sp>
      <p:pic>
        <p:nvPicPr>
          <p:cNvPr id="14" name="Picture 13" descr="VIS_TRANSwMETEOSAT_small_b.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416301"/>
            <a:ext cx="1380744" cy="11475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04_03_03_1200_rgb_10-09_09-07_09.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7162" y="0"/>
            <a:ext cx="5717976" cy="4572000"/>
          </a:xfrm>
          <a:prstGeom prst="rect">
            <a:avLst/>
          </a:prstGeom>
        </p:spPr>
      </p:pic>
      <p:sp>
        <p:nvSpPr>
          <p:cNvPr id="6" name="Rectangle 5"/>
          <p:cNvSpPr/>
          <p:nvPr/>
        </p:nvSpPr>
        <p:spPr>
          <a:xfrm>
            <a:off x="394412" y="3927231"/>
            <a:ext cx="1086062" cy="175846"/>
          </a:xfrm>
          <a:prstGeom prst="rect">
            <a:avLst/>
          </a:prstGeom>
          <a:solidFill>
            <a:srgbClr val="2731FD"/>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7" name="Rectangle 6"/>
          <p:cNvSpPr/>
          <p:nvPr/>
        </p:nvSpPr>
        <p:spPr>
          <a:xfrm>
            <a:off x="394412" y="3751385"/>
            <a:ext cx="1086062" cy="168519"/>
          </a:xfrm>
          <a:prstGeom prst="rect">
            <a:avLst/>
          </a:prstGeom>
          <a:solidFill>
            <a:srgbClr val="018116"/>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8" name="Rectangle 7"/>
          <p:cNvSpPr/>
          <p:nvPr/>
        </p:nvSpPr>
        <p:spPr>
          <a:xfrm>
            <a:off x="395731" y="3568211"/>
            <a:ext cx="1086062" cy="1758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3" name="TextBox 2"/>
          <p:cNvSpPr txBox="1"/>
          <p:nvPr/>
        </p:nvSpPr>
        <p:spPr>
          <a:xfrm>
            <a:off x="369015" y="1143000"/>
            <a:ext cx="2810059" cy="611704"/>
          </a:xfrm>
          <a:prstGeom prst="rect">
            <a:avLst/>
          </a:prstGeom>
          <a:noFill/>
        </p:spPr>
        <p:txBody>
          <a:bodyPr wrap="none" lIns="57147" tIns="28574" rIns="57147" bIns="28574" rtlCol="0">
            <a:spAutoFit/>
          </a:bodyPr>
          <a:lstStyle/>
          <a:p>
            <a:r>
              <a:rPr lang="en-US" dirty="0"/>
              <a:t>METEOSAT-8</a:t>
            </a:r>
          </a:p>
          <a:p>
            <a:r>
              <a:rPr lang="en-US" dirty="0"/>
              <a:t>3 March 2004 12:00 UTC</a:t>
            </a:r>
          </a:p>
        </p:txBody>
      </p:sp>
      <p:sp>
        <p:nvSpPr>
          <p:cNvPr id="5" name="TextBox 4"/>
          <p:cNvSpPr txBox="1"/>
          <p:nvPr/>
        </p:nvSpPr>
        <p:spPr>
          <a:xfrm>
            <a:off x="0" y="4206517"/>
            <a:ext cx="3375918" cy="365483"/>
          </a:xfrm>
          <a:prstGeom prst="rect">
            <a:avLst/>
          </a:prstGeom>
          <a:solidFill>
            <a:schemeClr val="accent2">
              <a:lumMod val="75000"/>
            </a:schemeClr>
          </a:solidFill>
        </p:spPr>
        <p:txBody>
          <a:bodyPr wrap="none" lIns="57147" tIns="28574" rIns="57147" bIns="28574" rtlCol="0">
            <a:spAutoFit/>
          </a:bodyPr>
          <a:lstStyle/>
          <a:p>
            <a:r>
              <a:rPr lang="en-US" sz="1000" dirty="0">
                <a:solidFill>
                  <a:schemeClr val="bg1"/>
                </a:solidFill>
              </a:rPr>
              <a:t>EUMETSAT Satellite Image of the Month</a:t>
            </a:r>
          </a:p>
          <a:p>
            <a:r>
              <a:rPr lang="en-US" sz="1000" dirty="0">
                <a:solidFill>
                  <a:schemeClr val="bg1"/>
                </a:solidFill>
              </a:rPr>
              <a:t>Dust storm over Western Africa and the Canary Islands</a:t>
            </a:r>
          </a:p>
        </p:txBody>
      </p:sp>
      <p:sp>
        <p:nvSpPr>
          <p:cNvPr id="9" name="TextBox 8"/>
          <p:cNvSpPr txBox="1"/>
          <p:nvPr/>
        </p:nvSpPr>
        <p:spPr>
          <a:xfrm>
            <a:off x="4325186" y="4360404"/>
            <a:ext cx="1835798" cy="217764"/>
          </a:xfrm>
          <a:prstGeom prst="rect">
            <a:avLst/>
          </a:prstGeom>
          <a:noFill/>
        </p:spPr>
        <p:txBody>
          <a:bodyPr wrap="none" lIns="57147" tIns="28574" rIns="57147" bIns="28574" rtlCol="0">
            <a:spAutoFit/>
          </a:bodyPr>
          <a:lstStyle/>
          <a:p>
            <a:r>
              <a:rPr lang="en-US" sz="1000" dirty="0">
                <a:solidFill>
                  <a:schemeClr val="bg1"/>
                </a:solidFill>
              </a:rPr>
              <a:t>Copyright 2004 EUMETSAT</a:t>
            </a:r>
          </a:p>
        </p:txBody>
      </p:sp>
      <p:sp>
        <p:nvSpPr>
          <p:cNvPr id="4" name="TextBox 3"/>
          <p:cNvSpPr txBox="1"/>
          <p:nvPr/>
        </p:nvSpPr>
        <p:spPr>
          <a:xfrm>
            <a:off x="358671" y="3384562"/>
            <a:ext cx="1213468" cy="734815"/>
          </a:xfrm>
          <a:prstGeom prst="rect">
            <a:avLst/>
          </a:prstGeom>
          <a:noFill/>
        </p:spPr>
        <p:txBody>
          <a:bodyPr wrap="none" lIns="57147" tIns="28574" rIns="57147" bIns="28574" rtlCol="0">
            <a:spAutoFit/>
          </a:bodyPr>
          <a:lstStyle/>
          <a:p>
            <a:r>
              <a:rPr lang="en-US" sz="1100" dirty="0"/>
              <a:t>RGB Composite </a:t>
            </a:r>
          </a:p>
          <a:p>
            <a:r>
              <a:rPr lang="en-US" sz="1100" dirty="0">
                <a:solidFill>
                  <a:schemeClr val="bg1"/>
                </a:solidFill>
              </a:rPr>
              <a:t>IR12.0 – IR10.8</a:t>
            </a:r>
          </a:p>
          <a:p>
            <a:r>
              <a:rPr lang="en-US" sz="1100" dirty="0">
                <a:solidFill>
                  <a:schemeClr val="bg1"/>
                </a:solidFill>
              </a:rPr>
              <a:t>IR10.8 – IR8.7</a:t>
            </a:r>
          </a:p>
          <a:p>
            <a:r>
              <a:rPr lang="en-US" sz="1100" dirty="0">
                <a:solidFill>
                  <a:schemeClr val="bg1"/>
                </a:solidFill>
              </a:rPr>
              <a:t>IR10.8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08_05_05_0500_m9_rgb_ash.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06542"/>
            <a:ext cx="6099175" cy="4065323"/>
          </a:xfrm>
          <a:prstGeom prst="rect">
            <a:avLst/>
          </a:prstGeom>
        </p:spPr>
      </p:pic>
      <p:sp>
        <p:nvSpPr>
          <p:cNvPr id="7" name="Rectangle 6"/>
          <p:cNvSpPr/>
          <p:nvPr/>
        </p:nvSpPr>
        <p:spPr>
          <a:xfrm>
            <a:off x="71967" y="2784239"/>
            <a:ext cx="685934" cy="175846"/>
          </a:xfrm>
          <a:prstGeom prst="rect">
            <a:avLst/>
          </a:prstGeom>
          <a:solidFill>
            <a:srgbClr val="2731FD"/>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8" name="Rectangle 7"/>
          <p:cNvSpPr/>
          <p:nvPr/>
        </p:nvSpPr>
        <p:spPr>
          <a:xfrm>
            <a:off x="71967" y="2608393"/>
            <a:ext cx="685934" cy="168519"/>
          </a:xfrm>
          <a:prstGeom prst="rect">
            <a:avLst/>
          </a:prstGeom>
          <a:solidFill>
            <a:srgbClr val="018116"/>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9" name="Rectangle 8"/>
          <p:cNvSpPr/>
          <p:nvPr/>
        </p:nvSpPr>
        <p:spPr>
          <a:xfrm>
            <a:off x="73286" y="2425219"/>
            <a:ext cx="685934" cy="1758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4" name="TextBox 3"/>
          <p:cNvSpPr txBox="1"/>
          <p:nvPr/>
        </p:nvSpPr>
        <p:spPr>
          <a:xfrm>
            <a:off x="11950" y="2176562"/>
            <a:ext cx="1327280" cy="857925"/>
          </a:xfrm>
          <a:prstGeom prst="rect">
            <a:avLst/>
          </a:prstGeom>
          <a:noFill/>
        </p:spPr>
        <p:txBody>
          <a:bodyPr wrap="none" lIns="57147" tIns="28574" rIns="57147" bIns="28574" rtlCol="0">
            <a:spAutoFit/>
          </a:bodyPr>
          <a:lstStyle/>
          <a:p>
            <a:r>
              <a:rPr lang="en-US" sz="1300" dirty="0">
                <a:solidFill>
                  <a:schemeClr val="bg1"/>
                </a:solidFill>
              </a:rPr>
              <a:t>RGB composite</a:t>
            </a:r>
          </a:p>
          <a:p>
            <a:r>
              <a:rPr lang="en-US" sz="1300" dirty="0">
                <a:solidFill>
                  <a:schemeClr val="bg1"/>
                </a:solidFill>
              </a:rPr>
              <a:t> 12-10.8</a:t>
            </a:r>
          </a:p>
          <a:p>
            <a:r>
              <a:rPr lang="en-US" sz="1300" dirty="0">
                <a:solidFill>
                  <a:schemeClr val="bg1"/>
                </a:solidFill>
              </a:rPr>
              <a:t> 10.8-8.7</a:t>
            </a:r>
          </a:p>
          <a:p>
            <a:r>
              <a:rPr lang="en-US" sz="1300" dirty="0">
                <a:solidFill>
                  <a:schemeClr val="bg1"/>
                </a:solidFill>
              </a:rPr>
              <a:t> 10.8</a:t>
            </a:r>
          </a:p>
        </p:txBody>
      </p:sp>
      <p:sp>
        <p:nvSpPr>
          <p:cNvPr id="3" name="TextBox 2"/>
          <p:cNvSpPr txBox="1"/>
          <p:nvPr/>
        </p:nvSpPr>
        <p:spPr>
          <a:xfrm>
            <a:off x="24358" y="18614"/>
            <a:ext cx="4510844" cy="534760"/>
          </a:xfrm>
          <a:prstGeom prst="rect">
            <a:avLst/>
          </a:prstGeom>
          <a:noFill/>
        </p:spPr>
        <p:txBody>
          <a:bodyPr wrap="none" lIns="57147" tIns="28574" rIns="57147" bIns="28574" rtlCol="0">
            <a:spAutoFit/>
          </a:bodyPr>
          <a:lstStyle/>
          <a:p>
            <a:r>
              <a:rPr lang="en-US" sz="1300" dirty="0">
                <a:solidFill>
                  <a:schemeClr val="bg1"/>
                </a:solidFill>
              </a:rPr>
              <a:t>Source:  EUMETSAT Satellite Image of the Month </a:t>
            </a:r>
          </a:p>
          <a:p>
            <a:r>
              <a:rPr lang="en-US" sz="1300" dirty="0">
                <a:solidFill>
                  <a:schemeClr val="bg1"/>
                </a:solidFill>
              </a:rPr>
              <a:t>Eruption of the </a:t>
            </a:r>
            <a:r>
              <a:rPr lang="en-US" sz="1300" dirty="0" err="1">
                <a:solidFill>
                  <a:schemeClr val="bg1"/>
                </a:solidFill>
              </a:rPr>
              <a:t>Chaitén</a:t>
            </a:r>
            <a:r>
              <a:rPr lang="en-US" sz="1300" dirty="0">
                <a:solidFill>
                  <a:schemeClr val="bg1"/>
                </a:solidFill>
              </a:rPr>
              <a:t> volcano in Chile (2-9 May 2008)</a:t>
            </a:r>
            <a:r>
              <a:rPr lang="en-US" dirty="0">
                <a:solidFill>
                  <a:schemeClr val="bg1"/>
                </a:solidFill>
              </a:rPr>
              <a:t>  </a:t>
            </a:r>
          </a:p>
        </p:txBody>
      </p:sp>
      <p:sp>
        <p:nvSpPr>
          <p:cNvPr id="5" name="TextBox 4"/>
          <p:cNvSpPr txBox="1"/>
          <p:nvPr/>
        </p:nvSpPr>
        <p:spPr>
          <a:xfrm>
            <a:off x="4350135" y="81247"/>
            <a:ext cx="1798563" cy="457816"/>
          </a:xfrm>
          <a:prstGeom prst="rect">
            <a:avLst/>
          </a:prstGeom>
          <a:noFill/>
        </p:spPr>
        <p:txBody>
          <a:bodyPr wrap="none" lIns="57147" tIns="28574" rIns="57147" bIns="28574" rtlCol="0">
            <a:spAutoFit/>
          </a:bodyPr>
          <a:lstStyle/>
          <a:p>
            <a:r>
              <a:rPr lang="en-US" sz="1300" dirty="0">
                <a:solidFill>
                  <a:schemeClr val="bg1"/>
                </a:solidFill>
              </a:rPr>
              <a:t>HansPeter Roesli and</a:t>
            </a:r>
          </a:p>
          <a:p>
            <a:r>
              <a:rPr lang="en-US" sz="1300" dirty="0">
                <a:solidFill>
                  <a:schemeClr val="bg1"/>
                </a:solidFill>
              </a:rPr>
              <a:t>Jochen Kerkmann</a:t>
            </a:r>
          </a:p>
        </p:txBody>
      </p:sp>
      <p:sp>
        <p:nvSpPr>
          <p:cNvPr id="10" name="TextBox 9"/>
          <p:cNvSpPr txBox="1"/>
          <p:nvPr/>
        </p:nvSpPr>
        <p:spPr>
          <a:xfrm>
            <a:off x="2249798" y="4388828"/>
            <a:ext cx="1835798" cy="217764"/>
          </a:xfrm>
          <a:prstGeom prst="rect">
            <a:avLst/>
          </a:prstGeom>
          <a:noFill/>
        </p:spPr>
        <p:txBody>
          <a:bodyPr wrap="none" lIns="57147" tIns="28574" rIns="57147" bIns="28574" rtlCol="0">
            <a:spAutoFit/>
          </a:bodyPr>
          <a:lstStyle/>
          <a:p>
            <a:r>
              <a:rPr lang="en-US" sz="1000" dirty="0">
                <a:solidFill>
                  <a:schemeClr val="bg1"/>
                </a:solidFill>
              </a:rPr>
              <a:t>Copyright 2008 EUMETSAT</a:t>
            </a:r>
          </a:p>
        </p:txBody>
      </p:sp>
      <p:pic>
        <p:nvPicPr>
          <p:cNvPr id="11" name="Picture 10" descr="IR_BTwMSGsmall__8_10_12_blue.BMP"/>
          <p:cNvPicPr>
            <a:picLocks noChangeAspect="1"/>
          </p:cNvPicPr>
          <p:nvPr/>
        </p:nvPicPr>
        <p:blipFill>
          <a:blip r:embed="rId4" cstate="print"/>
          <a:stretch>
            <a:fillRect/>
          </a:stretch>
        </p:blipFill>
        <p:spPr>
          <a:xfrm>
            <a:off x="1" y="2969686"/>
            <a:ext cx="1918838" cy="15944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p:nvSpPr>
        <p:spPr>
          <a:xfrm>
            <a:off x="267525" y="3209993"/>
            <a:ext cx="685934" cy="168519"/>
          </a:xfrm>
          <a:prstGeom prst="rect">
            <a:avLst/>
          </a:prstGeom>
          <a:solidFill>
            <a:srgbClr val="018116"/>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11" name="Rectangle 10"/>
          <p:cNvSpPr/>
          <p:nvPr/>
        </p:nvSpPr>
        <p:spPr>
          <a:xfrm>
            <a:off x="267525" y="3385839"/>
            <a:ext cx="685934" cy="175846"/>
          </a:xfrm>
          <a:prstGeom prst="rect">
            <a:avLst/>
          </a:prstGeom>
          <a:solidFill>
            <a:srgbClr val="2731FD"/>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13" name="Rectangle 12"/>
          <p:cNvSpPr/>
          <p:nvPr/>
        </p:nvSpPr>
        <p:spPr>
          <a:xfrm>
            <a:off x="268844" y="3026819"/>
            <a:ext cx="685934" cy="1758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57147" tIns="28574" rIns="57147" bIns="28574" rtlCol="0" anchor="ctr"/>
          <a:lstStyle/>
          <a:p>
            <a:pPr algn="ctr"/>
            <a:endParaRPr lang="en-US"/>
          </a:p>
        </p:txBody>
      </p:sp>
      <p:sp>
        <p:nvSpPr>
          <p:cNvPr id="2" name="Title 1"/>
          <p:cNvSpPr>
            <a:spLocks noGrp="1"/>
          </p:cNvSpPr>
          <p:nvPr>
            <p:ph type="title"/>
          </p:nvPr>
        </p:nvSpPr>
        <p:spPr>
          <a:xfrm>
            <a:off x="304959" y="47732"/>
            <a:ext cx="5489258" cy="762000"/>
          </a:xfrm>
        </p:spPr>
        <p:txBody>
          <a:bodyPr>
            <a:normAutofit/>
          </a:bodyPr>
          <a:lstStyle/>
          <a:p>
            <a:r>
              <a:rPr lang="en-US" sz="2400" dirty="0">
                <a:solidFill>
                  <a:schemeClr val="bg1"/>
                </a:solidFill>
              </a:rPr>
              <a:t>RGB Air Mass Product</a:t>
            </a:r>
          </a:p>
        </p:txBody>
      </p:sp>
      <p:sp>
        <p:nvSpPr>
          <p:cNvPr id="7" name="TextBox 6"/>
          <p:cNvSpPr txBox="1"/>
          <p:nvPr/>
        </p:nvSpPr>
        <p:spPr>
          <a:xfrm>
            <a:off x="430380" y="4292681"/>
            <a:ext cx="5410514" cy="273150"/>
          </a:xfrm>
          <a:prstGeom prst="rect">
            <a:avLst/>
          </a:prstGeom>
          <a:noFill/>
        </p:spPr>
        <p:txBody>
          <a:bodyPr wrap="none" lIns="57147" tIns="28574" rIns="57147" bIns="28574" rtlCol="0">
            <a:spAutoFit/>
          </a:bodyPr>
          <a:lstStyle/>
          <a:p>
            <a:r>
              <a:rPr lang="en-US" sz="1400" dirty="0">
                <a:solidFill>
                  <a:schemeClr val="bg1"/>
                </a:solidFill>
              </a:rPr>
              <a:t>Example courtesy of John Knaff, NOAA/NESDIS/STAR/RAMMB</a:t>
            </a:r>
          </a:p>
        </p:txBody>
      </p:sp>
      <p:sp>
        <p:nvSpPr>
          <p:cNvPr id="10" name="TextBox 9"/>
          <p:cNvSpPr txBox="1"/>
          <p:nvPr/>
        </p:nvSpPr>
        <p:spPr>
          <a:xfrm>
            <a:off x="222744" y="2776863"/>
            <a:ext cx="1327280" cy="857925"/>
          </a:xfrm>
          <a:prstGeom prst="rect">
            <a:avLst/>
          </a:prstGeom>
          <a:noFill/>
        </p:spPr>
        <p:txBody>
          <a:bodyPr wrap="none" lIns="57147" tIns="28574" rIns="57147" bIns="28574" rtlCol="0">
            <a:spAutoFit/>
          </a:bodyPr>
          <a:lstStyle/>
          <a:p>
            <a:r>
              <a:rPr lang="en-US" sz="1300" dirty="0">
                <a:solidFill>
                  <a:schemeClr val="bg1"/>
                </a:solidFill>
              </a:rPr>
              <a:t>RGB composite</a:t>
            </a:r>
          </a:p>
          <a:p>
            <a:r>
              <a:rPr lang="en-US" sz="1300" dirty="0">
                <a:solidFill>
                  <a:schemeClr val="bg1"/>
                </a:solidFill>
              </a:rPr>
              <a:t> 6.2-7.3</a:t>
            </a:r>
          </a:p>
          <a:p>
            <a:r>
              <a:rPr lang="en-US" sz="1300" dirty="0">
                <a:solidFill>
                  <a:schemeClr val="bg1"/>
                </a:solidFill>
              </a:rPr>
              <a:t> 9.7-12.2</a:t>
            </a:r>
          </a:p>
          <a:p>
            <a:r>
              <a:rPr lang="en-US" sz="1300" dirty="0">
                <a:solidFill>
                  <a:schemeClr val="bg1"/>
                </a:solidFill>
              </a:rPr>
              <a:t> 6.2</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38107" y="718207"/>
            <a:ext cx="4540576" cy="3501737"/>
          </a:xfrm>
          <a:prstGeom prst="rect">
            <a:avLst/>
          </a:prstGeom>
        </p:spPr>
      </p:pic>
      <p:pic>
        <p:nvPicPr>
          <p:cNvPr id="9" name="Picture 8" descr="IR_BTwGOES_Rsmall__WV6_7_O9_LW12_blue.BMP"/>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 y="1127058"/>
            <a:ext cx="1801920" cy="1497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descr="KatrinaABIband1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69423" y="3366558"/>
            <a:ext cx="1321488" cy="1205442"/>
          </a:xfrm>
          <a:prstGeom prst="rect">
            <a:avLst/>
          </a:prstGeom>
          <a:noFill/>
        </p:spPr>
      </p:pic>
      <p:pic>
        <p:nvPicPr>
          <p:cNvPr id="201731" name="Picture 3" descr="KatrinaABIband1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26446" y="3366558"/>
            <a:ext cx="1321488" cy="1205442"/>
          </a:xfrm>
          <a:prstGeom prst="rect">
            <a:avLst/>
          </a:prstGeom>
          <a:noFill/>
        </p:spPr>
      </p:pic>
      <p:pic>
        <p:nvPicPr>
          <p:cNvPr id="201732" name="Picture 4" descr="KatrinaABIband07"/>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947934" y="1131358"/>
            <a:ext cx="1321488" cy="1205442"/>
          </a:xfrm>
          <a:prstGeom prst="rect">
            <a:avLst/>
          </a:prstGeom>
          <a:noFill/>
        </p:spPr>
      </p:pic>
      <p:pic>
        <p:nvPicPr>
          <p:cNvPr id="201733" name="Picture 5" descr="KatrinaABIband08"/>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69423" y="1131358"/>
            <a:ext cx="1321488" cy="1205442"/>
          </a:xfrm>
          <a:prstGeom prst="rect">
            <a:avLst/>
          </a:prstGeom>
          <a:noFill/>
        </p:spPr>
      </p:pic>
      <p:pic>
        <p:nvPicPr>
          <p:cNvPr id="201734" name="Picture 6" descr="KatrinaABIband02"/>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626446" y="1"/>
            <a:ext cx="1321488" cy="1205442"/>
          </a:xfrm>
          <a:prstGeom prst="rect">
            <a:avLst/>
          </a:prstGeom>
          <a:noFill/>
        </p:spPr>
      </p:pic>
      <p:sp>
        <p:nvSpPr>
          <p:cNvPr id="201735" name="Text Box 7"/>
          <p:cNvSpPr txBox="1">
            <a:spLocks noChangeArrowheads="1"/>
          </p:cNvSpPr>
          <p:nvPr/>
        </p:nvSpPr>
        <p:spPr bwMode="auto">
          <a:xfrm rot="10800000">
            <a:off x="-3292" y="79029"/>
            <a:ext cx="323190" cy="4327159"/>
          </a:xfrm>
          <a:prstGeom prst="rect">
            <a:avLst/>
          </a:prstGeom>
          <a:noFill/>
          <a:ln w="9525">
            <a:noFill/>
            <a:miter lim="800000"/>
            <a:headEnd/>
            <a:tailEnd/>
          </a:ln>
          <a:effectLst/>
        </p:spPr>
        <p:txBody>
          <a:bodyPr vert="eaVert" wrap="none" lIns="60972" tIns="30486" rIns="60972" bIns="30486">
            <a:spAutoFit/>
          </a:bodyPr>
          <a:lstStyle/>
          <a:p>
            <a:r>
              <a:rPr lang="en-US" sz="1300" dirty="0">
                <a:solidFill>
                  <a:schemeClr val="bg1"/>
                </a:solidFill>
              </a:rPr>
              <a:t>Corresponding current Imager bands of Hurricane Katrina</a:t>
            </a:r>
          </a:p>
        </p:txBody>
      </p:sp>
      <p:sp>
        <p:nvSpPr>
          <p:cNvPr id="10" name="Text Box 23"/>
          <p:cNvSpPr txBox="1">
            <a:spLocks noChangeArrowheads="1"/>
          </p:cNvSpPr>
          <p:nvPr/>
        </p:nvSpPr>
        <p:spPr bwMode="auto">
          <a:xfrm>
            <a:off x="2998761"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3.9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11" name="Text Box 24"/>
          <p:cNvSpPr txBox="1">
            <a:spLocks noChangeArrowheads="1"/>
          </p:cNvSpPr>
          <p:nvPr/>
        </p:nvSpPr>
        <p:spPr bwMode="auto">
          <a:xfrm>
            <a:off x="4269423"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6.5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13" name="Text Box 31"/>
          <p:cNvSpPr txBox="1">
            <a:spLocks noChangeArrowheads="1"/>
          </p:cNvSpPr>
          <p:nvPr/>
        </p:nvSpPr>
        <p:spPr bwMode="auto">
          <a:xfrm>
            <a:off x="1626446" y="3424768"/>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10.7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14" name="Text Box 33"/>
          <p:cNvSpPr txBox="1">
            <a:spLocks noChangeArrowheads="1"/>
          </p:cNvSpPr>
          <p:nvPr/>
        </p:nvSpPr>
        <p:spPr bwMode="auto">
          <a:xfrm>
            <a:off x="4218596" y="3424768"/>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latin typeface="Times New Roman" pitchFamily="18" charset="0"/>
              </a:rPr>
              <a:t>13.3 </a:t>
            </a:r>
            <a:r>
              <a:rPr lang="en-US" sz="1000" b="1" dirty="0">
                <a:latin typeface="Times New Roman" pitchFamily="18" charset="0"/>
                <a:sym typeface="Symbol" pitchFamily="18" charset="2"/>
              </a:rPr>
              <a:t>m</a:t>
            </a:r>
            <a:endParaRPr lang="en-US" sz="1000" b="1" dirty="0">
              <a:latin typeface="Times New Roman" pitchFamily="18" charset="0"/>
            </a:endParaRPr>
          </a:p>
        </p:txBody>
      </p:sp>
      <p:sp>
        <p:nvSpPr>
          <p:cNvPr id="20" name="Text Box 18"/>
          <p:cNvSpPr txBox="1">
            <a:spLocks noChangeArrowheads="1"/>
          </p:cNvSpPr>
          <p:nvPr/>
        </p:nvSpPr>
        <p:spPr bwMode="auto">
          <a:xfrm>
            <a:off x="1626446" y="50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0.65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15" name="Text Box 35"/>
          <p:cNvSpPr txBox="1">
            <a:spLocks noChangeArrowheads="1"/>
          </p:cNvSpPr>
          <p:nvPr/>
        </p:nvSpPr>
        <p:spPr bwMode="auto">
          <a:xfrm rot="10800000">
            <a:off x="5781349" y="96746"/>
            <a:ext cx="246221" cy="1266372"/>
          </a:xfrm>
          <a:prstGeom prst="rect">
            <a:avLst/>
          </a:prstGeom>
          <a:noFill/>
          <a:ln w="9525">
            <a:noFill/>
            <a:miter lim="800000"/>
            <a:headEnd/>
            <a:tailEnd/>
          </a:ln>
          <a:effectLst/>
        </p:spPr>
        <p:txBody>
          <a:bodyPr vert="eaVert" wrap="none" lIns="0" tIns="0" rIns="0" bIns="0">
            <a:spAutoFit/>
          </a:bodyPr>
          <a:lstStyle/>
          <a:p>
            <a:r>
              <a:rPr lang="en-US" sz="800" dirty="0">
                <a:solidFill>
                  <a:schemeClr val="bg1"/>
                </a:solidFill>
              </a:rPr>
              <a:t>NOAA/NESDIS  STAR and </a:t>
            </a:r>
          </a:p>
          <a:p>
            <a:r>
              <a:rPr lang="en-US" sz="800" dirty="0">
                <a:solidFill>
                  <a:schemeClr val="bg1"/>
                </a:solidFill>
              </a:rPr>
              <a:t>GOES-R Imagery Team</a:t>
            </a:r>
          </a:p>
        </p:txBody>
      </p:sp>
      <p:pic>
        <p:nvPicPr>
          <p:cNvPr id="16" name="Picture 15" descr="COLORBAR.JPG"/>
          <p:cNvPicPr>
            <a:picLocks noChangeAspect="1"/>
          </p:cNvPicPr>
          <p:nvPr/>
        </p:nvPicPr>
        <p:blipFill>
          <a:blip r:embed="rId8" cstate="print"/>
          <a:stretch>
            <a:fillRect/>
          </a:stretch>
        </p:blipFill>
        <p:spPr>
          <a:xfrm>
            <a:off x="5571020" y="1805940"/>
            <a:ext cx="487528" cy="2705100"/>
          </a:xfrm>
          <a:prstGeom prst="rect">
            <a:avLst/>
          </a:prstGeom>
        </p:spPr>
      </p:pic>
    </p:spTree>
    <p:extLst>
      <p:ext uri="{BB962C8B-B14F-4D97-AF65-F5344CB8AC3E}">
        <p14:creationId xmlns:p14="http://schemas.microsoft.com/office/powerpoint/2010/main" val="306597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descr="KatrinaABIband1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69423" y="3366558"/>
            <a:ext cx="1321488" cy="1205442"/>
          </a:xfrm>
          <a:prstGeom prst="rect">
            <a:avLst/>
          </a:prstGeom>
          <a:noFill/>
        </p:spPr>
      </p:pic>
      <p:pic>
        <p:nvPicPr>
          <p:cNvPr id="200707" name="Picture 3" descr="KatrinaABIband1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4958" y="3366558"/>
            <a:ext cx="1321488" cy="1205442"/>
          </a:xfrm>
          <a:prstGeom prst="rect">
            <a:avLst/>
          </a:prstGeom>
          <a:noFill/>
        </p:spPr>
      </p:pic>
      <p:pic>
        <p:nvPicPr>
          <p:cNvPr id="200708" name="Picture 4" descr="KatrinaABIband14"/>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26446" y="3366558"/>
            <a:ext cx="1321488" cy="1205442"/>
          </a:xfrm>
          <a:prstGeom prst="rect">
            <a:avLst/>
          </a:prstGeom>
          <a:noFill/>
        </p:spPr>
      </p:pic>
      <p:pic>
        <p:nvPicPr>
          <p:cNvPr id="200709" name="Picture 5" descr="KatrinaABIband15"/>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947934" y="3366558"/>
            <a:ext cx="1321488" cy="1205442"/>
          </a:xfrm>
          <a:prstGeom prst="rect">
            <a:avLst/>
          </a:prstGeom>
          <a:noFill/>
        </p:spPr>
      </p:pic>
      <p:pic>
        <p:nvPicPr>
          <p:cNvPr id="200710" name="Picture 6" descr="KatrinaABIband09"/>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04958" y="2248958"/>
            <a:ext cx="1321488" cy="1205442"/>
          </a:xfrm>
          <a:prstGeom prst="rect">
            <a:avLst/>
          </a:prstGeom>
          <a:noFill/>
        </p:spPr>
      </p:pic>
      <p:pic>
        <p:nvPicPr>
          <p:cNvPr id="200711" name="Picture 7" descr="KatrinaABIband10"/>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626446" y="2248958"/>
            <a:ext cx="1321488" cy="1205442"/>
          </a:xfrm>
          <a:prstGeom prst="rect">
            <a:avLst/>
          </a:prstGeom>
          <a:noFill/>
        </p:spPr>
      </p:pic>
      <p:pic>
        <p:nvPicPr>
          <p:cNvPr id="200712" name="Picture 8" descr="KatrinaABIband11"/>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947934" y="2248958"/>
            <a:ext cx="1321488" cy="1205442"/>
          </a:xfrm>
          <a:prstGeom prst="rect">
            <a:avLst/>
          </a:prstGeom>
          <a:noFill/>
        </p:spPr>
      </p:pic>
      <p:pic>
        <p:nvPicPr>
          <p:cNvPr id="200713" name="Picture 9" descr="KatrinaABIband12"/>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269423" y="2248958"/>
            <a:ext cx="1321488" cy="1205442"/>
          </a:xfrm>
          <a:prstGeom prst="rect">
            <a:avLst/>
          </a:prstGeom>
          <a:noFill/>
        </p:spPr>
      </p:pic>
      <p:pic>
        <p:nvPicPr>
          <p:cNvPr id="200714" name="Picture 10" descr="KatrinaABIband05"/>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04958" y="1131358"/>
            <a:ext cx="1321488" cy="1205442"/>
          </a:xfrm>
          <a:prstGeom prst="rect">
            <a:avLst/>
          </a:prstGeom>
          <a:noFill/>
        </p:spPr>
      </p:pic>
      <p:pic>
        <p:nvPicPr>
          <p:cNvPr id="200715" name="Picture 11" descr="KatrinaABIband06"/>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626446" y="1131358"/>
            <a:ext cx="1321488" cy="1205442"/>
          </a:xfrm>
          <a:prstGeom prst="rect">
            <a:avLst/>
          </a:prstGeom>
          <a:noFill/>
        </p:spPr>
      </p:pic>
      <p:pic>
        <p:nvPicPr>
          <p:cNvPr id="200716" name="Picture 12" descr="KatrinaABIband07"/>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947934" y="1131358"/>
            <a:ext cx="1321488" cy="1205442"/>
          </a:xfrm>
          <a:prstGeom prst="rect">
            <a:avLst/>
          </a:prstGeom>
          <a:noFill/>
        </p:spPr>
      </p:pic>
      <p:pic>
        <p:nvPicPr>
          <p:cNvPr id="200717" name="Picture 13" descr="KatrinaABIband08"/>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4269423" y="1131358"/>
            <a:ext cx="1321488" cy="1205442"/>
          </a:xfrm>
          <a:prstGeom prst="rect">
            <a:avLst/>
          </a:prstGeom>
          <a:noFill/>
        </p:spPr>
      </p:pic>
      <p:pic>
        <p:nvPicPr>
          <p:cNvPr id="200718" name="Picture 14" descr="KatrinaABIband01"/>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04958" y="1"/>
            <a:ext cx="1321488" cy="1205442"/>
          </a:xfrm>
          <a:prstGeom prst="rect">
            <a:avLst/>
          </a:prstGeom>
          <a:noFill/>
        </p:spPr>
      </p:pic>
      <p:pic>
        <p:nvPicPr>
          <p:cNvPr id="200719" name="Picture 15" descr="KatrinaABIband02"/>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626446" y="1"/>
            <a:ext cx="1321488" cy="1205442"/>
          </a:xfrm>
          <a:prstGeom prst="rect">
            <a:avLst/>
          </a:prstGeom>
          <a:noFill/>
        </p:spPr>
      </p:pic>
      <p:pic>
        <p:nvPicPr>
          <p:cNvPr id="200720" name="Picture 16" descr="KatrinaABIband03"/>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2947934" y="1"/>
            <a:ext cx="1321488" cy="1205442"/>
          </a:xfrm>
          <a:prstGeom prst="rect">
            <a:avLst/>
          </a:prstGeom>
          <a:noFill/>
        </p:spPr>
      </p:pic>
      <p:pic>
        <p:nvPicPr>
          <p:cNvPr id="200721" name="Picture 17" descr="KatrinaABIband04"/>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4269423" y="1"/>
            <a:ext cx="1321488" cy="1205442"/>
          </a:xfrm>
          <a:prstGeom prst="rect">
            <a:avLst/>
          </a:prstGeom>
          <a:noFill/>
        </p:spPr>
      </p:pic>
      <p:sp>
        <p:nvSpPr>
          <p:cNvPr id="200722" name="Text Box 18"/>
          <p:cNvSpPr txBox="1">
            <a:spLocks noChangeArrowheads="1"/>
          </p:cNvSpPr>
          <p:nvPr/>
        </p:nvSpPr>
        <p:spPr bwMode="auto">
          <a:xfrm>
            <a:off x="1626446" y="50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0.64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3" name="Text Box 19"/>
          <p:cNvSpPr txBox="1">
            <a:spLocks noChangeArrowheads="1"/>
          </p:cNvSpPr>
          <p:nvPr/>
        </p:nvSpPr>
        <p:spPr bwMode="auto">
          <a:xfrm>
            <a:off x="2947934" y="50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0.86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4" name="Text Box 20"/>
          <p:cNvSpPr txBox="1">
            <a:spLocks noChangeArrowheads="1"/>
          </p:cNvSpPr>
          <p:nvPr/>
        </p:nvSpPr>
        <p:spPr bwMode="auto">
          <a:xfrm>
            <a:off x="4218596" y="50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1.38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5" name="Text Box 21"/>
          <p:cNvSpPr txBox="1">
            <a:spLocks noChangeArrowheads="1"/>
          </p:cNvSpPr>
          <p:nvPr/>
        </p:nvSpPr>
        <p:spPr bwMode="auto">
          <a:xfrm>
            <a:off x="457438"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1.61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6" name="Text Box 22"/>
          <p:cNvSpPr txBox="1">
            <a:spLocks noChangeArrowheads="1"/>
          </p:cNvSpPr>
          <p:nvPr/>
        </p:nvSpPr>
        <p:spPr bwMode="auto">
          <a:xfrm>
            <a:off x="1677273"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2.26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7" name="Text Box 23"/>
          <p:cNvSpPr txBox="1">
            <a:spLocks noChangeArrowheads="1"/>
          </p:cNvSpPr>
          <p:nvPr/>
        </p:nvSpPr>
        <p:spPr bwMode="auto">
          <a:xfrm>
            <a:off x="2998761"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3.9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8" name="Text Box 24"/>
          <p:cNvSpPr txBox="1">
            <a:spLocks noChangeArrowheads="1"/>
          </p:cNvSpPr>
          <p:nvPr/>
        </p:nvSpPr>
        <p:spPr bwMode="auto">
          <a:xfrm>
            <a:off x="4269423" y="11684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6.19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29" name="Text Box 25"/>
          <p:cNvSpPr txBox="1">
            <a:spLocks noChangeArrowheads="1"/>
          </p:cNvSpPr>
          <p:nvPr/>
        </p:nvSpPr>
        <p:spPr bwMode="auto">
          <a:xfrm>
            <a:off x="406611" y="2336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6.95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0" name="Text Box 26"/>
          <p:cNvSpPr txBox="1">
            <a:spLocks noChangeArrowheads="1"/>
          </p:cNvSpPr>
          <p:nvPr/>
        </p:nvSpPr>
        <p:spPr bwMode="auto">
          <a:xfrm>
            <a:off x="1626446" y="2336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7.34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1" name="Text Box 27"/>
          <p:cNvSpPr txBox="1">
            <a:spLocks noChangeArrowheads="1"/>
          </p:cNvSpPr>
          <p:nvPr/>
        </p:nvSpPr>
        <p:spPr bwMode="auto">
          <a:xfrm>
            <a:off x="406611" y="50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0.47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2" name="Text Box 28"/>
          <p:cNvSpPr txBox="1">
            <a:spLocks noChangeArrowheads="1"/>
          </p:cNvSpPr>
          <p:nvPr/>
        </p:nvSpPr>
        <p:spPr bwMode="auto">
          <a:xfrm>
            <a:off x="2947934" y="2336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8.5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3" name="Text Box 29"/>
          <p:cNvSpPr txBox="1">
            <a:spLocks noChangeArrowheads="1"/>
          </p:cNvSpPr>
          <p:nvPr/>
        </p:nvSpPr>
        <p:spPr bwMode="auto">
          <a:xfrm>
            <a:off x="4269423" y="2336801"/>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9.61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4" name="Text Box 30"/>
          <p:cNvSpPr txBox="1">
            <a:spLocks noChangeArrowheads="1"/>
          </p:cNvSpPr>
          <p:nvPr/>
        </p:nvSpPr>
        <p:spPr bwMode="auto">
          <a:xfrm>
            <a:off x="254132" y="3424768"/>
            <a:ext cx="91487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10.35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5" name="Text Box 31"/>
          <p:cNvSpPr txBox="1">
            <a:spLocks noChangeArrowheads="1"/>
          </p:cNvSpPr>
          <p:nvPr/>
        </p:nvSpPr>
        <p:spPr bwMode="auto">
          <a:xfrm>
            <a:off x="1626446" y="3424768"/>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11.2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6" name="Text Box 32"/>
          <p:cNvSpPr txBox="1">
            <a:spLocks noChangeArrowheads="1"/>
          </p:cNvSpPr>
          <p:nvPr/>
        </p:nvSpPr>
        <p:spPr bwMode="auto">
          <a:xfrm>
            <a:off x="2947934" y="3424768"/>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solidFill>
                  <a:schemeClr val="bg1"/>
                </a:solidFill>
                <a:latin typeface="Times New Roman" pitchFamily="18" charset="0"/>
              </a:rPr>
              <a:t>12.3 </a:t>
            </a:r>
            <a:r>
              <a:rPr lang="en-US" sz="1000" b="1" dirty="0">
                <a:solidFill>
                  <a:schemeClr val="bg1"/>
                </a:solidFill>
                <a:latin typeface="Times New Roman" pitchFamily="18" charset="0"/>
                <a:sym typeface="Symbol" pitchFamily="18" charset="2"/>
              </a:rPr>
              <a:t>m</a:t>
            </a:r>
            <a:endParaRPr lang="en-US" sz="1000" b="1" dirty="0">
              <a:solidFill>
                <a:schemeClr val="bg1"/>
              </a:solidFill>
              <a:latin typeface="Times New Roman" pitchFamily="18" charset="0"/>
            </a:endParaRPr>
          </a:p>
        </p:txBody>
      </p:sp>
      <p:sp>
        <p:nvSpPr>
          <p:cNvPr id="200737" name="Text Box 33"/>
          <p:cNvSpPr txBox="1">
            <a:spLocks noChangeArrowheads="1"/>
          </p:cNvSpPr>
          <p:nvPr/>
        </p:nvSpPr>
        <p:spPr bwMode="auto">
          <a:xfrm>
            <a:off x="4218596" y="3424768"/>
            <a:ext cx="762397" cy="221626"/>
          </a:xfrm>
          <a:prstGeom prst="rect">
            <a:avLst/>
          </a:prstGeom>
          <a:noFill/>
          <a:ln w="9525">
            <a:noFill/>
            <a:miter lim="800000"/>
            <a:headEnd/>
            <a:tailEnd/>
          </a:ln>
          <a:effectLst/>
        </p:spPr>
        <p:txBody>
          <a:bodyPr lIns="60972" tIns="30486" rIns="60972" bIns="30486">
            <a:spAutoFit/>
          </a:bodyPr>
          <a:lstStyle/>
          <a:p>
            <a:pPr algn="r">
              <a:spcBef>
                <a:spcPct val="50000"/>
              </a:spcBef>
            </a:pPr>
            <a:r>
              <a:rPr lang="en-US" sz="1000" b="1" dirty="0">
                <a:latin typeface="Times New Roman" pitchFamily="18" charset="0"/>
              </a:rPr>
              <a:t>13.3 </a:t>
            </a:r>
            <a:r>
              <a:rPr lang="en-US" sz="1000" b="1" dirty="0">
                <a:latin typeface="Times New Roman" pitchFamily="18" charset="0"/>
                <a:sym typeface="Symbol" pitchFamily="18" charset="2"/>
              </a:rPr>
              <a:t>m</a:t>
            </a:r>
            <a:endParaRPr lang="en-US" sz="1000" b="1" dirty="0">
              <a:latin typeface="Times New Roman" pitchFamily="18" charset="0"/>
            </a:endParaRPr>
          </a:p>
        </p:txBody>
      </p:sp>
      <p:sp>
        <p:nvSpPr>
          <p:cNvPr id="200738" name="Text Box 34"/>
          <p:cNvSpPr txBox="1">
            <a:spLocks noChangeArrowheads="1"/>
          </p:cNvSpPr>
          <p:nvPr/>
        </p:nvSpPr>
        <p:spPr bwMode="auto">
          <a:xfrm rot="10800000">
            <a:off x="-26373" y="1533"/>
            <a:ext cx="369356" cy="4500540"/>
          </a:xfrm>
          <a:prstGeom prst="rect">
            <a:avLst/>
          </a:prstGeom>
          <a:noFill/>
          <a:ln w="9525">
            <a:noFill/>
            <a:miter lim="800000"/>
            <a:headEnd/>
            <a:tailEnd/>
          </a:ln>
          <a:effectLst/>
        </p:spPr>
        <p:txBody>
          <a:bodyPr vert="eaVert" wrap="none" lIns="60972" tIns="30486" rIns="60972" bIns="30486">
            <a:spAutoFit/>
          </a:bodyPr>
          <a:lstStyle/>
          <a:p>
            <a:r>
              <a:rPr lang="en-US" sz="1600" dirty="0">
                <a:solidFill>
                  <a:schemeClr val="bg1"/>
                </a:solidFill>
              </a:rPr>
              <a:t>AWG Proxy ABI Simulations of Hurricane Katrina</a:t>
            </a:r>
          </a:p>
        </p:txBody>
      </p:sp>
      <p:sp>
        <p:nvSpPr>
          <p:cNvPr id="200739" name="Text Box 35"/>
          <p:cNvSpPr txBox="1">
            <a:spLocks noChangeArrowheads="1"/>
          </p:cNvSpPr>
          <p:nvPr/>
        </p:nvSpPr>
        <p:spPr bwMode="auto">
          <a:xfrm rot="10800000">
            <a:off x="5781349" y="96746"/>
            <a:ext cx="246221" cy="1266372"/>
          </a:xfrm>
          <a:prstGeom prst="rect">
            <a:avLst/>
          </a:prstGeom>
          <a:noFill/>
          <a:ln w="9525">
            <a:noFill/>
            <a:miter lim="800000"/>
            <a:headEnd/>
            <a:tailEnd/>
          </a:ln>
          <a:effectLst/>
        </p:spPr>
        <p:txBody>
          <a:bodyPr vert="eaVert" wrap="none" lIns="0" tIns="0" rIns="0" bIns="0">
            <a:spAutoFit/>
          </a:bodyPr>
          <a:lstStyle/>
          <a:p>
            <a:r>
              <a:rPr lang="en-US" sz="800" dirty="0">
                <a:solidFill>
                  <a:schemeClr val="bg1"/>
                </a:solidFill>
              </a:rPr>
              <a:t>NOAA/NESDIS  STAR and </a:t>
            </a:r>
          </a:p>
          <a:p>
            <a:r>
              <a:rPr lang="en-US" sz="800" dirty="0">
                <a:solidFill>
                  <a:schemeClr val="bg1"/>
                </a:solidFill>
              </a:rPr>
              <a:t>GOES-R Imagery Team</a:t>
            </a:r>
          </a:p>
        </p:txBody>
      </p:sp>
      <p:pic>
        <p:nvPicPr>
          <p:cNvPr id="37" name="Picture 36" descr="COLORBAR.JPG"/>
          <p:cNvPicPr>
            <a:picLocks noChangeAspect="1"/>
          </p:cNvPicPr>
          <p:nvPr/>
        </p:nvPicPr>
        <p:blipFill>
          <a:blip r:embed="rId19" cstate="print"/>
          <a:stretch>
            <a:fillRect/>
          </a:stretch>
        </p:blipFill>
        <p:spPr>
          <a:xfrm>
            <a:off x="5571020" y="1805940"/>
            <a:ext cx="487528" cy="2705100"/>
          </a:xfrm>
          <a:prstGeom prst="rect">
            <a:avLst/>
          </a:prstGeom>
        </p:spPr>
      </p:pic>
    </p:spTree>
    <p:extLst>
      <p:ext uri="{BB962C8B-B14F-4D97-AF65-F5344CB8AC3E}">
        <p14:creationId xmlns:p14="http://schemas.microsoft.com/office/powerpoint/2010/main" val="342974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3" name="Rectangle 3"/>
          <p:cNvSpPr txBox="1">
            <a:spLocks noChangeArrowheads="1"/>
          </p:cNvSpPr>
          <p:nvPr/>
        </p:nvSpPr>
        <p:spPr>
          <a:xfrm>
            <a:off x="550951" y="1161178"/>
            <a:ext cx="4879360" cy="3166004"/>
          </a:xfrm>
          <a:prstGeom prst="rect">
            <a:avLst/>
          </a:prstGeom>
        </p:spPr>
        <p:txBody>
          <a:bodyPr lIns="60964" tIns="30482" rIns="60964" bIns="30482"/>
          <a:lstStyle/>
          <a:p>
            <a:pPr marL="228616" indent="-228616" defTabSz="609641">
              <a:lnSpc>
                <a:spcPct val="80000"/>
              </a:lnSpc>
              <a:spcBef>
                <a:spcPct val="20000"/>
              </a:spcBef>
              <a:buFont typeface="Courier New" pitchFamily="49" charset="0"/>
              <a:buChar char="o"/>
              <a:defRPr/>
            </a:pPr>
            <a:r>
              <a:rPr lang="en-US" sz="2200" kern="0" dirty="0">
                <a:solidFill>
                  <a:schemeClr val="bg1"/>
                </a:solidFill>
                <a:latin typeface="+mn-lt"/>
              </a:rPr>
              <a:t>Why and When?</a:t>
            </a:r>
          </a:p>
          <a:p>
            <a:pPr marL="228616" indent="-228616" defTabSz="609641">
              <a:lnSpc>
                <a:spcPct val="80000"/>
              </a:lnSpc>
              <a:spcBef>
                <a:spcPct val="20000"/>
              </a:spcBef>
              <a:buFont typeface="Courier New" pitchFamily="49" charset="0"/>
              <a:buChar char="o"/>
              <a:defRPr/>
            </a:pPr>
            <a:r>
              <a:rPr lang="en-US" sz="2200" kern="0" dirty="0">
                <a:solidFill>
                  <a:schemeClr val="bg1"/>
                </a:solidFill>
              </a:rPr>
              <a:t>How are we evaluating them now?</a:t>
            </a:r>
            <a:endParaRPr lang="en-US" sz="2200" kern="0" dirty="0">
              <a:solidFill>
                <a:schemeClr val="bg1"/>
              </a:solidFill>
              <a:latin typeface="+mn-lt"/>
            </a:endParaRPr>
          </a:p>
          <a:p>
            <a:pPr marL="228616" indent="-228616" defTabSz="609641">
              <a:lnSpc>
                <a:spcPct val="80000"/>
              </a:lnSpc>
              <a:spcBef>
                <a:spcPct val="20000"/>
              </a:spcBef>
              <a:buFont typeface="Courier New" pitchFamily="49" charset="0"/>
              <a:buChar char="o"/>
              <a:defRPr/>
            </a:pPr>
            <a:r>
              <a:rPr lang="en-US" sz="2200" kern="0" dirty="0">
                <a:solidFill>
                  <a:schemeClr val="bg1"/>
                </a:solidFill>
                <a:latin typeface="+mn-lt"/>
              </a:rPr>
              <a:t>What Sensors and Capabilities?</a:t>
            </a:r>
          </a:p>
          <a:p>
            <a:pPr marL="228616" indent="-228616" defTabSz="609641">
              <a:lnSpc>
                <a:spcPct val="80000"/>
              </a:lnSpc>
              <a:spcBef>
                <a:spcPct val="20000"/>
              </a:spcBef>
              <a:buFont typeface="Courier New" pitchFamily="49" charset="0"/>
              <a:buChar char="o"/>
              <a:defRPr/>
            </a:pPr>
            <a:r>
              <a:rPr lang="en-US" sz="2200" kern="0" dirty="0">
                <a:solidFill>
                  <a:schemeClr val="bg1"/>
                </a:solidFill>
                <a:latin typeface="+mn-lt"/>
              </a:rPr>
              <a:t>What major changes are expected?</a:t>
            </a:r>
          </a:p>
          <a:p>
            <a:pPr marL="228616" indent="-228616" defTabSz="609641">
              <a:lnSpc>
                <a:spcPct val="80000"/>
              </a:lnSpc>
              <a:spcBef>
                <a:spcPct val="20000"/>
              </a:spcBef>
              <a:buFont typeface="Courier New" pitchFamily="49" charset="0"/>
              <a:buChar char="o"/>
              <a:defRPr/>
            </a:pPr>
            <a:r>
              <a:rPr lang="en-US" sz="2200" kern="0" dirty="0">
                <a:solidFill>
                  <a:schemeClr val="bg1"/>
                </a:solidFill>
              </a:rPr>
              <a:t>Examples – RGB viewing of i</a:t>
            </a:r>
            <a:r>
              <a:rPr lang="en-US" sz="2200" kern="0" dirty="0">
                <a:solidFill>
                  <a:schemeClr val="bg1"/>
                </a:solidFill>
                <a:latin typeface="+mn-lt"/>
              </a:rPr>
              <a:t>ce cloud, water cloud, dust, ash, and </a:t>
            </a:r>
            <a:r>
              <a:rPr lang="en-US" sz="2200" kern="0" dirty="0" err="1">
                <a:solidFill>
                  <a:schemeClr val="bg1"/>
                </a:solidFill>
                <a:latin typeface="+mn-lt"/>
              </a:rPr>
              <a:t>airmass</a:t>
            </a:r>
            <a:endParaRPr lang="en-US" sz="2200" kern="0" dirty="0">
              <a:solidFill>
                <a:schemeClr val="bg1"/>
              </a:solidFill>
              <a:latin typeface="+mn-lt"/>
            </a:endParaRPr>
          </a:p>
          <a:p>
            <a:pPr marL="228616" indent="-228616" defTabSz="609641">
              <a:lnSpc>
                <a:spcPct val="80000"/>
              </a:lnSpc>
              <a:spcBef>
                <a:spcPct val="20000"/>
              </a:spcBef>
              <a:buFont typeface="Courier New" pitchFamily="49" charset="0"/>
              <a:buChar char="o"/>
              <a:defRPr/>
            </a:pPr>
            <a:r>
              <a:rPr lang="en-US" sz="2200" kern="0" dirty="0">
                <a:solidFill>
                  <a:schemeClr val="bg1"/>
                </a:solidFill>
                <a:latin typeface="+mn-lt"/>
              </a:rPr>
              <a:t>Information Links</a:t>
            </a:r>
          </a:p>
        </p:txBody>
      </p:sp>
      <p:sp>
        <p:nvSpPr>
          <p:cNvPr id="4" name="Rectangle 2"/>
          <p:cNvSpPr txBox="1">
            <a:spLocks noChangeArrowheads="1"/>
          </p:cNvSpPr>
          <p:nvPr/>
        </p:nvSpPr>
        <p:spPr>
          <a:xfrm>
            <a:off x="457438" y="77941"/>
            <a:ext cx="5184299" cy="762000"/>
          </a:xfrm>
          <a:prstGeom prst="rect">
            <a:avLst/>
          </a:prstGeom>
        </p:spPr>
        <p:txBody>
          <a:bodyPr lIns="60964" tIns="30482" rIns="60964" bIns="30482" anchor="ctr" anchorCtr="0"/>
          <a:lstStyle/>
          <a:p>
            <a:pPr algn="ctr" defTabSz="609641">
              <a:defRPr/>
            </a:pPr>
            <a:r>
              <a:rPr lang="en-US" sz="3000" kern="0" dirty="0">
                <a:solidFill>
                  <a:srgbClr val="FFFF00"/>
                </a:solidFill>
                <a:latin typeface="+mj-lt"/>
                <a:ea typeface="+mj-ea"/>
                <a:cs typeface="+mj-cs"/>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 y="706756"/>
            <a:ext cx="6099175" cy="3390900"/>
          </a:xfrm>
          <a:prstGeom prst="rect">
            <a:avLst/>
          </a:prstGeom>
        </p:spPr>
        <p:txBody>
          <a:bodyPr lIns="57147" tIns="28574" rIns="57147" bIns="28574"/>
          <a:lstStyle/>
          <a:p>
            <a:pPr marL="228616" indent="-228616" algn="ctr" defTabSz="571467" eaLnBrk="0" hangingPunct="0">
              <a:spcBef>
                <a:spcPct val="20000"/>
              </a:spcBef>
              <a:defRPr/>
            </a:pPr>
            <a:r>
              <a:rPr lang="en-US" sz="1900" kern="0" dirty="0">
                <a:solidFill>
                  <a:schemeClr val="bg1"/>
                </a:solidFill>
                <a:latin typeface="+mn-lt"/>
              </a:rPr>
              <a:t>New instruments and capabilities:  	     </a:t>
            </a:r>
          </a:p>
          <a:p>
            <a:pPr marL="228616" indent="-228616" algn="ctr" defTabSz="571467" eaLnBrk="0" hangingPunct="0">
              <a:spcBef>
                <a:spcPct val="20000"/>
              </a:spcBef>
              <a:defRPr/>
            </a:pPr>
            <a:r>
              <a:rPr lang="en-US" sz="1900" kern="0" dirty="0">
                <a:solidFill>
                  <a:schemeClr val="bg1"/>
                </a:solidFill>
                <a:latin typeface="+mn-lt"/>
              </a:rPr>
              <a:t>	Solar, </a:t>
            </a:r>
            <a:r>
              <a:rPr lang="en-US" sz="1900" kern="0" dirty="0">
                <a:solidFill>
                  <a:schemeClr val="bg1"/>
                </a:solidFill>
              </a:rPr>
              <a:t>Communication, </a:t>
            </a:r>
          </a:p>
          <a:p>
            <a:pPr marL="228616" indent="-228616" algn="ctr" defTabSz="571467" eaLnBrk="0" hangingPunct="0">
              <a:spcBef>
                <a:spcPct val="20000"/>
              </a:spcBef>
              <a:defRPr/>
            </a:pPr>
            <a:r>
              <a:rPr lang="en-US" sz="1900" kern="0" dirty="0">
                <a:solidFill>
                  <a:schemeClr val="bg1"/>
                </a:solidFill>
              </a:rPr>
              <a:t>Geostationary</a:t>
            </a:r>
            <a:r>
              <a:rPr lang="en-US" sz="1900" kern="0" dirty="0">
                <a:solidFill>
                  <a:schemeClr val="bg1"/>
                </a:solidFill>
                <a:latin typeface="+mn-lt"/>
              </a:rPr>
              <a:t> Lightning Mapper (GLM), </a:t>
            </a:r>
          </a:p>
          <a:p>
            <a:pPr marL="228616" indent="-228616" algn="ctr" defTabSz="571467" eaLnBrk="0" hangingPunct="0">
              <a:spcBef>
                <a:spcPct val="20000"/>
              </a:spcBef>
              <a:defRPr/>
            </a:pPr>
            <a:r>
              <a:rPr lang="en-US" sz="1900" kern="0" dirty="0">
                <a:solidFill>
                  <a:schemeClr val="bg1"/>
                </a:solidFill>
                <a:latin typeface="+mn-lt"/>
              </a:rPr>
              <a:t>and Advanced Baseline Imager (ABI)</a:t>
            </a:r>
          </a:p>
          <a:p>
            <a:pPr marL="228616" indent="-228616" defTabSz="571467" eaLnBrk="0" hangingPunct="0">
              <a:spcBef>
                <a:spcPct val="20000"/>
              </a:spcBef>
              <a:defRPr/>
            </a:pPr>
            <a:endParaRPr lang="en-US" sz="1900" kern="0" dirty="0">
              <a:solidFill>
                <a:schemeClr val="bg1"/>
              </a:solidFill>
            </a:endParaRPr>
          </a:p>
          <a:p>
            <a:pPr marL="228616" indent="-228616" algn="ctr" defTabSz="571467" eaLnBrk="0" hangingPunct="0">
              <a:spcBef>
                <a:spcPct val="20000"/>
              </a:spcBef>
              <a:defRPr/>
            </a:pPr>
            <a:r>
              <a:rPr lang="en-US" sz="1900" kern="0" dirty="0">
                <a:solidFill>
                  <a:schemeClr val="bg1"/>
                </a:solidFill>
              </a:rPr>
              <a:t>Launch in late 2015</a:t>
            </a:r>
          </a:p>
          <a:p>
            <a:pPr marL="228616" indent="-228616" algn="ctr" defTabSz="571467" eaLnBrk="0" hangingPunct="0">
              <a:spcBef>
                <a:spcPct val="20000"/>
              </a:spcBef>
              <a:defRPr/>
            </a:pPr>
            <a:r>
              <a:rPr lang="en-US" sz="1900" kern="0" dirty="0">
                <a:solidFill>
                  <a:schemeClr val="bg1"/>
                </a:solidFill>
              </a:rPr>
              <a:t>Operational 2017 or beyond</a:t>
            </a:r>
          </a:p>
          <a:p>
            <a:pPr marL="228616" indent="-228616" algn="ctr" defTabSz="571467" eaLnBrk="0" hangingPunct="0">
              <a:spcBef>
                <a:spcPct val="20000"/>
              </a:spcBef>
              <a:defRPr/>
            </a:pPr>
            <a:endParaRPr lang="en-US" sz="1900" kern="0" dirty="0">
              <a:solidFill>
                <a:schemeClr val="bg1"/>
              </a:solidFill>
            </a:endParaRPr>
          </a:p>
          <a:p>
            <a:pPr marL="228616" indent="-228616" algn="ctr" defTabSz="571467" eaLnBrk="0" hangingPunct="0">
              <a:spcBef>
                <a:spcPct val="20000"/>
              </a:spcBef>
              <a:defRPr/>
            </a:pPr>
            <a:r>
              <a:rPr lang="en-US" sz="1900" kern="0" dirty="0">
                <a:solidFill>
                  <a:schemeClr val="bg1"/>
                </a:solidFill>
              </a:rPr>
              <a:t>GOES-R Home Page   </a:t>
            </a:r>
            <a:r>
              <a:rPr lang="en-US" sz="1900" kern="0" dirty="0">
                <a:solidFill>
                  <a:schemeClr val="bg1"/>
                </a:solidFill>
                <a:hlinkClick r:id="rId3"/>
              </a:rPr>
              <a:t>http://www.goes-r.gov/</a:t>
            </a:r>
            <a:r>
              <a:rPr lang="en-US" sz="1900" kern="0" dirty="0">
                <a:solidFill>
                  <a:schemeClr val="bg1"/>
                </a:solidFill>
              </a:rPr>
              <a:t> </a:t>
            </a:r>
          </a:p>
          <a:p>
            <a:pPr marL="228616" indent="-228616" defTabSz="571467" eaLnBrk="0" hangingPunct="0">
              <a:spcBef>
                <a:spcPct val="20000"/>
              </a:spcBef>
              <a:defRPr/>
            </a:pPr>
            <a:endParaRPr lang="en-US" sz="2200" kern="0" dirty="0">
              <a:solidFill>
                <a:schemeClr val="bg1"/>
              </a:solidFill>
              <a:latin typeface="+mn-lt"/>
            </a:endParaRPr>
          </a:p>
        </p:txBody>
      </p:sp>
      <p:sp>
        <p:nvSpPr>
          <p:cNvPr id="4" name="Title 1"/>
          <p:cNvSpPr txBox="1">
            <a:spLocks/>
          </p:cNvSpPr>
          <p:nvPr/>
        </p:nvSpPr>
        <p:spPr>
          <a:xfrm>
            <a:off x="304959" y="160232"/>
            <a:ext cx="5489258" cy="762000"/>
          </a:xfrm>
          <a:prstGeom prst="rect">
            <a:avLst/>
          </a:prstGeom>
        </p:spPr>
        <p:txBody>
          <a:bodyPr lIns="57147" tIns="28574" rIns="57147" bIns="28574"/>
          <a:lstStyle/>
          <a:p>
            <a:pPr algn="ctr" defTabSz="571467" eaLnBrk="0" hangingPunct="0">
              <a:defRPr/>
            </a:pPr>
            <a:r>
              <a:rPr lang="en-US" sz="3000" b="1" kern="0" dirty="0">
                <a:solidFill>
                  <a:srgbClr val="FFFF00"/>
                </a:solidFill>
                <a:latin typeface="Arial Unicode MS" pitchFamily="34" charset="-128"/>
                <a:ea typeface="+mj-ea"/>
                <a:cs typeface="+mj-cs"/>
              </a:rPr>
              <a:t>Summary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959" y="183092"/>
            <a:ext cx="5489258" cy="762000"/>
          </a:xfrm>
          <a:prstGeom prst="rect">
            <a:avLst/>
          </a:prstGeom>
        </p:spPr>
        <p:txBody>
          <a:bodyPr lIns="57147" tIns="28574" rIns="57147" bIns="28574"/>
          <a:lstStyle/>
          <a:p>
            <a:pPr algn="ctr" defTabSz="571467" eaLnBrk="0" hangingPunct="0">
              <a:defRPr/>
            </a:pPr>
            <a:r>
              <a:rPr lang="en-US" sz="3000" b="1" kern="0" dirty="0">
                <a:solidFill>
                  <a:srgbClr val="FFFF00"/>
                </a:solidFill>
                <a:latin typeface="Arial Unicode MS" pitchFamily="34" charset="-128"/>
                <a:ea typeface="+mj-ea"/>
                <a:cs typeface="+mj-cs"/>
              </a:rPr>
              <a:t>Links</a:t>
            </a:r>
          </a:p>
        </p:txBody>
      </p:sp>
      <p:sp>
        <p:nvSpPr>
          <p:cNvPr id="3" name="Content Placeholder 2"/>
          <p:cNvSpPr txBox="1">
            <a:spLocks/>
          </p:cNvSpPr>
          <p:nvPr/>
        </p:nvSpPr>
        <p:spPr>
          <a:xfrm>
            <a:off x="233507" y="668996"/>
            <a:ext cx="5632657" cy="3076575"/>
          </a:xfrm>
          <a:prstGeom prst="rect">
            <a:avLst/>
          </a:prstGeom>
        </p:spPr>
        <p:txBody>
          <a:bodyPr lIns="57147" tIns="28574" rIns="57147" bIns="28574"/>
          <a:lstStyle/>
          <a:p>
            <a:pPr marL="228600" indent="-228600" defTabSz="571467" eaLnBrk="0" hangingPunct="0">
              <a:spcBef>
                <a:spcPts val="25"/>
              </a:spcBef>
              <a:defRPr/>
            </a:pPr>
            <a:r>
              <a:rPr lang="en-US" kern="0" dirty="0">
                <a:solidFill>
                  <a:schemeClr val="bg1"/>
                </a:solidFill>
                <a:latin typeface="+mn-lt"/>
              </a:rPr>
              <a:t>GOES-R Home Page</a:t>
            </a:r>
          </a:p>
          <a:p>
            <a:pPr marL="228600" indent="-228600" eaLnBrk="0" hangingPunct="0">
              <a:spcBef>
                <a:spcPts val="25"/>
              </a:spcBef>
              <a:defRPr/>
            </a:pPr>
            <a:r>
              <a:rPr lang="en-US" sz="1200" kern="0" dirty="0">
                <a:solidFill>
                  <a:schemeClr val="bg1"/>
                </a:solidFill>
                <a:latin typeface="+mn-lt"/>
                <a:hlinkClick r:id="rId3"/>
              </a:rPr>
              <a:t>http://www.goes-r.gov/</a:t>
            </a:r>
            <a:r>
              <a:rPr lang="en-US" sz="1200" kern="0" dirty="0">
                <a:solidFill>
                  <a:schemeClr val="bg1"/>
                </a:solidFill>
                <a:latin typeface="+mn-lt"/>
              </a:rPr>
              <a:t> </a:t>
            </a:r>
          </a:p>
          <a:p>
            <a:pPr marL="228600" indent="-228600" eaLnBrk="0" hangingPunct="0">
              <a:spcBef>
                <a:spcPts val="25"/>
              </a:spcBef>
              <a:defRPr/>
            </a:pPr>
            <a:r>
              <a:rPr lang="en-US" kern="0" dirty="0">
                <a:solidFill>
                  <a:schemeClr val="bg1"/>
                </a:solidFill>
                <a:latin typeface="+mn-lt"/>
              </a:rPr>
              <a:t>GOES-R Proving Ground</a:t>
            </a:r>
          </a:p>
          <a:p>
            <a:pPr marL="228600" indent="-228600" eaLnBrk="0" hangingPunct="0">
              <a:spcBef>
                <a:spcPts val="25"/>
              </a:spcBef>
              <a:defRPr/>
            </a:pPr>
            <a:r>
              <a:rPr lang="en-US" sz="1200" dirty="0">
                <a:hlinkClick r:id="rId4"/>
              </a:rPr>
              <a:t>http://cimss.ssec.wisc.edu/goes_r/proving-ground.html</a:t>
            </a:r>
            <a:endParaRPr lang="en-US" sz="1200" dirty="0"/>
          </a:p>
          <a:p>
            <a:pPr marL="228600" indent="-228600" eaLnBrk="0" hangingPunct="0">
              <a:spcBef>
                <a:spcPts val="25"/>
              </a:spcBef>
              <a:defRPr/>
            </a:pPr>
            <a:r>
              <a:rPr lang="en-US" dirty="0" err="1">
                <a:solidFill>
                  <a:schemeClr val="bg1"/>
                </a:solidFill>
              </a:rPr>
              <a:t>SHyMet</a:t>
            </a:r>
            <a:r>
              <a:rPr lang="en-US" dirty="0">
                <a:solidFill>
                  <a:schemeClr val="bg1"/>
                </a:solidFill>
              </a:rPr>
              <a:t> module: GOES-R 101</a:t>
            </a:r>
          </a:p>
          <a:p>
            <a:pPr marL="228600" indent="-228600" eaLnBrk="0" hangingPunct="0">
              <a:spcBef>
                <a:spcPts val="25"/>
              </a:spcBef>
              <a:defRPr/>
            </a:pPr>
            <a:r>
              <a:rPr lang="en-US" sz="1200" dirty="0">
                <a:solidFill>
                  <a:schemeClr val="bg1"/>
                </a:solidFill>
                <a:hlinkClick r:id="rId5"/>
              </a:rPr>
              <a:t>http://rammb.cira.colostate.edu/training/shymet/forecaster_goesr101.asp</a:t>
            </a:r>
            <a:r>
              <a:rPr lang="en-US" sz="1200" dirty="0">
                <a:solidFill>
                  <a:schemeClr val="bg1"/>
                </a:solidFill>
              </a:rPr>
              <a:t> </a:t>
            </a:r>
          </a:p>
          <a:p>
            <a:pPr marL="228600" indent="-228600" eaLnBrk="0" hangingPunct="0">
              <a:spcBef>
                <a:spcPts val="25"/>
              </a:spcBef>
              <a:defRPr/>
            </a:pPr>
            <a:r>
              <a:rPr lang="en-US" dirty="0">
                <a:solidFill>
                  <a:schemeClr val="bg1"/>
                </a:solidFill>
              </a:rPr>
              <a:t>COMET module: Benefits of GOES-R</a:t>
            </a:r>
          </a:p>
          <a:p>
            <a:pPr marL="228600" indent="-228600" eaLnBrk="0" hangingPunct="0">
              <a:spcBef>
                <a:spcPts val="25"/>
              </a:spcBef>
              <a:defRPr/>
            </a:pPr>
            <a:r>
              <a:rPr lang="en-US" sz="1200" dirty="0">
                <a:solidFill>
                  <a:schemeClr val="bg1"/>
                </a:solidFill>
                <a:hlinkClick r:id="rId6"/>
              </a:rPr>
              <a:t>https://www.meted.ucar.edu/training_module.php?id=509</a:t>
            </a:r>
            <a:r>
              <a:rPr lang="en-US" sz="1200" dirty="0">
                <a:solidFill>
                  <a:schemeClr val="bg1"/>
                </a:solidFill>
              </a:rPr>
              <a:t> </a:t>
            </a:r>
          </a:p>
          <a:p>
            <a:pPr marL="228600" indent="-228600" eaLnBrk="0" hangingPunct="0">
              <a:spcBef>
                <a:spcPts val="25"/>
              </a:spcBef>
              <a:defRPr/>
            </a:pPr>
            <a:r>
              <a:rPr lang="en-US" dirty="0">
                <a:solidFill>
                  <a:schemeClr val="bg1"/>
                </a:solidFill>
              </a:rPr>
              <a:t>COMET module: GOES-R ABI</a:t>
            </a:r>
          </a:p>
          <a:p>
            <a:pPr marL="228600" indent="-228600" eaLnBrk="0" hangingPunct="0">
              <a:spcBef>
                <a:spcPts val="25"/>
              </a:spcBef>
              <a:defRPr/>
            </a:pPr>
            <a:r>
              <a:rPr lang="en-US" sz="1200" dirty="0">
                <a:solidFill>
                  <a:schemeClr val="bg1"/>
                </a:solidFill>
                <a:hlinkClick r:id="rId7"/>
              </a:rPr>
              <a:t>https://www.meted.ucar.edu/training_module.php?id=987</a:t>
            </a:r>
            <a:r>
              <a:rPr lang="en-US" sz="1200" dirty="0">
                <a:solidFill>
                  <a:schemeClr val="bg1"/>
                </a:solidFill>
              </a:rPr>
              <a:t> </a:t>
            </a:r>
          </a:p>
          <a:p>
            <a:pPr marL="228600" indent="-228600">
              <a:spcBef>
                <a:spcPts val="25"/>
              </a:spcBef>
            </a:pPr>
            <a:r>
              <a:rPr lang="en-US" dirty="0">
                <a:solidFill>
                  <a:schemeClr val="bg1"/>
                </a:solidFill>
              </a:rPr>
              <a:t>COMET module: RGB Products Explained</a:t>
            </a:r>
          </a:p>
          <a:p>
            <a:pPr marL="228600" indent="-228600">
              <a:spcBef>
                <a:spcPts val="25"/>
              </a:spcBef>
            </a:pPr>
            <a:r>
              <a:rPr lang="en-US" sz="1200" dirty="0">
                <a:solidFill>
                  <a:schemeClr val="bg1"/>
                </a:solidFill>
                <a:hlinkClick r:id="rId8"/>
              </a:rPr>
              <a:t>https://www.meted.ucar.edu/training_module.php?id=568</a:t>
            </a:r>
            <a:r>
              <a:rPr lang="en-US" sz="1400" dirty="0">
                <a:solidFill>
                  <a:schemeClr val="bg1"/>
                </a:solidFill>
              </a:rPr>
              <a:t> </a:t>
            </a:r>
          </a:p>
          <a:p>
            <a:pPr marL="228600" indent="-228600">
              <a:spcBef>
                <a:spcPts val="25"/>
              </a:spcBef>
            </a:pPr>
            <a:r>
              <a:rPr lang="en-US" dirty="0">
                <a:solidFill>
                  <a:schemeClr val="bg1"/>
                </a:solidFill>
              </a:rPr>
              <a:t>EUMETSAT Image Gallery</a:t>
            </a:r>
          </a:p>
          <a:p>
            <a:pPr marL="228600" indent="-228600">
              <a:spcBef>
                <a:spcPts val="25"/>
              </a:spcBef>
            </a:pPr>
            <a:r>
              <a:rPr lang="en-US" sz="1200" dirty="0">
                <a:hlinkClick r:id="rId9"/>
              </a:rPr>
              <a:t>http://www.eumetsat.int/Home/Main/Image_Gallery/index.htm?l=en</a:t>
            </a:r>
            <a:r>
              <a:rPr lang="en-US" sz="1200" dirty="0"/>
              <a:t> </a:t>
            </a:r>
          </a:p>
          <a:p>
            <a:pPr marL="228600" indent="-228600">
              <a:spcBef>
                <a:spcPts val="25"/>
              </a:spcBef>
            </a:pPr>
            <a:r>
              <a:rPr lang="en-US" dirty="0">
                <a:solidFill>
                  <a:schemeClr val="bg1"/>
                </a:solidFill>
              </a:rPr>
              <a:t>Near Real Time MODIS images:</a:t>
            </a:r>
          </a:p>
          <a:p>
            <a:pPr marL="228600" indent="-228600">
              <a:spcBef>
                <a:spcPts val="25"/>
              </a:spcBef>
            </a:pPr>
            <a:r>
              <a:rPr lang="en-US" sz="1200" dirty="0">
                <a:hlinkClick r:id="rId10"/>
              </a:rPr>
              <a:t>http://lance-modis.eosdis.nasa.gov/cgi-bin/imagery/realtime.cgi</a:t>
            </a:r>
            <a:endParaRPr lang="en-US" sz="1200" dirty="0">
              <a:solidFill>
                <a:schemeClr val="bg1"/>
              </a:solidFill>
            </a:endParaRPr>
          </a:p>
          <a:p>
            <a:pPr marL="228616" indent="-228616" eaLnBrk="0" hangingPunct="0">
              <a:spcBef>
                <a:spcPct val="20000"/>
              </a:spcBef>
              <a:defRPr/>
            </a:pPr>
            <a:endParaRPr lang="en-US" sz="1500" kern="0" dirty="0">
              <a:solidFill>
                <a:schemeClr val="bg1"/>
              </a:solidFill>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5896" y="624933"/>
          <a:ext cx="5673503" cy="3736340"/>
        </p:xfrm>
        <a:graphic>
          <a:graphicData uri="http://schemas.openxmlformats.org/drawingml/2006/table">
            <a:tbl>
              <a:tblPr firstRow="1" bandRow="1">
                <a:tableStyleId>{5C22544A-7EE6-4342-B048-85BDC9FD1C3A}</a:tableStyleId>
              </a:tblPr>
              <a:tblGrid>
                <a:gridCol w="748775">
                  <a:extLst>
                    <a:ext uri="{9D8B030D-6E8A-4147-A177-3AD203B41FA5}">
                      <a16:colId xmlns:a16="http://schemas.microsoft.com/office/drawing/2014/main" val="20000"/>
                    </a:ext>
                  </a:extLst>
                </a:gridCol>
                <a:gridCol w="1289791">
                  <a:extLst>
                    <a:ext uri="{9D8B030D-6E8A-4147-A177-3AD203B41FA5}">
                      <a16:colId xmlns:a16="http://schemas.microsoft.com/office/drawing/2014/main" val="20001"/>
                    </a:ext>
                  </a:extLst>
                </a:gridCol>
                <a:gridCol w="991961">
                  <a:extLst>
                    <a:ext uri="{9D8B030D-6E8A-4147-A177-3AD203B41FA5}">
                      <a16:colId xmlns:a16="http://schemas.microsoft.com/office/drawing/2014/main" val="20002"/>
                    </a:ext>
                  </a:extLst>
                </a:gridCol>
                <a:gridCol w="1035589">
                  <a:extLst>
                    <a:ext uri="{9D8B030D-6E8A-4147-A177-3AD203B41FA5}">
                      <a16:colId xmlns:a16="http://schemas.microsoft.com/office/drawing/2014/main" val="20003"/>
                    </a:ext>
                  </a:extLst>
                </a:gridCol>
                <a:gridCol w="1607387">
                  <a:extLst>
                    <a:ext uri="{9D8B030D-6E8A-4147-A177-3AD203B41FA5}">
                      <a16:colId xmlns:a16="http://schemas.microsoft.com/office/drawing/2014/main" val="20004"/>
                    </a:ext>
                  </a:extLst>
                </a:gridCol>
              </a:tblGrid>
              <a:tr h="609600">
                <a:tc>
                  <a:txBody>
                    <a:bodyPr/>
                    <a:lstStyle/>
                    <a:p>
                      <a:pPr algn="ctr"/>
                      <a:r>
                        <a:rPr lang="en-US" sz="1200" dirty="0">
                          <a:solidFill>
                            <a:schemeClr val="tx1"/>
                          </a:solidFill>
                        </a:rPr>
                        <a:t>GOES-R</a:t>
                      </a:r>
                      <a:r>
                        <a:rPr lang="en-US" sz="1200" baseline="0" dirty="0">
                          <a:solidFill>
                            <a:schemeClr val="tx1"/>
                          </a:solidFill>
                        </a:rPr>
                        <a:t> </a:t>
                      </a:r>
                      <a:r>
                        <a:rPr lang="en-US" sz="1200" dirty="0">
                          <a:solidFill>
                            <a:schemeClr val="tx1"/>
                          </a:solidFill>
                        </a:rPr>
                        <a:t>imager band</a:t>
                      </a:r>
                    </a:p>
                  </a:txBody>
                  <a:tcPr marL="60992" marR="60992" marT="30480" marB="30480">
                    <a:solidFill>
                      <a:srgbClr val="8FC4F5"/>
                    </a:solidFill>
                  </a:tcPr>
                </a:tc>
                <a:tc>
                  <a:txBody>
                    <a:bodyPr/>
                    <a:lstStyle/>
                    <a:p>
                      <a:pPr algn="ctr"/>
                      <a:r>
                        <a:rPr lang="en-US" sz="1200" dirty="0"/>
                        <a:t>Wavelength</a:t>
                      </a:r>
                      <a:r>
                        <a:rPr lang="en-US" sz="1200" baseline="0" dirty="0"/>
                        <a:t> range (µm)</a:t>
                      </a:r>
                      <a:endParaRPr lang="en-US" sz="1200" dirty="0"/>
                    </a:p>
                  </a:txBody>
                  <a:tcPr marL="60992" marR="60992" marT="30480" marB="30480">
                    <a:solidFill>
                      <a:srgbClr val="1018B0"/>
                    </a:solidFill>
                  </a:tcPr>
                </a:tc>
                <a:tc>
                  <a:txBody>
                    <a:bodyPr/>
                    <a:lstStyle/>
                    <a:p>
                      <a:pPr algn="ctr"/>
                      <a:r>
                        <a:rPr lang="en-US" sz="1200" dirty="0"/>
                        <a:t>Central wavelength (µm)</a:t>
                      </a:r>
                    </a:p>
                  </a:txBody>
                  <a:tcPr marL="60992" marR="60992" marT="30480" marB="30480">
                    <a:solidFill>
                      <a:srgbClr val="1018B0"/>
                    </a:solidFill>
                  </a:tcPr>
                </a:tc>
                <a:tc>
                  <a:txBody>
                    <a:bodyPr/>
                    <a:lstStyle/>
                    <a:p>
                      <a:pPr algn="ctr"/>
                      <a:r>
                        <a:rPr lang="en-US" sz="1200" dirty="0"/>
                        <a:t>Nominal </a:t>
                      </a:r>
                      <a:r>
                        <a:rPr lang="en-US" sz="1200" dirty="0" err="1"/>
                        <a:t>subsatellite</a:t>
                      </a:r>
                      <a:r>
                        <a:rPr lang="en-US" sz="1200" dirty="0"/>
                        <a:t> IGFOV (km)</a:t>
                      </a:r>
                    </a:p>
                  </a:txBody>
                  <a:tcPr marL="60992" marR="60992" marT="30480" marB="30480">
                    <a:solidFill>
                      <a:srgbClr val="1018B0"/>
                    </a:solidFill>
                  </a:tcPr>
                </a:tc>
                <a:tc>
                  <a:txBody>
                    <a:bodyPr/>
                    <a:lstStyle/>
                    <a:p>
                      <a:r>
                        <a:rPr lang="en-US" sz="1200" dirty="0"/>
                        <a:t>Comments for </a:t>
                      </a:r>
                      <a:r>
                        <a:rPr lang="en-US" sz="1200" dirty="0">
                          <a:solidFill>
                            <a:srgbClr val="FFFF00"/>
                          </a:solidFill>
                        </a:rPr>
                        <a:t>daytime viewing</a:t>
                      </a:r>
                    </a:p>
                  </a:txBody>
                  <a:tcPr marL="60992" marR="60992" marT="30480" marB="30480">
                    <a:solidFill>
                      <a:srgbClr val="1018B0"/>
                    </a:solidFill>
                  </a:tcPr>
                </a:tc>
                <a:extLst>
                  <a:ext uri="{0D108BD9-81ED-4DB2-BD59-A6C34878D82A}">
                    <a16:rowId xmlns:a16="http://schemas.microsoft.com/office/drawing/2014/main" val="10000"/>
                  </a:ext>
                </a:extLst>
              </a:tr>
              <a:tr h="426720">
                <a:tc>
                  <a:txBody>
                    <a:bodyPr/>
                    <a:lstStyle/>
                    <a:p>
                      <a:pPr algn="ctr"/>
                      <a:r>
                        <a:rPr lang="en-US" sz="1600" b="1" dirty="0"/>
                        <a:t>1</a:t>
                      </a:r>
                    </a:p>
                  </a:txBody>
                  <a:tcPr marL="60992" marR="60992" marT="30480" marB="30480" anchor="ctr" anchorCtr="1">
                    <a:solidFill>
                      <a:schemeClr val="bg1">
                        <a:lumMod val="85000"/>
                      </a:schemeClr>
                    </a:solidFill>
                  </a:tcPr>
                </a:tc>
                <a:tc>
                  <a:txBody>
                    <a:bodyPr/>
                    <a:lstStyle/>
                    <a:p>
                      <a:pPr algn="ctr"/>
                      <a:r>
                        <a:rPr lang="en-US" sz="1600" b="1" dirty="0"/>
                        <a:t>0.45-0.49</a:t>
                      </a:r>
                    </a:p>
                  </a:txBody>
                  <a:tcPr marL="60992" marR="60992" marT="30480" marB="30480" anchor="ctr" anchorCtr="1"/>
                </a:tc>
                <a:tc>
                  <a:txBody>
                    <a:bodyPr/>
                    <a:lstStyle/>
                    <a:p>
                      <a:pPr algn="ctr"/>
                      <a:r>
                        <a:rPr lang="en-US" sz="1600" b="1" dirty="0"/>
                        <a:t>0.47</a:t>
                      </a:r>
                    </a:p>
                  </a:txBody>
                  <a:tcPr marL="60992" marR="60992" marT="30480" marB="30480" anchor="ctr" anchorCtr="1">
                    <a:solidFill>
                      <a:srgbClr val="8FC4F5"/>
                    </a:solidFill>
                  </a:tcPr>
                </a:tc>
                <a:tc>
                  <a:txBody>
                    <a:bodyPr/>
                    <a:lstStyle/>
                    <a:p>
                      <a:r>
                        <a:rPr lang="en-US" sz="1600" b="1" dirty="0"/>
                        <a:t>1</a:t>
                      </a:r>
                    </a:p>
                  </a:txBody>
                  <a:tcPr marL="60992" marR="60992" marT="30480" marB="30480" anchor="ctr" anchorCtr="1">
                    <a:solidFill>
                      <a:schemeClr val="bg1">
                        <a:lumMod val="85000"/>
                      </a:schemeClr>
                    </a:solidFill>
                  </a:tcPr>
                </a:tc>
                <a:tc>
                  <a:txBody>
                    <a:bodyPr/>
                    <a:lstStyle/>
                    <a:p>
                      <a:r>
                        <a:rPr lang="en-US" sz="1200" dirty="0">
                          <a:solidFill>
                            <a:schemeClr val="accent2">
                              <a:lumMod val="75000"/>
                            </a:schemeClr>
                          </a:solidFill>
                        </a:rPr>
                        <a:t>“blue” visible </a:t>
                      </a:r>
                    </a:p>
                    <a:p>
                      <a:r>
                        <a:rPr lang="en-US" sz="1200" dirty="0"/>
                        <a:t>A</a:t>
                      </a:r>
                      <a:r>
                        <a:rPr lang="en-US" sz="1200" baseline="0" dirty="0"/>
                        <a:t>erosol over land</a:t>
                      </a:r>
                      <a:endParaRPr lang="en-US" sz="1200" dirty="0"/>
                    </a:p>
                  </a:txBody>
                  <a:tcPr marL="60992" marR="60992" marT="30480" marB="30480"/>
                </a:tc>
                <a:extLst>
                  <a:ext uri="{0D108BD9-81ED-4DB2-BD59-A6C34878D82A}">
                    <a16:rowId xmlns:a16="http://schemas.microsoft.com/office/drawing/2014/main" val="10001"/>
                  </a:ext>
                </a:extLst>
              </a:tr>
              <a:tr h="609600">
                <a:tc>
                  <a:txBody>
                    <a:bodyPr/>
                    <a:lstStyle/>
                    <a:p>
                      <a:pPr algn="ctr"/>
                      <a:r>
                        <a:rPr lang="en-US" sz="1600" b="1" dirty="0"/>
                        <a:t>2</a:t>
                      </a:r>
                    </a:p>
                  </a:txBody>
                  <a:tcPr marL="60992" marR="60992" marT="30480" marB="30480" anchor="ctr" anchorCtr="1">
                    <a:solidFill>
                      <a:schemeClr val="bg1">
                        <a:lumMod val="85000"/>
                      </a:schemeClr>
                    </a:solidFill>
                  </a:tcPr>
                </a:tc>
                <a:tc>
                  <a:txBody>
                    <a:bodyPr/>
                    <a:lstStyle/>
                    <a:p>
                      <a:pPr algn="ctr"/>
                      <a:r>
                        <a:rPr lang="en-US" sz="1600" b="1" dirty="0"/>
                        <a:t>0.59-0.69</a:t>
                      </a:r>
                    </a:p>
                  </a:txBody>
                  <a:tcPr marL="60992" marR="60992" marT="30480" marB="30480" anchor="ctr" anchorCtr="1"/>
                </a:tc>
                <a:tc>
                  <a:txBody>
                    <a:bodyPr/>
                    <a:lstStyle/>
                    <a:p>
                      <a:pPr algn="ctr"/>
                      <a:r>
                        <a:rPr lang="en-US" sz="1600" b="1" dirty="0"/>
                        <a:t>0.64</a:t>
                      </a:r>
                    </a:p>
                  </a:txBody>
                  <a:tcPr marL="60992" marR="60992" marT="30480" marB="30480" anchor="ctr" anchorCtr="1">
                    <a:solidFill>
                      <a:srgbClr val="8FC4F5"/>
                    </a:solidFill>
                  </a:tcPr>
                </a:tc>
                <a:tc>
                  <a:txBody>
                    <a:bodyPr/>
                    <a:lstStyle/>
                    <a:p>
                      <a:r>
                        <a:rPr lang="en-US" sz="1600" b="1" dirty="0"/>
                        <a:t>0.5</a:t>
                      </a:r>
                    </a:p>
                  </a:txBody>
                  <a:tcPr marL="60992" marR="60992" marT="30480" marB="30480" anchor="ctr" anchorCtr="1">
                    <a:solidFill>
                      <a:schemeClr val="bg1">
                        <a:lumMod val="85000"/>
                      </a:schemeClr>
                    </a:solidFill>
                  </a:tcPr>
                </a:tc>
                <a:tc>
                  <a:txBody>
                    <a:bodyPr/>
                    <a:lstStyle/>
                    <a:p>
                      <a:r>
                        <a:rPr lang="en-US" sz="1200" dirty="0">
                          <a:solidFill>
                            <a:srgbClr val="1018B0"/>
                          </a:solidFill>
                        </a:rPr>
                        <a:t>GOES heritage </a:t>
                      </a:r>
                    </a:p>
                    <a:p>
                      <a:r>
                        <a:rPr lang="en-US" sz="1200" dirty="0"/>
                        <a:t>“red” visible</a:t>
                      </a:r>
                    </a:p>
                    <a:p>
                      <a:r>
                        <a:rPr lang="en-US" sz="1200" dirty="0"/>
                        <a:t>High res animations</a:t>
                      </a:r>
                    </a:p>
                  </a:txBody>
                  <a:tcPr marL="60992" marR="60992" marT="30480" marB="30480"/>
                </a:tc>
                <a:extLst>
                  <a:ext uri="{0D108BD9-81ED-4DB2-BD59-A6C34878D82A}">
                    <a16:rowId xmlns:a16="http://schemas.microsoft.com/office/drawing/2014/main" val="10002"/>
                  </a:ext>
                </a:extLst>
              </a:tr>
              <a:tr h="444500">
                <a:tc>
                  <a:txBody>
                    <a:bodyPr/>
                    <a:lstStyle/>
                    <a:p>
                      <a:pPr algn="ctr"/>
                      <a:r>
                        <a:rPr lang="en-US" sz="1600" b="1" dirty="0"/>
                        <a:t>3</a:t>
                      </a:r>
                    </a:p>
                  </a:txBody>
                  <a:tcPr marL="60992" marR="60992" marT="30480" marB="30480" anchor="ctr" anchorCtr="1">
                    <a:solidFill>
                      <a:schemeClr val="bg1">
                        <a:lumMod val="85000"/>
                      </a:schemeClr>
                    </a:solidFill>
                  </a:tcPr>
                </a:tc>
                <a:tc>
                  <a:txBody>
                    <a:bodyPr/>
                    <a:lstStyle/>
                    <a:p>
                      <a:pPr algn="ctr"/>
                      <a:r>
                        <a:rPr lang="en-US" sz="1600" b="1" dirty="0"/>
                        <a:t>0.846-0.885</a:t>
                      </a:r>
                    </a:p>
                  </a:txBody>
                  <a:tcPr marL="60992" marR="60992" marT="30480" marB="30480" anchor="ctr" anchorCtr="1"/>
                </a:tc>
                <a:tc>
                  <a:txBody>
                    <a:bodyPr/>
                    <a:lstStyle/>
                    <a:p>
                      <a:pPr algn="ctr"/>
                      <a:r>
                        <a:rPr lang="en-US" sz="1600" b="1" dirty="0"/>
                        <a:t>0.865</a:t>
                      </a:r>
                    </a:p>
                  </a:txBody>
                  <a:tcPr marL="60992" marR="60992" marT="30480" marB="30480" anchor="ctr" anchorCtr="1">
                    <a:solidFill>
                      <a:srgbClr val="8FC4F5"/>
                    </a:solidFill>
                  </a:tcPr>
                </a:tc>
                <a:tc>
                  <a:txBody>
                    <a:bodyPr/>
                    <a:lstStyle/>
                    <a:p>
                      <a:r>
                        <a:rPr lang="en-US" sz="1600" b="1" dirty="0"/>
                        <a:t>1</a:t>
                      </a:r>
                    </a:p>
                  </a:txBody>
                  <a:tcPr marL="60992" marR="60992" marT="30480" marB="30480" anchor="ctr" anchorCtr="1">
                    <a:solidFill>
                      <a:schemeClr val="bg1">
                        <a:lumMod val="85000"/>
                      </a:schemeClr>
                    </a:solidFill>
                  </a:tcPr>
                </a:tc>
                <a:tc>
                  <a:txBody>
                    <a:bodyPr/>
                    <a:lstStyle/>
                    <a:p>
                      <a:r>
                        <a:rPr lang="en-US" sz="1200" dirty="0">
                          <a:solidFill>
                            <a:schemeClr val="accent2">
                              <a:lumMod val="75000"/>
                            </a:schemeClr>
                          </a:solidFill>
                        </a:rPr>
                        <a:t>Vegetation state</a:t>
                      </a:r>
                    </a:p>
                    <a:p>
                      <a:r>
                        <a:rPr lang="en-US" sz="1200" dirty="0"/>
                        <a:t>Aerosol over water</a:t>
                      </a:r>
                    </a:p>
                  </a:txBody>
                  <a:tcPr marL="60992" marR="60992" marT="30480" marB="30480"/>
                </a:tc>
                <a:extLst>
                  <a:ext uri="{0D108BD9-81ED-4DB2-BD59-A6C34878D82A}">
                    <a16:rowId xmlns:a16="http://schemas.microsoft.com/office/drawing/2014/main" val="10003"/>
                  </a:ext>
                </a:extLst>
              </a:tr>
              <a:tr h="426720">
                <a:tc>
                  <a:txBody>
                    <a:bodyPr/>
                    <a:lstStyle/>
                    <a:p>
                      <a:pPr algn="ctr"/>
                      <a:r>
                        <a:rPr lang="en-US" sz="1600" b="1" dirty="0"/>
                        <a:t>4</a:t>
                      </a:r>
                    </a:p>
                  </a:txBody>
                  <a:tcPr marL="60992" marR="60992" marT="30480" marB="30480" anchor="ctr" anchorCtr="1">
                    <a:solidFill>
                      <a:schemeClr val="bg1">
                        <a:lumMod val="85000"/>
                      </a:schemeClr>
                    </a:solidFill>
                  </a:tcPr>
                </a:tc>
                <a:tc>
                  <a:txBody>
                    <a:bodyPr/>
                    <a:lstStyle/>
                    <a:p>
                      <a:pPr algn="ctr"/>
                      <a:r>
                        <a:rPr lang="en-US" sz="1600" b="1" dirty="0"/>
                        <a:t>1.371-1.386</a:t>
                      </a:r>
                    </a:p>
                  </a:txBody>
                  <a:tcPr marL="60992" marR="60992" marT="30480" marB="30480" anchor="ctr" anchorCtr="1"/>
                </a:tc>
                <a:tc>
                  <a:txBody>
                    <a:bodyPr/>
                    <a:lstStyle/>
                    <a:p>
                      <a:pPr algn="ctr"/>
                      <a:r>
                        <a:rPr lang="en-US" sz="1600" b="1" dirty="0"/>
                        <a:t>1.378</a:t>
                      </a:r>
                    </a:p>
                  </a:txBody>
                  <a:tcPr marL="60992" marR="60992" marT="30480" marB="30480" anchor="ctr" anchorCtr="1">
                    <a:solidFill>
                      <a:srgbClr val="8FC4F5"/>
                    </a:solidFill>
                  </a:tcPr>
                </a:tc>
                <a:tc>
                  <a:txBody>
                    <a:bodyPr/>
                    <a:lstStyle/>
                    <a:p>
                      <a:r>
                        <a:rPr lang="en-US" sz="1600" b="1" dirty="0"/>
                        <a:t>2</a:t>
                      </a:r>
                    </a:p>
                  </a:txBody>
                  <a:tcPr marL="60992" marR="60992" marT="30480" marB="30480" anchor="ctr" anchorCtr="1">
                    <a:solidFill>
                      <a:schemeClr val="bg1">
                        <a:lumMod val="85000"/>
                      </a:schemeClr>
                    </a:solidFill>
                  </a:tcPr>
                </a:tc>
                <a:tc>
                  <a:txBody>
                    <a:bodyPr/>
                    <a:lstStyle/>
                    <a:p>
                      <a:r>
                        <a:rPr lang="en-US" sz="1200" dirty="0"/>
                        <a:t>Cirrus/upper level </a:t>
                      </a:r>
                    </a:p>
                    <a:p>
                      <a:r>
                        <a:rPr lang="en-US" sz="1200" dirty="0"/>
                        <a:t>   cloud</a:t>
                      </a:r>
                    </a:p>
                  </a:txBody>
                  <a:tcPr marL="60992" marR="60992" marT="30480" marB="30480" anchor="ctr"/>
                </a:tc>
                <a:extLst>
                  <a:ext uri="{0D108BD9-81ED-4DB2-BD59-A6C34878D82A}">
                    <a16:rowId xmlns:a16="http://schemas.microsoft.com/office/drawing/2014/main" val="10004"/>
                  </a:ext>
                </a:extLst>
              </a:tr>
              <a:tr h="609600">
                <a:tc>
                  <a:txBody>
                    <a:bodyPr/>
                    <a:lstStyle/>
                    <a:p>
                      <a:pPr algn="ctr"/>
                      <a:r>
                        <a:rPr lang="en-US" sz="1600" b="1" dirty="0"/>
                        <a:t>5</a:t>
                      </a:r>
                    </a:p>
                  </a:txBody>
                  <a:tcPr marL="60992" marR="60992" marT="30480" marB="30480" anchor="ctr" anchorCtr="1">
                    <a:solidFill>
                      <a:schemeClr val="bg1">
                        <a:lumMod val="85000"/>
                      </a:schemeClr>
                    </a:solidFill>
                  </a:tcPr>
                </a:tc>
                <a:tc>
                  <a:txBody>
                    <a:bodyPr/>
                    <a:lstStyle/>
                    <a:p>
                      <a:pPr algn="ctr"/>
                      <a:r>
                        <a:rPr lang="en-US" sz="1600" b="1" dirty="0"/>
                        <a:t>1.58-1.64</a:t>
                      </a:r>
                    </a:p>
                  </a:txBody>
                  <a:tcPr marL="60992" marR="60992" marT="30480" marB="30480" anchor="ctr" anchorCtr="1"/>
                </a:tc>
                <a:tc>
                  <a:txBody>
                    <a:bodyPr/>
                    <a:lstStyle/>
                    <a:p>
                      <a:pPr algn="ctr"/>
                      <a:r>
                        <a:rPr lang="en-US" sz="1600" b="1" dirty="0"/>
                        <a:t>1.61</a:t>
                      </a:r>
                    </a:p>
                  </a:txBody>
                  <a:tcPr marL="60992" marR="60992" marT="30480" marB="30480" anchor="ctr" anchorCtr="1">
                    <a:solidFill>
                      <a:srgbClr val="8FC4F5"/>
                    </a:solidFill>
                  </a:tcPr>
                </a:tc>
                <a:tc>
                  <a:txBody>
                    <a:bodyPr/>
                    <a:lstStyle/>
                    <a:p>
                      <a:r>
                        <a:rPr lang="en-US" sz="1600" b="1" dirty="0"/>
                        <a:t>1</a:t>
                      </a:r>
                    </a:p>
                  </a:txBody>
                  <a:tcPr marL="60992" marR="60992" marT="30480" marB="30480" anchor="ctr" anchorCtr="1">
                    <a:solidFill>
                      <a:schemeClr val="bg1">
                        <a:lumMod val="85000"/>
                      </a:schemeClr>
                    </a:solidFill>
                  </a:tcPr>
                </a:tc>
                <a:tc>
                  <a:txBody>
                    <a:bodyPr/>
                    <a:lstStyle/>
                    <a:p>
                      <a:r>
                        <a:rPr lang="en-US" sz="1200" dirty="0">
                          <a:solidFill>
                            <a:schemeClr val="accent2">
                              <a:lumMod val="75000"/>
                            </a:schemeClr>
                          </a:solidFill>
                        </a:rPr>
                        <a:t>Cloud-top phase</a:t>
                      </a:r>
                    </a:p>
                    <a:p>
                      <a:r>
                        <a:rPr lang="en-US" sz="1200" baseline="0" dirty="0">
                          <a:solidFill>
                            <a:schemeClr val="accent2">
                              <a:lumMod val="75000"/>
                            </a:schemeClr>
                          </a:solidFill>
                        </a:rPr>
                        <a:t>  </a:t>
                      </a:r>
                      <a:r>
                        <a:rPr lang="en-US" sz="1200" dirty="0">
                          <a:solidFill>
                            <a:schemeClr val="accent2">
                              <a:lumMod val="75000"/>
                            </a:schemeClr>
                          </a:solidFill>
                        </a:rPr>
                        <a:t> and particle size</a:t>
                      </a:r>
                    </a:p>
                    <a:p>
                      <a:r>
                        <a:rPr lang="en-US" sz="1200" dirty="0"/>
                        <a:t>Snow distinction</a:t>
                      </a:r>
                    </a:p>
                  </a:txBody>
                  <a:tcPr marL="60992" marR="60992" marT="30480" marB="30480"/>
                </a:tc>
                <a:extLst>
                  <a:ext uri="{0D108BD9-81ED-4DB2-BD59-A6C34878D82A}">
                    <a16:rowId xmlns:a16="http://schemas.microsoft.com/office/drawing/2014/main" val="10005"/>
                  </a:ext>
                </a:extLst>
              </a:tr>
              <a:tr h="609600">
                <a:tc>
                  <a:txBody>
                    <a:bodyPr/>
                    <a:lstStyle/>
                    <a:p>
                      <a:pPr algn="ctr"/>
                      <a:r>
                        <a:rPr lang="en-US" sz="1600" b="1" dirty="0"/>
                        <a:t>6</a:t>
                      </a:r>
                    </a:p>
                  </a:txBody>
                  <a:tcPr marL="60992" marR="60992" marT="30480" marB="30480" anchor="ctr" anchorCtr="1">
                    <a:solidFill>
                      <a:schemeClr val="bg1">
                        <a:lumMod val="85000"/>
                      </a:schemeClr>
                    </a:solidFill>
                  </a:tcPr>
                </a:tc>
                <a:tc>
                  <a:txBody>
                    <a:bodyPr/>
                    <a:lstStyle/>
                    <a:p>
                      <a:pPr algn="ctr"/>
                      <a:r>
                        <a:rPr lang="en-US" sz="1600" b="1" dirty="0"/>
                        <a:t>2.225-2.275</a:t>
                      </a:r>
                    </a:p>
                  </a:txBody>
                  <a:tcPr marL="60992" marR="60992" marT="30480" marB="30480" anchor="ctr" anchorCtr="1"/>
                </a:tc>
                <a:tc>
                  <a:txBody>
                    <a:bodyPr/>
                    <a:lstStyle/>
                    <a:p>
                      <a:pPr algn="ctr"/>
                      <a:r>
                        <a:rPr lang="en-US" sz="1600" b="1" dirty="0"/>
                        <a:t>2.25</a:t>
                      </a:r>
                    </a:p>
                  </a:txBody>
                  <a:tcPr marL="60992" marR="60992" marT="30480" marB="30480" anchor="ctr" anchorCtr="1">
                    <a:solidFill>
                      <a:srgbClr val="8FC4F5"/>
                    </a:solidFill>
                  </a:tcPr>
                </a:tc>
                <a:tc>
                  <a:txBody>
                    <a:bodyPr/>
                    <a:lstStyle/>
                    <a:p>
                      <a:r>
                        <a:rPr lang="en-US" sz="1600" b="1" dirty="0"/>
                        <a:t>2</a:t>
                      </a:r>
                    </a:p>
                  </a:txBody>
                  <a:tcPr marL="60992" marR="60992" marT="30480" marB="30480" anchor="ctr" anchorCtr="1">
                    <a:solidFill>
                      <a:schemeClr val="bg1">
                        <a:lumMod val="85000"/>
                      </a:schemeClr>
                    </a:solidFill>
                  </a:tcPr>
                </a:tc>
                <a:tc>
                  <a:txBody>
                    <a:bodyPr/>
                    <a:lstStyle/>
                    <a:p>
                      <a:r>
                        <a:rPr lang="en-US" sz="1200" dirty="0"/>
                        <a:t>Distinguish land,</a:t>
                      </a:r>
                    </a:p>
                    <a:p>
                      <a:r>
                        <a:rPr lang="en-US" sz="1200" dirty="0"/>
                        <a:t>   cloud, snow, and </a:t>
                      </a:r>
                    </a:p>
                    <a:p>
                      <a:r>
                        <a:rPr lang="en-US" sz="1200" dirty="0"/>
                        <a:t>   ice properties</a:t>
                      </a:r>
                    </a:p>
                  </a:txBody>
                  <a:tcPr marL="60992" marR="60992" marT="30480" marB="30480"/>
                </a:tc>
                <a:extLst>
                  <a:ext uri="{0D108BD9-81ED-4DB2-BD59-A6C34878D82A}">
                    <a16:rowId xmlns:a16="http://schemas.microsoft.com/office/drawing/2014/main" val="10006"/>
                  </a:ext>
                </a:extLst>
              </a:tr>
            </a:tbl>
          </a:graphicData>
        </a:graphic>
      </p:graphicFrame>
      <p:sp>
        <p:nvSpPr>
          <p:cNvPr id="32821" name="Rectangle 2"/>
          <p:cNvSpPr>
            <a:spLocks noGrp="1" noChangeArrowheads="1"/>
          </p:cNvSpPr>
          <p:nvPr>
            <p:ph type="title"/>
          </p:nvPr>
        </p:nvSpPr>
        <p:spPr>
          <a:xfrm>
            <a:off x="304959" y="31637"/>
            <a:ext cx="5489258" cy="528095"/>
          </a:xfrm>
        </p:spPr>
        <p:txBody>
          <a:bodyPr lIns="5715" tIns="5715" rIns="5715" bIns="5715"/>
          <a:lstStyle/>
          <a:p>
            <a:pPr eaLnBrk="1" hangingPunct="1"/>
            <a:r>
              <a:rPr lang="en-US" b="1" dirty="0">
                <a:solidFill>
                  <a:srgbClr val="FFFF00"/>
                </a:solidFill>
              </a:rPr>
              <a:t>ABI Visible/Near-IR Bands</a:t>
            </a:r>
          </a:p>
        </p:txBody>
      </p:sp>
      <p:sp>
        <p:nvSpPr>
          <p:cNvPr id="32822" name="Text Box 4"/>
          <p:cNvSpPr txBox="1">
            <a:spLocks noChangeArrowheads="1"/>
          </p:cNvSpPr>
          <p:nvPr/>
        </p:nvSpPr>
        <p:spPr bwMode="auto">
          <a:xfrm rot="16200000">
            <a:off x="-938855" y="3323255"/>
            <a:ext cx="2112446" cy="338558"/>
          </a:xfrm>
          <a:prstGeom prst="rect">
            <a:avLst/>
          </a:prstGeom>
          <a:noFill/>
          <a:ln w="9525">
            <a:noFill/>
            <a:miter lim="800000"/>
            <a:headEnd/>
            <a:tailEnd/>
          </a:ln>
        </p:spPr>
        <p:txBody>
          <a:bodyPr wrap="none" lIns="60964" tIns="30482" rIns="60964" bIns="30482">
            <a:spAutoFit/>
          </a:bodyPr>
          <a:lstStyle/>
          <a:p>
            <a:r>
              <a:rPr lang="en-US" dirty="0">
                <a:solidFill>
                  <a:schemeClr val="bg1"/>
                </a:solidFill>
              </a:rPr>
              <a:t>Schmit et al, 2005</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gradFill flip="none" rotWithShape="1">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p:spPr>
        <p:txBody>
          <a:bodyPr/>
          <a:lstStyle/>
          <a:p>
            <a:fld id="{F94B9CE9-6DE3-4FC1-948F-BD1B62804BAE}" type="slidenum">
              <a:rPr lang="en-US" smtClean="0">
                <a:latin typeface="Arial" charset="0"/>
              </a:rPr>
              <a:pPr/>
              <a:t>23</a:t>
            </a:fld>
            <a:endParaRPr lang="en-US">
              <a:latin typeface="Arial" charset="0"/>
            </a:endParaRPr>
          </a:p>
        </p:txBody>
      </p:sp>
      <p:graphicFrame>
        <p:nvGraphicFramePr>
          <p:cNvPr id="5" name="Table 4"/>
          <p:cNvGraphicFramePr>
            <a:graphicFrameLocks noGrp="1"/>
          </p:cNvGraphicFramePr>
          <p:nvPr/>
        </p:nvGraphicFramePr>
        <p:xfrm>
          <a:off x="115769" y="399401"/>
          <a:ext cx="5874250" cy="4172598"/>
        </p:xfrm>
        <a:graphic>
          <a:graphicData uri="http://schemas.openxmlformats.org/drawingml/2006/table">
            <a:tbl>
              <a:tblPr firstRow="1" bandRow="1">
                <a:tableStyleId>{5C22544A-7EE6-4342-B048-85BDC9FD1C3A}</a:tableStyleId>
              </a:tblPr>
              <a:tblGrid>
                <a:gridCol w="805986">
                  <a:extLst>
                    <a:ext uri="{9D8B030D-6E8A-4147-A177-3AD203B41FA5}">
                      <a16:colId xmlns:a16="http://schemas.microsoft.com/office/drawing/2014/main" val="20000"/>
                    </a:ext>
                  </a:extLst>
                </a:gridCol>
                <a:gridCol w="1060124">
                  <a:extLst>
                    <a:ext uri="{9D8B030D-6E8A-4147-A177-3AD203B41FA5}">
                      <a16:colId xmlns:a16="http://schemas.microsoft.com/office/drawing/2014/main" val="20001"/>
                    </a:ext>
                  </a:extLst>
                </a:gridCol>
                <a:gridCol w="1031080">
                  <a:extLst>
                    <a:ext uri="{9D8B030D-6E8A-4147-A177-3AD203B41FA5}">
                      <a16:colId xmlns:a16="http://schemas.microsoft.com/office/drawing/2014/main" val="20002"/>
                    </a:ext>
                  </a:extLst>
                </a:gridCol>
                <a:gridCol w="1052863">
                  <a:extLst>
                    <a:ext uri="{9D8B030D-6E8A-4147-A177-3AD203B41FA5}">
                      <a16:colId xmlns:a16="http://schemas.microsoft.com/office/drawing/2014/main" val="20003"/>
                    </a:ext>
                  </a:extLst>
                </a:gridCol>
                <a:gridCol w="1924197">
                  <a:extLst>
                    <a:ext uri="{9D8B030D-6E8A-4147-A177-3AD203B41FA5}">
                      <a16:colId xmlns:a16="http://schemas.microsoft.com/office/drawing/2014/main" val="20004"/>
                    </a:ext>
                  </a:extLst>
                </a:gridCol>
              </a:tblGrid>
              <a:tr h="602867">
                <a:tc>
                  <a:txBody>
                    <a:bodyPr/>
                    <a:lstStyle/>
                    <a:p>
                      <a:pPr algn="ctr"/>
                      <a:r>
                        <a:rPr lang="en-US" sz="1100" dirty="0">
                          <a:solidFill>
                            <a:schemeClr val="tx1"/>
                          </a:solidFill>
                        </a:rPr>
                        <a:t>GOES-R</a:t>
                      </a:r>
                      <a:r>
                        <a:rPr lang="en-US" sz="1100" baseline="0" dirty="0">
                          <a:solidFill>
                            <a:schemeClr val="tx1"/>
                          </a:solidFill>
                        </a:rPr>
                        <a:t> </a:t>
                      </a:r>
                      <a:r>
                        <a:rPr lang="en-US" sz="1100" dirty="0">
                          <a:solidFill>
                            <a:schemeClr val="tx1"/>
                          </a:solidFill>
                        </a:rPr>
                        <a:t>imager band</a:t>
                      </a:r>
                    </a:p>
                  </a:txBody>
                  <a:tcPr marL="60992" marR="60992" marT="30480" marB="30480">
                    <a:solidFill>
                      <a:srgbClr val="8FC4F5"/>
                    </a:solidFill>
                  </a:tcPr>
                </a:tc>
                <a:tc>
                  <a:txBody>
                    <a:bodyPr/>
                    <a:lstStyle/>
                    <a:p>
                      <a:pPr algn="ctr"/>
                      <a:r>
                        <a:rPr lang="en-US" sz="1100" dirty="0"/>
                        <a:t>Wavelength</a:t>
                      </a:r>
                      <a:r>
                        <a:rPr lang="en-US" sz="1100" baseline="0" dirty="0"/>
                        <a:t> range (µm)</a:t>
                      </a:r>
                      <a:endParaRPr lang="en-US" sz="1100" dirty="0"/>
                    </a:p>
                  </a:txBody>
                  <a:tcPr marL="60992" marR="60992" marT="30480" marB="30480">
                    <a:solidFill>
                      <a:srgbClr val="1018B0"/>
                    </a:solidFill>
                  </a:tcPr>
                </a:tc>
                <a:tc>
                  <a:txBody>
                    <a:bodyPr/>
                    <a:lstStyle/>
                    <a:p>
                      <a:pPr algn="ctr"/>
                      <a:r>
                        <a:rPr lang="en-US" sz="1100" dirty="0"/>
                        <a:t>Central wavelength (µm)</a:t>
                      </a:r>
                    </a:p>
                  </a:txBody>
                  <a:tcPr marL="60992" marR="60992" marT="30480" marB="30480">
                    <a:solidFill>
                      <a:srgbClr val="1018B0"/>
                    </a:solidFill>
                  </a:tcPr>
                </a:tc>
                <a:tc>
                  <a:txBody>
                    <a:bodyPr/>
                    <a:lstStyle/>
                    <a:p>
                      <a:pPr algn="ctr"/>
                      <a:r>
                        <a:rPr lang="en-US" sz="1100" dirty="0"/>
                        <a:t>Nominal </a:t>
                      </a:r>
                      <a:r>
                        <a:rPr lang="en-US" sz="1100" dirty="0" err="1"/>
                        <a:t>subsatellite</a:t>
                      </a:r>
                      <a:r>
                        <a:rPr lang="en-US" sz="1100" dirty="0"/>
                        <a:t> IGFOV (km)</a:t>
                      </a:r>
                    </a:p>
                  </a:txBody>
                  <a:tcPr marL="60992" marR="60992" marT="30480" marB="30480">
                    <a:solidFill>
                      <a:srgbClr val="1018B0"/>
                    </a:solidFill>
                  </a:tcPr>
                </a:tc>
                <a:tc>
                  <a:txBody>
                    <a:bodyPr/>
                    <a:lstStyle/>
                    <a:p>
                      <a:pPr algn="ctr"/>
                      <a:r>
                        <a:rPr lang="en-US" sz="1100" dirty="0"/>
                        <a:t>Comments  </a:t>
                      </a:r>
                    </a:p>
                  </a:txBody>
                  <a:tcPr marL="60992" marR="60992" marT="30480" marB="30480" anchor="ctr">
                    <a:solidFill>
                      <a:srgbClr val="1018B0"/>
                    </a:solidFill>
                  </a:tcPr>
                </a:tc>
                <a:extLst>
                  <a:ext uri="{0D108BD9-81ED-4DB2-BD59-A6C34878D82A}">
                    <a16:rowId xmlns:a16="http://schemas.microsoft.com/office/drawing/2014/main" val="10000"/>
                  </a:ext>
                </a:extLst>
              </a:tr>
              <a:tr h="274040">
                <a:tc>
                  <a:txBody>
                    <a:bodyPr/>
                    <a:lstStyle/>
                    <a:p>
                      <a:pPr algn="ctr"/>
                      <a:r>
                        <a:rPr lang="en-US" sz="1200" b="1" dirty="0"/>
                        <a:t>7</a:t>
                      </a:r>
                    </a:p>
                  </a:txBody>
                  <a:tcPr marL="60992" marR="60992" marT="30480" marB="30480" anchor="ctr" anchorCtr="1">
                    <a:solidFill>
                      <a:schemeClr val="bg1">
                        <a:lumMod val="85000"/>
                      </a:schemeClr>
                    </a:solidFill>
                  </a:tcPr>
                </a:tc>
                <a:tc>
                  <a:txBody>
                    <a:bodyPr/>
                    <a:lstStyle/>
                    <a:p>
                      <a:pPr algn="ctr"/>
                      <a:r>
                        <a:rPr lang="en-US" sz="1200" b="1" dirty="0"/>
                        <a:t>3.80-4.00</a:t>
                      </a:r>
                    </a:p>
                  </a:txBody>
                  <a:tcPr marL="60992" marR="60992" marT="30480" marB="30480" anchor="ctr" anchorCtr="1"/>
                </a:tc>
                <a:tc>
                  <a:txBody>
                    <a:bodyPr/>
                    <a:lstStyle/>
                    <a:p>
                      <a:pPr algn="ctr"/>
                      <a:r>
                        <a:rPr lang="en-US" sz="1200" b="1" dirty="0"/>
                        <a:t>3.90</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GOES imager heritage </a:t>
                      </a:r>
                    </a:p>
                  </a:txBody>
                  <a:tcPr marL="60992" marR="60992" marT="30480" marB="30480" anchor="ctr">
                    <a:solidFill>
                      <a:schemeClr val="accent1"/>
                    </a:solidFill>
                  </a:tcPr>
                </a:tc>
                <a:extLst>
                  <a:ext uri="{0D108BD9-81ED-4DB2-BD59-A6C34878D82A}">
                    <a16:rowId xmlns:a16="http://schemas.microsoft.com/office/drawing/2014/main" val="10001"/>
                  </a:ext>
                </a:extLst>
              </a:tr>
              <a:tr h="285364">
                <a:tc>
                  <a:txBody>
                    <a:bodyPr/>
                    <a:lstStyle/>
                    <a:p>
                      <a:pPr algn="ctr"/>
                      <a:r>
                        <a:rPr lang="en-US" sz="1200" b="1" dirty="0"/>
                        <a:t>8</a:t>
                      </a:r>
                    </a:p>
                  </a:txBody>
                  <a:tcPr marL="60992" marR="60992" marT="30480" marB="30480" anchor="ctr" anchorCtr="1">
                    <a:solidFill>
                      <a:schemeClr val="bg1">
                        <a:lumMod val="85000"/>
                      </a:schemeClr>
                    </a:solidFill>
                  </a:tcPr>
                </a:tc>
                <a:tc>
                  <a:txBody>
                    <a:bodyPr/>
                    <a:lstStyle/>
                    <a:p>
                      <a:pPr algn="ctr"/>
                      <a:r>
                        <a:rPr lang="en-US" sz="1200" b="1" dirty="0"/>
                        <a:t>5.77-6.6</a:t>
                      </a:r>
                    </a:p>
                  </a:txBody>
                  <a:tcPr marL="60992" marR="60992" marT="30480" marB="30480" anchor="ctr" anchorCtr="1"/>
                </a:tc>
                <a:tc>
                  <a:txBody>
                    <a:bodyPr/>
                    <a:lstStyle/>
                    <a:p>
                      <a:pPr algn="ctr"/>
                      <a:r>
                        <a:rPr lang="en-US" sz="1200" b="1" dirty="0"/>
                        <a:t>6.19</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GOES imager heritage </a:t>
                      </a:r>
                    </a:p>
                  </a:txBody>
                  <a:tcPr marL="60992" marR="60992" marT="30480" marB="30480" anchor="ctr"/>
                </a:tc>
                <a:extLst>
                  <a:ext uri="{0D108BD9-81ED-4DB2-BD59-A6C34878D82A}">
                    <a16:rowId xmlns:a16="http://schemas.microsoft.com/office/drawing/2014/main" val="10002"/>
                  </a:ext>
                </a:extLst>
              </a:tr>
              <a:tr h="256539">
                <a:tc>
                  <a:txBody>
                    <a:bodyPr/>
                    <a:lstStyle/>
                    <a:p>
                      <a:pPr algn="ctr"/>
                      <a:r>
                        <a:rPr lang="en-US" sz="1200" b="1" dirty="0"/>
                        <a:t>9</a:t>
                      </a:r>
                    </a:p>
                  </a:txBody>
                  <a:tcPr marL="60992" marR="60992" marT="30480" marB="30480" anchor="ctr" anchorCtr="1">
                    <a:solidFill>
                      <a:schemeClr val="bg1">
                        <a:lumMod val="85000"/>
                      </a:schemeClr>
                    </a:solidFill>
                  </a:tcPr>
                </a:tc>
                <a:tc>
                  <a:txBody>
                    <a:bodyPr/>
                    <a:lstStyle/>
                    <a:p>
                      <a:pPr algn="ctr"/>
                      <a:r>
                        <a:rPr lang="en-US" sz="1200" b="1" dirty="0"/>
                        <a:t>6.75-7.15</a:t>
                      </a:r>
                    </a:p>
                  </a:txBody>
                  <a:tcPr marL="60992" marR="60992" marT="30480" marB="30480" anchor="ctr" anchorCtr="1"/>
                </a:tc>
                <a:tc>
                  <a:txBody>
                    <a:bodyPr/>
                    <a:lstStyle/>
                    <a:p>
                      <a:pPr algn="ctr"/>
                      <a:r>
                        <a:rPr lang="en-US" sz="1200" b="1" dirty="0"/>
                        <a:t>6.95</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GOES sounder heritage</a:t>
                      </a:r>
                    </a:p>
                  </a:txBody>
                  <a:tcPr marL="60992" marR="60992" marT="30480" marB="30480" anchor="ctr">
                    <a:solidFill>
                      <a:schemeClr val="accent1"/>
                    </a:solidFill>
                  </a:tcPr>
                </a:tc>
                <a:extLst>
                  <a:ext uri="{0D108BD9-81ED-4DB2-BD59-A6C34878D82A}">
                    <a16:rowId xmlns:a16="http://schemas.microsoft.com/office/drawing/2014/main" val="10003"/>
                  </a:ext>
                </a:extLst>
              </a:tr>
              <a:tr h="384809">
                <a:tc>
                  <a:txBody>
                    <a:bodyPr/>
                    <a:lstStyle/>
                    <a:p>
                      <a:pPr algn="ctr"/>
                      <a:r>
                        <a:rPr lang="en-US" sz="1200" b="1" dirty="0"/>
                        <a:t>10</a:t>
                      </a:r>
                    </a:p>
                  </a:txBody>
                  <a:tcPr marL="60992" marR="60992" marT="30480" marB="30480" anchor="ctr" anchorCtr="1">
                    <a:solidFill>
                      <a:schemeClr val="bg1">
                        <a:lumMod val="85000"/>
                      </a:schemeClr>
                    </a:solidFill>
                  </a:tcPr>
                </a:tc>
                <a:tc>
                  <a:txBody>
                    <a:bodyPr/>
                    <a:lstStyle/>
                    <a:p>
                      <a:pPr algn="ctr"/>
                      <a:r>
                        <a:rPr lang="en-US" sz="1200" b="1" dirty="0"/>
                        <a:t>7.24-7.44</a:t>
                      </a:r>
                    </a:p>
                  </a:txBody>
                  <a:tcPr marL="60992" marR="60992" marT="30480" marB="30480" anchor="ctr" anchorCtr="1"/>
                </a:tc>
                <a:tc>
                  <a:txBody>
                    <a:bodyPr/>
                    <a:lstStyle/>
                    <a:p>
                      <a:pPr algn="ctr"/>
                      <a:r>
                        <a:rPr lang="en-US" sz="1200" b="1" dirty="0"/>
                        <a:t>7.34</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GOES sounder heritage with spectral modifications</a:t>
                      </a:r>
                    </a:p>
                  </a:txBody>
                  <a:tcPr marL="60992" marR="60992" marT="30480" marB="30480" anchor="ctr"/>
                </a:tc>
                <a:extLst>
                  <a:ext uri="{0D108BD9-81ED-4DB2-BD59-A6C34878D82A}">
                    <a16:rowId xmlns:a16="http://schemas.microsoft.com/office/drawing/2014/main" val="10004"/>
                  </a:ext>
                </a:extLst>
              </a:tr>
              <a:tr h="384809">
                <a:tc>
                  <a:txBody>
                    <a:bodyPr/>
                    <a:lstStyle/>
                    <a:p>
                      <a:pPr algn="ctr"/>
                      <a:r>
                        <a:rPr lang="en-US" sz="1200" b="1" dirty="0"/>
                        <a:t>11</a:t>
                      </a:r>
                    </a:p>
                  </a:txBody>
                  <a:tcPr marL="60992" marR="60992" marT="30480" marB="30480" anchor="ctr" anchorCtr="1">
                    <a:solidFill>
                      <a:schemeClr val="bg1">
                        <a:lumMod val="85000"/>
                      </a:schemeClr>
                    </a:solidFill>
                  </a:tcPr>
                </a:tc>
                <a:tc>
                  <a:txBody>
                    <a:bodyPr/>
                    <a:lstStyle/>
                    <a:p>
                      <a:pPr algn="ctr"/>
                      <a:r>
                        <a:rPr lang="en-US" sz="1200" b="1" dirty="0"/>
                        <a:t>8.3-8.7</a:t>
                      </a:r>
                    </a:p>
                  </a:txBody>
                  <a:tcPr marL="60992" marR="60992" marT="30480" marB="30480" anchor="ctr" anchorCtr="1"/>
                </a:tc>
                <a:tc>
                  <a:txBody>
                    <a:bodyPr/>
                    <a:lstStyle/>
                    <a:p>
                      <a:pPr algn="ctr"/>
                      <a:r>
                        <a:rPr lang="en-US" sz="1200" b="1" dirty="0"/>
                        <a:t>8.5</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Cloud-top phase</a:t>
                      </a:r>
                    </a:p>
                    <a:p>
                      <a:r>
                        <a:rPr lang="en-US" sz="1000" dirty="0"/>
                        <a:t>Ash/dust, SO</a:t>
                      </a:r>
                      <a:r>
                        <a:rPr lang="en-US" sz="1000" baseline="-25000" dirty="0"/>
                        <a:t>2</a:t>
                      </a:r>
                      <a:r>
                        <a:rPr lang="en-US" sz="1000" dirty="0"/>
                        <a:t>,</a:t>
                      </a:r>
                      <a:r>
                        <a:rPr lang="en-US" sz="1000" baseline="0" dirty="0"/>
                        <a:t> sulfates</a:t>
                      </a:r>
                      <a:endParaRPr lang="en-US" sz="1000" dirty="0"/>
                    </a:p>
                  </a:txBody>
                  <a:tcPr marL="60992" marR="60992" marT="30480" marB="30480">
                    <a:solidFill>
                      <a:schemeClr val="accent1"/>
                    </a:solidFill>
                  </a:tcPr>
                </a:tc>
                <a:extLst>
                  <a:ext uri="{0D108BD9-81ED-4DB2-BD59-A6C34878D82A}">
                    <a16:rowId xmlns:a16="http://schemas.microsoft.com/office/drawing/2014/main" val="10005"/>
                  </a:ext>
                </a:extLst>
              </a:tr>
              <a:tr h="545146">
                <a:tc>
                  <a:txBody>
                    <a:bodyPr/>
                    <a:lstStyle/>
                    <a:p>
                      <a:pPr algn="ctr"/>
                      <a:r>
                        <a:rPr lang="en-US" sz="1200" b="1" dirty="0"/>
                        <a:t>12</a:t>
                      </a:r>
                    </a:p>
                  </a:txBody>
                  <a:tcPr marL="60992" marR="60992" marT="30480" marB="30480" anchor="ctr" anchorCtr="1">
                    <a:solidFill>
                      <a:schemeClr val="bg1">
                        <a:lumMod val="85000"/>
                      </a:schemeClr>
                    </a:solidFill>
                  </a:tcPr>
                </a:tc>
                <a:tc>
                  <a:txBody>
                    <a:bodyPr/>
                    <a:lstStyle/>
                    <a:p>
                      <a:pPr algn="ctr"/>
                      <a:r>
                        <a:rPr lang="en-US" sz="1200" b="1" dirty="0"/>
                        <a:t>9.42-9.80</a:t>
                      </a:r>
                    </a:p>
                  </a:txBody>
                  <a:tcPr marL="60992" marR="60992" marT="30480" marB="30480" anchor="ctr" anchorCtr="1"/>
                </a:tc>
                <a:tc>
                  <a:txBody>
                    <a:bodyPr/>
                    <a:lstStyle/>
                    <a:p>
                      <a:pPr algn="ctr"/>
                      <a:r>
                        <a:rPr lang="en-US" sz="1200" b="1" dirty="0"/>
                        <a:t>9.61</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a:txBody>
                    <a:bodyPr/>
                    <a:lstStyle/>
                    <a:p>
                      <a:r>
                        <a:rPr lang="en-US" sz="1000" dirty="0">
                          <a:solidFill>
                            <a:schemeClr val="tx1"/>
                          </a:solidFill>
                        </a:rPr>
                        <a:t>Ozone.   GOES sounder heritage with spectral modifications</a:t>
                      </a:r>
                    </a:p>
                  </a:txBody>
                  <a:tcPr marL="60992" marR="60992" marT="30480" marB="30480"/>
                </a:tc>
                <a:extLst>
                  <a:ext uri="{0D108BD9-81ED-4DB2-BD59-A6C34878D82A}">
                    <a16:rowId xmlns:a16="http://schemas.microsoft.com/office/drawing/2014/main" val="10006"/>
                  </a:ext>
                </a:extLst>
              </a:tr>
              <a:tr h="287949">
                <a:tc>
                  <a:txBody>
                    <a:bodyPr/>
                    <a:lstStyle/>
                    <a:p>
                      <a:pPr algn="ctr"/>
                      <a:r>
                        <a:rPr lang="en-US" sz="1200" b="1" dirty="0"/>
                        <a:t>13</a:t>
                      </a:r>
                    </a:p>
                  </a:txBody>
                  <a:tcPr marL="60992" marR="60992" marT="30480" marB="30480" anchor="ctr" anchorCtr="1">
                    <a:solidFill>
                      <a:schemeClr val="bg1">
                        <a:lumMod val="85000"/>
                      </a:schemeClr>
                    </a:solidFill>
                  </a:tcPr>
                </a:tc>
                <a:tc>
                  <a:txBody>
                    <a:bodyPr/>
                    <a:lstStyle/>
                    <a:p>
                      <a:pPr algn="ctr"/>
                      <a:r>
                        <a:rPr lang="en-US" sz="1200" b="1" dirty="0"/>
                        <a:t>10.1-10.6</a:t>
                      </a:r>
                    </a:p>
                  </a:txBody>
                  <a:tcPr marL="60992" marR="60992" marT="30480" marB="30480" anchor="ctr" anchorCtr="1"/>
                </a:tc>
                <a:tc>
                  <a:txBody>
                    <a:bodyPr/>
                    <a:lstStyle/>
                    <a:p>
                      <a:pPr algn="ctr"/>
                      <a:r>
                        <a:rPr lang="en-US" sz="1200" b="1" dirty="0"/>
                        <a:t>10.35</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rowSpan="3">
                  <a:txBody>
                    <a:bodyPr/>
                    <a:lstStyle/>
                    <a:p>
                      <a:r>
                        <a:rPr lang="en-US" sz="1000" dirty="0">
                          <a:solidFill>
                            <a:schemeClr val="tx1"/>
                          </a:solidFill>
                        </a:rPr>
                        <a:t>Surface and cloud temperatures,</a:t>
                      </a:r>
                      <a:r>
                        <a:rPr lang="en-US" sz="1000" baseline="0" dirty="0">
                          <a:solidFill>
                            <a:schemeClr val="tx1"/>
                          </a:solidFill>
                        </a:rPr>
                        <a:t> low level moisture, dust and volcanic ash </a:t>
                      </a:r>
                      <a:endParaRPr lang="en-US" sz="1000" dirty="0">
                        <a:solidFill>
                          <a:schemeClr val="tx1"/>
                        </a:solidFill>
                      </a:endParaRPr>
                    </a:p>
                  </a:txBody>
                  <a:tcPr marL="60992" marR="60992" marT="30480" marB="30480" anchor="ctr">
                    <a:solidFill>
                      <a:schemeClr val="accent1"/>
                    </a:solidFill>
                  </a:tcPr>
                </a:tc>
                <a:extLst>
                  <a:ext uri="{0D108BD9-81ED-4DB2-BD59-A6C34878D82A}">
                    <a16:rowId xmlns:a16="http://schemas.microsoft.com/office/drawing/2014/main" val="10007"/>
                  </a:ext>
                </a:extLst>
              </a:tr>
              <a:tr h="287949">
                <a:tc>
                  <a:txBody>
                    <a:bodyPr/>
                    <a:lstStyle/>
                    <a:p>
                      <a:pPr algn="ctr"/>
                      <a:r>
                        <a:rPr lang="en-US" sz="1200" b="1" dirty="0"/>
                        <a:t>14</a:t>
                      </a:r>
                    </a:p>
                  </a:txBody>
                  <a:tcPr marL="60992" marR="60992" marT="30480" marB="30480" anchor="ctr" anchorCtr="1">
                    <a:solidFill>
                      <a:schemeClr val="bg1">
                        <a:lumMod val="85000"/>
                      </a:schemeClr>
                    </a:solidFill>
                  </a:tcPr>
                </a:tc>
                <a:tc>
                  <a:txBody>
                    <a:bodyPr/>
                    <a:lstStyle/>
                    <a:p>
                      <a:pPr algn="ctr"/>
                      <a:r>
                        <a:rPr lang="en-US" sz="1200" b="1" dirty="0"/>
                        <a:t>10.8-11.6</a:t>
                      </a:r>
                    </a:p>
                  </a:txBody>
                  <a:tcPr marL="60992" marR="60992" marT="30480" marB="30480" anchor="ctr" anchorCtr="1"/>
                </a:tc>
                <a:tc>
                  <a:txBody>
                    <a:bodyPr/>
                    <a:lstStyle/>
                    <a:p>
                      <a:pPr algn="ctr"/>
                      <a:r>
                        <a:rPr lang="en-US" sz="1200" b="1" dirty="0"/>
                        <a:t>11.2</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vMerge="1">
                  <a:txBody>
                    <a:bodyPr/>
                    <a:lstStyle/>
                    <a:p>
                      <a:endParaRPr lang="en-US" dirty="0"/>
                    </a:p>
                  </a:txBody>
                  <a:tcPr/>
                </a:tc>
                <a:extLst>
                  <a:ext uri="{0D108BD9-81ED-4DB2-BD59-A6C34878D82A}">
                    <a16:rowId xmlns:a16="http://schemas.microsoft.com/office/drawing/2014/main" val="10008"/>
                  </a:ext>
                </a:extLst>
              </a:tr>
              <a:tr h="258431">
                <a:tc>
                  <a:txBody>
                    <a:bodyPr/>
                    <a:lstStyle/>
                    <a:p>
                      <a:pPr algn="ctr"/>
                      <a:r>
                        <a:rPr lang="en-US" sz="1200" b="1" dirty="0"/>
                        <a:t>15</a:t>
                      </a:r>
                    </a:p>
                  </a:txBody>
                  <a:tcPr marL="60992" marR="60992" marT="30480" marB="30480" anchor="ctr" anchorCtr="1">
                    <a:solidFill>
                      <a:schemeClr val="bg1">
                        <a:lumMod val="85000"/>
                      </a:schemeClr>
                    </a:solidFill>
                  </a:tcPr>
                </a:tc>
                <a:tc>
                  <a:txBody>
                    <a:bodyPr/>
                    <a:lstStyle/>
                    <a:p>
                      <a:pPr algn="ctr"/>
                      <a:r>
                        <a:rPr lang="en-US" sz="1200" b="1" dirty="0"/>
                        <a:t>11.8-12.8</a:t>
                      </a:r>
                    </a:p>
                  </a:txBody>
                  <a:tcPr marL="60992" marR="60992" marT="30480" marB="30480" anchor="ctr" anchorCtr="1"/>
                </a:tc>
                <a:tc>
                  <a:txBody>
                    <a:bodyPr/>
                    <a:lstStyle/>
                    <a:p>
                      <a:pPr algn="ctr"/>
                      <a:r>
                        <a:rPr lang="en-US" sz="1200" b="1" dirty="0"/>
                        <a:t>12.3</a:t>
                      </a:r>
                    </a:p>
                  </a:txBody>
                  <a:tcPr marL="60992" marR="60992" marT="30480" marB="30480" anchor="ctr" anchorCtr="1">
                    <a:solidFill>
                      <a:srgbClr val="8FC4F5"/>
                    </a:solidFill>
                  </a:tcPr>
                </a:tc>
                <a:tc>
                  <a:txBody>
                    <a:bodyPr/>
                    <a:lstStyle/>
                    <a:p>
                      <a:r>
                        <a:rPr lang="en-US" sz="1200" b="1" dirty="0"/>
                        <a:t>2</a:t>
                      </a:r>
                    </a:p>
                  </a:txBody>
                  <a:tcPr marL="60992" marR="60992" marT="30480" marB="30480" anchor="ctr" anchorCtr="1">
                    <a:solidFill>
                      <a:schemeClr val="bg1">
                        <a:lumMod val="85000"/>
                      </a:schemeClr>
                    </a:solidFill>
                  </a:tcPr>
                </a:tc>
                <a:tc vMerge="1">
                  <a:txBody>
                    <a:bodyPr/>
                    <a:lstStyle/>
                    <a:p>
                      <a:endParaRPr lang="en-US" dirty="0"/>
                    </a:p>
                  </a:txBody>
                  <a:tcPr anchor="ctr"/>
                </a:tc>
                <a:extLst>
                  <a:ext uri="{0D108BD9-81ED-4DB2-BD59-A6C34878D82A}">
                    <a16:rowId xmlns:a16="http://schemas.microsoft.com/office/drawing/2014/main" val="10009"/>
                  </a:ext>
                </a:extLst>
              </a:tr>
              <a:tr h="604695">
                <a:tc>
                  <a:txBody>
                    <a:bodyPr/>
                    <a:lstStyle/>
                    <a:p>
                      <a:pPr algn="ctr"/>
                      <a:r>
                        <a:rPr lang="en-US" sz="1200" b="1" dirty="0"/>
                        <a:t>16</a:t>
                      </a:r>
                    </a:p>
                  </a:txBody>
                  <a:tcPr marL="60992" marR="60992" marT="30480" marB="7315" anchor="ctr" anchorCtr="1">
                    <a:solidFill>
                      <a:schemeClr val="bg1">
                        <a:lumMod val="85000"/>
                      </a:schemeClr>
                    </a:solidFill>
                  </a:tcPr>
                </a:tc>
                <a:tc>
                  <a:txBody>
                    <a:bodyPr/>
                    <a:lstStyle/>
                    <a:p>
                      <a:pPr algn="ctr"/>
                      <a:r>
                        <a:rPr lang="en-US" sz="1200" b="1" dirty="0"/>
                        <a:t>13.0-13.6</a:t>
                      </a:r>
                    </a:p>
                  </a:txBody>
                  <a:tcPr marL="60992" marR="60992" marT="30480" marB="7315" anchor="ctr" anchorCtr="1"/>
                </a:tc>
                <a:tc>
                  <a:txBody>
                    <a:bodyPr/>
                    <a:lstStyle/>
                    <a:p>
                      <a:pPr algn="ctr"/>
                      <a:r>
                        <a:rPr lang="en-US" sz="1200" b="1" dirty="0"/>
                        <a:t>13.3</a:t>
                      </a:r>
                    </a:p>
                  </a:txBody>
                  <a:tcPr marL="60992" marR="60992" marT="30480" marB="7315" anchor="ctr" anchorCtr="1">
                    <a:solidFill>
                      <a:srgbClr val="8FC4F5"/>
                    </a:solidFill>
                  </a:tcPr>
                </a:tc>
                <a:tc>
                  <a:txBody>
                    <a:bodyPr/>
                    <a:lstStyle/>
                    <a:p>
                      <a:r>
                        <a:rPr lang="en-US" sz="1200" b="1" dirty="0"/>
                        <a:t>2</a:t>
                      </a:r>
                    </a:p>
                  </a:txBody>
                  <a:tcPr marL="60992" marR="60992" marT="30480" marB="7315" anchor="ctr" anchorCtr="1">
                    <a:solidFill>
                      <a:schemeClr val="bg1">
                        <a:lumMod val="85000"/>
                      </a:schemeClr>
                    </a:solidFill>
                  </a:tcPr>
                </a:tc>
                <a:tc>
                  <a:txBody>
                    <a:bodyPr/>
                    <a:lstStyle/>
                    <a:p>
                      <a:pPr algn="l"/>
                      <a:r>
                        <a:rPr lang="en-US" sz="1000" dirty="0"/>
                        <a:t>Heritage from GOES imager and sounder: temperature</a:t>
                      </a:r>
                      <a:r>
                        <a:rPr lang="en-US" sz="1000" baseline="0" dirty="0"/>
                        <a:t>, cloud characteristics.</a:t>
                      </a:r>
                      <a:endParaRPr lang="en-US" sz="1000" dirty="0"/>
                    </a:p>
                  </a:txBody>
                  <a:tcPr marL="14626" marR="60992" marT="30480" marB="7315" anchor="ctr" anchorCtr="1"/>
                </a:tc>
                <a:extLst>
                  <a:ext uri="{0D108BD9-81ED-4DB2-BD59-A6C34878D82A}">
                    <a16:rowId xmlns:a16="http://schemas.microsoft.com/office/drawing/2014/main" val="10010"/>
                  </a:ext>
                </a:extLst>
              </a:tr>
            </a:tbl>
          </a:graphicData>
        </a:graphic>
      </p:graphicFrame>
      <p:sp>
        <p:nvSpPr>
          <p:cNvPr id="39983" name="Rectangle 2"/>
          <p:cNvSpPr>
            <a:spLocks noGrp="1" noChangeArrowheads="1"/>
          </p:cNvSpPr>
          <p:nvPr>
            <p:ph type="title"/>
          </p:nvPr>
        </p:nvSpPr>
        <p:spPr>
          <a:xfrm>
            <a:off x="290938" y="-106850"/>
            <a:ext cx="5489258" cy="585968"/>
          </a:xfrm>
        </p:spPr>
        <p:txBody>
          <a:bodyPr/>
          <a:lstStyle/>
          <a:p>
            <a:pPr eaLnBrk="1" hangingPunct="1"/>
            <a:r>
              <a:rPr lang="en-US" b="1" dirty="0">
                <a:solidFill>
                  <a:srgbClr val="FFFF00"/>
                </a:solidFill>
              </a:rPr>
              <a:t>ABI IR Bands</a:t>
            </a:r>
          </a:p>
        </p:txBody>
      </p:sp>
      <p:sp>
        <p:nvSpPr>
          <p:cNvPr id="39984" name="Text Box 4"/>
          <p:cNvSpPr txBox="1">
            <a:spLocks noChangeArrowheads="1"/>
          </p:cNvSpPr>
          <p:nvPr/>
        </p:nvSpPr>
        <p:spPr bwMode="auto">
          <a:xfrm>
            <a:off x="4542972" y="128798"/>
            <a:ext cx="1556203" cy="261614"/>
          </a:xfrm>
          <a:prstGeom prst="rect">
            <a:avLst/>
          </a:prstGeom>
          <a:noFill/>
          <a:ln w="9525">
            <a:noFill/>
            <a:miter lim="800000"/>
            <a:headEnd/>
            <a:tailEnd/>
          </a:ln>
        </p:spPr>
        <p:txBody>
          <a:bodyPr wrap="none" lIns="60964" tIns="30482" rIns="60964" bIns="30482">
            <a:spAutoFit/>
          </a:bodyPr>
          <a:lstStyle/>
          <a:p>
            <a:r>
              <a:rPr lang="en-US" sz="1300" dirty="0">
                <a:solidFill>
                  <a:schemeClr val="bg1"/>
                </a:solidFill>
              </a:rPr>
              <a:t>Schmit et al, 2005</a:t>
            </a:r>
            <a:r>
              <a:rPr lang="en-US" sz="13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50471" y="1285875"/>
            <a:ext cx="3858027" cy="2771774"/>
          </a:xfrm>
          <a:prstGeom prst="rect">
            <a:avLst/>
          </a:prstGeom>
        </p:spPr>
        <p:txBody>
          <a:bodyPr lIns="60964" tIns="30482" rIns="60964" bIns="30482"/>
          <a:lstStyle/>
          <a:p>
            <a:pPr marL="228616" indent="-228616" defTabSz="609641">
              <a:lnSpc>
                <a:spcPct val="80000"/>
              </a:lnSpc>
              <a:spcBef>
                <a:spcPct val="20000"/>
              </a:spcBef>
              <a:buFontTx/>
              <a:buChar char="•"/>
              <a:defRPr/>
            </a:pPr>
            <a:endParaRPr lang="en-US" sz="2200" kern="0" dirty="0">
              <a:solidFill>
                <a:schemeClr val="bg1"/>
              </a:solidFill>
              <a:latin typeface="+mn-lt"/>
            </a:endParaRPr>
          </a:p>
        </p:txBody>
      </p:sp>
      <p:sp>
        <p:nvSpPr>
          <p:cNvPr id="6" name="Rectangle 3"/>
          <p:cNvSpPr txBox="1">
            <a:spLocks noChangeArrowheads="1"/>
          </p:cNvSpPr>
          <p:nvPr/>
        </p:nvSpPr>
        <p:spPr>
          <a:xfrm>
            <a:off x="628773" y="1437159"/>
            <a:ext cx="4887279" cy="2143326"/>
          </a:xfrm>
          <a:prstGeom prst="rect">
            <a:avLst/>
          </a:prstGeom>
        </p:spPr>
        <p:txBody>
          <a:bodyPr lIns="60964" tIns="30482" rIns="60964" bIns="30482"/>
          <a:lstStyle/>
          <a:p>
            <a:pPr marL="228616" indent="-228616" defTabSz="609641">
              <a:lnSpc>
                <a:spcPct val="80000"/>
              </a:lnSpc>
              <a:spcBef>
                <a:spcPct val="20000"/>
              </a:spcBef>
              <a:buFontTx/>
              <a:buChar char="•"/>
              <a:defRPr/>
            </a:pPr>
            <a:r>
              <a:rPr lang="en-US" sz="2200" kern="0" dirty="0">
                <a:solidFill>
                  <a:schemeClr val="bg1"/>
                </a:solidFill>
                <a:latin typeface="+mn-lt"/>
              </a:rPr>
              <a:t>To replace the GOES N/O/P (13/14/15) series</a:t>
            </a:r>
          </a:p>
          <a:p>
            <a:pPr marL="228616" indent="-228616" defTabSz="609641">
              <a:lnSpc>
                <a:spcPct val="80000"/>
              </a:lnSpc>
              <a:spcBef>
                <a:spcPct val="20000"/>
              </a:spcBef>
              <a:buFontTx/>
              <a:buChar char="•"/>
              <a:defRPr/>
            </a:pPr>
            <a:r>
              <a:rPr lang="en-US" sz="2200" dirty="0">
                <a:solidFill>
                  <a:schemeClr val="bg1"/>
                </a:solidFill>
              </a:rPr>
              <a:t>To maintain continuity of the GOES mission </a:t>
            </a:r>
          </a:p>
          <a:p>
            <a:pPr marL="228616" indent="-228616" defTabSz="609641">
              <a:lnSpc>
                <a:spcPct val="80000"/>
              </a:lnSpc>
              <a:spcBef>
                <a:spcPct val="20000"/>
              </a:spcBef>
              <a:buFontTx/>
              <a:buChar char="•"/>
              <a:defRPr/>
            </a:pPr>
            <a:r>
              <a:rPr lang="en-US" sz="2200" dirty="0">
                <a:solidFill>
                  <a:schemeClr val="bg1"/>
                </a:solidFill>
              </a:rPr>
              <a:t>To provide </a:t>
            </a:r>
            <a:r>
              <a:rPr lang="en-US" sz="2200" dirty="0">
                <a:solidFill>
                  <a:srgbClr val="FFFF00"/>
                </a:solidFill>
              </a:rPr>
              <a:t>significant</a:t>
            </a:r>
            <a:r>
              <a:rPr lang="en-US" sz="2200" dirty="0">
                <a:solidFill>
                  <a:schemeClr val="bg1"/>
                </a:solidFill>
              </a:rPr>
              <a:t> increases in spatial, spectral, temporal, and radiometric resolution of products</a:t>
            </a:r>
            <a:endParaRPr lang="en-US" sz="2200" kern="0" dirty="0">
              <a:solidFill>
                <a:schemeClr val="bg1"/>
              </a:solidFill>
              <a:latin typeface="+mn-lt"/>
            </a:endParaRPr>
          </a:p>
        </p:txBody>
      </p:sp>
      <p:sp>
        <p:nvSpPr>
          <p:cNvPr id="7" name="Rectangle 2"/>
          <p:cNvSpPr txBox="1">
            <a:spLocks noChangeArrowheads="1"/>
          </p:cNvSpPr>
          <p:nvPr/>
        </p:nvSpPr>
        <p:spPr>
          <a:xfrm>
            <a:off x="457438" y="335032"/>
            <a:ext cx="5184299" cy="762000"/>
          </a:xfrm>
          <a:prstGeom prst="rect">
            <a:avLst/>
          </a:prstGeom>
        </p:spPr>
        <p:txBody>
          <a:bodyPr lIns="60964" tIns="30482" rIns="60964" bIns="30482" anchor="ctr" anchorCtr="0"/>
          <a:lstStyle/>
          <a:p>
            <a:pPr algn="ctr" defTabSz="609641">
              <a:defRPr/>
            </a:pPr>
            <a:r>
              <a:rPr lang="en-US" sz="3000" kern="0" dirty="0">
                <a:solidFill>
                  <a:srgbClr val="FFFF00"/>
                </a:solidFill>
                <a:latin typeface="+mj-lt"/>
                <a:ea typeface="+mj-ea"/>
                <a:cs typeface="+mj-cs"/>
              </a:rPr>
              <a:t>Why GOES-R?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
            <a:ext cx="6092921" cy="4546267"/>
          </a:xfrm>
          <a:prstGeom prst="rect">
            <a:avLst/>
          </a:prstGeom>
        </p:spPr>
      </p:pic>
      <p:sp>
        <p:nvSpPr>
          <p:cNvPr id="17" name="Rectangle 16"/>
          <p:cNvSpPr/>
          <p:nvPr/>
        </p:nvSpPr>
        <p:spPr>
          <a:xfrm>
            <a:off x="2355529" y="3026182"/>
            <a:ext cx="153956"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3134" tIns="36567" rIns="73134" bIns="36567" rtlCol="0" anchor="ctr"/>
          <a:lstStyle/>
          <a:p>
            <a:pPr algn="ctr"/>
            <a:endParaRPr lang="en-US"/>
          </a:p>
        </p:txBody>
      </p:sp>
      <p:sp>
        <p:nvSpPr>
          <p:cNvPr id="6" name="TextBox 5"/>
          <p:cNvSpPr txBox="1"/>
          <p:nvPr/>
        </p:nvSpPr>
        <p:spPr>
          <a:xfrm rot="19800000">
            <a:off x="-32712" y="307473"/>
            <a:ext cx="1142679" cy="396260"/>
          </a:xfrm>
          <a:prstGeom prst="rect">
            <a:avLst/>
          </a:prstGeom>
          <a:noFill/>
        </p:spPr>
        <p:txBody>
          <a:bodyPr vert="horz" wrap="none" lIns="57147" tIns="28574" rIns="57147" bIns="28574" rtlCol="0">
            <a:spAutoFit/>
          </a:bodyPr>
          <a:lstStyle/>
          <a:p>
            <a:r>
              <a:rPr lang="en-US" sz="2200" b="1" dirty="0">
                <a:solidFill>
                  <a:srgbClr val="1018B0"/>
                </a:solidFill>
                <a:latin typeface="Arial Black" pitchFamily="34" charset="0"/>
              </a:rPr>
              <a:t>When?</a:t>
            </a:r>
          </a:p>
        </p:txBody>
      </p:sp>
      <p:sp>
        <p:nvSpPr>
          <p:cNvPr id="7" name="TextBox 6"/>
          <p:cNvSpPr txBox="1"/>
          <p:nvPr/>
        </p:nvSpPr>
        <p:spPr>
          <a:xfrm>
            <a:off x="274320" y="4236720"/>
            <a:ext cx="5535041" cy="369332"/>
          </a:xfrm>
          <a:prstGeom prst="rect">
            <a:avLst/>
          </a:prstGeom>
          <a:solidFill>
            <a:srgbClr val="0070C0"/>
          </a:solidFill>
        </p:spPr>
        <p:txBody>
          <a:bodyPr wrap="none" rtlCol="0">
            <a:spAutoFit/>
          </a:bodyPr>
          <a:lstStyle/>
          <a:p>
            <a:r>
              <a:rPr lang="en-US" dirty="0">
                <a:hlinkClick r:id="rId4"/>
              </a:rPr>
              <a:t>http://www.nesdis.noaa.gov/FlyoutSchedules.html</a:t>
            </a:r>
            <a:r>
              <a:rPr lang="en-US" dirty="0"/>
              <a:t> </a:t>
            </a:r>
          </a:p>
        </p:txBody>
      </p:sp>
      <p:cxnSp>
        <p:nvCxnSpPr>
          <p:cNvPr id="9" name="Straight Connector 8"/>
          <p:cNvCxnSpPr/>
          <p:nvPr/>
        </p:nvCxnSpPr>
        <p:spPr>
          <a:xfrm flipV="1">
            <a:off x="661851" y="1419497"/>
            <a:ext cx="252549" cy="17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22811" y="1288869"/>
            <a:ext cx="2460809" cy="1480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4908" y="1288869"/>
            <a:ext cx="2547895" cy="15240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391" y="183092"/>
            <a:ext cx="5792976" cy="762000"/>
          </a:xfrm>
        </p:spPr>
        <p:txBody>
          <a:bodyPr/>
          <a:lstStyle/>
          <a:p>
            <a:r>
              <a:rPr lang="en-US" sz="2800" dirty="0">
                <a:solidFill>
                  <a:srgbClr val="FFFF00"/>
                </a:solidFill>
              </a:rPr>
              <a:t>How is the USA getting ready?</a:t>
            </a:r>
            <a:br>
              <a:rPr lang="en-US" sz="2800" dirty="0">
                <a:solidFill>
                  <a:srgbClr val="FFFF00"/>
                </a:solidFill>
              </a:rPr>
            </a:br>
            <a:r>
              <a:rPr lang="en-US" sz="2800" dirty="0">
                <a:solidFill>
                  <a:srgbClr val="FFFF00"/>
                </a:solidFill>
              </a:rPr>
              <a:t>Proving Ground + Training</a:t>
            </a:r>
          </a:p>
        </p:txBody>
      </p:sp>
      <p:sp>
        <p:nvSpPr>
          <p:cNvPr id="3" name="Content Placeholder 2"/>
          <p:cNvSpPr>
            <a:spLocks noGrp="1"/>
          </p:cNvSpPr>
          <p:nvPr>
            <p:ph idx="1"/>
          </p:nvPr>
        </p:nvSpPr>
        <p:spPr>
          <a:xfrm>
            <a:off x="304959" y="1021081"/>
            <a:ext cx="5489258" cy="3351296"/>
          </a:xfrm>
        </p:spPr>
        <p:txBody>
          <a:bodyPr/>
          <a:lstStyle/>
          <a:p>
            <a:pPr eaLnBrk="1" hangingPunct="1">
              <a:buFontTx/>
              <a:buNone/>
            </a:pPr>
            <a:endParaRPr lang="en-US" dirty="0">
              <a:solidFill>
                <a:schemeClr val="bg1"/>
              </a:solidFill>
              <a:latin typeface="Arial" charset="0"/>
              <a:cs typeface="Arial" charset="0"/>
            </a:endParaRPr>
          </a:p>
          <a:p>
            <a:pPr eaLnBrk="1" hangingPunct="1">
              <a:buFontTx/>
              <a:buNone/>
            </a:pPr>
            <a:r>
              <a:rPr lang="en-US" dirty="0">
                <a:solidFill>
                  <a:schemeClr val="bg1"/>
                </a:solidFill>
                <a:latin typeface="Arial" charset="0"/>
                <a:cs typeface="Arial" charset="0"/>
              </a:rPr>
              <a:t>          research       operations</a:t>
            </a:r>
          </a:p>
          <a:p>
            <a:pPr eaLnBrk="1" hangingPunct="1"/>
            <a:endParaRPr lang="en-US" dirty="0">
              <a:solidFill>
                <a:schemeClr val="bg1"/>
              </a:solidFill>
              <a:latin typeface="Arial" charset="0"/>
              <a:cs typeface="Arial" charset="0"/>
            </a:endParaRPr>
          </a:p>
          <a:p>
            <a:pPr eaLnBrk="1" hangingPunct="1"/>
            <a:r>
              <a:rPr lang="en-US" dirty="0">
                <a:solidFill>
                  <a:schemeClr val="bg1"/>
                </a:solidFill>
                <a:latin typeface="Arial" charset="0"/>
                <a:cs typeface="Arial" charset="0"/>
              </a:rPr>
              <a:t>Infuse GOES-R like channels, products and techniques into NWS operations</a:t>
            </a:r>
          </a:p>
          <a:p>
            <a:pPr eaLnBrk="1" hangingPunct="1"/>
            <a:r>
              <a:rPr lang="en-US" dirty="0">
                <a:solidFill>
                  <a:schemeClr val="bg1"/>
                </a:solidFill>
                <a:latin typeface="Arial" charset="0"/>
                <a:cs typeface="Arial" charset="0"/>
              </a:rPr>
              <a:t>Encourage dialogue and feedback between developers and users.</a:t>
            </a:r>
          </a:p>
        </p:txBody>
      </p:sp>
      <p:sp>
        <p:nvSpPr>
          <p:cNvPr id="5" name="TextBox 3"/>
          <p:cNvSpPr txBox="1">
            <a:spLocks noChangeArrowheads="1"/>
          </p:cNvSpPr>
          <p:nvPr/>
        </p:nvSpPr>
        <p:spPr bwMode="auto">
          <a:xfrm>
            <a:off x="285806" y="3667126"/>
            <a:ext cx="5959959" cy="334705"/>
          </a:xfrm>
          <a:prstGeom prst="rect">
            <a:avLst/>
          </a:prstGeom>
          <a:noFill/>
          <a:ln w="9525">
            <a:noFill/>
            <a:miter lim="800000"/>
            <a:headEnd/>
            <a:tailEnd/>
          </a:ln>
        </p:spPr>
        <p:txBody>
          <a:bodyPr wrap="none" lIns="57147" tIns="28574" rIns="57147" bIns="28574">
            <a:spAutoFit/>
          </a:bodyPr>
          <a:lstStyle/>
          <a:p>
            <a:r>
              <a:rPr lang="en-US" dirty="0">
                <a:hlinkClick r:id="rId3"/>
              </a:rPr>
              <a:t>http://cimss.ssec.wisc.edu/goes_r/proving-ground.html</a:t>
            </a:r>
            <a:r>
              <a:rPr lang="en-US" dirty="0"/>
              <a:t> </a:t>
            </a:r>
          </a:p>
        </p:txBody>
      </p:sp>
      <p:cxnSp>
        <p:nvCxnSpPr>
          <p:cNvPr id="7" name="Straight Arrow Connector 6"/>
          <p:cNvCxnSpPr/>
          <p:nvPr/>
        </p:nvCxnSpPr>
        <p:spPr>
          <a:xfrm>
            <a:off x="2283121" y="1615516"/>
            <a:ext cx="426987" cy="6884"/>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84875" y="1043941"/>
            <a:ext cx="1600000" cy="120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438" y="160215"/>
            <a:ext cx="5184299" cy="762000"/>
          </a:xfrm>
        </p:spPr>
        <p:txBody>
          <a:bodyPr/>
          <a:lstStyle/>
          <a:p>
            <a:pPr eaLnBrk="1" hangingPunct="1"/>
            <a:r>
              <a:rPr lang="en-US" dirty="0">
                <a:solidFill>
                  <a:srgbClr val="FFFF00"/>
                </a:solidFill>
              </a:rPr>
              <a:t>GOES-R</a:t>
            </a:r>
          </a:p>
        </p:txBody>
      </p:sp>
      <p:sp>
        <p:nvSpPr>
          <p:cNvPr id="11268" name="Rectangle 3"/>
          <p:cNvSpPr>
            <a:spLocks noGrp="1" noChangeArrowheads="1"/>
          </p:cNvSpPr>
          <p:nvPr>
            <p:ph type="body" idx="1"/>
          </p:nvPr>
        </p:nvSpPr>
        <p:spPr>
          <a:xfrm>
            <a:off x="203306" y="1263420"/>
            <a:ext cx="5895869" cy="2780363"/>
          </a:xfrm>
        </p:spPr>
        <p:txBody>
          <a:bodyPr/>
          <a:lstStyle/>
          <a:p>
            <a:pPr eaLnBrk="1" hangingPunct="1">
              <a:lnSpc>
                <a:spcPct val="80000"/>
              </a:lnSpc>
            </a:pPr>
            <a:r>
              <a:rPr lang="en-US" dirty="0">
                <a:solidFill>
                  <a:schemeClr val="bg1"/>
                </a:solidFill>
              </a:rPr>
              <a:t>Which Sensors and Capabilities?</a:t>
            </a:r>
          </a:p>
          <a:p>
            <a:pPr lvl="1" eaLnBrk="1" hangingPunct="1">
              <a:lnSpc>
                <a:spcPct val="80000"/>
              </a:lnSpc>
            </a:pPr>
            <a:r>
              <a:rPr lang="en-US" sz="2000" dirty="0">
                <a:solidFill>
                  <a:schemeClr val="bg1"/>
                </a:solidFill>
              </a:rPr>
              <a:t>Communication Capabilities</a:t>
            </a:r>
          </a:p>
          <a:p>
            <a:pPr lvl="2" eaLnBrk="1" hangingPunct="1">
              <a:lnSpc>
                <a:spcPct val="80000"/>
              </a:lnSpc>
            </a:pPr>
            <a:r>
              <a:rPr lang="en-US" sz="1800" dirty="0">
                <a:solidFill>
                  <a:schemeClr val="bg1"/>
                </a:solidFill>
              </a:rPr>
              <a:t>HRIT/EMWIN, DCS, SARSAT, GRB</a:t>
            </a:r>
          </a:p>
          <a:p>
            <a:pPr lvl="1" eaLnBrk="1" hangingPunct="1">
              <a:lnSpc>
                <a:spcPct val="80000"/>
              </a:lnSpc>
            </a:pPr>
            <a:r>
              <a:rPr lang="en-US" sz="2000" dirty="0">
                <a:solidFill>
                  <a:schemeClr val="bg1"/>
                </a:solidFill>
              </a:rPr>
              <a:t>Solar and Space Environment</a:t>
            </a:r>
          </a:p>
          <a:p>
            <a:pPr lvl="2" eaLnBrk="1" hangingPunct="1">
              <a:lnSpc>
                <a:spcPct val="80000"/>
              </a:lnSpc>
            </a:pPr>
            <a:r>
              <a:rPr lang="en-US" sz="1800" dirty="0">
                <a:solidFill>
                  <a:schemeClr val="bg1"/>
                </a:solidFill>
              </a:rPr>
              <a:t>SUVI, EXIS, SEISS, MAG </a:t>
            </a:r>
          </a:p>
          <a:p>
            <a:pPr lvl="1" eaLnBrk="1" hangingPunct="1">
              <a:lnSpc>
                <a:spcPct val="80000"/>
              </a:lnSpc>
            </a:pPr>
            <a:r>
              <a:rPr lang="en-US" sz="2000" dirty="0">
                <a:solidFill>
                  <a:schemeClr val="bg1"/>
                </a:solidFill>
              </a:rPr>
              <a:t>Geostationary Lightning </a:t>
            </a:r>
            <a:r>
              <a:rPr lang="en-US" sz="2000" dirty="0" err="1">
                <a:solidFill>
                  <a:schemeClr val="bg1"/>
                </a:solidFill>
              </a:rPr>
              <a:t>Mapper</a:t>
            </a:r>
            <a:r>
              <a:rPr lang="en-US" sz="2000" dirty="0">
                <a:solidFill>
                  <a:schemeClr val="bg1"/>
                </a:solidFill>
              </a:rPr>
              <a:t> (GLM)</a:t>
            </a:r>
          </a:p>
          <a:p>
            <a:pPr lvl="1" eaLnBrk="1" hangingPunct="1">
              <a:lnSpc>
                <a:spcPct val="80000"/>
              </a:lnSpc>
            </a:pPr>
            <a:r>
              <a:rPr lang="en-US" sz="2000" dirty="0">
                <a:solidFill>
                  <a:srgbClr val="FFFFFF"/>
                </a:solidFill>
              </a:rPr>
              <a:t>Advanced Baseline Imager (ABI)</a:t>
            </a:r>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82542" y="277284"/>
            <a:ext cx="5049197" cy="251883"/>
          </a:xfrm>
        </p:spPr>
        <p:txBody>
          <a:bodyPr/>
          <a:lstStyle/>
          <a:p>
            <a:r>
              <a:rPr lang="en-US" dirty="0">
                <a:solidFill>
                  <a:srgbClr val="FFFF00"/>
                </a:solidFill>
              </a:rPr>
              <a:t>Communication Capabilities</a:t>
            </a:r>
            <a:endParaRPr lang="en-US" dirty="0"/>
          </a:p>
        </p:txBody>
      </p:sp>
      <p:sp>
        <p:nvSpPr>
          <p:cNvPr id="19460" name="Text Box 7"/>
          <p:cNvSpPr txBox="1">
            <a:spLocks noChangeArrowheads="1"/>
          </p:cNvSpPr>
          <p:nvPr/>
        </p:nvSpPr>
        <p:spPr bwMode="auto">
          <a:xfrm>
            <a:off x="192258" y="804402"/>
            <a:ext cx="4321688" cy="244127"/>
          </a:xfrm>
          <a:prstGeom prst="rect">
            <a:avLst/>
          </a:prstGeom>
          <a:noFill/>
          <a:ln w="9525">
            <a:noFill/>
            <a:miter lim="800000"/>
            <a:headEnd/>
            <a:tailEnd/>
          </a:ln>
        </p:spPr>
        <p:txBody>
          <a:bodyPr wrap="square" lIns="13165" tIns="6583" rIns="13165" bIns="6583">
            <a:spAutoFit/>
          </a:bodyPr>
          <a:lstStyle/>
          <a:p>
            <a:pPr algn="just" defTabSz="131242"/>
            <a:r>
              <a:rPr lang="en-GB" sz="1500" dirty="0">
                <a:solidFill>
                  <a:schemeClr val="bg1"/>
                </a:solidFill>
              </a:rPr>
              <a:t>Improved user services for </a:t>
            </a:r>
            <a:r>
              <a:rPr lang="en-GB" sz="1500" dirty="0">
                <a:solidFill>
                  <a:srgbClr val="FFFF00"/>
                </a:solidFill>
              </a:rPr>
              <a:t>direct readout</a:t>
            </a:r>
            <a:r>
              <a:rPr lang="en-GB" sz="1500" dirty="0">
                <a:solidFill>
                  <a:schemeClr val="bg1"/>
                </a:solidFill>
              </a:rPr>
              <a:t>:</a:t>
            </a:r>
            <a:endParaRPr lang="en-US" sz="1500" dirty="0">
              <a:solidFill>
                <a:schemeClr val="bg1"/>
              </a:solidFill>
            </a:endParaRPr>
          </a:p>
        </p:txBody>
      </p:sp>
      <p:sp>
        <p:nvSpPr>
          <p:cNvPr id="19463" name="Text Box 12"/>
          <p:cNvSpPr txBox="1">
            <a:spLocks noChangeArrowheads="1"/>
          </p:cNvSpPr>
          <p:nvPr/>
        </p:nvSpPr>
        <p:spPr bwMode="auto">
          <a:xfrm>
            <a:off x="307077" y="910240"/>
            <a:ext cx="4297137" cy="3663315"/>
          </a:xfrm>
          <a:prstGeom prst="rect">
            <a:avLst/>
          </a:prstGeom>
          <a:noFill/>
          <a:ln w="9525">
            <a:noFill/>
            <a:miter lim="800000"/>
            <a:headEnd/>
            <a:tailEnd/>
          </a:ln>
        </p:spPr>
        <p:txBody>
          <a:bodyPr wrap="square" lIns="60964" tIns="30482" rIns="60964" bIns="30482">
            <a:spAutoFit/>
          </a:bodyPr>
          <a:lstStyle/>
          <a:p>
            <a:pPr marL="152410" indent="-152410">
              <a:lnSpc>
                <a:spcPct val="95000"/>
              </a:lnSpc>
              <a:spcBef>
                <a:spcPct val="25000"/>
              </a:spcBef>
              <a:tabLst>
                <a:tab pos="423361" algn="l"/>
              </a:tabLst>
            </a:pPr>
            <a:endParaRPr lang="en-US" sz="1300" dirty="0">
              <a:cs typeface="Times New Roman" pitchFamily="18" charset="0"/>
            </a:endParaRPr>
          </a:p>
          <a:p>
            <a:pPr marL="152410" indent="-152410">
              <a:lnSpc>
                <a:spcPct val="95000"/>
              </a:lnSpc>
              <a:spcBef>
                <a:spcPct val="25000"/>
              </a:spcBef>
              <a:tabLst>
                <a:tab pos="423361" algn="l"/>
              </a:tabLst>
            </a:pPr>
            <a:r>
              <a:rPr lang="en-US" sz="1500" b="1" i="1" dirty="0">
                <a:cs typeface="Times New Roman" pitchFamily="18" charset="0"/>
              </a:rPr>
              <a:t> </a:t>
            </a:r>
            <a:r>
              <a:rPr lang="en-US" sz="1500" b="1" i="1" dirty="0">
                <a:solidFill>
                  <a:schemeClr val="bg1"/>
                </a:solidFill>
                <a:cs typeface="Times New Roman" pitchFamily="18" charset="0"/>
              </a:rPr>
              <a:t>GOES-R services include:</a:t>
            </a:r>
          </a:p>
          <a:p>
            <a:pPr marL="152410" indent="-152410">
              <a:lnSpc>
                <a:spcPct val="95000"/>
              </a:lnSpc>
              <a:spcBef>
                <a:spcPct val="25000"/>
              </a:spcBef>
              <a:buFontTx/>
              <a:buChar char="•"/>
              <a:tabLst>
                <a:tab pos="423361" algn="l"/>
              </a:tabLst>
            </a:pPr>
            <a:r>
              <a:rPr lang="en-US" sz="1500" dirty="0">
                <a:solidFill>
                  <a:schemeClr val="bg1"/>
                </a:solidFill>
                <a:cs typeface="Times New Roman" pitchFamily="18" charset="0"/>
              </a:rPr>
              <a:t>HRIT/EMWIN – High Rate Information Transmission / Emergency Managers </a:t>
            </a:r>
          </a:p>
          <a:p>
            <a:pPr>
              <a:lnSpc>
                <a:spcPct val="95000"/>
              </a:lnSpc>
              <a:spcBef>
                <a:spcPct val="25000"/>
              </a:spcBef>
              <a:tabLst>
                <a:tab pos="423361" algn="l"/>
              </a:tabLst>
            </a:pPr>
            <a:r>
              <a:rPr lang="en-US" sz="1500" dirty="0">
                <a:solidFill>
                  <a:schemeClr val="bg1"/>
                </a:solidFill>
                <a:cs typeface="Times New Roman" pitchFamily="18" charset="0"/>
              </a:rPr>
              <a:t>    Weather Information Network                          </a:t>
            </a:r>
          </a:p>
          <a:p>
            <a:pPr marL="152410" indent="-152410">
              <a:lnSpc>
                <a:spcPct val="95000"/>
              </a:lnSpc>
              <a:spcBef>
                <a:spcPct val="25000"/>
              </a:spcBef>
              <a:buFontTx/>
              <a:buChar char="•"/>
              <a:tabLst>
                <a:tab pos="423361" algn="l"/>
              </a:tabLst>
            </a:pPr>
            <a:r>
              <a:rPr lang="en-US" sz="1500" dirty="0">
                <a:solidFill>
                  <a:schemeClr val="bg1"/>
                </a:solidFill>
                <a:cs typeface="Times New Roman" pitchFamily="18" charset="0"/>
              </a:rPr>
              <a:t>DCS--Data Collection System  	</a:t>
            </a:r>
          </a:p>
          <a:p>
            <a:pPr marL="152410" indent="-152410">
              <a:lnSpc>
                <a:spcPct val="95000"/>
              </a:lnSpc>
              <a:spcBef>
                <a:spcPct val="25000"/>
              </a:spcBef>
              <a:buFontTx/>
              <a:buChar char="•"/>
              <a:tabLst>
                <a:tab pos="423361" algn="l"/>
              </a:tabLst>
            </a:pPr>
            <a:r>
              <a:rPr lang="en-US" sz="1500" dirty="0">
                <a:solidFill>
                  <a:schemeClr val="bg1"/>
                </a:solidFill>
                <a:cs typeface="Times New Roman" pitchFamily="18" charset="0"/>
              </a:rPr>
              <a:t>GRB – GOES Rebroadcast</a:t>
            </a:r>
          </a:p>
          <a:p>
            <a:pPr marL="457230" lvl="1" indent="-152410">
              <a:lnSpc>
                <a:spcPct val="95000"/>
              </a:lnSpc>
              <a:spcBef>
                <a:spcPct val="25000"/>
              </a:spcBef>
              <a:buFont typeface="Wingdings" pitchFamily="2" charset="2"/>
              <a:buChar char="§"/>
              <a:tabLst>
                <a:tab pos="423361" algn="l"/>
              </a:tabLst>
            </a:pPr>
            <a:r>
              <a:rPr lang="en-US" sz="1500" dirty="0">
                <a:solidFill>
                  <a:schemeClr val="bg1"/>
                </a:solidFill>
                <a:cs typeface="Times New Roman" pitchFamily="18" charset="0"/>
              </a:rPr>
              <a:t>Follow on of L-Band GVAR</a:t>
            </a:r>
          </a:p>
          <a:p>
            <a:pPr marL="152410" indent="-152410">
              <a:lnSpc>
                <a:spcPct val="95000"/>
              </a:lnSpc>
              <a:spcBef>
                <a:spcPct val="25000"/>
              </a:spcBef>
              <a:buFont typeface="Arial" pitchFamily="34" charset="0"/>
              <a:buChar char="•"/>
              <a:tabLst>
                <a:tab pos="423361" algn="l"/>
              </a:tabLst>
            </a:pPr>
            <a:r>
              <a:rPr lang="en-US" sz="1500" dirty="0">
                <a:solidFill>
                  <a:schemeClr val="bg1"/>
                </a:solidFill>
                <a:cs typeface="Times New Roman" pitchFamily="18" charset="0"/>
              </a:rPr>
              <a:t>SARSAT--Search and Rescue Satellite </a:t>
            </a:r>
          </a:p>
          <a:p>
            <a:pPr marL="152410" indent="-152410">
              <a:lnSpc>
                <a:spcPct val="95000"/>
              </a:lnSpc>
              <a:spcBef>
                <a:spcPct val="25000"/>
              </a:spcBef>
              <a:tabLst>
                <a:tab pos="423361" algn="l"/>
              </a:tabLst>
            </a:pPr>
            <a:r>
              <a:rPr lang="en-US" sz="1500" dirty="0">
                <a:solidFill>
                  <a:schemeClr val="bg1"/>
                </a:solidFill>
                <a:cs typeface="Times New Roman" pitchFamily="18" charset="0"/>
              </a:rPr>
              <a:t>				Aided Tracking</a:t>
            </a:r>
          </a:p>
          <a:p>
            <a:pPr marL="723949" lvl="2" indent="-114307">
              <a:lnSpc>
                <a:spcPct val="95000"/>
              </a:lnSpc>
              <a:spcBef>
                <a:spcPct val="25000"/>
              </a:spcBef>
              <a:tabLst>
                <a:tab pos="423361" algn="l"/>
              </a:tabLst>
            </a:pPr>
            <a:endParaRPr lang="en-US" dirty="0"/>
          </a:p>
          <a:p>
            <a:pPr marL="530261" lvl="1" indent="-149235">
              <a:lnSpc>
                <a:spcPct val="95000"/>
              </a:lnSpc>
              <a:spcBef>
                <a:spcPct val="25000"/>
              </a:spcBef>
              <a:tabLst>
                <a:tab pos="423361" algn="l"/>
              </a:tabLst>
            </a:pPr>
            <a:endParaRPr lang="en-US" sz="1300" dirty="0"/>
          </a:p>
          <a:p>
            <a:pPr marL="530261" lvl="1" indent="-149235">
              <a:lnSpc>
                <a:spcPct val="95000"/>
              </a:lnSpc>
              <a:spcBef>
                <a:spcPct val="25000"/>
              </a:spcBef>
              <a:tabLst>
                <a:tab pos="423361" algn="l"/>
              </a:tabLst>
            </a:pPr>
            <a:endParaRPr lang="en-US" b="1" i="1" dirty="0">
              <a:solidFill>
                <a:srgbClr val="FF0000"/>
              </a:solidFill>
            </a:endParaRPr>
          </a:p>
        </p:txBody>
      </p:sp>
      <p:pic>
        <p:nvPicPr>
          <p:cNvPr id="55297" name="Picture 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8094" y="3620415"/>
            <a:ext cx="3717336" cy="833438"/>
          </a:xfrm>
          <a:prstGeom prst="rect">
            <a:avLst/>
          </a:prstGeom>
          <a:noFill/>
          <a:ln w="9525">
            <a:noFill/>
            <a:miter lim="800000"/>
            <a:headEnd/>
            <a:tailEnd/>
          </a:ln>
        </p:spPr>
      </p:pic>
      <p:pic>
        <p:nvPicPr>
          <p:cNvPr id="9" name="Picture 5" descr="DC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135120" y="660717"/>
            <a:ext cx="1785938"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goesthefriendlysat4"/>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815429" y="2214389"/>
            <a:ext cx="2283746" cy="233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pic>
        <p:nvPicPr>
          <p:cNvPr id="12290" name="Picture 672" descr="Magnetosphere_rendition"/>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867" y="475192"/>
            <a:ext cx="6097057" cy="4106333"/>
          </a:xfrm>
          <a:prstGeom prst="rect">
            <a:avLst/>
          </a:prstGeom>
          <a:noFill/>
          <a:ln w="9525">
            <a:noFill/>
            <a:miter lim="800000"/>
            <a:headEnd/>
            <a:tailEnd/>
          </a:ln>
        </p:spPr>
      </p:pic>
      <p:sp>
        <p:nvSpPr>
          <p:cNvPr id="12291" name="Rectangle 20"/>
          <p:cNvSpPr>
            <a:spLocks noChangeArrowheads="1"/>
          </p:cNvSpPr>
          <p:nvPr/>
        </p:nvSpPr>
        <p:spPr bwMode="auto">
          <a:xfrm>
            <a:off x="197865" y="3849020"/>
            <a:ext cx="5444967" cy="330506"/>
          </a:xfrm>
          <a:prstGeom prst="rect">
            <a:avLst/>
          </a:prstGeom>
          <a:solidFill>
            <a:schemeClr val="tx1">
              <a:alpha val="65000"/>
            </a:schemeClr>
          </a:solidFill>
          <a:ln w="9525">
            <a:noFill/>
            <a:miter lim="800000"/>
            <a:headEnd/>
            <a:tailEnd/>
          </a:ln>
        </p:spPr>
        <p:txBody>
          <a:bodyPr wrap="none" lIns="5715" tIns="5715" rIns="5715" bIns="5715" anchor="ctr"/>
          <a:lstStyle/>
          <a:p>
            <a:pPr algn="ctr"/>
            <a:r>
              <a:rPr lang="en-US" b="1" dirty="0">
                <a:solidFill>
                  <a:srgbClr val="FF9933"/>
                </a:solidFill>
              </a:rPr>
              <a:t>NOAA/NWS Space Weather Prediction Center</a:t>
            </a:r>
          </a:p>
        </p:txBody>
      </p:sp>
      <p:sp>
        <p:nvSpPr>
          <p:cNvPr id="12292" name="Rectangle 25"/>
          <p:cNvSpPr>
            <a:spLocks noChangeArrowheads="1"/>
          </p:cNvSpPr>
          <p:nvPr/>
        </p:nvSpPr>
        <p:spPr bwMode="auto">
          <a:xfrm>
            <a:off x="1058593" y="673585"/>
            <a:ext cx="2868973" cy="2981216"/>
          </a:xfrm>
          <a:prstGeom prst="rect">
            <a:avLst/>
          </a:prstGeom>
          <a:solidFill>
            <a:schemeClr val="tx1">
              <a:alpha val="70195"/>
            </a:schemeClr>
          </a:solidFill>
          <a:ln w="28575">
            <a:solidFill>
              <a:srgbClr val="339966"/>
            </a:solidFill>
            <a:miter lim="800000"/>
            <a:headEnd/>
            <a:tailEnd/>
          </a:ln>
        </p:spPr>
        <p:txBody>
          <a:bodyPr lIns="30482" tIns="30482" rIns="30482" bIns="30482"/>
          <a:lstStyle/>
          <a:p>
            <a:pPr marL="75147" indent="-75147" algn="ctr">
              <a:lnSpc>
                <a:spcPct val="90000"/>
              </a:lnSpc>
              <a:spcBef>
                <a:spcPct val="20000"/>
              </a:spcBef>
            </a:pPr>
            <a:r>
              <a:rPr lang="en-US" sz="1600" b="1" dirty="0">
                <a:solidFill>
                  <a:srgbClr val="99FF99"/>
                </a:solidFill>
              </a:rPr>
              <a:t>Earth-Space Activities disrupted by solar and geomagnetic events</a:t>
            </a:r>
          </a:p>
          <a:p>
            <a:pPr marL="75147" indent="-75147">
              <a:lnSpc>
                <a:spcPct val="90000"/>
              </a:lnSpc>
              <a:spcBef>
                <a:spcPct val="20000"/>
              </a:spcBef>
              <a:buFontTx/>
              <a:buChar char="•"/>
            </a:pPr>
            <a:r>
              <a:rPr lang="en-US" sz="1400" dirty="0">
                <a:solidFill>
                  <a:srgbClr val="99FF99"/>
                </a:solidFill>
              </a:rPr>
              <a:t>Satellite operations </a:t>
            </a:r>
          </a:p>
          <a:p>
            <a:pPr marL="75147" indent="-75147">
              <a:lnSpc>
                <a:spcPct val="90000"/>
              </a:lnSpc>
              <a:spcBef>
                <a:spcPct val="20000"/>
              </a:spcBef>
              <a:buFontTx/>
              <a:buChar char="•"/>
            </a:pPr>
            <a:r>
              <a:rPr lang="en-US" sz="1400" dirty="0">
                <a:solidFill>
                  <a:srgbClr val="99FF99"/>
                </a:solidFill>
              </a:rPr>
              <a:t>Navigation</a:t>
            </a:r>
          </a:p>
          <a:p>
            <a:pPr marL="75147" indent="-75147">
              <a:lnSpc>
                <a:spcPct val="90000"/>
              </a:lnSpc>
              <a:spcBef>
                <a:spcPct val="20000"/>
              </a:spcBef>
              <a:buFontTx/>
              <a:buChar char="•"/>
            </a:pPr>
            <a:r>
              <a:rPr lang="en-US" sz="1400" dirty="0">
                <a:solidFill>
                  <a:srgbClr val="99FF99"/>
                </a:solidFill>
              </a:rPr>
              <a:t>Space Station activities</a:t>
            </a:r>
          </a:p>
          <a:p>
            <a:pPr marL="75147" indent="-75147">
              <a:lnSpc>
                <a:spcPct val="90000"/>
              </a:lnSpc>
              <a:spcBef>
                <a:spcPct val="20000"/>
              </a:spcBef>
              <a:buFontTx/>
              <a:buChar char="•"/>
            </a:pPr>
            <a:r>
              <a:rPr lang="en-US" sz="1400" dirty="0">
                <a:solidFill>
                  <a:srgbClr val="99FF99"/>
                </a:solidFill>
              </a:rPr>
              <a:t>High-altitude polar flights</a:t>
            </a:r>
          </a:p>
          <a:p>
            <a:pPr marL="75147" indent="-75147">
              <a:lnSpc>
                <a:spcPct val="90000"/>
              </a:lnSpc>
              <a:spcBef>
                <a:spcPct val="20000"/>
              </a:spcBef>
              <a:buFontTx/>
              <a:buChar char="•"/>
            </a:pPr>
            <a:r>
              <a:rPr lang="en-US" sz="1400" dirty="0">
                <a:solidFill>
                  <a:srgbClr val="99FF99"/>
                </a:solidFill>
              </a:rPr>
              <a:t>Electric power distribution</a:t>
            </a:r>
          </a:p>
          <a:p>
            <a:pPr marL="75147" indent="-75147">
              <a:lnSpc>
                <a:spcPct val="90000"/>
              </a:lnSpc>
              <a:spcBef>
                <a:spcPct val="20000"/>
              </a:spcBef>
              <a:buFontTx/>
              <a:buChar char="•"/>
            </a:pPr>
            <a:r>
              <a:rPr lang="en-US" sz="1400" dirty="0">
                <a:solidFill>
                  <a:srgbClr val="99FF99"/>
                </a:solidFill>
              </a:rPr>
              <a:t>Long-line telephone communication</a:t>
            </a:r>
          </a:p>
          <a:p>
            <a:pPr marL="75147" indent="-75147">
              <a:lnSpc>
                <a:spcPct val="90000"/>
              </a:lnSpc>
              <a:spcBef>
                <a:spcPct val="20000"/>
              </a:spcBef>
              <a:buFontTx/>
              <a:buChar char="•"/>
            </a:pPr>
            <a:r>
              <a:rPr lang="en-US" sz="1400" dirty="0">
                <a:solidFill>
                  <a:srgbClr val="99FF99"/>
                </a:solidFill>
              </a:rPr>
              <a:t>HF radio communications</a:t>
            </a:r>
          </a:p>
          <a:p>
            <a:pPr marL="75147" indent="-75147">
              <a:lnSpc>
                <a:spcPct val="90000"/>
              </a:lnSpc>
              <a:spcBef>
                <a:spcPct val="20000"/>
              </a:spcBef>
              <a:buFontTx/>
              <a:buChar char="•"/>
            </a:pPr>
            <a:r>
              <a:rPr lang="en-US" sz="1400" dirty="0">
                <a:solidFill>
                  <a:srgbClr val="99FF99"/>
                </a:solidFill>
              </a:rPr>
              <a:t>Pipeline operations</a:t>
            </a:r>
          </a:p>
          <a:p>
            <a:pPr marL="75147" indent="-75147">
              <a:lnSpc>
                <a:spcPct val="90000"/>
              </a:lnSpc>
              <a:spcBef>
                <a:spcPct val="20000"/>
              </a:spcBef>
              <a:buFontTx/>
              <a:buChar char="•"/>
            </a:pPr>
            <a:r>
              <a:rPr lang="en-US" sz="1400" dirty="0">
                <a:solidFill>
                  <a:srgbClr val="99FF99"/>
                </a:solidFill>
              </a:rPr>
              <a:t>Geophysical exploration</a:t>
            </a:r>
          </a:p>
        </p:txBody>
      </p:sp>
      <p:sp>
        <p:nvSpPr>
          <p:cNvPr id="12293" name="Oval 34"/>
          <p:cNvSpPr>
            <a:spLocks noChangeArrowheads="1"/>
          </p:cNvSpPr>
          <p:nvPr/>
        </p:nvSpPr>
        <p:spPr bwMode="auto">
          <a:xfrm>
            <a:off x="4841220" y="1057276"/>
            <a:ext cx="30708" cy="30691"/>
          </a:xfrm>
          <a:prstGeom prst="ellipse">
            <a:avLst/>
          </a:prstGeom>
          <a:solidFill>
            <a:srgbClr val="00CCFF"/>
          </a:solidFill>
          <a:ln w="9525">
            <a:solidFill>
              <a:srgbClr val="0000FF"/>
            </a:solidFill>
            <a:round/>
            <a:headEnd/>
            <a:tailEnd/>
          </a:ln>
        </p:spPr>
        <p:txBody>
          <a:bodyPr wrap="none" lIns="60964" tIns="30482" rIns="60964" bIns="30482" anchor="ctr"/>
          <a:lstStyle/>
          <a:p>
            <a:endParaRPr lang="en-US"/>
          </a:p>
        </p:txBody>
      </p:sp>
      <p:sp>
        <p:nvSpPr>
          <p:cNvPr id="12294" name="TextBox 31"/>
          <p:cNvSpPr txBox="1">
            <a:spLocks noChangeArrowheads="1"/>
          </p:cNvSpPr>
          <p:nvPr/>
        </p:nvSpPr>
        <p:spPr bwMode="auto">
          <a:xfrm>
            <a:off x="113993" y="4182150"/>
            <a:ext cx="5816729" cy="277003"/>
          </a:xfrm>
          <a:prstGeom prst="rect">
            <a:avLst/>
          </a:prstGeom>
          <a:solidFill>
            <a:schemeClr val="tx1">
              <a:alpha val="65097"/>
            </a:schemeClr>
          </a:solidFill>
          <a:ln w="9525">
            <a:noFill/>
            <a:miter lim="800000"/>
            <a:headEnd/>
            <a:tailEnd/>
          </a:ln>
        </p:spPr>
        <p:txBody>
          <a:bodyPr wrap="none" lIns="60964" tIns="30482" rIns="60964" bIns="30482">
            <a:spAutoFit/>
          </a:bodyPr>
          <a:lstStyle/>
          <a:p>
            <a:pPr algn="ctr"/>
            <a:r>
              <a:rPr lang="en-US" sz="1400" b="1" dirty="0">
                <a:solidFill>
                  <a:srgbClr val="FF9933"/>
                </a:solidFill>
                <a:hlinkClick r:id="rId4"/>
              </a:rPr>
              <a:t>http://www.swpc.noaa.gov/</a:t>
            </a:r>
            <a:r>
              <a:rPr lang="en-US" sz="1400" b="1" dirty="0">
                <a:solidFill>
                  <a:srgbClr val="FF9933"/>
                </a:solidFill>
              </a:rPr>
              <a:t>   check out the Education/Outreach link</a:t>
            </a:r>
          </a:p>
        </p:txBody>
      </p:sp>
      <p:sp>
        <p:nvSpPr>
          <p:cNvPr id="7" name="TextBox 6"/>
          <p:cNvSpPr txBox="1"/>
          <p:nvPr/>
        </p:nvSpPr>
        <p:spPr>
          <a:xfrm>
            <a:off x="550951" y="117054"/>
            <a:ext cx="4604203" cy="334705"/>
          </a:xfrm>
          <a:prstGeom prst="rect">
            <a:avLst/>
          </a:prstGeom>
          <a:noFill/>
        </p:spPr>
        <p:txBody>
          <a:bodyPr wrap="none" lIns="57147" tIns="28574" rIns="57147" bIns="28574" rtlCol="0">
            <a:spAutoFit/>
          </a:bodyPr>
          <a:lstStyle/>
          <a:p>
            <a:r>
              <a:rPr lang="en-US" dirty="0">
                <a:solidFill>
                  <a:schemeClr val="bg1"/>
                </a:solidFill>
              </a:rPr>
              <a:t>Why are we interested in Space Weather?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0000">
              <a:schemeClr val="accent2">
                <a:lumMod val="75000"/>
              </a:schemeClr>
            </a:gs>
            <a:gs pos="100000">
              <a:schemeClr val="accent2">
                <a:lumMod val="50000"/>
              </a:schemeClr>
            </a:gs>
            <a:gs pos="100000">
              <a:schemeClr val="accent1">
                <a:shade val="100000"/>
                <a:satMod val="115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33200" y="96054"/>
            <a:ext cx="5825764" cy="508000"/>
          </a:xfrm>
        </p:spPr>
        <p:txBody>
          <a:bodyPr/>
          <a:lstStyle/>
          <a:p>
            <a:pPr eaLnBrk="1" hangingPunct="1"/>
            <a:r>
              <a:rPr lang="en-US" sz="2200" b="1" dirty="0">
                <a:solidFill>
                  <a:schemeClr val="bg1"/>
                </a:solidFill>
              </a:rPr>
              <a:t>Geostationary Lightning </a:t>
            </a:r>
            <a:r>
              <a:rPr lang="en-US" sz="2200" b="1" dirty="0" err="1">
                <a:solidFill>
                  <a:schemeClr val="bg1"/>
                </a:solidFill>
              </a:rPr>
              <a:t>Mapper</a:t>
            </a:r>
            <a:r>
              <a:rPr lang="en-US" sz="2200" b="1" dirty="0">
                <a:solidFill>
                  <a:schemeClr val="bg1"/>
                </a:solidFill>
              </a:rPr>
              <a:t> (GLM)</a:t>
            </a:r>
          </a:p>
        </p:txBody>
      </p:sp>
      <p:pic>
        <p:nvPicPr>
          <p:cNvPr id="9" name="Picture 8" descr="GOES_E_W GLM fov"/>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3034" y="568787"/>
            <a:ext cx="5792343" cy="3619507"/>
          </a:xfrm>
          <a:prstGeom prst="rect">
            <a:avLst/>
          </a:prstGeom>
          <a:noFill/>
          <a:ln w="9525">
            <a:noFill/>
            <a:miter lim="800000"/>
            <a:headEnd/>
            <a:tailEnd/>
          </a:ln>
        </p:spPr>
      </p:pic>
      <p:sp>
        <p:nvSpPr>
          <p:cNvPr id="5" name="TextBox 4"/>
          <p:cNvSpPr txBox="1"/>
          <p:nvPr/>
        </p:nvSpPr>
        <p:spPr>
          <a:xfrm>
            <a:off x="105297" y="4234961"/>
            <a:ext cx="6054537" cy="242372"/>
          </a:xfrm>
          <a:prstGeom prst="rect">
            <a:avLst/>
          </a:prstGeom>
          <a:noFill/>
        </p:spPr>
        <p:txBody>
          <a:bodyPr wrap="none" lIns="57147" tIns="28574" rIns="57147" bIns="28574" rtlCol="0">
            <a:spAutoFit/>
          </a:bodyPr>
          <a:lstStyle/>
          <a:p>
            <a:r>
              <a:rPr lang="en-US" sz="1200" dirty="0">
                <a:solidFill>
                  <a:schemeClr val="bg1"/>
                </a:solidFill>
              </a:rPr>
              <a:t>An estimate of the annual </a:t>
            </a:r>
            <a:r>
              <a:rPr lang="en-US" sz="1200" dirty="0" err="1">
                <a:solidFill>
                  <a:schemeClr val="bg1"/>
                </a:solidFill>
              </a:rPr>
              <a:t>climatological</a:t>
            </a:r>
            <a:r>
              <a:rPr lang="en-US" sz="1200" dirty="0">
                <a:solidFill>
                  <a:schemeClr val="bg1"/>
                </a:solidFill>
              </a:rPr>
              <a:t> lightning density in the GLM viewing areas.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OPTIONS" val="Medium "/>
</p:tagLst>
</file>

<file path=ppt/theme/theme1.xml><?xml version="1.0" encoding="utf-8"?>
<a:theme xmlns:a="http://schemas.openxmlformats.org/drawingml/2006/main" name="Default Design">
  <a:themeElements>
    <a:clrScheme name="Custom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0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25817</TotalTime>
  <Words>3561</Words>
  <Application>Microsoft Office PowerPoint</Application>
  <PresentationFormat>Custom</PresentationFormat>
  <Paragraphs>401</Paragraphs>
  <Slides>23</Slides>
  <Notes>23</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Black</vt:lpstr>
      <vt:lpstr>Arial Unicode MS</vt:lpstr>
      <vt:lpstr>Courier New</vt:lpstr>
      <vt:lpstr>Symbol</vt:lpstr>
      <vt:lpstr>Times New Roman</vt:lpstr>
      <vt:lpstr>Wingdings</vt:lpstr>
      <vt:lpstr>Default Design</vt:lpstr>
      <vt:lpstr>Bitmap Image</vt:lpstr>
      <vt:lpstr>GOES-R highlights</vt:lpstr>
      <vt:lpstr>PowerPoint Presentation</vt:lpstr>
      <vt:lpstr>PowerPoint Presentation</vt:lpstr>
      <vt:lpstr>PowerPoint Presentation</vt:lpstr>
      <vt:lpstr>How is the USA getting ready? Proving Ground + Training</vt:lpstr>
      <vt:lpstr>GOES-R</vt:lpstr>
      <vt:lpstr>Communication Capabilities</vt:lpstr>
      <vt:lpstr>PowerPoint Presentation</vt:lpstr>
      <vt:lpstr>Geostationary Lightning Mapper (GLM)</vt:lpstr>
      <vt:lpstr>GLM</vt:lpstr>
      <vt:lpstr>ABI:  Advanced Baseline Imager</vt:lpstr>
      <vt:lpstr>Increased Imaging Capability</vt:lpstr>
      <vt:lpstr>The Advanced Baseline Imager:</vt:lpstr>
      <vt:lpstr>PowerPoint Presentation</vt:lpstr>
      <vt:lpstr>PowerPoint Presentation</vt:lpstr>
      <vt:lpstr>PowerPoint Presentation</vt:lpstr>
      <vt:lpstr>RGB Air Mass Product</vt:lpstr>
      <vt:lpstr>PowerPoint Presentation</vt:lpstr>
      <vt:lpstr>PowerPoint Presentation</vt:lpstr>
      <vt:lpstr>PowerPoint Presentation</vt:lpstr>
      <vt:lpstr>PowerPoint Presentation</vt:lpstr>
      <vt:lpstr>ABI Visible/Near-IR Bands</vt:lpstr>
      <vt:lpstr>ABI IR Bands</vt:lpstr>
    </vt:vector>
  </TitlesOfParts>
  <Company>SSEC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tims</dc:creator>
  <cp:lastModifiedBy>Lashbrook,Barbra</cp:lastModifiedBy>
  <cp:revision>1987</cp:revision>
  <dcterms:created xsi:type="dcterms:W3CDTF">2008-01-11T22:43:29Z</dcterms:created>
  <dcterms:modified xsi:type="dcterms:W3CDTF">2021-07-26T20:23:51Z</dcterms:modified>
</cp:coreProperties>
</file>