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86" r:id="rId5"/>
    <p:sldId id="287" r:id="rId6"/>
    <p:sldId id="288" r:id="rId7"/>
    <p:sldId id="289" r:id="rId8"/>
    <p:sldId id="274" r:id="rId9"/>
    <p:sldId id="275" r:id="rId10"/>
    <p:sldId id="273" r:id="rId11"/>
    <p:sldId id="290" r:id="rId12"/>
    <p:sldId id="28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5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9993F-D74D-4B04-8270-9893D1846CC8}" type="datetimeFigureOut">
              <a:rPr lang="en-US" smtClean="0"/>
              <a:t>11/28/2013</a:t>
            </a:fld>
            <a:endParaRPr lang="en-US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D00E2-AF28-4BC0-9A63-8A1B490C9E8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2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D00E2-AF28-4BC0-9A63-8A1B490C9E8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4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BE79E-9E95-4619-9E04-2E562F3A639B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BE79E-9E95-4619-9E04-2E562F3A639B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344498-7330-473E-8F6C-FABF9A6E1809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A316-4E79-4EEE-B1FC-8B96316A83B3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NOAA Satellite Conference for Direct Readout, GOES/POES, and GOES-R/JPSS Users April 8-12, 2013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9739-FD65-4B60-BC57-051BCEC04BC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8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6A4C-7294-4F5F-A155-3C35E929A977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NOAA Satellite Conference for Direct Readout, GOES/POES, and GOES-R/JPSS Users April 8-12, 2013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9739-FD65-4B60-BC57-051BCEC04BC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0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BB96-9052-4D36-8068-80DE88339C30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NOAA Satellite Conference for Direct Readout, GOES/POES, and GOES-R/JPSS Users April 8-12, 2013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9739-FD65-4B60-BC57-051BCEC04BC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4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BC1D-2A10-4929-AD5B-5D7AED7C86C0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NOAA Satellite Conference for Direct Readout, GOES/POES, and GOES-R/JPSS Users April 8-12, 2013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9739-FD65-4B60-BC57-051BCEC04BC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5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9216-1390-4DC5-AB25-37F281E8F59B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NOAA Satellite Conference for Direct Readout, GOES/POES, and GOES-R/JPSS Users April 8-12, 2013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9739-FD65-4B60-BC57-051BCEC04BC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4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E67D-0B9E-49FD-A2C0-942A02A6B27D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NOAA Satellite Conference for Direct Readout, GOES/POES, and GOES-R/JPSS Users April 8-12, 2013</a:t>
            </a:r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9739-FD65-4B60-BC57-051BCEC04BC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1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E06E-7916-4574-8360-270A5062C909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NOAA Satellite Conference for Direct Readout, GOES/POES, and GOES-R/JPSS Users April 8-12, 2013</a:t>
            </a:r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9739-FD65-4B60-BC57-051BCEC04BC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CEAB-37AC-4138-B875-B5310DBBC34F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NOAA Satellite Conference for Direct Readout, GOES/POES, and GOES-R/JPSS Users April 8-12, 2013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9739-FD65-4B60-BC57-051BCEC04BC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46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B1E0-F7B6-480A-824D-FFA22C6DCBAD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NOAA Satellite Conference for Direct Readout, GOES/POES, and GOES-R/JPSS Users April 8-12, 2013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9739-FD65-4B60-BC57-051BCEC04BC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3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6B09-6E8D-4C12-8C26-CC3E505C1A25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NOAA Satellite Conference for Direct Readout, GOES/POES, and GOES-R/JPSS Users April 8-12, 2013</a:t>
            </a:r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9739-FD65-4B60-BC57-051BCEC04BC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3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6436-E16D-42CD-9CD3-E5AADABFA9A4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NOAA Satellite Conference for Direct Readout, GOES/POES, and GOES-R/JPSS Users April 8-12, 2013</a:t>
            </a:r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9739-FD65-4B60-BC57-051BCEC04BC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4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0F500-346D-4834-900C-39A87475A212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NOAA Satellite Conference for Direct Readout, GOES/POES, and GOES-R/JPSS Users April 8-12, 2013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E9739-FD65-4B60-BC57-051BCEC04BC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0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971600" y="1988840"/>
            <a:ext cx="727280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algn="ctr"/>
            <a:r>
              <a:rPr lang="en-US" sz="4400" b="1" dirty="0"/>
              <a:t>S</a:t>
            </a:r>
            <a:r>
              <a:rPr lang="en-US" sz="4400" b="1" dirty="0" smtClean="0"/>
              <a:t>atellite </a:t>
            </a:r>
            <a:r>
              <a:rPr lang="en-US" sz="4400" b="1" dirty="0"/>
              <a:t>D</a:t>
            </a:r>
            <a:r>
              <a:rPr lang="en-US" sz="4400" b="1" dirty="0" smtClean="0"/>
              <a:t>ata  </a:t>
            </a:r>
            <a:r>
              <a:rPr lang="en-US" sz="4400" b="1" dirty="0"/>
              <a:t>R</a:t>
            </a:r>
            <a:r>
              <a:rPr lang="en-US" sz="4400" b="1" dirty="0" smtClean="0"/>
              <a:t>equirements </a:t>
            </a:r>
          </a:p>
          <a:p>
            <a:pPr algn="ctr"/>
            <a:r>
              <a:rPr lang="en-US" sz="4400" b="1" dirty="0" smtClean="0"/>
              <a:t>in </a:t>
            </a:r>
            <a:r>
              <a:rPr lang="en-US" sz="4400" b="1" dirty="0"/>
              <a:t>RA III / RA IV 	</a:t>
            </a:r>
          </a:p>
          <a:p>
            <a:pPr algn="ctr"/>
            <a:endParaRPr lang="pt-BR" sz="4400" b="1" dirty="0"/>
          </a:p>
          <a:p>
            <a:pPr algn="ctr"/>
            <a:endParaRPr lang="pt-B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83930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/>
              <a:t>Example of Data Requirements</a:t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1800" dirty="0" smtClean="0"/>
              <a:t>52 different products are presently on the list (distributed in 3 Priority levels: P1; P2; and P3). All the products would require, at least, a 2.1Mbps data rate for broadcasting</a:t>
            </a:r>
            <a:r>
              <a:rPr lang="en-US" sz="1800" b="1" dirty="0" smtClean="0"/>
              <a:t>. 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/>
              <a:t>http://satelite.cptec.inpe.br/geonetcast/br/datareq.html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endParaRPr lang="en-US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412776"/>
            <a:ext cx="7950200" cy="510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1907704" y="6356350"/>
            <a:ext cx="7056784" cy="365125"/>
          </a:xfrm>
        </p:spPr>
        <p:txBody>
          <a:bodyPr/>
          <a:lstStyle/>
          <a:p>
            <a:r>
              <a:rPr lang="en-US" dirty="0" smtClean="0"/>
              <a:t>NOAA Satellite Conference for Direct Readout, GOES/POES, and GOES-R/JPSS Users April 8-12,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Requirements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Countries need to participate in the discussion and indicate the participant to WMO.</a:t>
            </a:r>
          </a:p>
          <a:p>
            <a:r>
              <a:rPr lang="en-US" dirty="0" smtClean="0"/>
              <a:t>The Data Requirements need to be put in operation. </a:t>
            </a:r>
          </a:p>
          <a:p>
            <a:r>
              <a:rPr lang="en-US" dirty="0" smtClean="0"/>
              <a:t>A sustainable system should be designed to make data available</a:t>
            </a:r>
          </a:p>
          <a:p>
            <a:r>
              <a:rPr lang="en-US" dirty="0" smtClean="0"/>
              <a:t>A Panel describing all the different solutions/limitations , infrastructure necessary and associated costs to receive new satellite generation and timetables will great help users in the region.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5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b="1" dirty="0" smtClean="0"/>
              <a:t>Thank you</a:t>
            </a:r>
          </a:p>
          <a:p>
            <a:endParaRPr lang="en-US" sz="6000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64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 Access</a:t>
            </a:r>
          </a:p>
          <a:p>
            <a:endParaRPr lang="en-US" sz="3600" dirty="0" smtClean="0"/>
          </a:p>
          <a:p>
            <a:r>
              <a:rPr lang="en-US" sz="3600" dirty="0"/>
              <a:t>What need to be Defined 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Data </a:t>
            </a:r>
            <a:r>
              <a:rPr lang="en-US" sz="3600" dirty="0" smtClean="0"/>
              <a:t>Requirements</a:t>
            </a:r>
          </a:p>
          <a:p>
            <a:pPr marL="0" indent="0">
              <a:buNone/>
            </a:pP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303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1266"/>
            <a:ext cx="8229600" cy="1143000"/>
          </a:xfrm>
        </p:spPr>
        <p:txBody>
          <a:bodyPr/>
          <a:lstStyle/>
          <a:p>
            <a:r>
              <a:rPr lang="pt-BR" dirty="0" smtClean="0"/>
              <a:t>Data Access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Direct Readout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Old Satellite Generation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New Satellite Generation – NPP and GOES-R, I guess also for METOP </a:t>
            </a:r>
            <a:r>
              <a:rPr lang="en-US" sz="2800" dirty="0"/>
              <a:t> </a:t>
            </a:r>
            <a:r>
              <a:rPr lang="en-US" sz="2800" dirty="0" smtClean="0"/>
              <a:t>- user need to be ready</a:t>
            </a:r>
          </a:p>
          <a:p>
            <a:r>
              <a:rPr lang="en-US" b="1" dirty="0" smtClean="0"/>
              <a:t>FTP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Nearly all countries – slow access to high resolution data, only products. Need near real time data.(</a:t>
            </a:r>
            <a:r>
              <a:rPr lang="en-US" dirty="0" err="1" smtClean="0"/>
              <a:t>Nowcasting</a:t>
            </a:r>
            <a:r>
              <a:rPr lang="en-US" dirty="0" smtClean="0"/>
              <a:t>)</a:t>
            </a:r>
          </a:p>
          <a:p>
            <a:r>
              <a:rPr lang="en-US" b="1" dirty="0" err="1" smtClean="0"/>
              <a:t>GeonetCast</a:t>
            </a:r>
            <a:endParaRPr lang="en-US" b="1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Growing  - possible solution but need to have also raw data and Data Requirement </a:t>
            </a:r>
            <a:r>
              <a:rPr lang="en-US" dirty="0" smtClean="0"/>
              <a:t>, </a:t>
            </a:r>
            <a:r>
              <a:rPr lang="en-US" dirty="0" smtClean="0"/>
              <a:t>standardization </a:t>
            </a:r>
            <a:r>
              <a:rPr lang="en-US" dirty="0" smtClean="0"/>
              <a:t>and </a:t>
            </a:r>
            <a:r>
              <a:rPr lang="en-US" dirty="0" smtClean="0"/>
              <a:t>sustainable dissemination system.</a:t>
            </a:r>
            <a:r>
              <a:rPr lang="pt-B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496944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Define the Scope of the user</a:t>
            </a:r>
            <a:br>
              <a:rPr lang="en-US" dirty="0"/>
            </a:br>
            <a:r>
              <a:rPr lang="en-US" sz="3600" dirty="0" smtClean="0"/>
              <a:t>What Communities data requirements should be considered?</a:t>
            </a:r>
            <a:endParaRPr lang="en-US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1988840"/>
            <a:ext cx="8424936" cy="4104456"/>
          </a:xfrm>
        </p:spPr>
        <p:txBody>
          <a:bodyPr>
            <a:normAutofit fontScale="92500"/>
          </a:bodyPr>
          <a:lstStyle/>
          <a:p>
            <a:pPr marL="400050" indent="-400050" algn="l"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</a:rPr>
              <a:t>The users having direct readout, rather specialized users who are dealing with “raw data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marL="400050" indent="-400050" algn="l"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71500" indent="-571500" algn="l">
              <a:buAutoNum type="romanUcPeriod" startAt="2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users who are mainly interested in receiving satellite products (the majority of users). 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rgbClr val="FF0000"/>
              </a:solidFill>
            </a:endParaRPr>
          </a:p>
          <a:p>
            <a:pPr marL="571500" indent="-571500" algn="l">
              <a:buAutoNum type="romanUcPeriod" startAt="2"/>
            </a:pPr>
            <a:r>
              <a:rPr lang="en-US" dirty="0" smtClean="0">
                <a:solidFill>
                  <a:schemeClr val="tx1"/>
                </a:solidFill>
              </a:rPr>
              <a:t>Data Assimilation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43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 Time Data – Data and Products Access of Different Satellite</a:t>
            </a:r>
          </a:p>
          <a:p>
            <a:r>
              <a:rPr lang="en-US" dirty="0" smtClean="0"/>
              <a:t>Training – practical training on</a:t>
            </a:r>
          </a:p>
          <a:p>
            <a:pPr marL="514350" indent="-514350">
              <a:buAutoNum type="alphaLcParenR"/>
            </a:pPr>
            <a:r>
              <a:rPr lang="en-US" sz="2400" dirty="0" smtClean="0"/>
              <a:t>How to receive the data</a:t>
            </a:r>
          </a:p>
          <a:p>
            <a:pPr marL="514350" indent="-514350">
              <a:buAutoNum type="alphaLcParenR"/>
            </a:pPr>
            <a:r>
              <a:rPr lang="en-US" sz="2400" dirty="0" smtClean="0"/>
              <a:t>Data  Pre-Process</a:t>
            </a:r>
          </a:p>
          <a:p>
            <a:pPr marL="514350" indent="-514350">
              <a:buAutoNum type="alphaLcParenR"/>
            </a:pPr>
            <a:r>
              <a:rPr lang="en-US" sz="2400" dirty="0" smtClean="0"/>
              <a:t>Product Access Guide </a:t>
            </a:r>
          </a:p>
          <a:p>
            <a:pPr marL="514350" indent="-514350">
              <a:buAutoNum type="alphaLcParenR"/>
            </a:pPr>
            <a:r>
              <a:rPr lang="en-US" sz="2400" dirty="0" smtClean="0"/>
              <a:t>New Satellites GOES-R and NPP (practical training)</a:t>
            </a:r>
          </a:p>
          <a:p>
            <a:pPr marL="514350" indent="-514350">
              <a:buAutoNum type="alphaLcParenR"/>
            </a:pPr>
            <a:r>
              <a:rPr lang="en-US" sz="2400" dirty="0" smtClean="0"/>
              <a:t>South American Desk for new satellite </a:t>
            </a:r>
            <a:r>
              <a:rPr lang="en-US" sz="2400" dirty="0" smtClean="0"/>
              <a:t>generation - </a:t>
            </a:r>
            <a:r>
              <a:rPr lang="en-US" sz="2400" dirty="0" smtClean="0"/>
              <a:t>the use of Satellite Data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Use of Satellite Data in RA III/IV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 smtClean="0"/>
              <a:t>What the Region Needs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8565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b="1" dirty="0"/>
              <a:t>USER PREPAREDNESS PLAN FOR THE TRANSITION TO THE NEW SATELLITE GENERATIONS</a:t>
            </a:r>
            <a:endParaRPr lang="en-US" dirty="0"/>
          </a:p>
          <a:p>
            <a:r>
              <a:rPr lang="en-US" dirty="0" smtClean="0"/>
              <a:t>Hands on – objective training on:</a:t>
            </a:r>
          </a:p>
          <a:p>
            <a:r>
              <a:rPr lang="en-US" dirty="0" smtClean="0"/>
              <a:t>How to receive the data, how  pre-process, what </a:t>
            </a:r>
            <a:r>
              <a:rPr lang="en-US" dirty="0" smtClean="0"/>
              <a:t>Applications software </a:t>
            </a:r>
            <a:r>
              <a:rPr lang="en-US" dirty="0" smtClean="0"/>
              <a:t>and stations, the satellite data will be available trough…., product visualization. The use of multichannel and products does not seem to be a great issue – right now!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446596" y="1700808"/>
            <a:ext cx="852021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Concentrated Effort Towards the Use of  Satellite New Generation</a:t>
            </a:r>
          </a:p>
          <a:p>
            <a:endParaRPr lang="en-US" sz="2400" b="1" i="1" dirty="0"/>
          </a:p>
          <a:p>
            <a:endParaRPr lang="en-US" sz="2400" b="1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Regular virtual meetings with the region.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Participation of </a:t>
            </a:r>
            <a:r>
              <a:rPr lang="en-US" sz="2400" dirty="0" err="1" smtClean="0"/>
              <a:t>Vlab</a:t>
            </a:r>
            <a:r>
              <a:rPr lang="en-US" sz="2400" dirty="0" smtClean="0"/>
              <a:t>, Comet, Regional Focus Group, </a:t>
            </a:r>
            <a:r>
              <a:rPr lang="en-US" sz="2400" dirty="0" err="1" smtClean="0"/>
              <a:t>CoE</a:t>
            </a:r>
            <a:r>
              <a:rPr lang="en-US" sz="2400" dirty="0" smtClean="0"/>
              <a:t>, ……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 smtClean="0"/>
              <a:t>Region presents the needs and doubts.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 smtClean="0"/>
              <a:t>Vendors Presentation of the proposal solutions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 smtClean="0"/>
              <a:t>Help to solve technical problems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 smtClean="0"/>
              <a:t>Specific Training Sections</a:t>
            </a:r>
          </a:p>
        </p:txBody>
      </p:sp>
    </p:spTree>
    <p:extLst>
      <p:ext uri="{BB962C8B-B14F-4D97-AF65-F5344CB8AC3E}">
        <p14:creationId xmlns:p14="http://schemas.microsoft.com/office/powerpoint/2010/main" val="75406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785794"/>
            <a:ext cx="5435600" cy="54800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99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142984"/>
            <a:ext cx="6858048" cy="5116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2195736" y="6356350"/>
            <a:ext cx="6696744" cy="365125"/>
          </a:xfrm>
        </p:spPr>
        <p:txBody>
          <a:bodyPr/>
          <a:lstStyle/>
          <a:p>
            <a:r>
              <a:rPr lang="en-US" dirty="0" smtClean="0"/>
              <a:t>NOAA Satellite Conference for Direct Readout, GOES/POES, and GOES-R/JPSS Users April 8-12,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8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408</Words>
  <Application>Microsoft Office PowerPoint</Application>
  <PresentationFormat>Apresentação na tela (4:3)</PresentationFormat>
  <Paragraphs>60</Paragraphs>
  <Slides>12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Apresentação do PowerPoint</vt:lpstr>
      <vt:lpstr>Outline</vt:lpstr>
      <vt:lpstr>Data Access</vt:lpstr>
      <vt:lpstr>Define the Scope of the user What Communities data requirements should be considered?</vt:lpstr>
      <vt:lpstr>The Use of Satellite Data in RA III/IV What the Region Needs</vt:lpstr>
      <vt:lpstr>Training</vt:lpstr>
      <vt:lpstr>Suggestion</vt:lpstr>
      <vt:lpstr>Apresentação do PowerPoint</vt:lpstr>
      <vt:lpstr>Apresentação do PowerPoint</vt:lpstr>
      <vt:lpstr>Example of Data Requirements  52 different products are presently on the list (distributed in 3 Priority levels: P1; P2; and P3). All the products would require, at least, a 2.1Mbps data rate for broadcasting.  http://satelite.cptec.inpe.br/geonetcast/br/datareq.html </vt:lpstr>
      <vt:lpstr>Data Requirements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Augusto Toledo Machado</dc:creator>
  <cp:lastModifiedBy>Luiz Augusto Toledo Machado</cp:lastModifiedBy>
  <cp:revision>47</cp:revision>
  <dcterms:created xsi:type="dcterms:W3CDTF">2013-03-28T11:07:20Z</dcterms:created>
  <dcterms:modified xsi:type="dcterms:W3CDTF">2013-11-28T16:34:07Z</dcterms:modified>
</cp:coreProperties>
</file>