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 bookmarkIdSeed="3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9090" r:id="rId2"/>
    <p:sldId id="9094" r:id="rId3"/>
    <p:sldId id="9099" r:id="rId4"/>
    <p:sldId id="9092" r:id="rId5"/>
    <p:sldId id="9095" r:id="rId6"/>
    <p:sldId id="9100" r:id="rId7"/>
    <p:sldId id="9089" r:id="rId8"/>
    <p:sldId id="9096" r:id="rId9"/>
    <p:sldId id="9097" r:id="rId10"/>
    <p:sldId id="9098" r:id="rId11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242" userDrawn="1">
          <p15:clr>
            <a:srgbClr val="547EBF"/>
          </p15:clr>
        </p15:guide>
        <p15:guide id="5" pos="438" userDrawn="1">
          <p15:clr>
            <a:srgbClr val="547EBF"/>
          </p15:clr>
        </p15:guide>
        <p15:guide id="6" pos="211" userDrawn="1">
          <p15:clr>
            <a:srgbClr val="A4A3A4"/>
          </p15:clr>
        </p15:guide>
        <p15:guide id="9" orient="horz" pos="232" userDrawn="1">
          <p15:clr>
            <a:srgbClr val="547EBF"/>
          </p15:clr>
        </p15:guide>
        <p15:guide id="19" orient="horz" pos="4088" userDrawn="1">
          <p15:clr>
            <a:srgbClr val="547EBF"/>
          </p15:clr>
        </p15:guide>
        <p15:guide id="20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1CC277-BDB3-5C5B-585A-69C85D1AAFA5}" name="Kaj Larsen" initials="KL" userId="S::klarsen@advanzia.com::b790ec7e-be21-4e02-ba3a-95f641178239" providerId="AD"/>
  <p188:author id="{AAF4BDB6-EC5A-7F23-B0F1-7945167EE1FC}" name="Arnaud Larrieu" initials="AL" userId="S::alarrieu@advanzia.com::81fe70eb-fef1-41ff-955e-7e6b50075c3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8181"/>
    <a:srgbClr val="FF6D6D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247" autoAdjust="0"/>
  </p:normalViewPr>
  <p:slideViewPr>
    <p:cSldViewPr snapToGrid="0" showGuides="1">
      <p:cViewPr varScale="1">
        <p:scale>
          <a:sx n="106" d="100"/>
          <a:sy n="106" d="100"/>
        </p:scale>
        <p:origin x="732" y="114"/>
      </p:cViewPr>
      <p:guideLst>
        <p:guide pos="7242"/>
        <p:guide pos="438"/>
        <p:guide pos="211"/>
        <p:guide orient="horz" pos="232"/>
        <p:guide orient="horz" pos="4088"/>
        <p:guide pos="74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31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GB" sz="1800" b="1" dirty="0">
                <a:solidFill>
                  <a:srgbClr val="000000"/>
                </a:solidFill>
              </a:rPr>
              <a:t>Level</a:t>
            </a:r>
            <a:r>
              <a:rPr lang="en-GB" sz="1800" b="1" baseline="0" dirty="0">
                <a:solidFill>
                  <a:srgbClr val="000000"/>
                </a:solidFill>
              </a:rPr>
              <a:t> of knowledge versus peers</a:t>
            </a:r>
            <a:endParaRPr lang="en-GB" sz="1800" b="1" dirty="0">
              <a:solidFill>
                <a:srgbClr val="000000"/>
              </a:solidFill>
            </a:endParaRPr>
          </a:p>
        </c:rich>
      </c:tx>
      <c:layout>
        <c:manualLayout>
          <c:xMode val="edge"/>
          <c:yMode val="edge"/>
          <c:x val="0.27749087374097958"/>
          <c:y val="8.886680824711969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Kaj Larsen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Sheet1!$A$2:$A$8</c:f>
              <c:numCache>
                <c:formatCode>#,##0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2.5</c:v>
                </c:pt>
                <c:pt idx="3">
                  <c:v>1.5</c:v>
                </c:pt>
                <c:pt idx="4">
                  <c:v>2.5</c:v>
                </c:pt>
                <c:pt idx="5">
                  <c:v>4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6F-4A2C-940A-9BF5FE67A0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0000"/>
              </a:solidFill>
              <a:ln w="9525">
                <a:solidFill>
                  <a:srgbClr val="000000"/>
                </a:solidFill>
              </a:ln>
              <a:effectLst/>
            </c:spPr>
          </c:marker>
          <c:cat>
            <c:numRef>
              <c:f>Sheet1!$A$2:$A$8</c:f>
              <c:numCache>
                <c:formatCode>#,##0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3.25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  <c:pt idx="4">
                  <c:v>3</c:v>
                </c:pt>
                <c:pt idx="5">
                  <c:v>2.75</c:v>
                </c:pt>
                <c:pt idx="6">
                  <c:v>2.75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6F-4A2C-940A-9BF5FE67A0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8101727"/>
        <c:axId val="1417856943"/>
      </c:radarChart>
      <c:catAx>
        <c:axId val="10681017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7856943"/>
        <c:crosses val="autoZero"/>
        <c:auto val="1"/>
        <c:lblAlgn val="ctr"/>
        <c:lblOffset val="100"/>
        <c:noMultiLvlLbl val="0"/>
      </c:catAx>
      <c:valAx>
        <c:axId val="1417856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10000"/>
                  <a:lumOff val="9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8101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BFD9B-6967-44CB-A533-67EB5B58AAFB}" type="datetime1">
              <a:rPr lang="en-GB" sz="1000" smtClean="0">
                <a:latin typeface="Arial" panose="020B0604020202020204" pitchFamily="34" charset="0"/>
                <a:cs typeface="Arial" panose="020B0604020202020204" pitchFamily="34" charset="0"/>
              </a:rPr>
              <a:t>14/06/2023</a:t>
            </a:fld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FILE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399B6-CEFE-443B-AC6C-014AA17C7EAC}" type="slidenum">
              <a:rPr lang="en-GB" sz="100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505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BC0207-CB4E-4D29-A012-B0FEC42178E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576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80000" indent="-180000" algn="l" defTabSz="914400" rtl="0" eaLnBrk="1" latinLnBrk="0" hangingPunct="1">
      <a:spcBef>
        <a:spcPts val="1200"/>
      </a:spcBef>
      <a:buFont typeface="Wingdings" panose="05000000000000000000" pitchFamily="2" charset="2"/>
      <a:buChar char="ü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60000" indent="-180000" algn="l" defTabSz="914400" rtl="0" eaLnBrk="1" latinLnBrk="0" hangingPunct="1">
      <a:spcBef>
        <a:spcPts val="600"/>
      </a:spcBef>
      <a:buFont typeface="Arial" panose="020B0604020202020204" pitchFamily="34" charset="0"/>
      <a:buChar char="‒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540000" indent="-144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90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08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C0207-CB4E-4D29-A012-B0FEC42178E1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18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0FE15E-3D0E-4665-9368-BB58B0B179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21"/>
          <a:stretch/>
        </p:blipFill>
        <p:spPr>
          <a:xfrm>
            <a:off x="0" y="-1800"/>
            <a:ext cx="12192000" cy="68598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>
            <a:off x="695325" y="0"/>
            <a:ext cx="4248150" cy="4010026"/>
          </a:xfrm>
          <a:prstGeom prst="rect">
            <a:avLst/>
          </a:prstGeom>
          <a:solidFill>
            <a:schemeClr val="tx1">
              <a:alpha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326" y="2349500"/>
            <a:ext cx="4248150" cy="1077700"/>
          </a:xfrm>
          <a:noFill/>
        </p:spPr>
        <p:txBody>
          <a:bodyPr lIns="72000" rIns="72000" anchor="b">
            <a:normAutofit/>
          </a:bodyPr>
          <a:lstStyle>
            <a:lvl1pPr algn="ctr">
              <a:defRPr sz="2400" b="1" cap="none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326" y="4561200"/>
            <a:ext cx="4248149" cy="1907231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838828-4A33-457E-B66A-77444B980D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2854" y="1106488"/>
            <a:ext cx="2133092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1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+ 2 Objec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3" y="378573"/>
            <a:ext cx="5040315" cy="11787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95325" y="1998971"/>
            <a:ext cx="2339975" cy="4030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6456363" y="368299"/>
            <a:ext cx="5040312" cy="28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5"/>
          </p:nvPr>
        </p:nvSpPr>
        <p:spPr>
          <a:xfrm>
            <a:off x="6456363" y="3209268"/>
            <a:ext cx="5040312" cy="28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6"/>
          </p:nvPr>
        </p:nvSpPr>
        <p:spPr>
          <a:xfrm>
            <a:off x="3395638" y="1997076"/>
            <a:ext cx="2340000" cy="403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955" y="6524624"/>
            <a:ext cx="315369" cy="3333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164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arge Objec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378573"/>
            <a:ext cx="4248150" cy="5642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735638" y="368301"/>
            <a:ext cx="5761037" cy="565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955" y="6524624"/>
            <a:ext cx="315369" cy="3333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994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arg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675" y="1286448"/>
            <a:ext cx="10800000" cy="52032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955" y="6524624"/>
            <a:ext cx="315369" cy="3333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557337"/>
            <a:ext cx="5040314" cy="4932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6456363" y="1557338"/>
            <a:ext cx="5038961" cy="4932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955" y="6524624"/>
            <a:ext cx="315369" cy="3333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141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Text Placeholder 2"/>
          <p:cNvSpPr>
            <a:spLocks noGrp="1"/>
          </p:cNvSpPr>
          <p:nvPr>
            <p:ph type="body" idx="1"/>
          </p:nvPr>
        </p:nvSpPr>
        <p:spPr>
          <a:xfrm>
            <a:off x="695325" y="1573213"/>
            <a:ext cx="5040314" cy="396875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95327" y="1989139"/>
            <a:ext cx="5040312" cy="4500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955" y="6524624"/>
            <a:ext cx="315369" cy="3333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5"/>
          </p:nvPr>
        </p:nvSpPr>
        <p:spPr>
          <a:xfrm>
            <a:off x="6456363" y="1573213"/>
            <a:ext cx="5040314" cy="396875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6"/>
          </p:nvPr>
        </p:nvSpPr>
        <p:spPr>
          <a:xfrm>
            <a:off x="6456365" y="1989139"/>
            <a:ext cx="5040312" cy="4500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043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49" y="378574"/>
            <a:ext cx="10800000" cy="89062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144" y="1557339"/>
            <a:ext cx="3240000" cy="493236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4470397" y="1557339"/>
            <a:ext cx="3240000" cy="49323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8248651" y="1557339"/>
            <a:ext cx="3240000" cy="49323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955" y="6524624"/>
            <a:ext cx="315369" cy="3333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172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611" y="380117"/>
            <a:ext cx="10800000" cy="900380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325" y="1558214"/>
            <a:ext cx="3238500" cy="430049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825" y="1989139"/>
            <a:ext cx="3240000" cy="450056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955" y="6524624"/>
            <a:ext cx="315369" cy="3333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472163" y="1557338"/>
            <a:ext cx="3240000" cy="430049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475163" y="1989139"/>
            <a:ext cx="3240000" cy="450056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2"/>
          </p:nvPr>
        </p:nvSpPr>
        <p:spPr>
          <a:xfrm>
            <a:off x="8255001" y="1557338"/>
            <a:ext cx="3238500" cy="430049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3"/>
          </p:nvPr>
        </p:nvSpPr>
        <p:spPr>
          <a:xfrm>
            <a:off x="8253501" y="1988263"/>
            <a:ext cx="3240000" cy="450056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58332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611" y="380116"/>
            <a:ext cx="10800000" cy="888297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2611" y="1557338"/>
            <a:ext cx="2340000" cy="49323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6334595" y="1557338"/>
            <a:ext cx="2340000" cy="49323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9150587" y="1557338"/>
            <a:ext cx="2340000" cy="49323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2"/>
          </p:nvPr>
        </p:nvSpPr>
        <p:spPr>
          <a:xfrm>
            <a:off x="3518603" y="1557338"/>
            <a:ext cx="2340000" cy="49323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955" y="6524624"/>
            <a:ext cx="315369" cy="3333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9708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611" y="380116"/>
            <a:ext cx="10800000" cy="888297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2611" y="1562100"/>
            <a:ext cx="2340000" cy="435893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2611" y="1993565"/>
            <a:ext cx="2340000" cy="449613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955" y="6524624"/>
            <a:ext cx="315369" cy="3333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0"/>
          </p:nvPr>
        </p:nvSpPr>
        <p:spPr>
          <a:xfrm>
            <a:off x="3522611" y="1562100"/>
            <a:ext cx="2340000" cy="435893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1"/>
          </p:nvPr>
        </p:nvSpPr>
        <p:spPr>
          <a:xfrm>
            <a:off x="3522611" y="1993565"/>
            <a:ext cx="2340000" cy="449613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2"/>
          </p:nvPr>
        </p:nvSpPr>
        <p:spPr>
          <a:xfrm>
            <a:off x="6342611" y="1562100"/>
            <a:ext cx="2340000" cy="435893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3"/>
          </p:nvPr>
        </p:nvSpPr>
        <p:spPr>
          <a:xfrm>
            <a:off x="6342611" y="1993565"/>
            <a:ext cx="2340000" cy="449613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9162611" y="1562100"/>
            <a:ext cx="2340000" cy="435893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5"/>
          </p:nvPr>
        </p:nvSpPr>
        <p:spPr>
          <a:xfrm>
            <a:off x="9162611" y="1993565"/>
            <a:ext cx="2340000" cy="449613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716342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+ Pictur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DFA95-35F3-1745-86BE-667B06E7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2816226"/>
            <a:ext cx="5040312" cy="32051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164C43-E970-F446-88F2-EE497445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contenu 6">
            <a:extLst>
              <a:ext uri="{FF2B5EF4-FFF2-40B4-BE49-F238E27FC236}">
                <a16:creationId xmlns:a16="http://schemas.microsoft.com/office/drawing/2014/main" id="{A1D62295-67CA-9A44-8883-33C80FD399F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156700" y="2816227"/>
            <a:ext cx="2339975" cy="367347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200"/>
            </a:lvl1pPr>
            <a:lvl2pPr marL="342900" indent="0" algn="l">
              <a:buFont typeface="Arial" panose="020B0604020202020204" pitchFamily="34" charset="0"/>
              <a:buNone/>
              <a:defRPr/>
            </a:lvl2pPr>
            <a:lvl3pPr marL="685800" indent="0" algn="l">
              <a:buFont typeface="Arial" panose="020B0604020202020204" pitchFamily="34" charset="0"/>
              <a:buNone/>
              <a:defRPr/>
            </a:lvl3pPr>
            <a:lvl4pPr marL="1028700" indent="0" algn="l">
              <a:buFont typeface="Arial" panose="020B0604020202020204" pitchFamily="34" charset="0"/>
              <a:buNone/>
              <a:defRPr/>
            </a:lvl4pPr>
            <a:lvl5pPr marL="1371600" indent="0" algn="l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Espace réservé du contenu 6">
            <a:extLst>
              <a:ext uri="{FF2B5EF4-FFF2-40B4-BE49-F238E27FC236}">
                <a16:creationId xmlns:a16="http://schemas.microsoft.com/office/drawing/2014/main" id="{A1D62295-67CA-9A44-8883-33C80FD399F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56363" y="2816225"/>
            <a:ext cx="2340000" cy="367347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200"/>
            </a:lvl1pPr>
            <a:lvl2pPr marL="342900" indent="0" algn="l">
              <a:buFont typeface="Arial" panose="020B0604020202020204" pitchFamily="34" charset="0"/>
              <a:buNone/>
              <a:defRPr/>
            </a:lvl2pPr>
            <a:lvl3pPr marL="685800" indent="0" algn="l">
              <a:buFont typeface="Arial" panose="020B0604020202020204" pitchFamily="34" charset="0"/>
              <a:buNone/>
              <a:defRPr/>
            </a:lvl3pPr>
            <a:lvl4pPr marL="1028700" indent="0" algn="l">
              <a:buFont typeface="Arial" panose="020B0604020202020204" pitchFamily="34" charset="0"/>
              <a:buNone/>
              <a:defRPr/>
            </a:lvl4pPr>
            <a:lvl5pPr marL="1371600" indent="0" algn="l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Espace réservé de l’image 9">
            <a:extLst>
              <a:ext uri="{FF2B5EF4-FFF2-40B4-BE49-F238E27FC236}">
                <a16:creationId xmlns:a16="http://schemas.microsoft.com/office/drawing/2014/main" id="{222B9353-3EEE-1244-A650-34330A9F607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3374" y="368301"/>
            <a:ext cx="11523663" cy="2160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955" y="6524624"/>
            <a:ext cx="315369" cy="3333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90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8409E3-F26E-4E27-A05C-FB2D71710A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704" r="5459" b="15645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>
            <a:off x="695325" y="0"/>
            <a:ext cx="4248150" cy="4010026"/>
          </a:xfrm>
          <a:prstGeom prst="rect">
            <a:avLst/>
          </a:prstGeom>
          <a:solidFill>
            <a:schemeClr val="tx1">
              <a:alpha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326" y="2349500"/>
            <a:ext cx="4248150" cy="1077700"/>
          </a:xfrm>
          <a:noFill/>
        </p:spPr>
        <p:txBody>
          <a:bodyPr lIns="72000" rIns="72000" anchor="b">
            <a:normAutofit/>
          </a:bodyPr>
          <a:lstStyle>
            <a:lvl1pPr algn="ctr">
              <a:defRPr sz="2400" b="1" cap="none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326" y="4561200"/>
            <a:ext cx="4248149" cy="1907231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FED8E5-AECF-4A0D-A202-7AF029694C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2854" y="1106488"/>
            <a:ext cx="2133092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52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 + Pictur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DFA95-35F3-1745-86BE-667B06E7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816226"/>
            <a:ext cx="5040313" cy="32051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164C43-E970-F446-88F2-EE497445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5" name="Espace réservé de l’image 9">
            <a:extLst>
              <a:ext uri="{FF2B5EF4-FFF2-40B4-BE49-F238E27FC236}">
                <a16:creationId xmlns:a16="http://schemas.microsoft.com/office/drawing/2014/main" id="{222B9353-3EEE-1244-A650-34330A9F607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3374" y="368301"/>
            <a:ext cx="11523663" cy="21752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955" y="6524624"/>
            <a:ext cx="315369" cy="3333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Espace réservé du contenu 6">
            <a:extLst>
              <a:ext uri="{FF2B5EF4-FFF2-40B4-BE49-F238E27FC236}">
                <a16:creationId xmlns:a16="http://schemas.microsoft.com/office/drawing/2014/main" id="{A1D62295-67CA-9A44-8883-33C80FD399F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56363" y="4554845"/>
            <a:ext cx="2340000" cy="1466543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200"/>
            </a:lvl1pPr>
            <a:lvl2pPr marL="342900" indent="0" algn="l">
              <a:buFont typeface="Arial" panose="020B0604020202020204" pitchFamily="34" charset="0"/>
              <a:buNone/>
              <a:defRPr/>
            </a:lvl2pPr>
            <a:lvl3pPr marL="685800" indent="0" algn="l">
              <a:buFont typeface="Arial" panose="020B0604020202020204" pitchFamily="34" charset="0"/>
              <a:buNone/>
              <a:defRPr/>
            </a:lvl3pPr>
            <a:lvl4pPr marL="1028700" indent="0" algn="l">
              <a:buFont typeface="Arial" panose="020B0604020202020204" pitchFamily="34" charset="0"/>
              <a:buNone/>
              <a:defRPr/>
            </a:lvl4pPr>
            <a:lvl5pPr marL="1371600" indent="0" algn="l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Espace réservé du contenu 6">
            <a:extLst>
              <a:ext uri="{FF2B5EF4-FFF2-40B4-BE49-F238E27FC236}">
                <a16:creationId xmlns:a16="http://schemas.microsoft.com/office/drawing/2014/main" id="{A1D62295-67CA-9A44-8883-33C80FD399F0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9155324" y="4554843"/>
            <a:ext cx="2340000" cy="146654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200"/>
            </a:lvl1pPr>
            <a:lvl2pPr marL="342900" indent="0" algn="l">
              <a:buFont typeface="Arial" panose="020B0604020202020204" pitchFamily="34" charset="0"/>
              <a:buNone/>
              <a:defRPr/>
            </a:lvl2pPr>
            <a:lvl3pPr marL="685800" indent="0" algn="l">
              <a:buFont typeface="Arial" panose="020B0604020202020204" pitchFamily="34" charset="0"/>
              <a:buNone/>
              <a:defRPr/>
            </a:lvl3pPr>
            <a:lvl4pPr marL="1028700" indent="0" algn="l">
              <a:buFont typeface="Arial" panose="020B0604020202020204" pitchFamily="34" charset="0"/>
              <a:buNone/>
              <a:defRPr/>
            </a:lvl4pPr>
            <a:lvl5pPr marL="1371600" indent="0" algn="l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Espace réservé du contenu 6">
            <a:extLst>
              <a:ext uri="{FF2B5EF4-FFF2-40B4-BE49-F238E27FC236}">
                <a16:creationId xmlns:a16="http://schemas.microsoft.com/office/drawing/2014/main" id="{A1D62295-67CA-9A44-8883-33C80FD399F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456363" y="2815918"/>
            <a:ext cx="2340000" cy="1466543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200"/>
            </a:lvl1pPr>
            <a:lvl2pPr marL="342900" indent="0" algn="l">
              <a:buFont typeface="Arial" panose="020B0604020202020204" pitchFamily="34" charset="0"/>
              <a:buNone/>
              <a:defRPr/>
            </a:lvl2pPr>
            <a:lvl3pPr marL="685800" indent="0" algn="l">
              <a:buFont typeface="Arial" panose="020B0604020202020204" pitchFamily="34" charset="0"/>
              <a:buNone/>
              <a:defRPr/>
            </a:lvl3pPr>
            <a:lvl4pPr marL="1028700" indent="0" algn="l">
              <a:buFont typeface="Arial" panose="020B0604020202020204" pitchFamily="34" charset="0"/>
              <a:buNone/>
              <a:defRPr/>
            </a:lvl4pPr>
            <a:lvl5pPr marL="1371600" indent="0" algn="l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Espace réservé du contenu 6">
            <a:extLst>
              <a:ext uri="{FF2B5EF4-FFF2-40B4-BE49-F238E27FC236}">
                <a16:creationId xmlns:a16="http://schemas.microsoft.com/office/drawing/2014/main" id="{A1D62295-67CA-9A44-8883-33C80FD399F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9155324" y="2815916"/>
            <a:ext cx="2340000" cy="146654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200"/>
            </a:lvl1pPr>
            <a:lvl2pPr marL="342900" indent="0" algn="l">
              <a:buFont typeface="Arial" panose="020B0604020202020204" pitchFamily="34" charset="0"/>
              <a:buNone/>
              <a:defRPr/>
            </a:lvl2pPr>
            <a:lvl3pPr marL="685800" indent="0" algn="l">
              <a:buFont typeface="Arial" panose="020B0604020202020204" pitchFamily="34" charset="0"/>
              <a:buNone/>
              <a:defRPr/>
            </a:lvl3pPr>
            <a:lvl4pPr marL="1028700" indent="0" algn="l">
              <a:buFont typeface="Arial" panose="020B0604020202020204" pitchFamily="34" charset="0"/>
              <a:buNone/>
              <a:defRPr/>
            </a:lvl4pPr>
            <a:lvl5pPr marL="1371600" indent="0" algn="l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5639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+ Pictur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DFA95-35F3-1745-86BE-667B06E7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2816226"/>
            <a:ext cx="5040312" cy="32051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164C43-E970-F446-88F2-EE497445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Espace réservé du contenu 6">
            <a:extLst>
              <a:ext uri="{FF2B5EF4-FFF2-40B4-BE49-F238E27FC236}">
                <a16:creationId xmlns:a16="http://schemas.microsoft.com/office/drawing/2014/main" id="{A1D62295-67CA-9A44-8883-33C80FD399F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56363" y="2816226"/>
            <a:ext cx="5040312" cy="3205162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200"/>
            </a:lvl1pPr>
            <a:lvl2pPr marL="342900" indent="0" algn="l">
              <a:buFont typeface="Arial" panose="020B0604020202020204" pitchFamily="34" charset="0"/>
              <a:buNone/>
              <a:defRPr/>
            </a:lvl2pPr>
            <a:lvl3pPr marL="685800" indent="0" algn="l">
              <a:buFont typeface="Arial" panose="020B0604020202020204" pitchFamily="34" charset="0"/>
              <a:buNone/>
              <a:defRPr/>
            </a:lvl3pPr>
            <a:lvl4pPr marL="1028700" indent="0" algn="l">
              <a:buFont typeface="Arial" panose="020B0604020202020204" pitchFamily="34" charset="0"/>
              <a:buNone/>
              <a:defRPr/>
            </a:lvl4pPr>
            <a:lvl5pPr marL="1371600" indent="0" algn="l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955" y="6524624"/>
            <a:ext cx="315369" cy="3333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Espace réservé de l’image 9">
            <a:extLst>
              <a:ext uri="{FF2B5EF4-FFF2-40B4-BE49-F238E27FC236}">
                <a16:creationId xmlns:a16="http://schemas.microsoft.com/office/drawing/2014/main" id="{222B9353-3EEE-1244-A650-34330A9F607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3374" y="368301"/>
            <a:ext cx="11523663" cy="2160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42052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 - 4 B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DFA95-35F3-1745-86BE-667B06E7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68300"/>
            <a:ext cx="10801349" cy="90011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164C43-E970-F446-88F2-EE497445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3E27D25-E0E5-5147-86F0-9211F408B4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1199" y="3902869"/>
            <a:ext cx="2108200" cy="2118519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b="1"/>
            </a:lvl1pPr>
            <a:lvl2pPr marL="342900" indent="0" algn="l">
              <a:buFont typeface="Arial" panose="020B0604020202020204" pitchFamily="34" charset="0"/>
              <a:buNone/>
              <a:defRPr/>
            </a:lvl2pPr>
            <a:lvl3pPr marL="685800" indent="0" algn="l">
              <a:buFont typeface="Arial" panose="020B0604020202020204" pitchFamily="34" charset="0"/>
              <a:buNone/>
              <a:defRPr/>
            </a:lvl3pPr>
            <a:lvl4pPr marL="1028700" indent="0" algn="l">
              <a:buFont typeface="Arial" panose="020B0604020202020204" pitchFamily="34" charset="0"/>
              <a:buNone/>
              <a:defRPr/>
            </a:lvl4pPr>
            <a:lvl5pPr marL="1371600" indent="0" algn="l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Espace réservé de l’image 12">
            <a:extLst>
              <a:ext uri="{FF2B5EF4-FFF2-40B4-BE49-F238E27FC236}">
                <a16:creationId xmlns:a16="http://schemas.microsoft.com/office/drawing/2014/main" id="{6074163C-A192-9F4C-BB0B-89E9B2F3186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200" y="1586862"/>
            <a:ext cx="2108199" cy="2068972"/>
          </a:xfrm>
          <a:prstGeom prst="ellipse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18" name="Espace réservé du contenu 6">
            <a:extLst>
              <a:ext uri="{FF2B5EF4-FFF2-40B4-BE49-F238E27FC236}">
                <a16:creationId xmlns:a16="http://schemas.microsoft.com/office/drawing/2014/main" id="{73E27D25-E0E5-5147-86F0-9211F408B45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388474" y="3902869"/>
            <a:ext cx="2108200" cy="2118519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b="1"/>
            </a:lvl1pPr>
            <a:lvl2pPr marL="342900" indent="0" algn="l">
              <a:buFont typeface="Arial" panose="020B0604020202020204" pitchFamily="34" charset="0"/>
              <a:buNone/>
              <a:defRPr/>
            </a:lvl2pPr>
            <a:lvl3pPr marL="685800" indent="0" algn="l">
              <a:buFont typeface="Arial" panose="020B0604020202020204" pitchFamily="34" charset="0"/>
              <a:buNone/>
              <a:defRPr/>
            </a:lvl3pPr>
            <a:lvl4pPr marL="1028700" indent="0" algn="l">
              <a:buFont typeface="Arial" panose="020B0604020202020204" pitchFamily="34" charset="0"/>
              <a:buNone/>
              <a:defRPr/>
            </a:lvl4pPr>
            <a:lvl5pPr marL="1371600" indent="0" algn="l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Espace réservé de l’image 12">
            <a:extLst>
              <a:ext uri="{FF2B5EF4-FFF2-40B4-BE49-F238E27FC236}">
                <a16:creationId xmlns:a16="http://schemas.microsoft.com/office/drawing/2014/main" id="{6074163C-A192-9F4C-BB0B-89E9B2F3186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88475" y="1586862"/>
            <a:ext cx="2108199" cy="2068972"/>
          </a:xfrm>
          <a:prstGeom prst="ellipse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23" name="Espace réservé du contenu 6">
            <a:extLst>
              <a:ext uri="{FF2B5EF4-FFF2-40B4-BE49-F238E27FC236}">
                <a16:creationId xmlns:a16="http://schemas.microsoft.com/office/drawing/2014/main" id="{73E27D25-E0E5-5147-86F0-9211F408B45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96049" y="3902869"/>
            <a:ext cx="2108200" cy="2118519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b="1"/>
            </a:lvl1pPr>
            <a:lvl2pPr marL="342900" indent="0" algn="l">
              <a:buFont typeface="Arial" panose="020B0604020202020204" pitchFamily="34" charset="0"/>
              <a:buNone/>
              <a:defRPr/>
            </a:lvl2pPr>
            <a:lvl3pPr marL="685800" indent="0" algn="l">
              <a:buFont typeface="Arial" panose="020B0604020202020204" pitchFamily="34" charset="0"/>
              <a:buNone/>
              <a:defRPr/>
            </a:lvl3pPr>
            <a:lvl4pPr marL="1028700" indent="0" algn="l">
              <a:buFont typeface="Arial" panose="020B0604020202020204" pitchFamily="34" charset="0"/>
              <a:buNone/>
              <a:defRPr/>
            </a:lvl4pPr>
            <a:lvl5pPr marL="1371600" indent="0" algn="l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Espace réservé de l’image 12">
            <a:extLst>
              <a:ext uri="{FF2B5EF4-FFF2-40B4-BE49-F238E27FC236}">
                <a16:creationId xmlns:a16="http://schemas.microsoft.com/office/drawing/2014/main" id="{6074163C-A192-9F4C-BB0B-89E9B2F318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496050" y="1592263"/>
            <a:ext cx="2108199" cy="2068972"/>
          </a:xfrm>
          <a:prstGeom prst="ellipse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25" name="Espace réservé du contenu 6">
            <a:extLst>
              <a:ext uri="{FF2B5EF4-FFF2-40B4-BE49-F238E27FC236}">
                <a16:creationId xmlns:a16="http://schemas.microsoft.com/office/drawing/2014/main" id="{73E27D25-E0E5-5147-86F0-9211F408B458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603624" y="3902869"/>
            <a:ext cx="2108200" cy="2118519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b="1"/>
            </a:lvl1pPr>
            <a:lvl2pPr marL="342900" indent="0" algn="l">
              <a:buFont typeface="Arial" panose="020B0604020202020204" pitchFamily="34" charset="0"/>
              <a:buNone/>
              <a:defRPr/>
            </a:lvl2pPr>
            <a:lvl3pPr marL="685800" indent="0" algn="l">
              <a:buFont typeface="Arial" panose="020B0604020202020204" pitchFamily="34" charset="0"/>
              <a:buNone/>
              <a:defRPr/>
            </a:lvl3pPr>
            <a:lvl4pPr marL="1028700" indent="0" algn="l">
              <a:buFont typeface="Arial" panose="020B0604020202020204" pitchFamily="34" charset="0"/>
              <a:buNone/>
              <a:defRPr/>
            </a:lvl4pPr>
            <a:lvl5pPr marL="1371600" indent="0" algn="l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Espace réservé de l’image 12">
            <a:extLst>
              <a:ext uri="{FF2B5EF4-FFF2-40B4-BE49-F238E27FC236}">
                <a16:creationId xmlns:a16="http://schemas.microsoft.com/office/drawing/2014/main" id="{6074163C-A192-9F4C-BB0B-89E9B2F3186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603625" y="1586862"/>
            <a:ext cx="2108199" cy="2068972"/>
          </a:xfrm>
          <a:prstGeom prst="ellipse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955" y="6524624"/>
            <a:ext cx="315369" cy="3333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9146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Slide - 8 B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DFA95-35F3-1745-86BE-667B06E7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68300"/>
            <a:ext cx="10801349" cy="90011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164C43-E970-F446-88F2-EE497445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3" name="Espace réservé de l’image 12">
            <a:extLst>
              <a:ext uri="{FF2B5EF4-FFF2-40B4-BE49-F238E27FC236}">
                <a16:creationId xmlns:a16="http://schemas.microsoft.com/office/drawing/2014/main" id="{6074163C-A192-9F4C-BB0B-89E9B2F3186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1674" y="1600735"/>
            <a:ext cx="1440000" cy="1440000"/>
          </a:xfrm>
          <a:prstGeom prst="ellipse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685800" y="3120845"/>
            <a:ext cx="2339975" cy="362926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21"/>
          </p:nvPr>
        </p:nvSpPr>
        <p:spPr>
          <a:xfrm>
            <a:off x="685800" y="3423987"/>
            <a:ext cx="2339975" cy="362926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955" y="6524624"/>
            <a:ext cx="315369" cy="3333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0" name="Espace réservé de l’image 12">
            <a:extLst>
              <a:ext uri="{FF2B5EF4-FFF2-40B4-BE49-F238E27FC236}">
                <a16:creationId xmlns:a16="http://schemas.microsoft.com/office/drawing/2014/main" id="{6074163C-A192-9F4C-BB0B-89E9B2F3186F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3510163" y="1599116"/>
            <a:ext cx="1440000" cy="1440000"/>
          </a:xfrm>
          <a:prstGeom prst="ellipse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62"/>
          </p:nvPr>
        </p:nvSpPr>
        <p:spPr>
          <a:xfrm>
            <a:off x="3509433" y="3119226"/>
            <a:ext cx="2339975" cy="362926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63"/>
          </p:nvPr>
        </p:nvSpPr>
        <p:spPr>
          <a:xfrm>
            <a:off x="3509432" y="3419475"/>
            <a:ext cx="2339975" cy="362926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Espace réservé de l’image 12">
            <a:extLst>
              <a:ext uri="{FF2B5EF4-FFF2-40B4-BE49-F238E27FC236}">
                <a16:creationId xmlns:a16="http://schemas.microsoft.com/office/drawing/2014/main" id="{6074163C-A192-9F4C-BB0B-89E9B2F3186F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6334527" y="1601403"/>
            <a:ext cx="1440000" cy="1440000"/>
          </a:xfrm>
          <a:prstGeom prst="ellipse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idx="65"/>
          </p:nvPr>
        </p:nvSpPr>
        <p:spPr>
          <a:xfrm>
            <a:off x="6333066" y="3121897"/>
            <a:ext cx="2339975" cy="362926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66"/>
          </p:nvPr>
        </p:nvSpPr>
        <p:spPr>
          <a:xfrm>
            <a:off x="6334528" y="3426437"/>
            <a:ext cx="2339975" cy="362926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6" name="Espace réservé de l’image 12">
            <a:extLst>
              <a:ext uri="{FF2B5EF4-FFF2-40B4-BE49-F238E27FC236}">
                <a16:creationId xmlns:a16="http://schemas.microsoft.com/office/drawing/2014/main" id="{6074163C-A192-9F4C-BB0B-89E9B2F3186F}"/>
              </a:ext>
            </a:extLst>
          </p:cNvPr>
          <p:cNvSpPr>
            <a:spLocks noGrp="1"/>
          </p:cNvSpPr>
          <p:nvPr>
            <p:ph type="pic" sz="quarter" idx="67"/>
          </p:nvPr>
        </p:nvSpPr>
        <p:spPr>
          <a:xfrm>
            <a:off x="9146190" y="1599116"/>
            <a:ext cx="1440000" cy="1440000"/>
          </a:xfrm>
          <a:prstGeom prst="ellipse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idx="68"/>
          </p:nvPr>
        </p:nvSpPr>
        <p:spPr>
          <a:xfrm>
            <a:off x="9156700" y="3119226"/>
            <a:ext cx="2339975" cy="362926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69"/>
          </p:nvPr>
        </p:nvSpPr>
        <p:spPr>
          <a:xfrm>
            <a:off x="9146191" y="3422368"/>
            <a:ext cx="2339975" cy="362926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3" name="Espace réservé de l’image 12">
            <a:extLst>
              <a:ext uri="{FF2B5EF4-FFF2-40B4-BE49-F238E27FC236}">
                <a16:creationId xmlns:a16="http://schemas.microsoft.com/office/drawing/2014/main" id="{6074163C-A192-9F4C-BB0B-89E9B2F3186F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704849" y="4032854"/>
            <a:ext cx="1440000" cy="1440000"/>
          </a:xfrm>
          <a:prstGeom prst="ellipse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74" name="Text Placeholder 2"/>
          <p:cNvSpPr>
            <a:spLocks noGrp="1"/>
          </p:cNvSpPr>
          <p:nvPr>
            <p:ph type="body" idx="71"/>
          </p:nvPr>
        </p:nvSpPr>
        <p:spPr>
          <a:xfrm>
            <a:off x="688975" y="5552964"/>
            <a:ext cx="2339975" cy="362926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5" name="Text Placeholder 2"/>
          <p:cNvSpPr>
            <a:spLocks noGrp="1"/>
          </p:cNvSpPr>
          <p:nvPr>
            <p:ph type="body" idx="72"/>
          </p:nvPr>
        </p:nvSpPr>
        <p:spPr>
          <a:xfrm>
            <a:off x="688975" y="5856106"/>
            <a:ext cx="2339975" cy="362926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6" name="Espace réservé de l’image 12">
            <a:extLst>
              <a:ext uri="{FF2B5EF4-FFF2-40B4-BE49-F238E27FC236}">
                <a16:creationId xmlns:a16="http://schemas.microsoft.com/office/drawing/2014/main" id="{6074163C-A192-9F4C-BB0B-89E9B2F3186F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3513339" y="4031235"/>
            <a:ext cx="1440000" cy="1440000"/>
          </a:xfrm>
          <a:prstGeom prst="ellipse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77" name="Text Placeholder 2"/>
          <p:cNvSpPr>
            <a:spLocks noGrp="1"/>
          </p:cNvSpPr>
          <p:nvPr>
            <p:ph type="body" idx="74"/>
          </p:nvPr>
        </p:nvSpPr>
        <p:spPr>
          <a:xfrm>
            <a:off x="3512608" y="5551345"/>
            <a:ext cx="2339975" cy="362926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8" name="Text Placeholder 2"/>
          <p:cNvSpPr>
            <a:spLocks noGrp="1"/>
          </p:cNvSpPr>
          <p:nvPr>
            <p:ph type="body" idx="75"/>
          </p:nvPr>
        </p:nvSpPr>
        <p:spPr>
          <a:xfrm>
            <a:off x="3512607" y="5851594"/>
            <a:ext cx="2339975" cy="362926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9" name="Espace réservé de l’image 12">
            <a:extLst>
              <a:ext uri="{FF2B5EF4-FFF2-40B4-BE49-F238E27FC236}">
                <a16:creationId xmlns:a16="http://schemas.microsoft.com/office/drawing/2014/main" id="{6074163C-A192-9F4C-BB0B-89E9B2F3186F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6337702" y="4033522"/>
            <a:ext cx="1440000" cy="1440000"/>
          </a:xfrm>
          <a:prstGeom prst="ellipse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80" name="Text Placeholder 2"/>
          <p:cNvSpPr>
            <a:spLocks noGrp="1"/>
          </p:cNvSpPr>
          <p:nvPr>
            <p:ph type="body" idx="77"/>
          </p:nvPr>
        </p:nvSpPr>
        <p:spPr>
          <a:xfrm>
            <a:off x="6336241" y="5554016"/>
            <a:ext cx="2339975" cy="362926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81" name="Text Placeholder 2"/>
          <p:cNvSpPr>
            <a:spLocks noGrp="1"/>
          </p:cNvSpPr>
          <p:nvPr>
            <p:ph type="body" idx="78"/>
          </p:nvPr>
        </p:nvSpPr>
        <p:spPr>
          <a:xfrm>
            <a:off x="6337703" y="5858556"/>
            <a:ext cx="2339975" cy="362926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82" name="Espace réservé de l’image 12">
            <a:extLst>
              <a:ext uri="{FF2B5EF4-FFF2-40B4-BE49-F238E27FC236}">
                <a16:creationId xmlns:a16="http://schemas.microsoft.com/office/drawing/2014/main" id="{6074163C-A192-9F4C-BB0B-89E9B2F3186F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9149365" y="4031235"/>
            <a:ext cx="1440000" cy="1440000"/>
          </a:xfrm>
          <a:prstGeom prst="ellipse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83" name="Text Placeholder 2"/>
          <p:cNvSpPr>
            <a:spLocks noGrp="1"/>
          </p:cNvSpPr>
          <p:nvPr>
            <p:ph type="body" idx="80"/>
          </p:nvPr>
        </p:nvSpPr>
        <p:spPr>
          <a:xfrm>
            <a:off x="9159875" y="5551345"/>
            <a:ext cx="2339975" cy="362926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84" name="Text Placeholder 2"/>
          <p:cNvSpPr>
            <a:spLocks noGrp="1"/>
          </p:cNvSpPr>
          <p:nvPr>
            <p:ph type="body" idx="81"/>
          </p:nvPr>
        </p:nvSpPr>
        <p:spPr>
          <a:xfrm>
            <a:off x="9149366" y="5854487"/>
            <a:ext cx="2339975" cy="362926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8253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o Slide - 6 B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DFA95-35F3-1745-86BE-667B06E7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68300"/>
            <a:ext cx="10801349" cy="88484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164C43-E970-F446-88F2-EE497445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2" name="Espace réservé de l’image 12">
            <a:extLst>
              <a:ext uri="{FF2B5EF4-FFF2-40B4-BE49-F238E27FC236}">
                <a16:creationId xmlns:a16="http://schemas.microsoft.com/office/drawing/2014/main" id="{6074163C-A192-9F4C-BB0B-89E9B2F3186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72574" y="1600735"/>
            <a:ext cx="1440000" cy="1440000"/>
          </a:xfrm>
          <a:prstGeom prst="ellipse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73" name="Text Placeholder 2"/>
          <p:cNvSpPr>
            <a:spLocks noGrp="1"/>
          </p:cNvSpPr>
          <p:nvPr>
            <p:ph type="body" idx="1"/>
          </p:nvPr>
        </p:nvSpPr>
        <p:spPr>
          <a:xfrm>
            <a:off x="9156700" y="3120845"/>
            <a:ext cx="2339975" cy="362926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idx="21"/>
          </p:nvPr>
        </p:nvSpPr>
        <p:spPr>
          <a:xfrm>
            <a:off x="9156700" y="3423987"/>
            <a:ext cx="2339975" cy="362926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5" name="Espace réservé de l’image 12">
            <a:extLst>
              <a:ext uri="{FF2B5EF4-FFF2-40B4-BE49-F238E27FC236}">
                <a16:creationId xmlns:a16="http://schemas.microsoft.com/office/drawing/2014/main" id="{6074163C-A192-9F4C-BB0B-89E9B2F318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04850" y="1601788"/>
            <a:ext cx="1440000" cy="1440000"/>
          </a:xfrm>
          <a:prstGeom prst="ellipse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76" name="Text Placeholder 2"/>
          <p:cNvSpPr>
            <a:spLocks noGrp="1"/>
          </p:cNvSpPr>
          <p:nvPr>
            <p:ph type="body" idx="23"/>
          </p:nvPr>
        </p:nvSpPr>
        <p:spPr>
          <a:xfrm>
            <a:off x="688976" y="3121898"/>
            <a:ext cx="2339975" cy="362926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7" name="Text Placeholder 2"/>
          <p:cNvSpPr>
            <a:spLocks noGrp="1"/>
          </p:cNvSpPr>
          <p:nvPr>
            <p:ph type="body" idx="24"/>
          </p:nvPr>
        </p:nvSpPr>
        <p:spPr>
          <a:xfrm>
            <a:off x="688976" y="3425040"/>
            <a:ext cx="2339975" cy="362926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8" name="Espace réservé de l’image 12">
            <a:extLst>
              <a:ext uri="{FF2B5EF4-FFF2-40B4-BE49-F238E27FC236}">
                <a16:creationId xmlns:a16="http://schemas.microsoft.com/office/drawing/2014/main" id="{6074163C-A192-9F4C-BB0B-89E9B2F3186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938712" y="1600735"/>
            <a:ext cx="1440000" cy="1440000"/>
          </a:xfrm>
          <a:prstGeom prst="ellipse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idx="26"/>
          </p:nvPr>
        </p:nvSpPr>
        <p:spPr>
          <a:xfrm>
            <a:off x="4922838" y="3120845"/>
            <a:ext cx="2339975" cy="362926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80" name="Text Placeholder 2"/>
          <p:cNvSpPr>
            <a:spLocks noGrp="1"/>
          </p:cNvSpPr>
          <p:nvPr>
            <p:ph type="body" idx="27"/>
          </p:nvPr>
        </p:nvSpPr>
        <p:spPr>
          <a:xfrm>
            <a:off x="4922838" y="3423987"/>
            <a:ext cx="2339975" cy="362926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81" name="Espace réservé de l’image 12">
            <a:extLst>
              <a:ext uri="{FF2B5EF4-FFF2-40B4-BE49-F238E27FC236}">
                <a16:creationId xmlns:a16="http://schemas.microsoft.com/office/drawing/2014/main" id="{6074163C-A192-9F4C-BB0B-89E9B2F3186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169398" y="4034252"/>
            <a:ext cx="1440000" cy="1440000"/>
          </a:xfrm>
          <a:prstGeom prst="ellipse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82" name="Text Placeholder 2"/>
          <p:cNvSpPr>
            <a:spLocks noGrp="1"/>
          </p:cNvSpPr>
          <p:nvPr>
            <p:ph type="body" idx="29"/>
          </p:nvPr>
        </p:nvSpPr>
        <p:spPr>
          <a:xfrm>
            <a:off x="9153524" y="5554362"/>
            <a:ext cx="2339975" cy="362926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83" name="Text Placeholder 2"/>
          <p:cNvSpPr>
            <a:spLocks noGrp="1"/>
          </p:cNvSpPr>
          <p:nvPr>
            <p:ph type="body" idx="30"/>
          </p:nvPr>
        </p:nvSpPr>
        <p:spPr>
          <a:xfrm>
            <a:off x="9153524" y="5857504"/>
            <a:ext cx="2339975" cy="362926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84" name="Espace réservé de l’image 12">
            <a:extLst>
              <a:ext uri="{FF2B5EF4-FFF2-40B4-BE49-F238E27FC236}">
                <a16:creationId xmlns:a16="http://schemas.microsoft.com/office/drawing/2014/main" id="{6074163C-A192-9F4C-BB0B-89E9B2F3186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01674" y="4035305"/>
            <a:ext cx="1440000" cy="1440000"/>
          </a:xfrm>
          <a:prstGeom prst="ellipse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85" name="Text Placeholder 2"/>
          <p:cNvSpPr>
            <a:spLocks noGrp="1"/>
          </p:cNvSpPr>
          <p:nvPr>
            <p:ph type="body" idx="32"/>
          </p:nvPr>
        </p:nvSpPr>
        <p:spPr>
          <a:xfrm>
            <a:off x="685800" y="5555415"/>
            <a:ext cx="2339975" cy="362926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86" name="Text Placeholder 2"/>
          <p:cNvSpPr>
            <a:spLocks noGrp="1"/>
          </p:cNvSpPr>
          <p:nvPr>
            <p:ph type="body" idx="33"/>
          </p:nvPr>
        </p:nvSpPr>
        <p:spPr>
          <a:xfrm>
            <a:off x="685800" y="5858557"/>
            <a:ext cx="2339975" cy="362926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87" name="Espace réservé de l’image 12">
            <a:extLst>
              <a:ext uri="{FF2B5EF4-FFF2-40B4-BE49-F238E27FC236}">
                <a16:creationId xmlns:a16="http://schemas.microsoft.com/office/drawing/2014/main" id="{6074163C-A192-9F4C-BB0B-89E9B2F3186F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935536" y="4034252"/>
            <a:ext cx="1440000" cy="1440000"/>
          </a:xfrm>
          <a:prstGeom prst="ellipse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88" name="Text Placeholder 2"/>
          <p:cNvSpPr>
            <a:spLocks noGrp="1"/>
          </p:cNvSpPr>
          <p:nvPr>
            <p:ph type="body" idx="35"/>
          </p:nvPr>
        </p:nvSpPr>
        <p:spPr>
          <a:xfrm>
            <a:off x="4919662" y="5554362"/>
            <a:ext cx="2339975" cy="362926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89" name="Text Placeholder 2"/>
          <p:cNvSpPr>
            <a:spLocks noGrp="1"/>
          </p:cNvSpPr>
          <p:nvPr>
            <p:ph type="body" idx="36"/>
          </p:nvPr>
        </p:nvSpPr>
        <p:spPr>
          <a:xfrm>
            <a:off x="4919662" y="5857504"/>
            <a:ext cx="2339975" cy="362926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955" y="6524624"/>
            <a:ext cx="315369" cy="3333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0561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4" y="378573"/>
            <a:ext cx="10800000" cy="8898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95325" y="1996124"/>
            <a:ext cx="2520000" cy="252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569177" y="1989138"/>
            <a:ext cx="3708000" cy="25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7783513" y="1996124"/>
            <a:ext cx="3708000" cy="25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955" y="6524624"/>
            <a:ext cx="315369" cy="3333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44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 - 1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378573"/>
            <a:ext cx="4248150" cy="22582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735638" y="368301"/>
            <a:ext cx="5761037" cy="612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95325" y="2816225"/>
            <a:ext cx="4248150" cy="3673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955" y="6524624"/>
            <a:ext cx="315369" cy="3333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2083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955" y="6524624"/>
            <a:ext cx="315369" cy="3333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790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955" y="6524624"/>
            <a:ext cx="315369" cy="3333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Title 4 Contents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695324" y="1993041"/>
            <a:ext cx="5148000" cy="1512000"/>
          </a:xfrm>
        </p:spPr>
        <p:txBody>
          <a:bodyPr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0" name="Content Placeholder 7"/>
          <p:cNvSpPr>
            <a:spLocks noGrp="1"/>
          </p:cNvSpPr>
          <p:nvPr>
            <p:ph sz="quarter" idx="22"/>
          </p:nvPr>
        </p:nvSpPr>
        <p:spPr>
          <a:xfrm>
            <a:off x="6348412" y="1993041"/>
            <a:ext cx="5148000" cy="15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3" name="Content Placeholder 7"/>
          <p:cNvSpPr>
            <a:spLocks noGrp="1"/>
          </p:cNvSpPr>
          <p:nvPr>
            <p:ph sz="quarter" idx="25"/>
          </p:nvPr>
        </p:nvSpPr>
        <p:spPr>
          <a:xfrm>
            <a:off x="695324" y="4515331"/>
            <a:ext cx="5148000" cy="15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6" name="Content Placeholder 7"/>
          <p:cNvSpPr>
            <a:spLocks noGrp="1"/>
          </p:cNvSpPr>
          <p:nvPr>
            <p:ph sz="quarter" idx="28"/>
          </p:nvPr>
        </p:nvSpPr>
        <p:spPr>
          <a:xfrm>
            <a:off x="6347060" y="4515331"/>
            <a:ext cx="5148000" cy="15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95325" y="1268413"/>
            <a:ext cx="5148263" cy="323850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200"/>
              </a:spcBef>
              <a:buNone/>
              <a:defRPr lang="en-GB" sz="18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2"/>
          </p:nvPr>
        </p:nvSpPr>
        <p:spPr>
          <a:xfrm>
            <a:off x="695325" y="1592263"/>
            <a:ext cx="5148263" cy="387938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3"/>
          </p:nvPr>
        </p:nvSpPr>
        <p:spPr>
          <a:xfrm>
            <a:off x="6348414" y="1269206"/>
            <a:ext cx="5148263" cy="323850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200"/>
              </a:spcBef>
              <a:buNone/>
              <a:defRPr lang="en-GB" sz="18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4"/>
          </p:nvPr>
        </p:nvSpPr>
        <p:spPr>
          <a:xfrm>
            <a:off x="6348414" y="1593056"/>
            <a:ext cx="5148263" cy="387938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5"/>
          </p:nvPr>
        </p:nvSpPr>
        <p:spPr>
          <a:xfrm>
            <a:off x="697549" y="3801110"/>
            <a:ext cx="5148263" cy="323850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200"/>
              </a:spcBef>
              <a:buNone/>
              <a:defRPr lang="en-GB" sz="18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idx="16"/>
          </p:nvPr>
        </p:nvSpPr>
        <p:spPr>
          <a:xfrm>
            <a:off x="697549" y="4124960"/>
            <a:ext cx="5148263" cy="387938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17"/>
          </p:nvPr>
        </p:nvSpPr>
        <p:spPr>
          <a:xfrm>
            <a:off x="6347062" y="3801110"/>
            <a:ext cx="5148263" cy="323850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200"/>
              </a:spcBef>
              <a:buNone/>
              <a:defRPr lang="en-GB" sz="18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18"/>
          </p:nvPr>
        </p:nvSpPr>
        <p:spPr>
          <a:xfrm>
            <a:off x="6347062" y="4124960"/>
            <a:ext cx="5148263" cy="387938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955" y="6524624"/>
            <a:ext cx="315369" cy="3333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43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8409E3-F26E-4E27-A05C-FB2D71710A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089" r="9262" b="16351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>
            <a:off x="695325" y="0"/>
            <a:ext cx="4248150" cy="4010026"/>
          </a:xfrm>
          <a:prstGeom prst="rect">
            <a:avLst/>
          </a:prstGeom>
          <a:solidFill>
            <a:schemeClr val="tx1">
              <a:alpha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326" y="2349500"/>
            <a:ext cx="4248150" cy="1077700"/>
          </a:xfrm>
          <a:noFill/>
        </p:spPr>
        <p:txBody>
          <a:bodyPr lIns="72000" rIns="72000" anchor="b">
            <a:normAutofit/>
          </a:bodyPr>
          <a:lstStyle>
            <a:lvl1pPr algn="ctr">
              <a:defRPr sz="2400" b="1" cap="none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326" y="4561200"/>
            <a:ext cx="4248149" cy="1907231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FED8E5-AECF-4A0D-A202-7AF029694C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2854" y="1106488"/>
            <a:ext cx="2133092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040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Title 4 Content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695324" y="1268413"/>
            <a:ext cx="5148263" cy="2160000"/>
          </a:xfrm>
          <a:prstGeom prst="rect">
            <a:avLst/>
          </a:prstGeom>
          <a:solidFill>
            <a:srgbClr val="323232">
              <a:lumMod val="10000"/>
              <a:lumOff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idx="1"/>
          </p:nvPr>
        </p:nvSpPr>
        <p:spPr>
          <a:xfrm>
            <a:off x="695325" y="1268413"/>
            <a:ext cx="5148263" cy="323850"/>
          </a:xfrm>
          <a:ln>
            <a:noFill/>
          </a:ln>
        </p:spPr>
        <p:txBody>
          <a:bodyPr lIns="10800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200"/>
              </a:spcBef>
              <a:buNone/>
              <a:defRPr lang="en-GB" sz="18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2"/>
          </p:nvPr>
        </p:nvSpPr>
        <p:spPr>
          <a:xfrm>
            <a:off x="695325" y="1592263"/>
            <a:ext cx="5148263" cy="387938"/>
          </a:xfrm>
          <a:ln>
            <a:noFill/>
          </a:ln>
        </p:spPr>
        <p:txBody>
          <a:bodyPr lIns="10800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348413" y="1269206"/>
            <a:ext cx="5148263" cy="2160000"/>
          </a:xfrm>
          <a:prstGeom prst="rect">
            <a:avLst/>
          </a:prstGeom>
          <a:solidFill>
            <a:srgbClr val="323232">
              <a:lumMod val="10000"/>
              <a:lumOff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6348414" y="1269206"/>
            <a:ext cx="5148263" cy="323850"/>
          </a:xfrm>
          <a:ln>
            <a:noFill/>
          </a:ln>
        </p:spPr>
        <p:txBody>
          <a:bodyPr lIns="10800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200"/>
              </a:spcBef>
              <a:buNone/>
              <a:defRPr lang="en-GB" sz="18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4"/>
          </p:nvPr>
        </p:nvSpPr>
        <p:spPr>
          <a:xfrm>
            <a:off x="6348414" y="1593056"/>
            <a:ext cx="5148263" cy="387938"/>
          </a:xfrm>
          <a:ln>
            <a:noFill/>
          </a:ln>
        </p:spPr>
        <p:txBody>
          <a:bodyPr lIns="10800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697548" y="3801111"/>
            <a:ext cx="5148263" cy="2160000"/>
          </a:xfrm>
          <a:prstGeom prst="rect">
            <a:avLst/>
          </a:prstGeom>
          <a:solidFill>
            <a:srgbClr val="323232">
              <a:lumMod val="10000"/>
              <a:lumOff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697549" y="3801110"/>
            <a:ext cx="5148263" cy="323850"/>
          </a:xfrm>
          <a:ln>
            <a:noFill/>
          </a:ln>
        </p:spPr>
        <p:txBody>
          <a:bodyPr lIns="10800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200"/>
              </a:spcBef>
              <a:buNone/>
              <a:defRPr lang="en-GB" sz="18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16"/>
          </p:nvPr>
        </p:nvSpPr>
        <p:spPr>
          <a:xfrm>
            <a:off x="697549" y="4134387"/>
            <a:ext cx="5148263" cy="387938"/>
          </a:xfrm>
          <a:ln>
            <a:noFill/>
          </a:ln>
        </p:spPr>
        <p:txBody>
          <a:bodyPr lIns="10800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347061" y="3801110"/>
            <a:ext cx="5148263" cy="2160000"/>
          </a:xfrm>
          <a:prstGeom prst="rect">
            <a:avLst/>
          </a:prstGeom>
          <a:solidFill>
            <a:srgbClr val="323232">
              <a:lumMod val="10000"/>
              <a:lumOff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ph type="body" idx="17"/>
          </p:nvPr>
        </p:nvSpPr>
        <p:spPr>
          <a:xfrm>
            <a:off x="6347062" y="3801110"/>
            <a:ext cx="5148263" cy="323850"/>
          </a:xfrm>
          <a:ln>
            <a:noFill/>
          </a:ln>
        </p:spPr>
        <p:txBody>
          <a:bodyPr lIns="10800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200"/>
              </a:spcBef>
              <a:buNone/>
              <a:defRPr lang="en-GB" sz="18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18"/>
          </p:nvPr>
        </p:nvSpPr>
        <p:spPr>
          <a:xfrm>
            <a:off x="6347062" y="4134387"/>
            <a:ext cx="5148263" cy="387938"/>
          </a:xfrm>
          <a:ln>
            <a:noFill/>
          </a:ln>
        </p:spPr>
        <p:txBody>
          <a:bodyPr lIns="10800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955" y="6524624"/>
            <a:ext cx="315369" cy="3333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615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Title 4 Contents Dark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695324" y="1268413"/>
            <a:ext cx="5148263" cy="2160587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695325" y="1268413"/>
            <a:ext cx="5148263" cy="323850"/>
          </a:xfrm>
          <a:ln>
            <a:noFill/>
          </a:ln>
        </p:spPr>
        <p:txBody>
          <a:bodyPr lIns="10800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200"/>
              </a:spcBef>
              <a:buNone/>
              <a:defRPr lang="en-GB" sz="18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2"/>
          </p:nvPr>
        </p:nvSpPr>
        <p:spPr>
          <a:xfrm>
            <a:off x="695325" y="1592263"/>
            <a:ext cx="5148263" cy="387938"/>
          </a:xfrm>
          <a:ln>
            <a:noFill/>
          </a:ln>
        </p:spPr>
        <p:txBody>
          <a:bodyPr lIns="10800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6348413" y="1269206"/>
            <a:ext cx="5148263" cy="2160587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type="body" idx="13"/>
          </p:nvPr>
        </p:nvSpPr>
        <p:spPr>
          <a:xfrm>
            <a:off x="6348414" y="1269206"/>
            <a:ext cx="5148263" cy="323850"/>
          </a:xfrm>
          <a:ln>
            <a:noFill/>
          </a:ln>
        </p:spPr>
        <p:txBody>
          <a:bodyPr lIns="10800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200"/>
              </a:spcBef>
              <a:buNone/>
              <a:defRPr lang="en-GB" sz="18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14"/>
          </p:nvPr>
        </p:nvSpPr>
        <p:spPr>
          <a:xfrm>
            <a:off x="6348414" y="1593056"/>
            <a:ext cx="5148263" cy="387938"/>
          </a:xfrm>
          <a:ln>
            <a:noFill/>
          </a:ln>
        </p:spPr>
        <p:txBody>
          <a:bodyPr lIns="10800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97548" y="3801110"/>
            <a:ext cx="5148263" cy="2160000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ph type="body" idx="15"/>
          </p:nvPr>
        </p:nvSpPr>
        <p:spPr>
          <a:xfrm>
            <a:off x="697549" y="3801110"/>
            <a:ext cx="5148263" cy="323850"/>
          </a:xfrm>
          <a:ln>
            <a:noFill/>
          </a:ln>
        </p:spPr>
        <p:txBody>
          <a:bodyPr lIns="10800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200"/>
              </a:spcBef>
              <a:buNone/>
              <a:defRPr lang="en-GB" sz="18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16"/>
          </p:nvPr>
        </p:nvSpPr>
        <p:spPr>
          <a:xfrm>
            <a:off x="697549" y="4134387"/>
            <a:ext cx="5148263" cy="387938"/>
          </a:xfrm>
          <a:ln>
            <a:noFill/>
          </a:ln>
        </p:spPr>
        <p:txBody>
          <a:bodyPr lIns="10800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6347061" y="3801110"/>
            <a:ext cx="5148263" cy="2160000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ph type="body" idx="17"/>
          </p:nvPr>
        </p:nvSpPr>
        <p:spPr>
          <a:xfrm>
            <a:off x="6347062" y="3801110"/>
            <a:ext cx="5148263" cy="323850"/>
          </a:xfrm>
          <a:ln>
            <a:noFill/>
          </a:ln>
        </p:spPr>
        <p:txBody>
          <a:bodyPr lIns="10800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200"/>
              </a:spcBef>
              <a:buNone/>
              <a:defRPr lang="en-GB" sz="18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18"/>
          </p:nvPr>
        </p:nvSpPr>
        <p:spPr>
          <a:xfrm>
            <a:off x="6347062" y="4134387"/>
            <a:ext cx="5148263" cy="387938"/>
          </a:xfrm>
          <a:ln>
            <a:noFill/>
          </a:ln>
        </p:spPr>
        <p:txBody>
          <a:bodyPr lIns="10800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955" y="6524624"/>
            <a:ext cx="315369" cy="3333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79416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&amp; Sub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4" y="380116"/>
            <a:ext cx="10800000" cy="888297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325" y="1268413"/>
            <a:ext cx="5148262" cy="323850"/>
          </a:xfrm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324" y="1592263"/>
            <a:ext cx="5148263" cy="4897437"/>
          </a:xfrm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348413" y="1352550"/>
            <a:ext cx="5146675" cy="513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955" y="6524624"/>
            <a:ext cx="315369" cy="3333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6842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6" y="371685"/>
            <a:ext cx="4248149" cy="1977815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5325" y="2349499"/>
            <a:ext cx="4248150" cy="4140201"/>
          </a:xfrm>
        </p:spPr>
        <p:txBody>
          <a:bodyPr>
            <a:normAutofit/>
          </a:bodyPr>
          <a:lstStyle>
            <a:lvl1pPr marL="0" indent="0">
              <a:buNone/>
              <a:defRPr lang="en-US" sz="1600" kern="1200" noProof="0" dirty="0" smtClean="0">
                <a:solidFill>
                  <a:schemeClr val="bg2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955" y="6524624"/>
            <a:ext cx="315369" cy="3333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0" y="368300"/>
            <a:ext cx="5400675" cy="61214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_2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897" y="380116"/>
            <a:ext cx="10800000" cy="888297"/>
          </a:xfr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325" y="1268413"/>
            <a:ext cx="5148263" cy="468027"/>
          </a:xfrm>
          <a:solidFill>
            <a:schemeClr val="bg2"/>
          </a:solidFill>
          <a:ln>
            <a:noFill/>
          </a:ln>
        </p:spPr>
        <p:txBody>
          <a:bodyPr lIns="36000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kern="1200" baseline="0" noProof="0" dirty="0" smtClean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325" y="1736441"/>
            <a:ext cx="5148263" cy="4753259"/>
          </a:xfrm>
          <a:ln>
            <a:noFill/>
          </a:ln>
        </p:spPr>
        <p:txBody>
          <a:bodyPr lIns="0" tIns="72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6348412" y="1268413"/>
            <a:ext cx="5163107" cy="468027"/>
          </a:xfrm>
          <a:solidFill>
            <a:schemeClr val="bg2"/>
          </a:solidFill>
          <a:ln>
            <a:noFill/>
          </a:ln>
        </p:spPr>
        <p:txBody>
          <a:bodyPr lIns="36000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 kern="1200" baseline="0" noProof="0" dirty="0" smtClean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6348413" y="1736441"/>
            <a:ext cx="5148262" cy="4753260"/>
          </a:xfrm>
          <a:ln>
            <a:noFill/>
          </a:ln>
        </p:spPr>
        <p:txBody>
          <a:bodyPr lIns="0" tIns="72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955" y="6524624"/>
            <a:ext cx="315369" cy="3333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239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5325" y="1268413"/>
            <a:ext cx="10800000" cy="5221287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370952" y="6200254"/>
            <a:ext cx="315369" cy="3333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493" y="368300"/>
            <a:ext cx="2005011" cy="6160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5325" y="368300"/>
            <a:ext cx="8776832" cy="6121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370953" y="6204526"/>
            <a:ext cx="315369" cy="3333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_7_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icture Placeholder 17"/>
          <p:cNvSpPr>
            <a:spLocks noGrp="1"/>
          </p:cNvSpPr>
          <p:nvPr>
            <p:ph type="pic" sz="quarter" idx="31"/>
          </p:nvPr>
        </p:nvSpPr>
        <p:spPr>
          <a:xfrm>
            <a:off x="9583673" y="4029448"/>
            <a:ext cx="1620000" cy="162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9" name="Picture Placeholder 17"/>
          <p:cNvSpPr>
            <a:spLocks noGrp="1"/>
          </p:cNvSpPr>
          <p:nvPr>
            <p:ph type="pic" sz="quarter" idx="28"/>
          </p:nvPr>
        </p:nvSpPr>
        <p:spPr>
          <a:xfrm>
            <a:off x="6649328" y="4027348"/>
            <a:ext cx="1620000" cy="162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6" name="Picture Placeholder 17"/>
          <p:cNvSpPr>
            <a:spLocks noGrp="1"/>
          </p:cNvSpPr>
          <p:nvPr>
            <p:ph type="pic" sz="quarter" idx="25"/>
          </p:nvPr>
        </p:nvSpPr>
        <p:spPr>
          <a:xfrm>
            <a:off x="3676544" y="4022586"/>
            <a:ext cx="1620000" cy="162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6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637800" y="4019923"/>
            <a:ext cx="1620000" cy="162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5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8348314" y="1579144"/>
            <a:ext cx="1620000" cy="162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4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4987910" y="3240874"/>
            <a:ext cx="2211388" cy="360362"/>
          </a:xfr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4987535" y="3555329"/>
            <a:ext cx="2211388" cy="360362"/>
          </a:xfr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5283604" y="1572519"/>
            <a:ext cx="1620000" cy="162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4" y="378573"/>
            <a:ext cx="10800000" cy="8898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2009775" y="1572519"/>
            <a:ext cx="1620000" cy="162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1714081" y="3240874"/>
            <a:ext cx="2211388" cy="360362"/>
          </a:xfr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1713706" y="3555329"/>
            <a:ext cx="2211388" cy="360362"/>
          </a:xfr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5950" y="6524625"/>
            <a:ext cx="410726" cy="333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3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8052620" y="3240874"/>
            <a:ext cx="2211388" cy="360362"/>
          </a:xfr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4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8052245" y="3555329"/>
            <a:ext cx="2211388" cy="360362"/>
          </a:xfr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Text Placeholder 26"/>
          <p:cNvSpPr>
            <a:spLocks noGrp="1"/>
          </p:cNvSpPr>
          <p:nvPr>
            <p:ph type="body" sz="quarter" idx="23"/>
          </p:nvPr>
        </p:nvSpPr>
        <p:spPr>
          <a:xfrm>
            <a:off x="342106" y="5688278"/>
            <a:ext cx="2211388" cy="360362"/>
          </a:xfr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341731" y="6002733"/>
            <a:ext cx="2211388" cy="360362"/>
          </a:xfr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3380850" y="5688278"/>
            <a:ext cx="2211388" cy="360362"/>
          </a:xfr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Text Placeholder 26"/>
          <p:cNvSpPr>
            <a:spLocks noGrp="1"/>
          </p:cNvSpPr>
          <p:nvPr>
            <p:ph type="body" sz="quarter" idx="27"/>
          </p:nvPr>
        </p:nvSpPr>
        <p:spPr>
          <a:xfrm>
            <a:off x="3380850" y="6002733"/>
            <a:ext cx="2211388" cy="360362"/>
          </a:xfr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26"/>
          <p:cNvSpPr>
            <a:spLocks noGrp="1"/>
          </p:cNvSpPr>
          <p:nvPr>
            <p:ph type="body" sz="quarter" idx="29"/>
          </p:nvPr>
        </p:nvSpPr>
        <p:spPr>
          <a:xfrm>
            <a:off x="6353634" y="5688278"/>
            <a:ext cx="2211388" cy="360362"/>
          </a:xfr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6"/>
          <p:cNvSpPr>
            <a:spLocks noGrp="1"/>
          </p:cNvSpPr>
          <p:nvPr>
            <p:ph type="body" sz="quarter" idx="30"/>
          </p:nvPr>
        </p:nvSpPr>
        <p:spPr>
          <a:xfrm>
            <a:off x="6353634" y="6002733"/>
            <a:ext cx="2211388" cy="360362"/>
          </a:xfr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6"/>
          <p:cNvSpPr>
            <a:spLocks noGrp="1"/>
          </p:cNvSpPr>
          <p:nvPr>
            <p:ph type="body" sz="quarter" idx="32"/>
          </p:nvPr>
        </p:nvSpPr>
        <p:spPr>
          <a:xfrm>
            <a:off x="9287979" y="5688278"/>
            <a:ext cx="2211388" cy="360362"/>
          </a:xfr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4" name="Text Placeholder 26"/>
          <p:cNvSpPr>
            <a:spLocks noGrp="1"/>
          </p:cNvSpPr>
          <p:nvPr>
            <p:ph type="body" sz="quarter" idx="33"/>
          </p:nvPr>
        </p:nvSpPr>
        <p:spPr>
          <a:xfrm>
            <a:off x="9287604" y="6002733"/>
            <a:ext cx="2211388" cy="360362"/>
          </a:xfr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120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33374" y="368300"/>
            <a:ext cx="11523663" cy="6121400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695325" y="368300"/>
            <a:ext cx="4248150" cy="3641726"/>
          </a:xfrm>
          <a:prstGeom prst="rect">
            <a:avLst/>
          </a:prstGeom>
          <a:solidFill>
            <a:schemeClr val="tx1">
              <a:alpha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326" y="2349500"/>
            <a:ext cx="4248150" cy="1077700"/>
          </a:xfrm>
          <a:noFill/>
        </p:spPr>
        <p:txBody>
          <a:bodyPr lIns="72000" rIns="72000" anchor="b">
            <a:normAutofit/>
          </a:bodyPr>
          <a:lstStyle>
            <a:lvl1pPr algn="ctr">
              <a:defRPr sz="2400" b="1" cap="none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326" y="4561200"/>
            <a:ext cx="4248149" cy="1907231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619" y="1049338"/>
            <a:ext cx="8286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1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334964" y="368299"/>
            <a:ext cx="11522074" cy="6121401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057275" y="368300"/>
            <a:ext cx="3886200" cy="6121400"/>
          </a:xfrm>
          <a:prstGeom prst="rect">
            <a:avLst/>
          </a:prstGeom>
          <a:solidFill>
            <a:schemeClr val="tx1">
              <a:alpha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7275" y="2425700"/>
            <a:ext cx="3886200" cy="1077700"/>
          </a:xfrm>
          <a:noFill/>
        </p:spPr>
        <p:txBody>
          <a:bodyPr anchor="b">
            <a:normAutofit/>
          </a:bodyPr>
          <a:lstStyle>
            <a:lvl1pPr algn="ctr">
              <a:defRPr sz="2400" cap="none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www.advanzia.com</a:t>
            </a:r>
            <a:endParaRPr lang="en-GB" noProof="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650" y="1036598"/>
            <a:ext cx="2159450" cy="63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4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2062" y="783306"/>
            <a:ext cx="8957407" cy="2645694"/>
          </a:xfrm>
        </p:spPr>
        <p:txBody>
          <a:bodyPr anchor="b">
            <a:noAutofit/>
          </a:bodyPr>
          <a:lstStyle>
            <a:lvl1pPr>
              <a:defRPr sz="4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2063" y="3429001"/>
            <a:ext cx="8957406" cy="2592388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kern="1200" cap="none" baseline="0" dirty="0" smtClean="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hapter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34963" y="368300"/>
            <a:ext cx="2197100" cy="396875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dirty="0"/>
              <a:t>CHAPTER XX</a:t>
            </a:r>
          </a:p>
        </p:txBody>
      </p:sp>
      <p:cxnSp>
        <p:nvCxnSpPr>
          <p:cNvPr id="14" name="Straight Connector 7"/>
          <p:cNvCxnSpPr/>
          <p:nvPr userDrawn="1"/>
        </p:nvCxnSpPr>
        <p:spPr>
          <a:xfrm>
            <a:off x="0" y="783306"/>
            <a:ext cx="25320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955" y="6524624"/>
            <a:ext cx="315369" cy="3333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7B2D9-5C5D-2F4F-AD97-F1392BCB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68299"/>
            <a:ext cx="5040312" cy="6121401"/>
          </a:xfrm>
        </p:spPr>
        <p:txBody>
          <a:bodyPr anchor="ctr" anchorCtr="0"/>
          <a:lstStyle>
            <a:lvl1pPr>
              <a:defRPr sz="4500" b="0" cap="none" baseline="0"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BA704F4-CDBC-B749-9058-F9E62DC5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Espace réservé de l’image 6">
            <a:extLst>
              <a:ext uri="{FF2B5EF4-FFF2-40B4-BE49-F238E27FC236}">
                <a16:creationId xmlns:a16="http://schemas.microsoft.com/office/drawing/2014/main" id="{48902694-57FC-2043-A977-C640A0AC0A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6364" y="368301"/>
            <a:ext cx="5040312" cy="6121399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Chapter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34963" y="368300"/>
            <a:ext cx="2197100" cy="396875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dirty="0"/>
              <a:t>CHAPTER XX</a:t>
            </a:r>
          </a:p>
        </p:txBody>
      </p:sp>
      <p:cxnSp>
        <p:nvCxnSpPr>
          <p:cNvPr id="10" name="Straight Connector 7"/>
          <p:cNvCxnSpPr/>
          <p:nvPr userDrawn="1"/>
        </p:nvCxnSpPr>
        <p:spPr>
          <a:xfrm>
            <a:off x="0" y="783306"/>
            <a:ext cx="253206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955" y="6524624"/>
            <a:ext cx="315369" cy="3333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898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378573"/>
            <a:ext cx="4248150" cy="12136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95325" y="1989138"/>
            <a:ext cx="4248150" cy="4500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955" y="6524624"/>
            <a:ext cx="315369" cy="3333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735638" y="368300"/>
            <a:ext cx="5759450" cy="61214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27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+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3" y="388098"/>
            <a:ext cx="5040315" cy="11787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95325" y="1989139"/>
            <a:ext cx="2339975" cy="403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6456363" y="368299"/>
            <a:ext cx="5040312" cy="565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6"/>
          </p:nvPr>
        </p:nvSpPr>
        <p:spPr>
          <a:xfrm>
            <a:off x="3395638" y="1989137"/>
            <a:ext cx="2340000" cy="403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955" y="6524624"/>
            <a:ext cx="315369" cy="3333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0629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2.gif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4" y="378573"/>
            <a:ext cx="10800000" cy="88984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674" y="1286448"/>
            <a:ext cx="10798649" cy="520325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955" y="6515099"/>
            <a:ext cx="315369" cy="3333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800" cap="all" baseline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2" name="Company Placeholder 6"/>
          <p:cNvSpPr/>
          <p:nvPr userDrawn="1"/>
        </p:nvSpPr>
        <p:spPr>
          <a:xfrm>
            <a:off x="695324" y="6517702"/>
            <a:ext cx="1836739" cy="34029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kern="0" cap="all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695325" y="6524624"/>
            <a:ext cx="2065010" cy="33337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algn="r">
              <a:defRPr sz="800" cap="all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l"/>
            <a:r>
              <a:rPr lang="en-GB" b="1" dirty="0"/>
              <a:t>Advanzia Bank S.A.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9227417" y="6524625"/>
            <a:ext cx="164706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800" cap="all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l"/>
            <a:r>
              <a:rPr lang="en-GB" dirty="0"/>
              <a:t>COMPANY PRESENTATION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0" r:id="rId2"/>
    <p:sldLayoutId id="2147483713" r:id="rId3"/>
    <p:sldLayoutId id="2147483711" r:id="rId4"/>
    <p:sldLayoutId id="2147483700" r:id="rId5"/>
    <p:sldLayoutId id="2147483651" r:id="rId6"/>
    <p:sldLayoutId id="2147483689" r:id="rId7"/>
    <p:sldLayoutId id="2147483702" r:id="rId8"/>
    <p:sldLayoutId id="2147483690" r:id="rId9"/>
    <p:sldLayoutId id="2147483682" r:id="rId10"/>
    <p:sldLayoutId id="2147483683" r:id="rId11"/>
    <p:sldLayoutId id="2147483650" r:id="rId12"/>
    <p:sldLayoutId id="2147483691" r:id="rId13"/>
    <p:sldLayoutId id="2147483692" r:id="rId14"/>
    <p:sldLayoutId id="2147483670" r:id="rId15"/>
    <p:sldLayoutId id="2147483669" r:id="rId16"/>
    <p:sldLayoutId id="2147483694" r:id="rId17"/>
    <p:sldLayoutId id="2147483693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3" r:id="rId24"/>
    <p:sldLayoutId id="2147483686" r:id="rId25"/>
    <p:sldLayoutId id="2147483704" r:id="rId26"/>
    <p:sldLayoutId id="2147483705" r:id="rId27"/>
    <p:sldLayoutId id="2147483655" r:id="rId28"/>
    <p:sldLayoutId id="2147483684" r:id="rId29"/>
    <p:sldLayoutId id="2147483679" r:id="rId30"/>
    <p:sldLayoutId id="2147483707" r:id="rId31"/>
    <p:sldLayoutId id="2147483685" r:id="rId32"/>
    <p:sldLayoutId id="2147483656" r:id="rId33"/>
    <p:sldLayoutId id="2147483709" r:id="rId34"/>
    <p:sldLayoutId id="2147483658" r:id="rId35"/>
    <p:sldLayoutId id="2147483659" r:id="rId36"/>
    <p:sldLayoutId id="2147483681" r:id="rId3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baseline="0">
          <a:solidFill>
            <a:schemeClr val="bg2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SzPct val="150000"/>
        <a:buFontTx/>
        <a:buBlip>
          <a:blip r:embed="rId39"/>
        </a:buBlip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5475" indent="-263525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125000"/>
        <a:buFont typeface="Arial" panose="020B0604020202020204" pitchFamily="34" charset="0"/>
        <a:buChar char="‒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09625" indent="-180975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125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90600" indent="-180975" algn="l" defTabSz="914400" rtl="0" eaLnBrk="1" latinLnBrk="0" hangingPunct="1">
        <a:lnSpc>
          <a:spcPct val="120000"/>
        </a:lnSpc>
        <a:spcBef>
          <a:spcPts val="500"/>
        </a:spcBef>
        <a:buClr>
          <a:schemeClr val="tx2"/>
        </a:buClr>
        <a:buSzPct val="125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1162050" indent="-171450" algn="l" defTabSz="914400" rtl="0" eaLnBrk="1" latinLnBrk="0" hangingPunct="1">
        <a:lnSpc>
          <a:spcPct val="120000"/>
        </a:lnSpc>
        <a:spcBef>
          <a:spcPts val="500"/>
        </a:spcBef>
        <a:buClr>
          <a:schemeClr val="tx2"/>
        </a:buClr>
        <a:buSzPct val="125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1094" userDrawn="1">
          <p15:clr>
            <a:srgbClr val="F26B43"/>
          </p15:clr>
        </p15:guide>
        <p15:guide id="38" orient="horz" pos="527" userDrawn="1">
          <p15:clr>
            <a:srgbClr val="F26B43"/>
          </p15:clr>
        </p15:guide>
        <p15:guide id="39" orient="horz" pos="2160" userDrawn="1">
          <p15:clr>
            <a:srgbClr val="547EBF"/>
          </p15:clr>
        </p15:guide>
        <p15:guide id="41" orient="horz" pos="1003" userDrawn="1">
          <p15:clr>
            <a:srgbClr val="F26B43"/>
          </p15:clr>
        </p15:guide>
        <p15:guide id="42" orient="horz" pos="4088" userDrawn="1">
          <p15:clr>
            <a:srgbClr val="547EBF"/>
          </p15:clr>
        </p15:guide>
        <p15:guide id="43" orient="horz" pos="232" userDrawn="1">
          <p15:clr>
            <a:srgbClr val="547EBF"/>
          </p15:clr>
        </p15:guide>
        <p15:guide id="44" orient="horz" pos="3793" userDrawn="1">
          <p15:clr>
            <a:srgbClr val="F26B43"/>
          </p15:clr>
        </p15:guide>
        <p15:guide id="45" orient="horz" pos="3317" userDrawn="1">
          <p15:clr>
            <a:srgbClr val="F26B43"/>
          </p15:clr>
        </p15:guide>
        <p15:guide id="46" orient="horz" pos="3226" userDrawn="1">
          <p15:clr>
            <a:srgbClr val="F26B43"/>
          </p15:clr>
        </p15:guide>
        <p15:guide id="47" orient="horz" pos="2727" userDrawn="1">
          <p15:clr>
            <a:srgbClr val="F26B43"/>
          </p15:clr>
        </p15:guide>
        <p15:guide id="48" orient="horz" pos="1593" userDrawn="1">
          <p15:clr>
            <a:srgbClr val="F26B43"/>
          </p15:clr>
        </p15:guide>
        <p15:guide id="49" pos="3840" userDrawn="1">
          <p15:clr>
            <a:srgbClr val="547EBF"/>
          </p15:clr>
        </p15:guide>
        <p15:guide id="50" pos="438" userDrawn="1">
          <p15:clr>
            <a:srgbClr val="547EBF"/>
          </p15:clr>
        </p15:guide>
        <p15:guide id="51" pos="960" userDrawn="1">
          <p15:clr>
            <a:srgbClr val="F26B43"/>
          </p15:clr>
        </p15:guide>
        <p15:guide id="52" pos="1277" userDrawn="1">
          <p15:clr>
            <a:srgbClr val="F26B43"/>
          </p15:clr>
        </p15:guide>
        <p15:guide id="53" pos="3001" userDrawn="1">
          <p15:clr>
            <a:srgbClr val="F26B43"/>
          </p15:clr>
        </p15:guide>
        <p15:guide id="54" pos="2139" userDrawn="1">
          <p15:clr>
            <a:srgbClr val="F26B43"/>
          </p15:clr>
        </p15:guide>
        <p15:guide id="55" pos="1912" userDrawn="1">
          <p15:clr>
            <a:srgbClr val="F26B43"/>
          </p15:clr>
        </p15:guide>
        <p15:guide id="56" pos="4679" userDrawn="1">
          <p15:clr>
            <a:srgbClr val="F26B43"/>
          </p15:clr>
        </p15:guide>
        <p15:guide id="57" pos="5541" userDrawn="1">
          <p15:clr>
            <a:srgbClr val="F26B43"/>
          </p15:clr>
        </p15:guide>
        <p15:guide id="58" pos="5768" userDrawn="1">
          <p15:clr>
            <a:srgbClr val="F26B43"/>
          </p15:clr>
        </p15:guide>
        <p15:guide id="59" pos="6403" userDrawn="1">
          <p15:clr>
            <a:srgbClr val="F26B43"/>
          </p15:clr>
        </p15:guide>
        <p15:guide id="60" pos="6720" userDrawn="1">
          <p15:clr>
            <a:srgbClr val="F26B43"/>
          </p15:clr>
        </p15:guide>
        <p15:guide id="61" pos="7242" userDrawn="1">
          <p15:clr>
            <a:srgbClr val="547EBF"/>
          </p15:clr>
        </p15:guide>
        <p15:guide id="62" pos="7469" userDrawn="1">
          <p15:clr>
            <a:srgbClr val="5ACBF0"/>
          </p15:clr>
        </p15:guide>
        <p15:guide id="63" pos="21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90000"/>
                    <a:lumOff val="10000"/>
                  </a:schemeClr>
                </a:solidFill>
              </a:rPr>
              <a:t>Respondent’s information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6D6FA6-0B27-27CD-89A2-1FBCC7395855}"/>
              </a:ext>
            </a:extLst>
          </p:cNvPr>
          <p:cNvSpPr/>
          <p:nvPr/>
        </p:nvSpPr>
        <p:spPr>
          <a:xfrm>
            <a:off x="695324" y="1582745"/>
            <a:ext cx="3604230" cy="164592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›"/>
              <a:tabLst/>
              <a:defRPr/>
            </a:pPr>
            <a:r>
              <a:rPr lang="en-US" altLang="en-US" sz="1200" b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First name: </a:t>
            </a:r>
            <a:r>
              <a:rPr lang="en-US" altLang="en-US" sz="1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Kaj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Last name:</a:t>
            </a:r>
            <a:r>
              <a:rPr lang="en-US" altLang="en-US" sz="1200" b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 </a:t>
            </a:r>
            <a:r>
              <a:rPr lang="en-US" altLang="en-US" sz="1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Larsen</a:t>
            </a:r>
            <a:endParaRPr kumimoji="0" lang="en-US" altLang="en-US" sz="1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›"/>
              <a:tabLst/>
              <a:defRPr/>
            </a:pPr>
            <a:r>
              <a:rPr lang="en-US" altLang="en-US" sz="1200" b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Full postal professional address: </a:t>
            </a:r>
            <a:r>
              <a:rPr lang="de-DE" altLang="en-US" sz="1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9 Rue Gabriel Lippmann, 5365 Munsbach Schuttrange.</a:t>
            </a:r>
            <a:endParaRPr kumimoji="0" lang="en-GB" altLang="en-US" sz="1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2EABFE-2A4B-7E28-8752-5A063C12B42B}"/>
              </a:ext>
            </a:extLst>
          </p:cNvPr>
          <p:cNvSpPr/>
          <p:nvPr/>
        </p:nvSpPr>
        <p:spPr>
          <a:xfrm>
            <a:off x="695324" y="1216984"/>
            <a:ext cx="3604230" cy="4572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altLang="en-US" sz="1400" b="1" kern="0" dirty="0">
                <a:latin typeface="Arial"/>
                <a:cs typeface="Arial" panose="020B0604020202020204" pitchFamily="34" charset="0"/>
              </a:rPr>
              <a:t>Personal information</a:t>
            </a:r>
            <a:endParaRPr kumimoji="0" lang="en-GB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D5BFF0-4EF0-F974-4317-6EF48ED5E3D2}"/>
              </a:ext>
            </a:extLst>
          </p:cNvPr>
          <p:cNvSpPr/>
          <p:nvPr/>
        </p:nvSpPr>
        <p:spPr>
          <a:xfrm>
            <a:off x="4433977" y="1582745"/>
            <a:ext cx="3604230" cy="164592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txBody>
          <a:bodyPr rtlCol="0" anchor="ctr"/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1112520" algn="l"/>
              </a:tabLst>
            </a:pPr>
            <a:r>
              <a:rPr lang="en-US" sz="1200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Arial" panose="020B0604020202020204" pitchFamily="34" charset="0"/>
                <a:cs typeface="MS Gothic" panose="020B0609070205080204" pitchFamily="49" charset="-128"/>
              </a:rPr>
              <a:t>☐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Chairman of the Board of Director;</a:t>
            </a:r>
            <a:endParaRPr lang="en-GB" sz="1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1112520" algn="l"/>
              </a:tabLst>
            </a:pPr>
            <a:r>
              <a:rPr lang="en-US" sz="1200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Arial" panose="020B0604020202020204" pitchFamily="34" charset="0"/>
                <a:cs typeface="MS Gothic" panose="020B0609070205080204" pitchFamily="49" charset="-128"/>
              </a:rPr>
              <a:t>☐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Member of the Board of Director;</a:t>
            </a:r>
            <a:endParaRPr lang="en-GB" sz="1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111252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Arial" panose="020B0604020202020204" pitchFamily="34" charset="0"/>
                <a:cs typeface="MS Gothic" panose="020B0609070205080204" pitchFamily="49" charset="-128"/>
              </a:rPr>
              <a:t>☐</a:t>
            </a:r>
            <a:r>
              <a:rPr lang="en-US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Member of the Authorised Management;</a:t>
            </a:r>
            <a:endParaRPr lang="en-GB" sz="11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1112520" algn="l"/>
              </a:tabLst>
            </a:pPr>
            <a:r>
              <a:rPr lang="en-US" sz="1200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Arial" panose="020B0604020202020204" pitchFamily="34" charset="0"/>
                <a:cs typeface="MS Gothic" panose="020B0609070205080204" pitchFamily="49" charset="-128"/>
              </a:rPr>
              <a:t>☐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Chief Executive Officer;</a:t>
            </a:r>
            <a:endParaRPr lang="en-GB" sz="1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1112520" algn="l"/>
              </a:tabLst>
            </a:pPr>
            <a:r>
              <a:rPr lang="en-US" sz="1200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Arial" panose="020B0604020202020204" pitchFamily="34" charset="0"/>
                <a:cs typeface="MS Gothic" panose="020B0609070205080204" pitchFamily="49" charset="-128"/>
              </a:rPr>
              <a:t>☐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Key Function Holders. </a:t>
            </a:r>
            <a:endParaRPr lang="en-GB" sz="1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AEED35-11C4-E4B4-96F3-AE4AAA26104B}"/>
              </a:ext>
            </a:extLst>
          </p:cNvPr>
          <p:cNvSpPr/>
          <p:nvPr/>
        </p:nvSpPr>
        <p:spPr>
          <a:xfrm>
            <a:off x="4433977" y="1216984"/>
            <a:ext cx="3604230" cy="4572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altLang="en-US" sz="1400" b="1" kern="0" dirty="0">
                <a:latin typeface="Arial"/>
                <a:cs typeface="Arial" panose="020B0604020202020204" pitchFamily="34" charset="0"/>
              </a:rPr>
              <a:t>Function of the respondent </a:t>
            </a:r>
            <a:endParaRPr kumimoji="0" lang="en-GB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8643E9-6D68-DFB8-353E-E19F70588990}"/>
              </a:ext>
            </a:extLst>
          </p:cNvPr>
          <p:cNvSpPr/>
          <p:nvPr/>
        </p:nvSpPr>
        <p:spPr>
          <a:xfrm>
            <a:off x="695324" y="3721258"/>
            <a:ext cx="3604230" cy="173736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txBody>
          <a:bodyPr rtlCol="0" anchor="ctr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altLang="en-US" sz="1200" b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☐ Executive mandate.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altLang="en-US" sz="1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☐ Non-executive mandate.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altLang="en-US" sz="1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☐ Staff representative.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altLang="en-US" sz="1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☐ Shareholder / Group representative.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altLang="en-US" sz="1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☐ Independent director.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9E9995-1345-A9C5-2339-4DC4723D18C8}"/>
              </a:ext>
            </a:extLst>
          </p:cNvPr>
          <p:cNvSpPr/>
          <p:nvPr/>
        </p:nvSpPr>
        <p:spPr>
          <a:xfrm>
            <a:off x="695324" y="3355499"/>
            <a:ext cx="3604230" cy="4572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altLang="en-US" sz="1400" b="1" kern="0" dirty="0">
                <a:latin typeface="Arial"/>
                <a:cs typeface="Arial" panose="020B0604020202020204" pitchFamily="34" charset="0"/>
              </a:rPr>
              <a:t>Nature of the function</a:t>
            </a:r>
            <a:endParaRPr kumimoji="0" lang="en-GB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F72F5B-935B-3A5D-FB3D-05B396DDE47B}"/>
              </a:ext>
            </a:extLst>
          </p:cNvPr>
          <p:cNvSpPr/>
          <p:nvPr/>
        </p:nvSpPr>
        <p:spPr>
          <a:xfrm>
            <a:off x="4433977" y="3721258"/>
            <a:ext cx="3604230" cy="173736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txBody>
          <a:bodyPr rtlCol="0" anchor="ctr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☐ New appointment;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☐ Ongoing suitability assessment (every 2 years).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☐ Ad-hoc assessment (i.e., event-driven). </a:t>
            </a:r>
            <a:endParaRPr kumimoji="0" lang="en-GB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F2B75A-8BE7-46A7-D6C8-1844980C9D28}"/>
              </a:ext>
            </a:extLst>
          </p:cNvPr>
          <p:cNvSpPr/>
          <p:nvPr/>
        </p:nvSpPr>
        <p:spPr>
          <a:xfrm>
            <a:off x="4433977" y="3355499"/>
            <a:ext cx="3604230" cy="4572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altLang="en-US" sz="1400" b="1" kern="0" dirty="0">
                <a:latin typeface="Arial"/>
                <a:cs typeface="Arial" panose="020B0604020202020204" pitchFamily="34" charset="0"/>
              </a:rPr>
              <a:t>Rationale for the assessment</a:t>
            </a:r>
            <a:endParaRPr kumimoji="0" lang="en-GB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AEADF4-01EA-062D-9A78-1FDF8D421164}"/>
              </a:ext>
            </a:extLst>
          </p:cNvPr>
          <p:cNvSpPr/>
          <p:nvPr/>
        </p:nvSpPr>
        <p:spPr>
          <a:xfrm>
            <a:off x="745523" y="1271848"/>
            <a:ext cx="365760" cy="34747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A7AB50-AB1B-7890-6297-411365472327}"/>
              </a:ext>
            </a:extLst>
          </p:cNvPr>
          <p:cNvSpPr/>
          <p:nvPr/>
        </p:nvSpPr>
        <p:spPr>
          <a:xfrm>
            <a:off x="4507422" y="1272868"/>
            <a:ext cx="365760" cy="34747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4E6EEA-8E7A-74F7-AB4E-F63635CF0866}"/>
              </a:ext>
            </a:extLst>
          </p:cNvPr>
          <p:cNvSpPr/>
          <p:nvPr/>
        </p:nvSpPr>
        <p:spPr>
          <a:xfrm>
            <a:off x="745523" y="3410363"/>
            <a:ext cx="365760" cy="34747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9750F91-432F-96AF-AF49-880FDFAE2B48}"/>
              </a:ext>
            </a:extLst>
          </p:cNvPr>
          <p:cNvSpPr/>
          <p:nvPr/>
        </p:nvSpPr>
        <p:spPr>
          <a:xfrm>
            <a:off x="4507422" y="3410363"/>
            <a:ext cx="365760" cy="34747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8B694494-6EB7-0220-450F-7206399AC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5998" y="2233959"/>
            <a:ext cx="149230" cy="284991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3229B452-2A4D-563B-E16B-437EB098A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395" y="3900631"/>
            <a:ext cx="149230" cy="284991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20B9297E-F234-3924-E989-C885CC00D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7583" y="4147994"/>
            <a:ext cx="149230" cy="2849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2CEA14-EC2D-73F0-94D9-CFA49FC399D3}"/>
              </a:ext>
            </a:extLst>
          </p:cNvPr>
          <p:cNvSpPr/>
          <p:nvPr/>
        </p:nvSpPr>
        <p:spPr>
          <a:xfrm>
            <a:off x="8172630" y="1216886"/>
            <a:ext cx="3604230" cy="471588"/>
          </a:xfrm>
          <a:prstGeom prst="rect">
            <a:avLst/>
          </a:prstGeom>
          <a:solidFill>
            <a:srgbClr val="000000"/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Deloitte® </a:t>
            </a:r>
            <a:r>
              <a:rPr lang="en-US" altLang="en-US" sz="1400" b="1" kern="0" dirty="0">
                <a:latin typeface="Arial"/>
                <a:cs typeface="Arial" panose="020B0604020202020204" pitchFamily="34" charset="0"/>
              </a:rPr>
              <a:t>Individual suitability assessment</a:t>
            </a:r>
            <a:endParaRPr kumimoji="0" lang="en-GB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74890-661F-D6EE-4185-2A9EA4504E27}"/>
              </a:ext>
            </a:extLst>
          </p:cNvPr>
          <p:cNvSpPr/>
          <p:nvPr/>
        </p:nvSpPr>
        <p:spPr>
          <a:xfrm>
            <a:off x="8172966" y="1688473"/>
            <a:ext cx="3604230" cy="3770145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txBody>
          <a:bodyPr rtlCol="0" anchor="t"/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1112520" algn="l"/>
              </a:tabLst>
            </a:pPr>
            <a:r>
              <a:rPr lang="en-GB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en-GB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individual suitability assessment </a:t>
            </a:r>
            <a:r>
              <a:rPr lang="en-GB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 based on the following 4 components: </a:t>
            </a:r>
          </a:p>
        </p:txBody>
      </p:sp>
      <p:sp>
        <p:nvSpPr>
          <p:cNvPr id="27" name="Google Shape;549;p11">
            <a:extLst>
              <a:ext uri="{FF2B5EF4-FFF2-40B4-BE49-F238E27FC236}">
                <a16:creationId xmlns:a16="http://schemas.microsoft.com/office/drawing/2014/main" id="{7DC0C338-C78C-C6A4-4327-DE9C193E06AB}"/>
              </a:ext>
            </a:extLst>
          </p:cNvPr>
          <p:cNvSpPr/>
          <p:nvPr/>
        </p:nvSpPr>
        <p:spPr>
          <a:xfrm>
            <a:off x="8274162" y="2203001"/>
            <a:ext cx="1645920" cy="1563887"/>
          </a:xfrm>
          <a:prstGeom prst="rect">
            <a:avLst/>
          </a:prstGeom>
          <a:solidFill>
            <a:schemeClr val="tx1"/>
          </a:solidFill>
          <a:ln w="19050" cap="flat" cmpd="sng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bg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Knowledge, skills and experience</a:t>
            </a:r>
            <a:endParaRPr sz="1400" b="0" i="0" u="none" strike="noStrike" cap="none" dirty="0">
              <a:solidFill>
                <a:schemeClr val="bg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marR="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›"/>
            </a:pPr>
            <a:r>
              <a:rPr lang="en-U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Practical / professional experience;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marR="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›"/>
            </a:pPr>
            <a:r>
              <a:rPr lang="en-U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Education and training;</a:t>
            </a:r>
          </a:p>
          <a:p>
            <a:pPr marL="180975" marR="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›"/>
            </a:pPr>
            <a:r>
              <a:rPr lang="en-US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Banking experience.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550;p11">
            <a:extLst>
              <a:ext uri="{FF2B5EF4-FFF2-40B4-BE49-F238E27FC236}">
                <a16:creationId xmlns:a16="http://schemas.microsoft.com/office/drawing/2014/main" id="{1CE50A8F-9328-9B6D-34CE-0B76BC8400EE}"/>
              </a:ext>
            </a:extLst>
          </p:cNvPr>
          <p:cNvSpPr/>
          <p:nvPr/>
        </p:nvSpPr>
        <p:spPr>
          <a:xfrm>
            <a:off x="10018869" y="2203001"/>
            <a:ext cx="1645920" cy="1563887"/>
          </a:xfrm>
          <a:prstGeom prst="rect">
            <a:avLst/>
          </a:prstGeom>
          <a:solidFill>
            <a:schemeClr val="tx1"/>
          </a:solidFill>
          <a:ln w="19050" cap="flat" cmpd="sng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bg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Reputation, honesty, integrity</a:t>
            </a:r>
            <a:endParaRPr sz="1400" b="0" i="0" u="none" strike="noStrike" cap="none" dirty="0">
              <a:solidFill>
                <a:schemeClr val="bg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marR="0" lvl="0" indent="-1111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marR="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›"/>
            </a:pPr>
            <a:r>
              <a:rPr lang="en-U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repute and honesty;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marR="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›"/>
            </a:pPr>
            <a:r>
              <a:rPr lang="en-U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Convictions and legal proceedings.</a:t>
            </a:r>
            <a:endParaRPr sz="105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551;p11">
            <a:extLst>
              <a:ext uri="{FF2B5EF4-FFF2-40B4-BE49-F238E27FC236}">
                <a16:creationId xmlns:a16="http://schemas.microsoft.com/office/drawing/2014/main" id="{A586666E-D801-C19B-B7AE-C02F38C8FDA2}"/>
              </a:ext>
            </a:extLst>
          </p:cNvPr>
          <p:cNvSpPr/>
          <p:nvPr/>
        </p:nvSpPr>
        <p:spPr>
          <a:xfrm>
            <a:off x="8274162" y="3841808"/>
            <a:ext cx="1645920" cy="1563887"/>
          </a:xfrm>
          <a:prstGeom prst="rect">
            <a:avLst/>
          </a:prstGeom>
          <a:solidFill>
            <a:schemeClr val="tx1"/>
          </a:solidFill>
          <a:ln w="19050" cap="flat" cmpd="sng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bg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Independence of mind </a:t>
            </a:r>
            <a:endParaRPr sz="1400" b="0" i="0" u="none" strike="noStrike" cap="none" dirty="0">
              <a:solidFill>
                <a:schemeClr val="bg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marR="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›"/>
            </a:pPr>
            <a:r>
              <a:rPr lang="en-US" sz="105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Courage, conviction to effectively assess and challenge the proposed decisions; 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marR="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›"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Absence of conflicts of interests.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552;p11">
            <a:extLst>
              <a:ext uri="{FF2B5EF4-FFF2-40B4-BE49-F238E27FC236}">
                <a16:creationId xmlns:a16="http://schemas.microsoft.com/office/drawing/2014/main" id="{11649B8A-A778-8695-7970-ED06A58E0CF1}"/>
              </a:ext>
            </a:extLst>
          </p:cNvPr>
          <p:cNvSpPr/>
          <p:nvPr/>
        </p:nvSpPr>
        <p:spPr>
          <a:xfrm>
            <a:off x="10023439" y="3837132"/>
            <a:ext cx="1645920" cy="1563887"/>
          </a:xfrm>
          <a:prstGeom prst="rect">
            <a:avLst/>
          </a:prstGeom>
          <a:solidFill>
            <a:schemeClr val="tx1"/>
          </a:solidFill>
          <a:ln w="19050" cap="flat" cmpd="sng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bg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Time commitment</a:t>
            </a:r>
            <a:endParaRPr sz="1400" b="0" i="0" u="none" strike="noStrike" cap="none" dirty="0">
              <a:solidFill>
                <a:schemeClr val="bg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marR="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›"/>
            </a:pPr>
            <a:r>
              <a:rPr lang="en-US" sz="105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Ability to commit sufficient time to perform his or her functions and responsibilities.</a:t>
            </a:r>
            <a:endParaRPr sz="105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1087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1CBBEC1-0032-0C63-C800-40DCBE98B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115" y="5444975"/>
            <a:ext cx="4563152" cy="1052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90000"/>
                    <a:lumOff val="10000"/>
                  </a:schemeClr>
                </a:solidFill>
              </a:rPr>
              <a:t>Further 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53630-21D5-3F7D-4297-D78113AA2230}"/>
              </a:ext>
            </a:extLst>
          </p:cNvPr>
          <p:cNvSpPr/>
          <p:nvPr/>
        </p:nvSpPr>
        <p:spPr>
          <a:xfrm>
            <a:off x="6389910" y="1715698"/>
            <a:ext cx="5104146" cy="422254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Your Deloitte® individualized training plan* 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F76D70-00D8-2789-E6A3-76E5A352D531}"/>
              </a:ext>
            </a:extLst>
          </p:cNvPr>
          <p:cNvSpPr/>
          <p:nvPr/>
        </p:nvSpPr>
        <p:spPr>
          <a:xfrm rot="10800000">
            <a:off x="6391542" y="1619778"/>
            <a:ext cx="320040" cy="137160"/>
          </a:xfrm>
          <a:prstGeom prst="triangle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661B225-2945-3A1D-5FDD-36CB99C4FF82}"/>
              </a:ext>
            </a:extLst>
          </p:cNvPr>
          <p:cNvSpPr/>
          <p:nvPr/>
        </p:nvSpPr>
        <p:spPr>
          <a:xfrm rot="10800000">
            <a:off x="6544347" y="1669291"/>
            <a:ext cx="320040" cy="137160"/>
          </a:xfrm>
          <a:prstGeom prst="triangl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519A05-D169-A1A9-5611-5720465187A8}"/>
              </a:ext>
            </a:extLst>
          </p:cNvPr>
          <p:cNvSpPr/>
          <p:nvPr/>
        </p:nvSpPr>
        <p:spPr>
          <a:xfrm>
            <a:off x="6391542" y="2151221"/>
            <a:ext cx="5102513" cy="1790226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10000"/>
                <a:lumOff val="90000"/>
              </a:schemeClr>
            </a:solidFill>
          </a:ln>
          <a:effectLst/>
        </p:spPr>
        <p:txBody>
          <a:bodyPr rtlCol="0" anchor="t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50000"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Based on our training catalogue, we propose you to follow the following training program: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50000"/>
              <a:buFont typeface="Arial" panose="020B0604020202020204" pitchFamily="34" charset="0"/>
              <a:buChar char="›"/>
              <a:tabLst/>
              <a:defRPr/>
            </a:pP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50000"/>
              <a:tabLst/>
              <a:defRPr/>
            </a:pP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50000"/>
              <a:buFont typeface="Arial" panose="020B0604020202020204" pitchFamily="34" charset="0"/>
              <a:buChar char="›"/>
              <a:tabLst/>
              <a:defRPr/>
            </a:pP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50000"/>
              <a:buFont typeface="Arial" panose="020B0604020202020204" pitchFamily="34" charset="0"/>
              <a:buChar char="›"/>
              <a:tabLst/>
              <a:defRPr/>
            </a:pP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A48992-EF4D-688E-BDB4-D642E3133B77}"/>
              </a:ext>
            </a:extLst>
          </p:cNvPr>
          <p:cNvSpPr txBox="1"/>
          <p:nvPr/>
        </p:nvSpPr>
        <p:spPr>
          <a:xfrm>
            <a:off x="695323" y="1120892"/>
            <a:ext cx="107987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50000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Matching your training needs with our training solutions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FCCD1534-402D-A44D-90AD-FBB17CF21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292288"/>
              </p:ext>
            </p:extLst>
          </p:nvPr>
        </p:nvGraphicFramePr>
        <p:xfrm>
          <a:off x="694012" y="1715698"/>
          <a:ext cx="4792388" cy="3829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55">
                  <a:extLst>
                    <a:ext uri="{9D8B030D-6E8A-4147-A177-3AD203B41FA5}">
                      <a16:colId xmlns:a16="http://schemas.microsoft.com/office/drawing/2014/main" val="21720340"/>
                    </a:ext>
                  </a:extLst>
                </a:gridCol>
                <a:gridCol w="4238333">
                  <a:extLst>
                    <a:ext uri="{9D8B030D-6E8A-4147-A177-3AD203B41FA5}">
                      <a16:colId xmlns:a16="http://schemas.microsoft.com/office/drawing/2014/main" val="3399730338"/>
                    </a:ext>
                  </a:extLst>
                </a:gridCol>
              </a:tblGrid>
              <a:tr h="4158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Deloitte® recommended training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817739"/>
                  </a:ext>
                </a:extLst>
              </a:tr>
              <a:tr h="1182062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Training needs</a:t>
                      </a:r>
                    </a:p>
                  </a:txBody>
                  <a:tcPr vert="vert270" anchor="ctr"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›"/>
                      </a:pPr>
                      <a:r>
                        <a:rPr lang="en-GB" sz="1400" b="0" dirty="0"/>
                        <a:t>Banking.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›"/>
                      </a:pPr>
                      <a:r>
                        <a:rPr lang="en-GB" sz="1400" b="0" dirty="0"/>
                        <a:t>Strategic planning.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›"/>
                      </a:pPr>
                      <a:r>
                        <a:rPr lang="en-GB" sz="1400" b="0" dirty="0"/>
                        <a:t>Accounting and auditing.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›"/>
                      </a:pPr>
                      <a:endParaRPr lang="en-GB" sz="14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›"/>
                      </a:pPr>
                      <a:endParaRPr lang="en-GB" sz="14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›"/>
                      </a:pPr>
                      <a:endParaRPr lang="en-GB" sz="14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›"/>
                      </a:pPr>
                      <a:endParaRPr lang="en-GB" sz="1400" b="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951146"/>
                  </a:ext>
                </a:extLst>
              </a:tr>
              <a:tr h="1448554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Development areas</a:t>
                      </a:r>
                    </a:p>
                  </a:txBody>
                  <a:tcPr vert="vert270" anchor="ctr"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›"/>
                        <a:tabLst/>
                        <a:defRPr/>
                      </a:pPr>
                      <a:r>
                        <a:rPr lang="en-US" sz="1400" b="0" kern="0" dirty="0">
                          <a:solidFill>
                            <a:schemeClr val="bg1"/>
                          </a:solidFill>
                          <a:ea typeface="ＭＳ Ｐゴシック" pitchFamily="50" charset="-128"/>
                        </a:rPr>
                        <a:t>Strategic acumen.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›"/>
                        <a:tabLst/>
                        <a:defRPr/>
                      </a:pPr>
                      <a:r>
                        <a:rPr lang="en-US" sz="1400" b="0" kern="0" dirty="0">
                          <a:solidFill>
                            <a:schemeClr val="bg1"/>
                          </a:solidFill>
                          <a:ea typeface="ＭＳ Ｐゴシック" pitchFamily="50" charset="-128"/>
                        </a:rPr>
                        <a:t>Stress resistance</a:t>
                      </a: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GB" b="0" dirty="0"/>
                    </a:p>
                    <a:p>
                      <a:endParaRPr lang="en-GB" b="0" dirty="0"/>
                    </a:p>
                    <a:p>
                      <a:endParaRPr lang="en-GB" b="0" dirty="0"/>
                    </a:p>
                    <a:p>
                      <a:endParaRPr lang="en-GB" b="0" dirty="0"/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88468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380CC74-51B6-48D0-64F5-231CB9BD8027}"/>
              </a:ext>
            </a:extLst>
          </p:cNvPr>
          <p:cNvSpPr txBox="1"/>
          <p:nvPr/>
        </p:nvSpPr>
        <p:spPr>
          <a:xfrm>
            <a:off x="684959" y="6381692"/>
            <a:ext cx="108090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altLang="en-US" sz="105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*Please note that according to the EBA Guidelines on the suitability assessment, your training program must be based on the outcome of the suitability assessment.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4235A-B0C2-E738-97AB-27847A51FACB}"/>
              </a:ext>
            </a:extLst>
          </p:cNvPr>
          <p:cNvSpPr/>
          <p:nvPr/>
        </p:nvSpPr>
        <p:spPr>
          <a:xfrm>
            <a:off x="7129880" y="2642227"/>
            <a:ext cx="1905477" cy="553861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GB" altLang="en-US" sz="1100" b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Annual accounts for Banks</a:t>
            </a:r>
            <a:endParaRPr kumimoji="0" lang="en-GB" altLang="en-US" sz="1100" b="1" i="0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C58335-4E54-7E47-858B-EEA320F67B26}"/>
              </a:ext>
            </a:extLst>
          </p:cNvPr>
          <p:cNvSpPr/>
          <p:nvPr/>
        </p:nvSpPr>
        <p:spPr>
          <a:xfrm>
            <a:off x="6391542" y="3933098"/>
            <a:ext cx="5102513" cy="1612168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bg1">
                <a:lumMod val="10000"/>
                <a:lumOff val="90000"/>
              </a:schemeClr>
            </a:solidFill>
          </a:ln>
          <a:effectLst/>
        </p:spPr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50000"/>
              <a:tabLst/>
              <a:defRPr/>
            </a:pP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50000"/>
              <a:tabLst/>
              <a:defRPr/>
            </a:pP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50000"/>
              <a:buFont typeface="Arial" panose="020B0604020202020204" pitchFamily="34" charset="0"/>
              <a:buChar char="›"/>
              <a:tabLst/>
              <a:defRPr/>
            </a:pP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50000"/>
              <a:buFont typeface="Arial" panose="020B0604020202020204" pitchFamily="34" charset="0"/>
              <a:buChar char="›"/>
              <a:tabLst/>
              <a:defRPr/>
            </a:pP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6EA776F-F7A0-88F4-DF83-497DBDC8DCA9}"/>
              </a:ext>
            </a:extLst>
          </p:cNvPr>
          <p:cNvSpPr/>
          <p:nvPr/>
        </p:nvSpPr>
        <p:spPr>
          <a:xfrm rot="5400000">
            <a:off x="5425468" y="2979839"/>
            <a:ext cx="320040" cy="137160"/>
          </a:xfrm>
          <a:prstGeom prst="triangle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2C6BE1A4-C42F-1F7C-35B7-0E440616F585}"/>
              </a:ext>
            </a:extLst>
          </p:cNvPr>
          <p:cNvSpPr/>
          <p:nvPr/>
        </p:nvSpPr>
        <p:spPr>
          <a:xfrm rot="5400000">
            <a:off x="5425468" y="4567442"/>
            <a:ext cx="320040" cy="137160"/>
          </a:xfrm>
          <a:prstGeom prst="triangle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E51DB9-BCF1-4835-16FB-49B8270A18ED}"/>
              </a:ext>
            </a:extLst>
          </p:cNvPr>
          <p:cNvSpPr/>
          <p:nvPr/>
        </p:nvSpPr>
        <p:spPr>
          <a:xfrm>
            <a:off x="9115204" y="2650751"/>
            <a:ext cx="1905477" cy="553861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GB" altLang="en-US" sz="1100" b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Private banking industry: evolution of the market</a:t>
            </a:r>
            <a:endParaRPr kumimoji="0" lang="en-GB" altLang="en-US" sz="1100" b="1" i="0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A4FE6C-19F9-1AC2-9480-C98744DF0469}"/>
              </a:ext>
            </a:extLst>
          </p:cNvPr>
          <p:cNvSpPr/>
          <p:nvPr/>
        </p:nvSpPr>
        <p:spPr>
          <a:xfrm>
            <a:off x="8089833" y="3297366"/>
            <a:ext cx="1905477" cy="553861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kumimoji="0" lang="en-GB" altLang="en-US" sz="1100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Management body responsibility under CSSF Circular 12/552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A93A82-DD33-B717-F581-F62B08405220}"/>
              </a:ext>
            </a:extLst>
          </p:cNvPr>
          <p:cNvSpPr/>
          <p:nvPr/>
        </p:nvSpPr>
        <p:spPr>
          <a:xfrm>
            <a:off x="7137095" y="4082161"/>
            <a:ext cx="1905477" cy="553861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1905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GB" altLang="en-US" sz="1100" b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Strategic planning</a:t>
            </a:r>
            <a:endParaRPr kumimoji="0" lang="en-GB" altLang="en-US" sz="1100" b="1" i="0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BA65BF-BCF4-3DFE-E347-7ABBFE86958C}"/>
              </a:ext>
            </a:extLst>
          </p:cNvPr>
          <p:cNvSpPr/>
          <p:nvPr/>
        </p:nvSpPr>
        <p:spPr>
          <a:xfrm>
            <a:off x="9122419" y="4082161"/>
            <a:ext cx="1905477" cy="553861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1905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GB" altLang="en-US" sz="1100" b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Managing stress situation</a:t>
            </a:r>
            <a:endParaRPr kumimoji="0" lang="en-GB" altLang="en-US" sz="1100" b="1" i="0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4440B2-A344-946E-6C55-8E1FE908AF85}"/>
              </a:ext>
            </a:extLst>
          </p:cNvPr>
          <p:cNvSpPr/>
          <p:nvPr/>
        </p:nvSpPr>
        <p:spPr>
          <a:xfrm rot="16200000">
            <a:off x="5197614" y="2740801"/>
            <a:ext cx="1795145" cy="589447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 w="19050">
            <a:solidFill>
              <a:schemeClr val="bg1">
                <a:lumMod val="10000"/>
                <a:lumOff val="90000"/>
              </a:schemeClr>
            </a:solidFill>
          </a:ln>
          <a:effectLst/>
        </p:spPr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50000"/>
              <a:tabLst/>
              <a:defRPr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Training modules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56FD4E-1EBA-363B-5450-92663381980E}"/>
              </a:ext>
            </a:extLst>
          </p:cNvPr>
          <p:cNvSpPr/>
          <p:nvPr/>
        </p:nvSpPr>
        <p:spPr>
          <a:xfrm rot="16200000">
            <a:off x="5281958" y="4444847"/>
            <a:ext cx="1628088" cy="589447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 w="19050">
            <a:solidFill>
              <a:schemeClr val="bg1">
                <a:lumMod val="10000"/>
                <a:lumOff val="90000"/>
              </a:schemeClr>
            </a:solidFill>
          </a:ln>
          <a:effectLst/>
        </p:spPr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50000"/>
              <a:tabLst/>
              <a:defRPr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Personal development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F4E21E-303C-3AD1-AF2E-B8F5B7EE2E65}"/>
              </a:ext>
            </a:extLst>
          </p:cNvPr>
          <p:cNvSpPr/>
          <p:nvPr/>
        </p:nvSpPr>
        <p:spPr>
          <a:xfrm>
            <a:off x="7137095" y="4718649"/>
            <a:ext cx="1905477" cy="553861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1905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GB" altLang="en-US" sz="1100" b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Leadership self-management</a:t>
            </a:r>
            <a:endParaRPr kumimoji="0" lang="en-GB" altLang="en-US" sz="1100" b="1" i="0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122BAB-4B25-6763-79DA-BD8D43BB8208}"/>
              </a:ext>
            </a:extLst>
          </p:cNvPr>
          <p:cNvSpPr/>
          <p:nvPr/>
        </p:nvSpPr>
        <p:spPr>
          <a:xfrm>
            <a:off x="9122419" y="4718649"/>
            <a:ext cx="1905477" cy="553861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1905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GB" altLang="en-US" sz="1100" b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Wellbeing program</a:t>
            </a:r>
            <a:endParaRPr kumimoji="0" lang="en-GB" altLang="en-US" sz="1100" b="1" i="0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2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44D4B3C-1FF8-AF32-2225-53BCAF3BA4D3}"/>
              </a:ext>
            </a:extLst>
          </p:cNvPr>
          <p:cNvSpPr/>
          <p:nvPr/>
        </p:nvSpPr>
        <p:spPr>
          <a:xfrm>
            <a:off x="582138" y="4169580"/>
            <a:ext cx="1203151" cy="859884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1" i="0" u="none" strike="noStrike" kern="0" cap="all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90000"/>
                    <a:lumOff val="10000"/>
                  </a:schemeClr>
                </a:solidFill>
              </a:rPr>
              <a:t>Knowledge, skills &amp;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01DD21-7A4C-0EAE-43EF-9BEDF688F9A6}"/>
              </a:ext>
            </a:extLst>
          </p:cNvPr>
          <p:cNvSpPr/>
          <p:nvPr/>
        </p:nvSpPr>
        <p:spPr>
          <a:xfrm>
            <a:off x="695324" y="994093"/>
            <a:ext cx="274320" cy="27432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kern="0" cap="all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C10447-01F2-7F7F-FE0A-0D90BC82D264}"/>
              </a:ext>
            </a:extLst>
          </p:cNvPr>
          <p:cNvSpPr/>
          <p:nvPr/>
        </p:nvSpPr>
        <p:spPr>
          <a:xfrm>
            <a:off x="969644" y="994093"/>
            <a:ext cx="274320" cy="274320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  <a:ln w="12700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kern="0" cap="all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44DF87-3665-C492-946B-46E237BA336C}"/>
              </a:ext>
            </a:extLst>
          </p:cNvPr>
          <p:cNvSpPr/>
          <p:nvPr/>
        </p:nvSpPr>
        <p:spPr>
          <a:xfrm>
            <a:off x="1243964" y="994093"/>
            <a:ext cx="274320" cy="274320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  <a:ln w="12700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kern="0" cap="all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E6AE4F3-ECD1-35D7-B56E-8619486D9F6F}"/>
              </a:ext>
            </a:extLst>
          </p:cNvPr>
          <p:cNvSpPr/>
          <p:nvPr/>
        </p:nvSpPr>
        <p:spPr>
          <a:xfrm>
            <a:off x="2230016" y="5440898"/>
            <a:ext cx="9265307" cy="955216"/>
          </a:xfrm>
          <a:prstGeom prst="rect">
            <a:avLst/>
          </a:prstGeom>
          <a:solidFill>
            <a:srgbClr val="323232">
              <a:lumMod val="10000"/>
              <a:lumOff val="90000"/>
            </a:srgbClr>
          </a:solidFill>
          <a:ln w="19050" cap="flat" cmpd="sng" algn="ctr">
            <a:solidFill>
              <a:schemeClr val="accent3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›"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overall knowledge is 3,07 / 4. Therefore, </a:t>
            </a: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level of knowledge is considered sufficient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meet the individual suitability requirements on knowledge.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 the basis of our comparative analysis, we have identified the following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areas for improvement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i) banking, ii) strategic planning, and iv) accounting &amp; auditing. Please refer to the conclusion of the present assessment.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6A42E61-CB8D-56C9-66A3-428AB9FD21D8}"/>
              </a:ext>
            </a:extLst>
          </p:cNvPr>
          <p:cNvSpPr/>
          <p:nvPr/>
        </p:nvSpPr>
        <p:spPr>
          <a:xfrm>
            <a:off x="695325" y="5440898"/>
            <a:ext cx="1415157" cy="955216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Deloitte® assessment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ECB169-38D2-9D0E-F580-FD24C803E47F}"/>
              </a:ext>
            </a:extLst>
          </p:cNvPr>
          <p:cNvSpPr/>
          <p:nvPr/>
        </p:nvSpPr>
        <p:spPr>
          <a:xfrm>
            <a:off x="7453722" y="3351873"/>
            <a:ext cx="2560320" cy="36576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kern="0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Accounting &amp; 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kern="0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Auditing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D581F8-1E0F-B885-4AEF-512F2280DC73}"/>
              </a:ext>
            </a:extLst>
          </p:cNvPr>
          <p:cNvSpPr/>
          <p:nvPr/>
        </p:nvSpPr>
        <p:spPr>
          <a:xfrm>
            <a:off x="7453722" y="3804390"/>
            <a:ext cx="2560320" cy="36576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19050" cap="flat" cmpd="sng" algn="ctr">
            <a:solidFill>
              <a:schemeClr val="accent3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kern="0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Financial 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kern="0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Information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885494-B08B-2A24-426A-50CB574F51BF}"/>
              </a:ext>
            </a:extLst>
          </p:cNvPr>
          <p:cNvSpPr/>
          <p:nvPr/>
        </p:nvSpPr>
        <p:spPr>
          <a:xfrm>
            <a:off x="7453722" y="4256907"/>
            <a:ext cx="2560320" cy="36576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19050" cap="flat" cmpd="sng" algn="ctr">
            <a:solidFill>
              <a:schemeClr val="accent3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kern="0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Internal 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kern="0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Governance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2C8779-E8CB-F28D-FDC1-6F96ED974342}"/>
              </a:ext>
            </a:extLst>
          </p:cNvPr>
          <p:cNvSpPr/>
          <p:nvPr/>
        </p:nvSpPr>
        <p:spPr>
          <a:xfrm>
            <a:off x="7453722" y="4709424"/>
            <a:ext cx="2560320" cy="36576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19050" cap="flat" cmpd="sng" algn="ctr">
            <a:solidFill>
              <a:schemeClr val="accent3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kern="0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Internal control framework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91E722-FEA8-B108-A003-3CCA2F126B47}"/>
              </a:ext>
            </a:extLst>
          </p:cNvPr>
          <p:cNvSpPr/>
          <p:nvPr/>
        </p:nvSpPr>
        <p:spPr>
          <a:xfrm>
            <a:off x="7490868" y="3397593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5CFEAF-BB7E-F774-A752-6EBD429FA9D4}"/>
              </a:ext>
            </a:extLst>
          </p:cNvPr>
          <p:cNvSpPr/>
          <p:nvPr/>
        </p:nvSpPr>
        <p:spPr>
          <a:xfrm>
            <a:off x="7490868" y="3850110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kern="0" dirty="0">
                <a:solidFill>
                  <a:srgbClr val="000000"/>
                </a:solidFill>
                <a:latin typeface="Arial"/>
              </a:rPr>
              <a:t>5</a:t>
            </a:r>
            <a:endParaRPr kumimoji="0" lang="en-GB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BEA784D-F625-FD29-2135-D19983F6BDA4}"/>
              </a:ext>
            </a:extLst>
          </p:cNvPr>
          <p:cNvSpPr/>
          <p:nvPr/>
        </p:nvSpPr>
        <p:spPr>
          <a:xfrm>
            <a:off x="7490868" y="4302627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E846D2-06AD-3B81-610D-4C23EF60BE46}"/>
              </a:ext>
            </a:extLst>
          </p:cNvPr>
          <p:cNvSpPr/>
          <p:nvPr/>
        </p:nvSpPr>
        <p:spPr>
          <a:xfrm>
            <a:off x="7490868" y="4755144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792EF4DF-0B27-5CB9-48C5-46211B1165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6075319"/>
              </p:ext>
            </p:extLst>
          </p:nvPr>
        </p:nvGraphicFramePr>
        <p:xfrm>
          <a:off x="504824" y="1285342"/>
          <a:ext cx="6197775" cy="4287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1E39AE3-ED22-C61B-79B5-9FB306F59ED4}"/>
              </a:ext>
            </a:extLst>
          </p:cNvPr>
          <p:cNvSpPr/>
          <p:nvPr/>
        </p:nvSpPr>
        <p:spPr>
          <a:xfrm>
            <a:off x="7453722" y="1984059"/>
            <a:ext cx="2560320" cy="36576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kern="0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Banking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BEB9B3-E50D-6B7E-75BB-9B0615AA2E20}"/>
              </a:ext>
            </a:extLst>
          </p:cNvPr>
          <p:cNvSpPr/>
          <p:nvPr/>
        </p:nvSpPr>
        <p:spPr>
          <a:xfrm>
            <a:off x="7453722" y="2896545"/>
            <a:ext cx="2560320" cy="36576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kern="0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Strategic 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kern="0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Planning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C080A0-B138-E695-B4C2-D77EBDD1B302}"/>
              </a:ext>
            </a:extLst>
          </p:cNvPr>
          <p:cNvSpPr/>
          <p:nvPr/>
        </p:nvSpPr>
        <p:spPr>
          <a:xfrm>
            <a:off x="7490868" y="2029779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kern="0" dirty="0">
                <a:solidFill>
                  <a:srgbClr val="000000"/>
                </a:solidFill>
                <a:latin typeface="Arial"/>
              </a:rPr>
              <a:t>1</a:t>
            </a:r>
            <a:endParaRPr kumimoji="0" lang="en-GB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D9CE17-0A88-1332-69FD-B466950AB58C}"/>
              </a:ext>
            </a:extLst>
          </p:cNvPr>
          <p:cNvSpPr/>
          <p:nvPr/>
        </p:nvSpPr>
        <p:spPr>
          <a:xfrm>
            <a:off x="7490868" y="2942265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EB4F4-53CE-E733-0A28-9080FEAE7E85}"/>
              </a:ext>
            </a:extLst>
          </p:cNvPr>
          <p:cNvSpPr/>
          <p:nvPr/>
        </p:nvSpPr>
        <p:spPr>
          <a:xfrm>
            <a:off x="7453722" y="2440302"/>
            <a:ext cx="2560320" cy="36576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19050" cap="flat" cmpd="sng" algn="ctr">
            <a:solidFill>
              <a:schemeClr val="accent3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kern="0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Legal &amp; 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kern="0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Regulatory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294C68-3A35-5C76-32D8-2BC6BC404C54}"/>
              </a:ext>
            </a:extLst>
          </p:cNvPr>
          <p:cNvSpPr/>
          <p:nvPr/>
        </p:nvSpPr>
        <p:spPr>
          <a:xfrm>
            <a:off x="7490868" y="2486022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08815D-B12B-3F1D-5D05-91F67041A7BB}"/>
              </a:ext>
            </a:extLst>
          </p:cNvPr>
          <p:cNvSpPr/>
          <p:nvPr/>
        </p:nvSpPr>
        <p:spPr>
          <a:xfrm>
            <a:off x="10292172" y="1984059"/>
            <a:ext cx="1203151" cy="36576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Lagger</a:t>
            </a:r>
            <a:endParaRPr kumimoji="0" lang="en-GB" sz="1200" b="1" i="0" u="none" strike="noStrike" kern="0" cap="all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E272F-53EC-62A1-E05E-2182C6A97B1F}"/>
              </a:ext>
            </a:extLst>
          </p:cNvPr>
          <p:cNvSpPr/>
          <p:nvPr/>
        </p:nvSpPr>
        <p:spPr>
          <a:xfrm>
            <a:off x="10292171" y="2896545"/>
            <a:ext cx="1203151" cy="36576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Lagger</a:t>
            </a:r>
            <a:endParaRPr kumimoji="0" lang="en-GB" sz="1200" b="1" i="0" u="none" strike="noStrike" kern="0" cap="all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448B0E-E964-1D0C-001A-C44B3F6952BF}"/>
              </a:ext>
            </a:extLst>
          </p:cNvPr>
          <p:cNvSpPr/>
          <p:nvPr/>
        </p:nvSpPr>
        <p:spPr>
          <a:xfrm>
            <a:off x="10292171" y="3351873"/>
            <a:ext cx="1203151" cy="36576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Lagger</a:t>
            </a:r>
            <a:endParaRPr kumimoji="0" lang="en-GB" sz="1200" b="1" i="0" u="none" strike="noStrike" kern="0" cap="all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7FC61F-9499-E9A1-A648-2831596F8886}"/>
              </a:ext>
            </a:extLst>
          </p:cNvPr>
          <p:cNvSpPr/>
          <p:nvPr/>
        </p:nvSpPr>
        <p:spPr>
          <a:xfrm>
            <a:off x="10292170" y="3804390"/>
            <a:ext cx="1203151" cy="36576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endParaRPr kumimoji="0" lang="en-GB" sz="1200" b="1" i="0" u="none" strike="noStrike" kern="0" cap="all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354816-BC0D-761D-BD90-ADEF63EAAB95}"/>
              </a:ext>
            </a:extLst>
          </p:cNvPr>
          <p:cNvSpPr/>
          <p:nvPr/>
        </p:nvSpPr>
        <p:spPr>
          <a:xfrm>
            <a:off x="10292167" y="4256907"/>
            <a:ext cx="1203151" cy="36576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endParaRPr kumimoji="0" lang="en-GB" sz="1200" b="1" i="0" u="none" strike="noStrike" kern="0" cap="all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0BA755-64C4-F521-B9F7-1D944C50ED85}"/>
              </a:ext>
            </a:extLst>
          </p:cNvPr>
          <p:cNvSpPr/>
          <p:nvPr/>
        </p:nvSpPr>
        <p:spPr>
          <a:xfrm>
            <a:off x="10292168" y="4711698"/>
            <a:ext cx="1203151" cy="36576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endParaRPr kumimoji="0" lang="en-GB" sz="1200" b="1" i="0" u="none" strike="noStrike" kern="0" cap="all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519700-E78E-06D7-FBA4-4771CF123D76}"/>
              </a:ext>
            </a:extLst>
          </p:cNvPr>
          <p:cNvSpPr/>
          <p:nvPr/>
        </p:nvSpPr>
        <p:spPr>
          <a:xfrm>
            <a:off x="10292166" y="2435826"/>
            <a:ext cx="1203151" cy="36576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endParaRPr kumimoji="0" lang="en-GB" sz="1200" b="1" i="0" u="none" strike="noStrike" kern="0" cap="all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F47E22-E609-3214-54BB-A573507A9377}"/>
              </a:ext>
            </a:extLst>
          </p:cNvPr>
          <p:cNvSpPr txBox="1"/>
          <p:nvPr/>
        </p:nvSpPr>
        <p:spPr>
          <a:xfrm>
            <a:off x="7453722" y="1285342"/>
            <a:ext cx="4041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Comparative assessment</a:t>
            </a:r>
            <a:endParaRPr lang="en-GB" b="1" dirty="0">
              <a:solidFill>
                <a:srgbClr val="00000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93B0EF-AC40-7785-C398-9682E09BF8AE}"/>
              </a:ext>
            </a:extLst>
          </p:cNvPr>
          <p:cNvCxnSpPr>
            <a:cxnSpLocks/>
          </p:cNvCxnSpPr>
          <p:nvPr/>
        </p:nvCxnSpPr>
        <p:spPr>
          <a:xfrm>
            <a:off x="4457700" y="4181978"/>
            <a:ext cx="180975" cy="394969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1F37D9B-98DC-33A7-1DF4-54ACA332DECF}"/>
              </a:ext>
            </a:extLst>
          </p:cNvPr>
          <p:cNvCxnSpPr>
            <a:cxnSpLocks/>
          </p:cNvCxnSpPr>
          <p:nvPr/>
        </p:nvCxnSpPr>
        <p:spPr>
          <a:xfrm flipH="1">
            <a:off x="3652688" y="4557279"/>
            <a:ext cx="102866" cy="178197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1B98A93F-3CDE-F878-899E-D078CEDA25F7}"/>
              </a:ext>
            </a:extLst>
          </p:cNvPr>
          <p:cNvSpPr/>
          <p:nvPr/>
        </p:nvSpPr>
        <p:spPr>
          <a:xfrm rot="5400000">
            <a:off x="535304" y="5372318"/>
            <a:ext cx="320040" cy="137160"/>
          </a:xfrm>
          <a:prstGeom prst="triangle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BA17E1C-AA28-7473-1889-4BCC4DE3FE02}"/>
              </a:ext>
            </a:extLst>
          </p:cNvPr>
          <p:cNvSpPr/>
          <p:nvPr/>
        </p:nvSpPr>
        <p:spPr>
          <a:xfrm rot="5400000">
            <a:off x="575102" y="5504369"/>
            <a:ext cx="320040" cy="137160"/>
          </a:xfrm>
          <a:prstGeom prst="triangl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7E08E0C-9932-ED29-E89B-10CF7D3E3194}"/>
              </a:ext>
            </a:extLst>
          </p:cNvPr>
          <p:cNvCxnSpPr/>
          <p:nvPr/>
        </p:nvCxnSpPr>
        <p:spPr>
          <a:xfrm>
            <a:off x="7444197" y="1809750"/>
            <a:ext cx="4041595" cy="0"/>
          </a:xfrm>
          <a:prstGeom prst="line">
            <a:avLst/>
          </a:prstGeom>
          <a:ln>
            <a:solidFill>
              <a:schemeClr val="bg1">
                <a:lumMod val="25000"/>
                <a:lumOff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EEF4AC-ECE0-C1D5-12A2-2A4F31CB4F34}"/>
              </a:ext>
            </a:extLst>
          </p:cNvPr>
          <p:cNvSpPr txBox="1"/>
          <p:nvPr/>
        </p:nvSpPr>
        <p:spPr>
          <a:xfrm>
            <a:off x="582137" y="4252860"/>
            <a:ext cx="12031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Beginner </a:t>
            </a:r>
          </a:p>
          <a:p>
            <a:r>
              <a:rPr lang="en-US" sz="11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Intermediary</a:t>
            </a:r>
          </a:p>
          <a:p>
            <a:r>
              <a:rPr lang="en-US" sz="11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Advanced</a:t>
            </a:r>
          </a:p>
          <a:p>
            <a:r>
              <a:rPr lang="en-US" sz="11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Expert</a:t>
            </a:r>
            <a:endParaRPr lang="en-GB" sz="11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A98CC3-3E05-7110-1211-4FE259758DBC}"/>
              </a:ext>
            </a:extLst>
          </p:cNvPr>
          <p:cNvSpPr/>
          <p:nvPr/>
        </p:nvSpPr>
        <p:spPr>
          <a:xfrm>
            <a:off x="582138" y="3995999"/>
            <a:ext cx="1203151" cy="25686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Reading key</a:t>
            </a:r>
            <a:endParaRPr kumimoji="0" lang="en-GB" sz="1200" b="1" i="0" u="none" strike="noStrike" kern="0" cap="all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E66A19-1B16-A0A6-7291-252591F50B9F}"/>
              </a:ext>
            </a:extLst>
          </p:cNvPr>
          <p:cNvSpPr/>
          <p:nvPr/>
        </p:nvSpPr>
        <p:spPr>
          <a:xfrm>
            <a:off x="695324" y="1272801"/>
            <a:ext cx="274320" cy="27432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kern="0" cap="all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4610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90000"/>
                    <a:lumOff val="10000"/>
                  </a:schemeClr>
                </a:solidFill>
              </a:rPr>
              <a:t>Knowledge, skills &amp;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01DD21-7A4C-0EAE-43EF-9BEDF688F9A6}"/>
              </a:ext>
            </a:extLst>
          </p:cNvPr>
          <p:cNvSpPr/>
          <p:nvPr/>
        </p:nvSpPr>
        <p:spPr>
          <a:xfrm>
            <a:off x="695324" y="994093"/>
            <a:ext cx="274320" cy="27432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kern="0" cap="all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C10447-01F2-7F7F-FE0A-0D90BC82D264}"/>
              </a:ext>
            </a:extLst>
          </p:cNvPr>
          <p:cNvSpPr/>
          <p:nvPr/>
        </p:nvSpPr>
        <p:spPr>
          <a:xfrm>
            <a:off x="969644" y="994093"/>
            <a:ext cx="274320" cy="274320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  <a:ln w="12700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kern="0" cap="all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44DF87-3665-C492-946B-46E237BA336C}"/>
              </a:ext>
            </a:extLst>
          </p:cNvPr>
          <p:cNvSpPr/>
          <p:nvPr/>
        </p:nvSpPr>
        <p:spPr>
          <a:xfrm>
            <a:off x="1243964" y="994093"/>
            <a:ext cx="274320" cy="274320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  <a:ln w="12700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kern="0" cap="all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E6AE4F3-ECD1-35D7-B56E-8619486D9F6F}"/>
              </a:ext>
            </a:extLst>
          </p:cNvPr>
          <p:cNvSpPr/>
          <p:nvPr/>
        </p:nvSpPr>
        <p:spPr>
          <a:xfrm>
            <a:off x="2230016" y="5440898"/>
            <a:ext cx="9265307" cy="955216"/>
          </a:xfrm>
          <a:prstGeom prst="rect">
            <a:avLst/>
          </a:prstGeom>
          <a:solidFill>
            <a:srgbClr val="323232">
              <a:lumMod val="10000"/>
              <a:lumOff val="90000"/>
            </a:srgbClr>
          </a:solidFill>
          <a:ln w="19050" cap="flat" cmpd="sng" algn="ctr">
            <a:solidFill>
              <a:schemeClr val="accent3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defTabSz="91440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50000"/>
              <a:buFont typeface="Arial" panose="020B0604020202020204" pitchFamily="34" charset="0"/>
              <a:buChar char="›"/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our assessment of your level of education, we consider that </a:t>
            </a: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level of knowledge attained through education and training us fully suited to the position.</a:t>
            </a:r>
          </a:p>
          <a:p>
            <a:pPr marL="171450" indent="-171450" defTabSz="91440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50000"/>
              <a:buFont typeface="Arial" panose="020B0604020202020204" pitchFamily="34" charset="0"/>
              <a:buChar char="›"/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Therefore, we confirm that </a:t>
            </a: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academic background is sufficiently qualified for the position you hold/will hold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6A42E61-CB8D-56C9-66A3-428AB9FD21D8}"/>
              </a:ext>
            </a:extLst>
          </p:cNvPr>
          <p:cNvSpPr/>
          <p:nvPr/>
        </p:nvSpPr>
        <p:spPr>
          <a:xfrm>
            <a:off x="695325" y="5440898"/>
            <a:ext cx="1415157" cy="955216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Deloitte® assessment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7981E165-531F-EA3E-B615-B03F8B18491B}"/>
              </a:ext>
            </a:extLst>
          </p:cNvPr>
          <p:cNvSpPr/>
          <p:nvPr/>
        </p:nvSpPr>
        <p:spPr>
          <a:xfrm rot="5400000">
            <a:off x="535304" y="5372318"/>
            <a:ext cx="320040" cy="137160"/>
          </a:xfrm>
          <a:prstGeom prst="triangle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0B174E4F-6A73-B747-048B-91DB23955C1A}"/>
              </a:ext>
            </a:extLst>
          </p:cNvPr>
          <p:cNvSpPr/>
          <p:nvPr/>
        </p:nvSpPr>
        <p:spPr>
          <a:xfrm rot="5400000">
            <a:off x="575102" y="5504369"/>
            <a:ext cx="320040" cy="137160"/>
          </a:xfrm>
          <a:prstGeom prst="triangl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A73B96-3979-A188-D246-B8AAA1E05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910002"/>
              </p:ext>
            </p:extLst>
          </p:nvPr>
        </p:nvGraphicFramePr>
        <p:xfrm>
          <a:off x="695324" y="1655015"/>
          <a:ext cx="8267607" cy="1558641"/>
        </p:xfrm>
        <a:graphic>
          <a:graphicData uri="http://schemas.openxmlformats.org/drawingml/2006/table">
            <a:tbl>
              <a:tblPr bandRow="1"/>
              <a:tblGrid>
                <a:gridCol w="2382854">
                  <a:extLst>
                    <a:ext uri="{9D8B030D-6E8A-4147-A177-3AD203B41FA5}">
                      <a16:colId xmlns:a16="http://schemas.microsoft.com/office/drawing/2014/main" val="147258260"/>
                    </a:ext>
                  </a:extLst>
                </a:gridCol>
                <a:gridCol w="2299580">
                  <a:extLst>
                    <a:ext uri="{9D8B030D-6E8A-4147-A177-3AD203B41FA5}">
                      <a16:colId xmlns:a16="http://schemas.microsoft.com/office/drawing/2014/main" val="3153589929"/>
                    </a:ext>
                  </a:extLst>
                </a:gridCol>
                <a:gridCol w="932507">
                  <a:extLst>
                    <a:ext uri="{9D8B030D-6E8A-4147-A177-3AD203B41FA5}">
                      <a16:colId xmlns:a16="http://schemas.microsoft.com/office/drawing/2014/main" val="2650518860"/>
                    </a:ext>
                  </a:extLst>
                </a:gridCol>
                <a:gridCol w="2652666">
                  <a:extLst>
                    <a:ext uri="{9D8B030D-6E8A-4147-A177-3AD203B41FA5}">
                      <a16:colId xmlns:a16="http://schemas.microsoft.com/office/drawing/2014/main" val="743658357"/>
                    </a:ext>
                  </a:extLst>
                </a:gridCol>
              </a:tblGrid>
              <a:tr h="365760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Core education background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41694"/>
                  </a:ext>
                </a:extLst>
              </a:tr>
              <a:tr h="2527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Official degree / Certification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Field of study – Description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Date of obtention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University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530316"/>
                  </a:ext>
                </a:extLst>
              </a:tr>
              <a:tr h="3826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LLM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Law</a:t>
                      </a:r>
                      <a:endParaRPr lang="en-GB" sz="10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2006</a:t>
                      </a:r>
                      <a:endParaRPr lang="en-GB" sz="10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GB" sz="1000" b="0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Stockholms Univesity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482445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1112520" algn="l"/>
                        </a:tabLst>
                        <a:defRPr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Master of Laws</a:t>
                      </a:r>
                      <a:endParaRPr lang="en-GB" sz="10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Business Administration and Management</a:t>
                      </a:r>
                      <a:endParaRPr lang="en-GB" sz="10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2003</a:t>
                      </a:r>
                      <a:endParaRPr lang="en-GB" sz="10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1112520" algn="l"/>
                        </a:tabLst>
                        <a:defRPr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 Stockholms Univesity</a:t>
                      </a:r>
                      <a:endParaRPr lang="en-GB" sz="10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69871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FCA2516-D35A-7D16-A0C0-6A85C43B9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977100"/>
              </p:ext>
            </p:extLst>
          </p:nvPr>
        </p:nvGraphicFramePr>
        <p:xfrm>
          <a:off x="695324" y="3621491"/>
          <a:ext cx="8267607" cy="1151235"/>
        </p:xfrm>
        <a:graphic>
          <a:graphicData uri="http://schemas.openxmlformats.org/drawingml/2006/table">
            <a:tbl>
              <a:tblPr bandRow="1"/>
              <a:tblGrid>
                <a:gridCol w="2382854">
                  <a:extLst>
                    <a:ext uri="{9D8B030D-6E8A-4147-A177-3AD203B41FA5}">
                      <a16:colId xmlns:a16="http://schemas.microsoft.com/office/drawing/2014/main" val="147258260"/>
                    </a:ext>
                  </a:extLst>
                </a:gridCol>
                <a:gridCol w="2299580">
                  <a:extLst>
                    <a:ext uri="{9D8B030D-6E8A-4147-A177-3AD203B41FA5}">
                      <a16:colId xmlns:a16="http://schemas.microsoft.com/office/drawing/2014/main" val="3153589929"/>
                    </a:ext>
                  </a:extLst>
                </a:gridCol>
                <a:gridCol w="932507">
                  <a:extLst>
                    <a:ext uri="{9D8B030D-6E8A-4147-A177-3AD203B41FA5}">
                      <a16:colId xmlns:a16="http://schemas.microsoft.com/office/drawing/2014/main" val="2650518860"/>
                    </a:ext>
                  </a:extLst>
                </a:gridCol>
                <a:gridCol w="2652666">
                  <a:extLst>
                    <a:ext uri="{9D8B030D-6E8A-4147-A177-3AD203B41FA5}">
                      <a16:colId xmlns:a16="http://schemas.microsoft.com/office/drawing/2014/main" val="743658357"/>
                    </a:ext>
                  </a:extLst>
                </a:gridCol>
              </a:tblGrid>
              <a:tr h="365760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Other certification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41694"/>
                  </a:ext>
                </a:extLst>
              </a:tr>
              <a:tr h="2527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Title 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Field of study – Description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Date of obtention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University / Body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530316"/>
                  </a:ext>
                </a:extLst>
              </a:tr>
              <a:tr h="3826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MBA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Business Administration</a:t>
                      </a:r>
                      <a:endParaRPr lang="en-GB" sz="10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2015</a:t>
                      </a:r>
                      <a:endParaRPr lang="en-GB" sz="10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GB" sz="1000" b="0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Oxford University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482445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A6CFD3CD-68FC-8190-2FA8-9F6DDCA42C73}"/>
              </a:ext>
            </a:extLst>
          </p:cNvPr>
          <p:cNvSpPr/>
          <p:nvPr/>
        </p:nvSpPr>
        <p:spPr>
          <a:xfrm>
            <a:off x="8606224" y="1682174"/>
            <a:ext cx="320040" cy="32004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59DC58-AFA4-FB1F-2B15-4DC760EBC524}"/>
              </a:ext>
            </a:extLst>
          </p:cNvPr>
          <p:cNvSpPr/>
          <p:nvPr/>
        </p:nvSpPr>
        <p:spPr>
          <a:xfrm>
            <a:off x="8600340" y="3639412"/>
            <a:ext cx="320040" cy="32004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0CC075-15C2-E5B6-50D9-AA044E723F92}"/>
              </a:ext>
            </a:extLst>
          </p:cNvPr>
          <p:cNvSpPr/>
          <p:nvPr/>
        </p:nvSpPr>
        <p:spPr>
          <a:xfrm>
            <a:off x="1696003" y="3258679"/>
            <a:ext cx="197304" cy="186673"/>
          </a:xfrm>
          <a:prstGeom prst="roundRect">
            <a:avLst/>
          </a:prstGeom>
          <a:solidFill>
            <a:schemeClr val="tx1"/>
          </a:solidFill>
          <a:ln w="28575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kern="0" cap="all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73996F-EFBA-7213-B902-7F3FF4DA1AE1}"/>
              </a:ext>
            </a:extLst>
          </p:cNvPr>
          <p:cNvSpPr/>
          <p:nvPr/>
        </p:nvSpPr>
        <p:spPr>
          <a:xfrm>
            <a:off x="7274084" y="4855529"/>
            <a:ext cx="197304" cy="186673"/>
          </a:xfrm>
          <a:prstGeom prst="roundRect">
            <a:avLst/>
          </a:prstGeom>
          <a:solidFill>
            <a:schemeClr val="tx1"/>
          </a:solidFill>
          <a:ln w="28575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1" kern="0" cap="all" dirty="0">
                <a:solidFill>
                  <a:schemeClr val="accent3"/>
                </a:solidFill>
                <a:latin typeface="Arial Black" panose="020B0A04020102020204" pitchFamily="34" charset="0"/>
              </a:rPr>
              <a:t>X</a:t>
            </a: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344236-B31D-D0F7-AE99-0565BCBF0494}"/>
              </a:ext>
            </a:extLst>
          </p:cNvPr>
          <p:cNvSpPr txBox="1"/>
          <p:nvPr/>
        </p:nvSpPr>
        <p:spPr>
          <a:xfrm>
            <a:off x="7507600" y="4733421"/>
            <a:ext cx="16292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altLang="en-US" sz="1100" b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Assessment items </a:t>
            </a:r>
            <a:r>
              <a:rPr lang="en-US" altLang="en-US" sz="11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considered by </a:t>
            </a:r>
            <a:r>
              <a:rPr lang="en-US" altLang="en-US" sz="1100" b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Deloitte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59EDD73-E95F-0035-6588-C82D08EFB680}"/>
              </a:ext>
            </a:extLst>
          </p:cNvPr>
          <p:cNvSpPr/>
          <p:nvPr/>
        </p:nvSpPr>
        <p:spPr>
          <a:xfrm>
            <a:off x="4129876" y="3258678"/>
            <a:ext cx="197304" cy="186673"/>
          </a:xfrm>
          <a:prstGeom prst="roundRect">
            <a:avLst/>
          </a:prstGeom>
          <a:solidFill>
            <a:schemeClr val="tx1"/>
          </a:solidFill>
          <a:ln w="28575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kern="0" cap="all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1D395C6-2EA9-6E37-B309-1416519AA5DA}"/>
              </a:ext>
            </a:extLst>
          </p:cNvPr>
          <p:cNvSpPr/>
          <p:nvPr/>
        </p:nvSpPr>
        <p:spPr>
          <a:xfrm>
            <a:off x="1696003" y="4840128"/>
            <a:ext cx="197304" cy="186673"/>
          </a:xfrm>
          <a:prstGeom prst="roundRect">
            <a:avLst/>
          </a:prstGeom>
          <a:solidFill>
            <a:schemeClr val="tx1"/>
          </a:solidFill>
          <a:ln w="28575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1" kern="0" cap="all" dirty="0">
                <a:solidFill>
                  <a:schemeClr val="accent3"/>
                </a:solidFill>
                <a:latin typeface="Arial Black" panose="020B0A04020102020204" pitchFamily="34" charset="0"/>
              </a:rPr>
              <a:t>D</a:t>
            </a: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EECFD4-FC08-BC70-1909-F57E0B446AA6}"/>
              </a:ext>
            </a:extLst>
          </p:cNvPr>
          <p:cNvSpPr/>
          <p:nvPr/>
        </p:nvSpPr>
        <p:spPr>
          <a:xfrm>
            <a:off x="4103848" y="4840127"/>
            <a:ext cx="197304" cy="186673"/>
          </a:xfrm>
          <a:prstGeom prst="roundRect">
            <a:avLst/>
          </a:prstGeom>
          <a:solidFill>
            <a:schemeClr val="tx1"/>
          </a:solidFill>
          <a:ln w="28575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1" kern="0" cap="all" dirty="0">
                <a:solidFill>
                  <a:schemeClr val="accent3"/>
                </a:solidFill>
                <a:latin typeface="Arial Black" panose="020B0A04020102020204" pitchFamily="34" charset="0"/>
              </a:rPr>
              <a:t>E</a:t>
            </a: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8264EE-11D8-22AD-D5C7-806C814E7D3C}"/>
              </a:ext>
            </a:extLst>
          </p:cNvPr>
          <p:cNvSpPr/>
          <p:nvPr/>
        </p:nvSpPr>
        <p:spPr>
          <a:xfrm>
            <a:off x="9136830" y="1719030"/>
            <a:ext cx="2358494" cy="2105549"/>
          </a:xfrm>
          <a:prstGeom prst="rect">
            <a:avLst/>
          </a:prstGeom>
          <a:noFill/>
          <a:ln w="19050" algn="ctr">
            <a:solidFill>
              <a:schemeClr val="bg1">
                <a:lumMod val="50000"/>
                <a:lumOff val="5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tIns="91440" bIns="9144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›"/>
              <a:tabLst/>
              <a:defRPr/>
            </a:pPr>
            <a:r>
              <a:rPr lang="en-US" altLang="en-US" sz="1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According to the Deloitte® assessment methodology, you have obtained </a:t>
            </a:r>
            <a:r>
              <a:rPr lang="en-US" altLang="en-US" sz="1200" b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a score of 3/3</a:t>
            </a:r>
            <a:r>
              <a:rPr lang="en-US" altLang="en-US" sz="1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 for your academic background, which corresponds to a level that is fully suited to the role.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CF69ECE-BF7A-A2E0-3566-E77C4903B23E}"/>
              </a:ext>
            </a:extLst>
          </p:cNvPr>
          <p:cNvSpPr/>
          <p:nvPr/>
        </p:nvSpPr>
        <p:spPr>
          <a:xfrm rot="10800000">
            <a:off x="9144009" y="1655015"/>
            <a:ext cx="320040" cy="137160"/>
          </a:xfrm>
          <a:prstGeom prst="triangle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9285354-9409-CDF0-B84B-E9A91911ADD8}"/>
              </a:ext>
            </a:extLst>
          </p:cNvPr>
          <p:cNvSpPr/>
          <p:nvPr/>
        </p:nvSpPr>
        <p:spPr>
          <a:xfrm rot="10800000">
            <a:off x="9296814" y="1704528"/>
            <a:ext cx="320040" cy="137160"/>
          </a:xfrm>
          <a:prstGeom prst="triangl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0816EDF-F717-D01B-98BC-F5F63B8CA5DC}"/>
              </a:ext>
            </a:extLst>
          </p:cNvPr>
          <p:cNvSpPr/>
          <p:nvPr/>
        </p:nvSpPr>
        <p:spPr>
          <a:xfrm>
            <a:off x="5697272" y="3259196"/>
            <a:ext cx="197304" cy="186673"/>
          </a:xfrm>
          <a:prstGeom prst="roundRect">
            <a:avLst/>
          </a:prstGeom>
          <a:solidFill>
            <a:schemeClr val="tx1"/>
          </a:solidFill>
          <a:ln w="28575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1" kern="0" cap="all" dirty="0">
                <a:solidFill>
                  <a:schemeClr val="accent3"/>
                </a:solidFill>
                <a:latin typeface="Arial Black" panose="020B0A04020102020204" pitchFamily="34" charset="0"/>
              </a:rPr>
              <a:t>C</a:t>
            </a: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0BEF4C-6CCE-A32E-0261-6BD64109F303}"/>
              </a:ext>
            </a:extLst>
          </p:cNvPr>
          <p:cNvSpPr/>
          <p:nvPr/>
        </p:nvSpPr>
        <p:spPr>
          <a:xfrm>
            <a:off x="695324" y="1272801"/>
            <a:ext cx="274320" cy="27432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kern="0" cap="all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640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90000"/>
                    <a:lumOff val="10000"/>
                  </a:schemeClr>
                </a:solidFill>
              </a:rPr>
              <a:t>Knowledge, skills &amp;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1B145C-B54B-4752-C022-A26B3428AA6B}"/>
              </a:ext>
            </a:extLst>
          </p:cNvPr>
          <p:cNvSpPr/>
          <p:nvPr/>
        </p:nvSpPr>
        <p:spPr>
          <a:xfrm>
            <a:off x="695324" y="994093"/>
            <a:ext cx="274320" cy="274320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  <a:ln w="12700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kern="0" cap="all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F5D637-FBA4-AFEB-8F8B-8DC5C430E72A}"/>
              </a:ext>
            </a:extLst>
          </p:cNvPr>
          <p:cNvSpPr/>
          <p:nvPr/>
        </p:nvSpPr>
        <p:spPr>
          <a:xfrm>
            <a:off x="969644" y="994093"/>
            <a:ext cx="274320" cy="27432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kern="0" cap="all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F79FC8-5457-AFFF-1C09-03062BA25E86}"/>
              </a:ext>
            </a:extLst>
          </p:cNvPr>
          <p:cNvSpPr/>
          <p:nvPr/>
        </p:nvSpPr>
        <p:spPr>
          <a:xfrm>
            <a:off x="1243964" y="994093"/>
            <a:ext cx="274320" cy="274320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  <a:ln w="12700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kern="0" cap="all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440074-0344-605A-18C1-FD730A231619}"/>
              </a:ext>
            </a:extLst>
          </p:cNvPr>
          <p:cNvSpPr/>
          <p:nvPr/>
        </p:nvSpPr>
        <p:spPr>
          <a:xfrm>
            <a:off x="695324" y="2102404"/>
            <a:ext cx="1828800" cy="45720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19050" algn="ctr">
            <a:solidFill>
              <a:schemeClr val="bg1">
                <a:lumMod val="50000"/>
                <a:lumOff val="5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tIns="91440" bIns="91440" anchor="ctr"/>
          <a:lstStyle/>
          <a:p>
            <a:pPr algn="ctr" defTabSz="995316">
              <a:spcAft>
                <a:spcPts val="300"/>
              </a:spcAft>
            </a:pPr>
            <a:r>
              <a:rPr lang="en-GB" sz="1200" b="1" kern="0" dirty="0">
                <a:solidFill>
                  <a:schemeClr val="bg1"/>
                </a:solidFill>
                <a:ea typeface="ＭＳ Ｐゴシック" pitchFamily="50" charset="-128"/>
              </a:rPr>
              <a:t>Authenticity</a:t>
            </a:r>
            <a:endParaRPr lang="en-US" sz="1200" b="1" kern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7EE0DD-42ED-60F3-F527-DC1AB13E0AA9}"/>
              </a:ext>
            </a:extLst>
          </p:cNvPr>
          <p:cNvSpPr/>
          <p:nvPr/>
        </p:nvSpPr>
        <p:spPr>
          <a:xfrm>
            <a:off x="2671082" y="2102404"/>
            <a:ext cx="1828800" cy="45720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19050" algn="ctr">
            <a:solidFill>
              <a:schemeClr val="bg1">
                <a:lumMod val="50000"/>
                <a:lumOff val="5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tIns="91440" bIns="91440" anchor="ctr"/>
          <a:lstStyle/>
          <a:p>
            <a:pPr algn="ctr" defTabSz="995316">
              <a:spcAft>
                <a:spcPts val="300"/>
              </a:spcAft>
            </a:pPr>
            <a:r>
              <a:rPr lang="en-GB" sz="1200" b="1" kern="0" dirty="0">
                <a:solidFill>
                  <a:schemeClr val="bg1"/>
                </a:solidFill>
                <a:ea typeface="ＭＳ Ｐゴシック" pitchFamily="50" charset="-128"/>
              </a:rPr>
              <a:t>Language</a:t>
            </a:r>
            <a:endParaRPr lang="en-US" sz="1200" b="1" kern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FC22EB-6797-39CF-5E0D-CD0DDBE329D8}"/>
              </a:ext>
            </a:extLst>
          </p:cNvPr>
          <p:cNvSpPr/>
          <p:nvPr/>
        </p:nvSpPr>
        <p:spPr>
          <a:xfrm>
            <a:off x="4646840" y="2102404"/>
            <a:ext cx="1828800" cy="45720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19050" algn="ctr">
            <a:solidFill>
              <a:schemeClr val="bg1">
                <a:lumMod val="50000"/>
                <a:lumOff val="5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tIns="91440" bIns="91440" anchor="ctr"/>
          <a:lstStyle/>
          <a:p>
            <a:pPr algn="ctr" defTabSz="995316">
              <a:spcAft>
                <a:spcPts val="300"/>
              </a:spcAft>
            </a:pPr>
            <a:r>
              <a:rPr lang="en-GB" sz="1200" b="1" kern="0" dirty="0">
                <a:solidFill>
                  <a:schemeClr val="bg1"/>
                </a:solidFill>
                <a:ea typeface="ＭＳ Ｐゴシック" pitchFamily="50" charset="-128"/>
              </a:rPr>
              <a:t>Decisiveness</a:t>
            </a:r>
            <a:endParaRPr lang="en-US" sz="1200" b="1" kern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F9E1FE-AF55-7B9E-BC1B-0FDBC3646A66}"/>
              </a:ext>
            </a:extLst>
          </p:cNvPr>
          <p:cNvSpPr/>
          <p:nvPr/>
        </p:nvSpPr>
        <p:spPr>
          <a:xfrm>
            <a:off x="6622598" y="2102404"/>
            <a:ext cx="1828800" cy="45720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28575" algn="ctr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</p:spPr>
        <p:txBody>
          <a:bodyPr tIns="91440" bIns="91440" anchor="ctr"/>
          <a:lstStyle/>
          <a:p>
            <a:pPr algn="ctr" defTabSz="995316">
              <a:spcAft>
                <a:spcPts val="300"/>
              </a:spcAft>
            </a:pPr>
            <a:r>
              <a:rPr lang="en-GB" sz="1200" b="1" kern="0" dirty="0">
                <a:solidFill>
                  <a:schemeClr val="bg1"/>
                </a:solidFill>
                <a:ea typeface="ＭＳ Ｐゴシック" pitchFamily="50" charset="-128"/>
              </a:rPr>
              <a:t>Communication</a:t>
            </a:r>
            <a:endParaRPr lang="en-US" sz="1200" b="1" kern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BD8852-C6EF-6410-1F18-D6F942E255CD}"/>
              </a:ext>
            </a:extLst>
          </p:cNvPr>
          <p:cNvSpPr/>
          <p:nvPr/>
        </p:nvSpPr>
        <p:spPr>
          <a:xfrm>
            <a:off x="695324" y="2653253"/>
            <a:ext cx="1828800" cy="45720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19050" algn="ctr">
            <a:solidFill>
              <a:schemeClr val="bg1">
                <a:lumMod val="50000"/>
                <a:lumOff val="5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tIns="91440" bIns="91440" anchor="ctr"/>
          <a:lstStyle/>
          <a:p>
            <a:pPr algn="ctr" defTabSz="995316">
              <a:spcAft>
                <a:spcPts val="300"/>
              </a:spcAft>
            </a:pPr>
            <a:r>
              <a:rPr lang="en-GB" sz="1200" b="1" kern="0" dirty="0">
                <a:solidFill>
                  <a:schemeClr val="bg1"/>
                </a:solidFill>
                <a:ea typeface="ＭＳ Ｐゴシック" pitchFamily="50" charset="-128"/>
              </a:rPr>
              <a:t>Judgement</a:t>
            </a:r>
            <a:endParaRPr lang="en-US" sz="1200" b="1" kern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90C352-87AE-D1EB-EAD6-3D6F78F60CAB}"/>
              </a:ext>
            </a:extLst>
          </p:cNvPr>
          <p:cNvSpPr/>
          <p:nvPr/>
        </p:nvSpPr>
        <p:spPr>
          <a:xfrm>
            <a:off x="2671082" y="2653253"/>
            <a:ext cx="1828800" cy="45720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28575" algn="ctr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</p:spPr>
        <p:txBody>
          <a:bodyPr tIns="91440" bIns="91440" anchor="ctr"/>
          <a:lstStyle/>
          <a:p>
            <a:pPr algn="ctr" defTabSz="995316">
              <a:spcAft>
                <a:spcPts val="300"/>
              </a:spcAft>
            </a:pPr>
            <a:r>
              <a:rPr lang="en-GB" sz="1200" b="1" kern="0" dirty="0">
                <a:solidFill>
                  <a:schemeClr val="bg1"/>
                </a:solidFill>
                <a:ea typeface="ＭＳ Ｐゴシック" pitchFamily="50" charset="-128"/>
              </a:rPr>
              <a:t>Customer and quality oriented</a:t>
            </a:r>
            <a:endParaRPr lang="en-US" sz="1200" b="1" kern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256A11-60AA-6E8E-DEF9-27467409B5BA}"/>
              </a:ext>
            </a:extLst>
          </p:cNvPr>
          <p:cNvSpPr/>
          <p:nvPr/>
        </p:nvSpPr>
        <p:spPr>
          <a:xfrm>
            <a:off x="4646840" y="2653253"/>
            <a:ext cx="1828800" cy="45720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28575" algn="ctr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</p:spPr>
        <p:txBody>
          <a:bodyPr tIns="91440" bIns="91440" anchor="ctr"/>
          <a:lstStyle/>
          <a:p>
            <a:pPr algn="ctr" defTabSz="995316">
              <a:spcAft>
                <a:spcPts val="300"/>
              </a:spcAft>
            </a:pPr>
            <a:r>
              <a:rPr lang="en-GB" sz="1200" b="1" kern="0" dirty="0">
                <a:solidFill>
                  <a:schemeClr val="bg1"/>
                </a:solidFill>
                <a:ea typeface="ＭＳ Ｐゴシック" pitchFamily="50" charset="-128"/>
              </a:rPr>
              <a:t>Leadership</a:t>
            </a:r>
            <a:endParaRPr lang="en-US" sz="1200" b="1" kern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F5D63E-A929-1337-28A0-D79B27DCCA6F}"/>
              </a:ext>
            </a:extLst>
          </p:cNvPr>
          <p:cNvSpPr/>
          <p:nvPr/>
        </p:nvSpPr>
        <p:spPr>
          <a:xfrm>
            <a:off x="6622598" y="2653253"/>
            <a:ext cx="1828800" cy="45720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28575" algn="ctr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</p:spPr>
        <p:txBody>
          <a:bodyPr tIns="91440" bIns="91440" anchor="ctr"/>
          <a:lstStyle/>
          <a:p>
            <a:pPr algn="ctr" defTabSz="995316">
              <a:spcAft>
                <a:spcPts val="300"/>
              </a:spcAft>
            </a:pPr>
            <a:r>
              <a:rPr lang="en-GB" sz="1200" b="1" kern="0" dirty="0">
                <a:solidFill>
                  <a:schemeClr val="bg1"/>
                </a:solidFill>
                <a:ea typeface="ＭＳ Ｐゴシック" pitchFamily="50" charset="-128"/>
              </a:rPr>
              <a:t>Loyalty </a:t>
            </a:r>
            <a:endParaRPr lang="en-US" sz="1200" b="1" kern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8AD67C-13DD-9B7B-2E3E-1F845815FEBF}"/>
              </a:ext>
            </a:extLst>
          </p:cNvPr>
          <p:cNvSpPr/>
          <p:nvPr/>
        </p:nvSpPr>
        <p:spPr>
          <a:xfrm>
            <a:off x="695324" y="3208306"/>
            <a:ext cx="1828800" cy="45720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285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tIns="91440" bIns="91440" anchor="ctr"/>
          <a:lstStyle/>
          <a:p>
            <a:pPr algn="ctr" defTabSz="995316">
              <a:spcAft>
                <a:spcPts val="300"/>
              </a:spcAft>
            </a:pPr>
            <a:r>
              <a:rPr lang="en-GB" sz="1200" b="1" kern="0" dirty="0">
                <a:solidFill>
                  <a:schemeClr val="bg1"/>
                </a:solidFill>
                <a:ea typeface="ＭＳ Ｐゴシック" pitchFamily="50" charset="-128"/>
              </a:rPr>
              <a:t>External awareness</a:t>
            </a:r>
            <a:endParaRPr lang="en-US" sz="1200" b="1" kern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9BE25F-A4B3-F2E7-E6EB-D8FBB2C3BE12}"/>
              </a:ext>
            </a:extLst>
          </p:cNvPr>
          <p:cNvSpPr/>
          <p:nvPr/>
        </p:nvSpPr>
        <p:spPr>
          <a:xfrm>
            <a:off x="2671082" y="3204102"/>
            <a:ext cx="1828800" cy="45720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285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tIns="91440" bIns="91440" anchor="ctr"/>
          <a:lstStyle/>
          <a:p>
            <a:pPr algn="ctr" defTabSz="995316">
              <a:spcAft>
                <a:spcPts val="300"/>
              </a:spcAft>
            </a:pPr>
            <a:r>
              <a:rPr lang="en-GB" sz="1200" b="1" kern="0" dirty="0">
                <a:solidFill>
                  <a:schemeClr val="bg1"/>
                </a:solidFill>
                <a:ea typeface="ＭＳ Ｐゴシック" pitchFamily="50" charset="-128"/>
              </a:rPr>
              <a:t>Negociating</a:t>
            </a:r>
            <a:endParaRPr lang="en-US" sz="1200" b="1" kern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F2F886-2474-9F48-C8EF-A3C3305C7EDB}"/>
              </a:ext>
            </a:extLst>
          </p:cNvPr>
          <p:cNvSpPr/>
          <p:nvPr/>
        </p:nvSpPr>
        <p:spPr>
          <a:xfrm>
            <a:off x="4646840" y="3198944"/>
            <a:ext cx="1828800" cy="45720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28575" algn="ctr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</p:spPr>
        <p:txBody>
          <a:bodyPr tIns="91440" bIns="91440" anchor="ctr"/>
          <a:lstStyle/>
          <a:p>
            <a:pPr algn="ctr" defTabSz="995316">
              <a:spcAft>
                <a:spcPts val="300"/>
              </a:spcAft>
            </a:pPr>
            <a:r>
              <a:rPr lang="en-GB" sz="1200" b="1" kern="0" dirty="0">
                <a:solidFill>
                  <a:schemeClr val="bg1"/>
                </a:solidFill>
                <a:ea typeface="ＭＳ Ｐゴシック" pitchFamily="50" charset="-128"/>
              </a:rPr>
              <a:t>Persuasive</a:t>
            </a:r>
            <a:endParaRPr lang="en-US" sz="1200" b="1" kern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2682DE-1E19-8A23-653D-804F633B0310}"/>
              </a:ext>
            </a:extLst>
          </p:cNvPr>
          <p:cNvSpPr/>
          <p:nvPr/>
        </p:nvSpPr>
        <p:spPr>
          <a:xfrm>
            <a:off x="6622598" y="3198944"/>
            <a:ext cx="1828800" cy="45720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285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tIns="91440" bIns="91440" anchor="ctr"/>
          <a:lstStyle/>
          <a:p>
            <a:pPr algn="ctr" defTabSz="995316">
              <a:spcAft>
                <a:spcPts val="300"/>
              </a:spcAft>
            </a:pPr>
            <a:r>
              <a:rPr lang="en-GB" sz="1200" b="1" kern="0" dirty="0">
                <a:solidFill>
                  <a:schemeClr val="bg1"/>
                </a:solidFill>
                <a:ea typeface="ＭＳ Ｐゴシック" pitchFamily="50" charset="-128"/>
              </a:rPr>
              <a:t>Teamwork</a:t>
            </a:r>
            <a:endParaRPr lang="en-US" sz="1200" b="1" kern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42776E-36BE-1702-1B4E-DFF1D3494621}"/>
              </a:ext>
            </a:extLst>
          </p:cNvPr>
          <p:cNvSpPr/>
          <p:nvPr/>
        </p:nvSpPr>
        <p:spPr>
          <a:xfrm>
            <a:off x="695324" y="3750755"/>
            <a:ext cx="1828800" cy="45720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19050" algn="ctr">
            <a:solidFill>
              <a:schemeClr val="bg1">
                <a:lumMod val="50000"/>
                <a:lumOff val="5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tIns="91440" bIns="91440" anchor="ctr"/>
          <a:lstStyle/>
          <a:p>
            <a:pPr algn="ctr" defTabSz="995316">
              <a:spcAft>
                <a:spcPts val="300"/>
              </a:spcAft>
            </a:pPr>
            <a:r>
              <a:rPr lang="en-GB" sz="1200" b="1" kern="0" dirty="0">
                <a:solidFill>
                  <a:schemeClr val="bg1"/>
                </a:solidFill>
                <a:ea typeface="ＭＳ Ｐゴシック" pitchFamily="50" charset="-128"/>
              </a:rPr>
              <a:t>Strategic acumen</a:t>
            </a:r>
            <a:endParaRPr lang="en-US" sz="1200" b="1" kern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637011-0E67-F2AB-B1B8-C8EAC7D661DC}"/>
              </a:ext>
            </a:extLst>
          </p:cNvPr>
          <p:cNvSpPr/>
          <p:nvPr/>
        </p:nvSpPr>
        <p:spPr>
          <a:xfrm>
            <a:off x="2671082" y="3750755"/>
            <a:ext cx="1828800" cy="45720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19050" algn="ctr">
            <a:solidFill>
              <a:schemeClr val="bg1">
                <a:lumMod val="50000"/>
                <a:lumOff val="5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tIns="91440" bIns="91440" anchor="ctr"/>
          <a:lstStyle/>
          <a:p>
            <a:pPr algn="ctr" defTabSz="995316">
              <a:spcAft>
                <a:spcPts val="300"/>
              </a:spcAft>
            </a:pPr>
            <a:r>
              <a:rPr lang="en-GB" sz="1200" b="1" kern="0" dirty="0">
                <a:solidFill>
                  <a:schemeClr val="bg1"/>
                </a:solidFill>
                <a:ea typeface="ＭＳ Ｐゴシック" pitchFamily="50" charset="-128"/>
              </a:rPr>
              <a:t>Stress resistance</a:t>
            </a:r>
            <a:endParaRPr lang="en-US" sz="1200" b="1" kern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4D2D68-0E6C-D4B4-056B-120140A3C8E0}"/>
              </a:ext>
            </a:extLst>
          </p:cNvPr>
          <p:cNvSpPr/>
          <p:nvPr/>
        </p:nvSpPr>
        <p:spPr>
          <a:xfrm>
            <a:off x="4646840" y="3750755"/>
            <a:ext cx="1828800" cy="45720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19050" algn="ctr">
            <a:solidFill>
              <a:schemeClr val="bg1">
                <a:lumMod val="50000"/>
                <a:lumOff val="5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tIns="91440" bIns="91440" anchor="ctr"/>
          <a:lstStyle/>
          <a:p>
            <a:pPr algn="ctr" defTabSz="995316">
              <a:spcAft>
                <a:spcPts val="300"/>
              </a:spcAft>
            </a:pPr>
            <a:r>
              <a:rPr lang="en-GB" sz="1200" b="1" kern="0" dirty="0">
                <a:solidFill>
                  <a:schemeClr val="bg1"/>
                </a:solidFill>
                <a:ea typeface="ＭＳ Ｐゴシック" pitchFamily="50" charset="-128"/>
              </a:rPr>
              <a:t>Sense of responsibility</a:t>
            </a:r>
            <a:endParaRPr lang="en-US" sz="1200" b="1" kern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119C2C-7782-E641-779A-F3C16404C1CB}"/>
              </a:ext>
            </a:extLst>
          </p:cNvPr>
          <p:cNvSpPr/>
          <p:nvPr/>
        </p:nvSpPr>
        <p:spPr>
          <a:xfrm>
            <a:off x="6622598" y="3750755"/>
            <a:ext cx="1828800" cy="45720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19050" algn="ctr">
            <a:solidFill>
              <a:schemeClr val="bg1">
                <a:lumMod val="50000"/>
                <a:lumOff val="5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tIns="91440" bIns="91440" anchor="ctr"/>
          <a:lstStyle/>
          <a:p>
            <a:pPr algn="ctr" defTabSz="995316">
              <a:spcAft>
                <a:spcPts val="300"/>
              </a:spcAft>
            </a:pPr>
            <a:r>
              <a:rPr lang="en-GB" sz="1200" b="1" kern="0" dirty="0">
                <a:solidFill>
                  <a:schemeClr val="bg1"/>
                </a:solidFill>
                <a:ea typeface="ＭＳ Ｐゴシック" pitchFamily="50" charset="-128"/>
              </a:rPr>
              <a:t>Chairing meeting</a:t>
            </a:r>
            <a:endParaRPr lang="en-US" sz="1200" b="1" kern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0B0CE2-2B69-0740-979C-63B0221573B4}"/>
              </a:ext>
            </a:extLst>
          </p:cNvPr>
          <p:cNvSpPr/>
          <p:nvPr/>
        </p:nvSpPr>
        <p:spPr>
          <a:xfrm>
            <a:off x="695324" y="4388141"/>
            <a:ext cx="554978" cy="234685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28575" algn="ctr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</p:spPr>
        <p:txBody>
          <a:bodyPr tIns="91440" bIns="91440" anchor="ctr"/>
          <a:lstStyle/>
          <a:p>
            <a:pPr algn="ctr" defTabSz="995316">
              <a:spcAft>
                <a:spcPts val="300"/>
              </a:spcAft>
            </a:pPr>
            <a:endParaRPr lang="en-US" sz="1400" b="1" kern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9CB4E0-58B2-C2BE-2153-6DC3211DB953}"/>
              </a:ext>
            </a:extLst>
          </p:cNvPr>
          <p:cNvSpPr/>
          <p:nvPr/>
        </p:nvSpPr>
        <p:spPr>
          <a:xfrm>
            <a:off x="695324" y="4736484"/>
            <a:ext cx="554978" cy="234685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28575" algn="ctr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91440" bIns="91440" anchor="ctr"/>
          <a:lstStyle/>
          <a:p>
            <a:pPr algn="ctr" defTabSz="995316">
              <a:spcAft>
                <a:spcPts val="300"/>
              </a:spcAft>
            </a:pPr>
            <a:endParaRPr lang="en-US" sz="1400" b="1" kern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B5C69C-FC2C-B2BE-059E-07FB88EAEF86}"/>
              </a:ext>
            </a:extLst>
          </p:cNvPr>
          <p:cNvSpPr txBox="1"/>
          <p:nvPr/>
        </p:nvSpPr>
        <p:spPr>
          <a:xfrm>
            <a:off x="1259633" y="4709462"/>
            <a:ext cx="55316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95316">
              <a:spcAft>
                <a:spcPts val="300"/>
              </a:spcAft>
            </a:pPr>
            <a:r>
              <a:rPr lang="en-US" sz="1200" b="1" kern="0" dirty="0">
                <a:solidFill>
                  <a:schemeClr val="bg1"/>
                </a:solidFill>
                <a:ea typeface="ＭＳ Ｐゴシック" pitchFamily="50" charset="-128"/>
              </a:rPr>
              <a:t>Main weaknesses identified at authorised management level.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9BBD4C-2FEB-745C-2B61-037A57BE9116}"/>
              </a:ext>
            </a:extLst>
          </p:cNvPr>
          <p:cNvSpPr txBox="1"/>
          <p:nvPr/>
        </p:nvSpPr>
        <p:spPr>
          <a:xfrm>
            <a:off x="1243964" y="4354223"/>
            <a:ext cx="609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95316">
              <a:spcAft>
                <a:spcPts val="300"/>
              </a:spcAft>
            </a:pPr>
            <a:r>
              <a:rPr lang="en-GB" sz="1200" b="1" kern="0" dirty="0">
                <a:solidFill>
                  <a:schemeClr val="bg1"/>
                </a:solidFill>
                <a:ea typeface="ＭＳ Ｐゴシック" pitchFamily="50" charset="-128"/>
              </a:rPr>
              <a:t>Your main skills.</a:t>
            </a:r>
            <a:endParaRPr lang="en-US" sz="1200" b="1" kern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B0C8B9-1105-F27A-D33C-1D9F467BAA4A}"/>
              </a:ext>
            </a:extLst>
          </p:cNvPr>
          <p:cNvSpPr/>
          <p:nvPr/>
        </p:nvSpPr>
        <p:spPr>
          <a:xfrm>
            <a:off x="2230016" y="5440898"/>
            <a:ext cx="9265307" cy="955216"/>
          </a:xfrm>
          <a:prstGeom prst="rect">
            <a:avLst/>
          </a:prstGeom>
          <a:solidFill>
            <a:srgbClr val="323232">
              <a:lumMod val="10000"/>
              <a:lumOff val="90000"/>
            </a:srgbClr>
          </a:solidFill>
          <a:ln w="19050" cap="flat" cmpd="sng" algn="ctr">
            <a:solidFill>
              <a:schemeClr val="accent3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ct val="150000"/>
              <a:buFont typeface="Arial" panose="020B0604020202020204" pitchFamily="34" charset="0"/>
              <a:buChar char="›"/>
              <a:tabLst/>
              <a:defRPr/>
            </a:pP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›"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our assessment, </a:t>
            </a: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skills are appropriate and sufficient for the position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You did not express any major reservations about your level of skills.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 collective level, we have identified the following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areas for improvement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i)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teamwork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ii) negotiating, and iii) external awareness. Please refer to the conclusion of the present assessment to discover our training catalogue. </a:t>
            </a:r>
          </a:p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48E00"/>
              </a:buClr>
              <a:buSzPct val="150000"/>
              <a:buFontTx/>
              <a:buBlip>
                <a:blip r:embed="rId2"/>
              </a:buBlip>
              <a:tabLst/>
              <a:defRPr/>
            </a:pPr>
            <a:endParaRPr kumimoji="0" lang="en-GB" sz="1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54D37A-37CB-D535-1DF5-C36041F876A9}"/>
              </a:ext>
            </a:extLst>
          </p:cNvPr>
          <p:cNvSpPr/>
          <p:nvPr/>
        </p:nvSpPr>
        <p:spPr>
          <a:xfrm>
            <a:off x="695325" y="5440898"/>
            <a:ext cx="1415157" cy="955216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Deloitt</a:t>
            </a:r>
            <a:r>
              <a:rPr lang="en-US" altLang="en-US" sz="1600" b="1" kern="0" dirty="0">
                <a:latin typeface="Arial"/>
                <a:cs typeface="Arial" panose="020B0604020202020204" pitchFamily="34" charset="0"/>
              </a:rPr>
              <a:t>e®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assessment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A1E48F-22AB-1346-4051-9809BF92ED68}"/>
              </a:ext>
            </a:extLst>
          </p:cNvPr>
          <p:cNvSpPr txBox="1"/>
          <p:nvPr/>
        </p:nvSpPr>
        <p:spPr>
          <a:xfrm>
            <a:off x="695324" y="1476213"/>
            <a:ext cx="4041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Skills heat map</a:t>
            </a:r>
            <a:endParaRPr lang="en-GB" b="1" dirty="0">
              <a:solidFill>
                <a:srgbClr val="000000"/>
              </a:solidFill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E5B414A5-A0A4-1673-209B-74E202A9DF53}"/>
              </a:ext>
            </a:extLst>
          </p:cNvPr>
          <p:cNvSpPr/>
          <p:nvPr/>
        </p:nvSpPr>
        <p:spPr>
          <a:xfrm rot="5400000">
            <a:off x="535304" y="5372318"/>
            <a:ext cx="320040" cy="137160"/>
          </a:xfrm>
          <a:prstGeom prst="triangle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E4E1B3C4-CA29-BF13-6BB9-F4F423646042}"/>
              </a:ext>
            </a:extLst>
          </p:cNvPr>
          <p:cNvSpPr/>
          <p:nvPr/>
        </p:nvSpPr>
        <p:spPr>
          <a:xfrm rot="5400000">
            <a:off x="575102" y="5504369"/>
            <a:ext cx="320040" cy="137160"/>
          </a:xfrm>
          <a:prstGeom prst="triangl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837567B-67E3-E8B7-5E86-BAE1A8D1E512}"/>
              </a:ext>
            </a:extLst>
          </p:cNvPr>
          <p:cNvCxnSpPr>
            <a:cxnSpLocks/>
          </p:cNvCxnSpPr>
          <p:nvPr/>
        </p:nvCxnSpPr>
        <p:spPr>
          <a:xfrm>
            <a:off x="695324" y="1940795"/>
            <a:ext cx="1828800" cy="0"/>
          </a:xfrm>
          <a:prstGeom prst="line">
            <a:avLst/>
          </a:prstGeom>
          <a:ln>
            <a:solidFill>
              <a:schemeClr val="bg1">
                <a:lumMod val="25000"/>
                <a:lumOff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7DCCEF-DC46-BCCA-59FC-29AB41FA8816}"/>
              </a:ext>
            </a:extLst>
          </p:cNvPr>
          <p:cNvSpPr txBox="1"/>
          <p:nvPr/>
        </p:nvSpPr>
        <p:spPr>
          <a:xfrm>
            <a:off x="8648699" y="1476213"/>
            <a:ext cx="3467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Development needs</a:t>
            </a:r>
            <a:endParaRPr lang="en-GB" b="1" dirty="0">
              <a:solidFill>
                <a:srgbClr val="000000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7D61BB-19D9-06BD-A075-6A02D7E07B3E}"/>
              </a:ext>
            </a:extLst>
          </p:cNvPr>
          <p:cNvCxnSpPr>
            <a:cxnSpLocks/>
          </p:cNvCxnSpPr>
          <p:nvPr/>
        </p:nvCxnSpPr>
        <p:spPr>
          <a:xfrm>
            <a:off x="8715374" y="1940795"/>
            <a:ext cx="2779948" cy="0"/>
          </a:xfrm>
          <a:prstGeom prst="line">
            <a:avLst/>
          </a:prstGeom>
          <a:ln>
            <a:solidFill>
              <a:schemeClr val="bg1">
                <a:lumMod val="25000"/>
                <a:lumOff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1AAC226-3863-B7AA-72F8-492A56EFDAD8}"/>
              </a:ext>
            </a:extLst>
          </p:cNvPr>
          <p:cNvSpPr/>
          <p:nvPr/>
        </p:nvSpPr>
        <p:spPr>
          <a:xfrm>
            <a:off x="8715373" y="2102403"/>
            <a:ext cx="2779949" cy="2105549"/>
          </a:xfrm>
          <a:prstGeom prst="rect">
            <a:avLst/>
          </a:prstGeom>
          <a:noFill/>
          <a:ln w="19050" algn="ctr">
            <a:solidFill>
              <a:schemeClr val="bg1">
                <a:lumMod val="50000"/>
                <a:lumOff val="5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tIns="91440" bIns="91440" anchor="ctr"/>
          <a:lstStyle/>
          <a:p>
            <a:pPr marL="171450" indent="-171450" defTabSz="995316">
              <a:spcAft>
                <a:spcPts val="300"/>
              </a:spcAft>
              <a:buFont typeface="Arial" panose="020B0604020202020204" pitchFamily="34" charset="0"/>
              <a:buChar char="›"/>
            </a:pPr>
            <a:r>
              <a:rPr lang="en-US" sz="1200" kern="0" dirty="0">
                <a:solidFill>
                  <a:schemeClr val="bg1"/>
                </a:solidFill>
                <a:ea typeface="ＭＳ Ｐゴシック" pitchFamily="50" charset="-128"/>
              </a:rPr>
              <a:t>During the assessment, Kaj Larsen expressed development needs in the following skills:</a:t>
            </a:r>
            <a:r>
              <a:rPr lang="en-US" sz="1200" b="1" kern="0" dirty="0">
                <a:solidFill>
                  <a:schemeClr val="bg1"/>
                </a:solidFill>
                <a:ea typeface="ＭＳ Ｐゴシック" pitchFamily="50" charset="-128"/>
              </a:rPr>
              <a:t> i) strategic acumen and ii) stress resistance.</a:t>
            </a:r>
          </a:p>
          <a:p>
            <a:pPr marL="171450" indent="-171450" defTabSz="995316">
              <a:spcAft>
                <a:spcPts val="300"/>
              </a:spcAft>
              <a:buFont typeface="Arial" panose="020B0604020202020204" pitchFamily="34" charset="0"/>
              <a:buChar char="›"/>
            </a:pPr>
            <a:r>
              <a:rPr lang="en-US" sz="1200" kern="0" dirty="0">
                <a:solidFill>
                  <a:schemeClr val="bg1"/>
                </a:solidFill>
                <a:ea typeface="ＭＳ Ｐゴシック" pitchFamily="50" charset="-128"/>
              </a:rPr>
              <a:t> Please refer to the conclusion of the present assessment to discover </a:t>
            </a:r>
            <a:r>
              <a:rPr lang="en-US" sz="1200" b="1" kern="0" dirty="0">
                <a:solidFill>
                  <a:schemeClr val="bg1"/>
                </a:solidFill>
                <a:ea typeface="ＭＳ Ｐゴシック" pitchFamily="50" charset="-128"/>
              </a:rPr>
              <a:t>Deloitte’s training catalogue</a:t>
            </a:r>
            <a:r>
              <a:rPr lang="en-US" sz="1200" kern="0" dirty="0">
                <a:solidFill>
                  <a:schemeClr val="bg1"/>
                </a:solidFill>
                <a:ea typeface="ＭＳ Ｐゴシック" pitchFamily="50" charset="-128"/>
              </a:rPr>
              <a:t>. </a:t>
            </a:r>
          </a:p>
        </p:txBody>
      </p:sp>
      <p:pic>
        <p:nvPicPr>
          <p:cNvPr id="41" name="Graphic 40" descr="Checkbox Checked with solid fill">
            <a:extLst>
              <a:ext uri="{FF2B5EF4-FFF2-40B4-BE49-F238E27FC236}">
                <a16:creationId xmlns:a16="http://schemas.microsoft.com/office/drawing/2014/main" id="{88F6C418-9EC9-B2D5-6182-6A21783AF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1414" y="2875179"/>
            <a:ext cx="274320" cy="274320"/>
          </a:xfrm>
          <a:prstGeom prst="rect">
            <a:avLst/>
          </a:prstGeom>
        </p:spPr>
      </p:pic>
      <p:pic>
        <p:nvPicPr>
          <p:cNvPr id="42" name="Graphic 41" descr="Checkbox Checked with solid fill">
            <a:extLst>
              <a:ext uri="{FF2B5EF4-FFF2-40B4-BE49-F238E27FC236}">
                <a16:creationId xmlns:a16="http://schemas.microsoft.com/office/drawing/2014/main" id="{F8A866B2-45D9-0482-2895-60502A451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116" y="2875179"/>
            <a:ext cx="274320" cy="274320"/>
          </a:xfrm>
          <a:prstGeom prst="rect">
            <a:avLst/>
          </a:prstGeom>
        </p:spPr>
      </p:pic>
      <p:pic>
        <p:nvPicPr>
          <p:cNvPr id="43" name="Graphic 42" descr="Checkbox Checked with solid fill">
            <a:extLst>
              <a:ext uri="{FF2B5EF4-FFF2-40B4-BE49-F238E27FC236}">
                <a16:creationId xmlns:a16="http://schemas.microsoft.com/office/drawing/2014/main" id="{5E262B27-A5D8-F0D9-2807-A59E941C6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4264" y="2875179"/>
            <a:ext cx="274320" cy="274320"/>
          </a:xfrm>
          <a:prstGeom prst="rect">
            <a:avLst/>
          </a:prstGeom>
        </p:spPr>
      </p:pic>
      <p:pic>
        <p:nvPicPr>
          <p:cNvPr id="44" name="Graphic 43" descr="Checkbox Checked with solid fill">
            <a:extLst>
              <a:ext uri="{FF2B5EF4-FFF2-40B4-BE49-F238E27FC236}">
                <a16:creationId xmlns:a16="http://schemas.microsoft.com/office/drawing/2014/main" id="{B0B295D6-DB4A-4280-21FD-90618DEF8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9167" y="2329852"/>
            <a:ext cx="274320" cy="274320"/>
          </a:xfrm>
          <a:prstGeom prst="rect">
            <a:avLst/>
          </a:prstGeom>
        </p:spPr>
      </p:pic>
      <p:pic>
        <p:nvPicPr>
          <p:cNvPr id="45" name="Graphic 44" descr="Checkbox Checked with solid fill">
            <a:extLst>
              <a:ext uri="{FF2B5EF4-FFF2-40B4-BE49-F238E27FC236}">
                <a16:creationId xmlns:a16="http://schemas.microsoft.com/office/drawing/2014/main" id="{BF808743-F2EB-A7AC-955C-4FEADF002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116" y="3426052"/>
            <a:ext cx="274320" cy="274320"/>
          </a:xfrm>
          <a:prstGeom prst="rect">
            <a:avLst/>
          </a:prstGeom>
        </p:spPr>
      </p:pic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B866523A-1F25-88C6-CA3E-22A40E19319E}"/>
              </a:ext>
            </a:extLst>
          </p:cNvPr>
          <p:cNvSpPr/>
          <p:nvPr/>
        </p:nvSpPr>
        <p:spPr>
          <a:xfrm rot="10800000">
            <a:off x="8722553" y="2038388"/>
            <a:ext cx="320040" cy="137160"/>
          </a:xfrm>
          <a:prstGeom prst="triangle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6EEFD95D-81D7-0BBB-69AD-7FD46485F0EE}"/>
              </a:ext>
            </a:extLst>
          </p:cNvPr>
          <p:cNvSpPr/>
          <p:nvPr/>
        </p:nvSpPr>
        <p:spPr>
          <a:xfrm rot="10800000">
            <a:off x="8875358" y="2087901"/>
            <a:ext cx="320040" cy="137160"/>
          </a:xfrm>
          <a:prstGeom prst="triangl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21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830A44F-D9A2-E1B6-B6D2-E5FC618FB813}"/>
              </a:ext>
            </a:extLst>
          </p:cNvPr>
          <p:cNvSpPr/>
          <p:nvPr/>
        </p:nvSpPr>
        <p:spPr>
          <a:xfrm>
            <a:off x="695323" y="4433376"/>
            <a:ext cx="10872700" cy="806891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›"/>
              <a:tabLst/>
              <a:defRPr/>
            </a:pPr>
            <a:r>
              <a:rPr lang="en-US" altLang="en-US" sz="1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Based on Deloitte® assessment methodology, your level of experience is 2 out of 3, corresponding to an experienced level.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›"/>
              <a:tabLst/>
              <a:defRPr/>
            </a:pPr>
            <a:r>
              <a:rPr lang="en-US" altLang="en-US" sz="1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The professional experience acquired in previous positions is </a:t>
            </a:r>
            <a:r>
              <a:rPr lang="en-US" altLang="en-US" sz="1200" b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relevant</a:t>
            </a:r>
            <a:r>
              <a:rPr lang="en-US" altLang="en-US" sz="1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 and consistent with the position held/to be held. Indeed, the respondent </a:t>
            </a:r>
            <a:r>
              <a:rPr lang="en-US" altLang="en-US" sz="1200" b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has a proven track record in the financial sector</a:t>
            </a:r>
            <a:r>
              <a:rPr lang="en-US" altLang="en-US" sz="1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. </a:t>
            </a:r>
            <a:r>
              <a:rPr kumimoji="0" lang="en-US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endParaRPr kumimoji="0" lang="en-GB" altLang="en-US" sz="1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90000"/>
                    <a:lumOff val="10000"/>
                  </a:schemeClr>
                </a:solidFill>
              </a:rPr>
              <a:t>Knowledge, skills &amp;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1B145C-B54B-4752-C022-A26B3428AA6B}"/>
              </a:ext>
            </a:extLst>
          </p:cNvPr>
          <p:cNvSpPr/>
          <p:nvPr/>
        </p:nvSpPr>
        <p:spPr>
          <a:xfrm>
            <a:off x="695324" y="994093"/>
            <a:ext cx="274320" cy="274320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  <a:ln w="12700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kern="0" cap="all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F5D637-FBA4-AFEB-8F8B-8DC5C430E72A}"/>
              </a:ext>
            </a:extLst>
          </p:cNvPr>
          <p:cNvSpPr/>
          <p:nvPr/>
        </p:nvSpPr>
        <p:spPr>
          <a:xfrm>
            <a:off x="969644" y="994093"/>
            <a:ext cx="274320" cy="274320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  <a:ln w="12700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kern="0" cap="all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F79FC8-5457-AFFF-1C09-03062BA25E86}"/>
              </a:ext>
            </a:extLst>
          </p:cNvPr>
          <p:cNvSpPr/>
          <p:nvPr/>
        </p:nvSpPr>
        <p:spPr>
          <a:xfrm>
            <a:off x="1243964" y="994093"/>
            <a:ext cx="274320" cy="27432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kern="0" cap="all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B0C8B9-1105-F27A-D33C-1D9F467BAA4A}"/>
              </a:ext>
            </a:extLst>
          </p:cNvPr>
          <p:cNvSpPr/>
          <p:nvPr/>
        </p:nvSpPr>
        <p:spPr>
          <a:xfrm>
            <a:off x="2230016" y="5440898"/>
            <a:ext cx="9265307" cy="955216"/>
          </a:xfrm>
          <a:prstGeom prst="rect">
            <a:avLst/>
          </a:prstGeom>
          <a:solidFill>
            <a:srgbClr val="323232">
              <a:lumMod val="10000"/>
              <a:lumOff val="90000"/>
            </a:srgbClr>
          </a:solidFill>
          <a:ln w="19050" cap="flat" cmpd="sng" algn="ctr">
            <a:solidFill>
              <a:schemeClr val="accent3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›"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our assessment of your experience, </a:t>
            </a: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practical and professional experience gained through previous positions is sufficient and adequate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including from a managerial position.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Your experience can be supplemented by the training courses proposed in slide 4 of this report.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54D37A-37CB-D535-1DF5-C36041F876A9}"/>
              </a:ext>
            </a:extLst>
          </p:cNvPr>
          <p:cNvSpPr/>
          <p:nvPr/>
        </p:nvSpPr>
        <p:spPr>
          <a:xfrm>
            <a:off x="695325" y="5440898"/>
            <a:ext cx="1415157" cy="955216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Deloitte® assessment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E5B414A5-A0A4-1673-209B-74E202A9DF53}"/>
              </a:ext>
            </a:extLst>
          </p:cNvPr>
          <p:cNvSpPr/>
          <p:nvPr/>
        </p:nvSpPr>
        <p:spPr>
          <a:xfrm rot="5400000">
            <a:off x="535304" y="5372318"/>
            <a:ext cx="320040" cy="137160"/>
          </a:xfrm>
          <a:prstGeom prst="triangle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E4E1B3C4-CA29-BF13-6BB9-F4F423646042}"/>
              </a:ext>
            </a:extLst>
          </p:cNvPr>
          <p:cNvSpPr/>
          <p:nvPr/>
        </p:nvSpPr>
        <p:spPr>
          <a:xfrm rot="5400000">
            <a:off x="575102" y="5504369"/>
            <a:ext cx="320040" cy="137160"/>
          </a:xfrm>
          <a:prstGeom prst="triangl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75D77F9-C0B8-79F6-3877-4579FCCCC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48771"/>
              </p:ext>
            </p:extLst>
          </p:nvPr>
        </p:nvGraphicFramePr>
        <p:xfrm>
          <a:off x="695324" y="1579097"/>
          <a:ext cx="9096375" cy="2451735"/>
        </p:xfrm>
        <a:graphic>
          <a:graphicData uri="http://schemas.openxmlformats.org/drawingml/2006/table">
            <a:tbl>
              <a:tblPr bandRow="1"/>
              <a:tblGrid>
                <a:gridCol w="1038498">
                  <a:extLst>
                    <a:ext uri="{9D8B030D-6E8A-4147-A177-3AD203B41FA5}">
                      <a16:colId xmlns:a16="http://schemas.microsoft.com/office/drawing/2014/main" val="4284980262"/>
                    </a:ext>
                  </a:extLst>
                </a:gridCol>
                <a:gridCol w="1106419">
                  <a:extLst>
                    <a:ext uri="{9D8B030D-6E8A-4147-A177-3AD203B41FA5}">
                      <a16:colId xmlns:a16="http://schemas.microsoft.com/office/drawing/2014/main" val="985577549"/>
                    </a:ext>
                  </a:extLst>
                </a:gridCol>
                <a:gridCol w="802360">
                  <a:extLst>
                    <a:ext uri="{9D8B030D-6E8A-4147-A177-3AD203B41FA5}">
                      <a16:colId xmlns:a16="http://schemas.microsoft.com/office/drawing/2014/main" val="3048801421"/>
                    </a:ext>
                  </a:extLst>
                </a:gridCol>
                <a:gridCol w="889325">
                  <a:extLst>
                    <a:ext uri="{9D8B030D-6E8A-4147-A177-3AD203B41FA5}">
                      <a16:colId xmlns:a16="http://schemas.microsoft.com/office/drawing/2014/main" val="4016327609"/>
                    </a:ext>
                  </a:extLst>
                </a:gridCol>
                <a:gridCol w="703335">
                  <a:extLst>
                    <a:ext uri="{9D8B030D-6E8A-4147-A177-3AD203B41FA5}">
                      <a16:colId xmlns:a16="http://schemas.microsoft.com/office/drawing/2014/main" val="2466227991"/>
                    </a:ext>
                  </a:extLst>
                </a:gridCol>
                <a:gridCol w="724917">
                  <a:extLst>
                    <a:ext uri="{9D8B030D-6E8A-4147-A177-3AD203B41FA5}">
                      <a16:colId xmlns:a16="http://schemas.microsoft.com/office/drawing/2014/main" val="2547048895"/>
                    </a:ext>
                  </a:extLst>
                </a:gridCol>
                <a:gridCol w="1024532">
                  <a:extLst>
                    <a:ext uri="{9D8B030D-6E8A-4147-A177-3AD203B41FA5}">
                      <a16:colId xmlns:a16="http://schemas.microsoft.com/office/drawing/2014/main" val="1284803715"/>
                    </a:ext>
                  </a:extLst>
                </a:gridCol>
                <a:gridCol w="1030245">
                  <a:extLst>
                    <a:ext uri="{9D8B030D-6E8A-4147-A177-3AD203B41FA5}">
                      <a16:colId xmlns:a16="http://schemas.microsoft.com/office/drawing/2014/main" val="1913135702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1647555580"/>
                    </a:ext>
                  </a:extLst>
                </a:gridCol>
                <a:gridCol w="1090549">
                  <a:extLst>
                    <a:ext uri="{9D8B030D-6E8A-4147-A177-3AD203B41FA5}">
                      <a16:colId xmlns:a16="http://schemas.microsoft.com/office/drawing/2014/main" val="2262319950"/>
                    </a:ext>
                  </a:extLst>
                </a:gridCol>
              </a:tblGrid>
              <a:tr h="487045">
                <a:tc gridSpan="10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Relevant recent </a:t>
                      </a:r>
                      <a:r>
                        <a:rPr lang="en-US" sz="14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experience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in the financial sector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308012"/>
                  </a:ext>
                </a:extLst>
              </a:tr>
              <a:tr h="5854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Position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Level of responsibility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Member of the MB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Company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Type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Size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Nb of subordinates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Areas covered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Period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Reason for termination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084973"/>
                  </a:ext>
                </a:extLst>
              </a:tr>
              <a:tr h="3848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General Counsel</a:t>
                      </a:r>
                      <a:endParaRPr lang="en-GB" sz="9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Executive Committee</a:t>
                      </a:r>
                      <a:endParaRPr lang="en-GB" sz="9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Yes</a:t>
                      </a:r>
                      <a:endParaRPr lang="en-GB" sz="9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Advanzia Bank</a:t>
                      </a:r>
                      <a:endParaRPr lang="en-GB" sz="9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Credit Institution</a:t>
                      </a:r>
                      <a:endParaRPr lang="en-GB" sz="9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Non-systemic</a:t>
                      </a:r>
                      <a:endParaRPr lang="en-GB" sz="9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50</a:t>
                      </a:r>
                      <a:endParaRPr lang="en-GB" sz="9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Legal, Compliance, CISO</a:t>
                      </a:r>
                      <a:endParaRPr lang="en-GB" sz="9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Since June 2022</a:t>
                      </a:r>
                      <a:endParaRPr lang="en-GB" sz="9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N/A</a:t>
                      </a:r>
                      <a:endParaRPr lang="en-GB" sz="9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436193"/>
                  </a:ext>
                </a:extLst>
              </a:tr>
              <a:tr h="362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Country Head Compliance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1112520" algn="l"/>
                        </a:tabLst>
                        <a:defRPr/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Executive Committee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No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Apex Group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Credit Institution 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Non-systemic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50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Compliance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May 2021 – June 2022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Opportunity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866927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Chief Legal &amp; Compliance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1112520" algn="l"/>
                        </a:tabLst>
                        <a:defRPr/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Executive Committee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Yes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9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Catella</a:t>
                      </a: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Credit Institution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Non-systemic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20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Legal, Compliance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Sept. 2017 – Oct. 2020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1112520" algn="l"/>
                        </a:tabLst>
                      </a:pPr>
                      <a:r>
                        <a:rPr lang="en-GB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End of activities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41648"/>
                  </a:ext>
                </a:extLst>
              </a:tr>
            </a:tbl>
          </a:graphicData>
        </a:graphic>
      </p:graphicFrame>
      <p:sp>
        <p:nvSpPr>
          <p:cNvPr id="14" name="Rectangle 4">
            <a:extLst>
              <a:ext uri="{FF2B5EF4-FFF2-40B4-BE49-F238E27FC236}">
                <a16:creationId xmlns:a16="http://schemas.microsoft.com/office/drawing/2014/main" id="{2C9DC358-7446-0139-654C-2C889C7DB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551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C462F05-8B3E-08C0-225E-7A602BBC93E9}"/>
              </a:ext>
            </a:extLst>
          </p:cNvPr>
          <p:cNvSpPr/>
          <p:nvPr/>
        </p:nvSpPr>
        <p:spPr>
          <a:xfrm rot="10800000">
            <a:off x="695324" y="4315283"/>
            <a:ext cx="320040" cy="137160"/>
          </a:xfrm>
          <a:prstGeom prst="triangle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AA2FF50-BBD2-621F-2282-80B36EB30673}"/>
              </a:ext>
            </a:extLst>
          </p:cNvPr>
          <p:cNvSpPr/>
          <p:nvPr/>
        </p:nvSpPr>
        <p:spPr>
          <a:xfrm rot="10800000">
            <a:off x="848129" y="4364796"/>
            <a:ext cx="320040" cy="137160"/>
          </a:xfrm>
          <a:prstGeom prst="triangl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64A7F9-C63B-F8C0-8942-B551285F00FD}"/>
              </a:ext>
            </a:extLst>
          </p:cNvPr>
          <p:cNvSpPr txBox="1"/>
          <p:nvPr/>
        </p:nvSpPr>
        <p:spPr>
          <a:xfrm>
            <a:off x="9972707" y="2724082"/>
            <a:ext cx="18266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Last functions</a:t>
            </a:r>
            <a:endParaRPr lang="en-GB" sz="1600" b="1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93843A2-25D5-3C9E-63D7-A7751831C501}"/>
              </a:ext>
            </a:extLst>
          </p:cNvPr>
          <p:cNvSpPr/>
          <p:nvPr/>
        </p:nvSpPr>
        <p:spPr>
          <a:xfrm rot="5400000">
            <a:off x="9744107" y="2820491"/>
            <a:ext cx="320040" cy="137160"/>
          </a:xfrm>
          <a:prstGeom prst="triangl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11F81B-7943-88F9-F949-797BADB50858}"/>
              </a:ext>
            </a:extLst>
          </p:cNvPr>
          <p:cNvSpPr/>
          <p:nvPr/>
        </p:nvSpPr>
        <p:spPr>
          <a:xfrm>
            <a:off x="2202997" y="3989418"/>
            <a:ext cx="197304" cy="186673"/>
          </a:xfrm>
          <a:prstGeom prst="roundRect">
            <a:avLst/>
          </a:prstGeom>
          <a:solidFill>
            <a:schemeClr val="tx1"/>
          </a:solidFill>
          <a:ln w="28575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kern="0" cap="all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46905C-DEDA-2D7E-B5A6-FF4DFC5E2FB8}"/>
              </a:ext>
            </a:extLst>
          </p:cNvPr>
          <p:cNvSpPr/>
          <p:nvPr/>
        </p:nvSpPr>
        <p:spPr>
          <a:xfrm>
            <a:off x="3111177" y="3989418"/>
            <a:ext cx="197304" cy="186673"/>
          </a:xfrm>
          <a:prstGeom prst="roundRect">
            <a:avLst/>
          </a:prstGeom>
          <a:solidFill>
            <a:schemeClr val="tx1"/>
          </a:solidFill>
          <a:ln w="28575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kern="0" cap="all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C6B66D-60B3-D61F-A1D8-16E9F226927E}"/>
              </a:ext>
            </a:extLst>
          </p:cNvPr>
          <p:cNvSpPr/>
          <p:nvPr/>
        </p:nvSpPr>
        <p:spPr>
          <a:xfrm>
            <a:off x="4765806" y="3989418"/>
            <a:ext cx="197304" cy="186673"/>
          </a:xfrm>
          <a:prstGeom prst="roundRect">
            <a:avLst/>
          </a:prstGeom>
          <a:solidFill>
            <a:schemeClr val="tx1"/>
          </a:solidFill>
          <a:ln w="28575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1" kern="0" cap="all" dirty="0">
                <a:solidFill>
                  <a:schemeClr val="accent3"/>
                </a:solidFill>
                <a:latin typeface="Arial Black" panose="020B0A04020102020204" pitchFamily="34" charset="0"/>
              </a:rPr>
              <a:t>C</a:t>
            </a: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FF2FE9-E573-935F-89F8-61424FA1F532}"/>
              </a:ext>
            </a:extLst>
          </p:cNvPr>
          <p:cNvSpPr/>
          <p:nvPr/>
        </p:nvSpPr>
        <p:spPr>
          <a:xfrm>
            <a:off x="5476682" y="3989418"/>
            <a:ext cx="197304" cy="186673"/>
          </a:xfrm>
          <a:prstGeom prst="roundRect">
            <a:avLst/>
          </a:prstGeom>
          <a:solidFill>
            <a:schemeClr val="tx1"/>
          </a:solidFill>
          <a:ln w="28575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1" kern="0" cap="all" dirty="0">
                <a:solidFill>
                  <a:schemeClr val="accent3"/>
                </a:solidFill>
                <a:latin typeface="Arial Black" panose="020B0A04020102020204" pitchFamily="34" charset="0"/>
              </a:rPr>
              <a:t>D</a:t>
            </a: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7F0854-6869-E9EC-1404-9A0B49F088D0}"/>
              </a:ext>
            </a:extLst>
          </p:cNvPr>
          <p:cNvSpPr/>
          <p:nvPr/>
        </p:nvSpPr>
        <p:spPr>
          <a:xfrm>
            <a:off x="6374756" y="3989418"/>
            <a:ext cx="197304" cy="186673"/>
          </a:xfrm>
          <a:prstGeom prst="roundRect">
            <a:avLst/>
          </a:prstGeom>
          <a:solidFill>
            <a:schemeClr val="tx1"/>
          </a:solidFill>
          <a:ln w="28575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1" kern="0" cap="all" dirty="0">
                <a:solidFill>
                  <a:schemeClr val="accent3"/>
                </a:solidFill>
                <a:latin typeface="Arial Black" panose="020B0A04020102020204" pitchFamily="34" charset="0"/>
              </a:rPr>
              <a:t>E</a:t>
            </a: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900476-52C3-FB9F-DA29-9A9219D163B0}"/>
              </a:ext>
            </a:extLst>
          </p:cNvPr>
          <p:cNvSpPr/>
          <p:nvPr/>
        </p:nvSpPr>
        <p:spPr>
          <a:xfrm>
            <a:off x="8250161" y="3989418"/>
            <a:ext cx="197304" cy="186673"/>
          </a:xfrm>
          <a:prstGeom prst="roundRect">
            <a:avLst/>
          </a:prstGeom>
          <a:solidFill>
            <a:schemeClr val="tx1"/>
          </a:solidFill>
          <a:ln w="28575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1" kern="0" cap="all" dirty="0">
                <a:solidFill>
                  <a:schemeClr val="accent3"/>
                </a:solidFill>
                <a:latin typeface="Arial Black" panose="020B0A04020102020204" pitchFamily="34" charset="0"/>
              </a:rPr>
              <a:t>F</a:t>
            </a: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89B7C26-D244-135D-A0AC-56FE5A9C89F4}"/>
              </a:ext>
            </a:extLst>
          </p:cNvPr>
          <p:cNvSpPr/>
          <p:nvPr/>
        </p:nvSpPr>
        <p:spPr>
          <a:xfrm>
            <a:off x="9096288" y="3989418"/>
            <a:ext cx="197304" cy="186673"/>
          </a:xfrm>
          <a:prstGeom prst="roundRect">
            <a:avLst/>
          </a:prstGeom>
          <a:solidFill>
            <a:schemeClr val="tx1"/>
          </a:solidFill>
          <a:ln w="28575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1" kern="0" cap="all" dirty="0">
                <a:solidFill>
                  <a:schemeClr val="accent3"/>
                </a:solidFill>
                <a:latin typeface="Arial Black" panose="020B0A04020102020204" pitchFamily="34" charset="0"/>
              </a:rPr>
              <a:t>G</a:t>
            </a: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ABB2F03-F504-C7AA-8BC8-EC4F46C3B157}"/>
              </a:ext>
            </a:extLst>
          </p:cNvPr>
          <p:cNvSpPr/>
          <p:nvPr/>
        </p:nvSpPr>
        <p:spPr>
          <a:xfrm>
            <a:off x="9874055" y="2111095"/>
            <a:ext cx="197304" cy="186673"/>
          </a:xfrm>
          <a:prstGeom prst="roundRect">
            <a:avLst/>
          </a:prstGeom>
          <a:solidFill>
            <a:schemeClr val="tx1"/>
          </a:solidFill>
          <a:ln w="28575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1" kern="0" cap="all" dirty="0">
                <a:solidFill>
                  <a:schemeClr val="accent3"/>
                </a:solidFill>
                <a:latin typeface="Arial Black" panose="020B0A04020102020204" pitchFamily="34" charset="0"/>
              </a:rPr>
              <a:t>X</a:t>
            </a: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D94A73-2ED5-5FDC-62BB-16AFC88B23D7}"/>
              </a:ext>
            </a:extLst>
          </p:cNvPr>
          <p:cNvSpPr txBox="1"/>
          <p:nvPr/>
        </p:nvSpPr>
        <p:spPr>
          <a:xfrm>
            <a:off x="10071358" y="1997727"/>
            <a:ext cx="16292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altLang="en-US" sz="1100" b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Assessment items </a:t>
            </a:r>
            <a:r>
              <a:rPr lang="en-US" altLang="en-US" sz="11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considered by </a:t>
            </a:r>
            <a:r>
              <a:rPr lang="en-US" altLang="en-US" sz="1100" b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Deloitte</a:t>
            </a:r>
          </a:p>
        </p:txBody>
      </p:sp>
    </p:spTree>
    <p:extLst>
      <p:ext uri="{BB962C8B-B14F-4D97-AF65-F5344CB8AC3E}">
        <p14:creationId xmlns:p14="http://schemas.microsoft.com/office/powerpoint/2010/main" val="126472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4F15172-FAC1-9AC7-9C85-CCFA9927591D}"/>
              </a:ext>
            </a:extLst>
          </p:cNvPr>
          <p:cNvSpPr/>
          <p:nvPr/>
        </p:nvSpPr>
        <p:spPr>
          <a:xfrm>
            <a:off x="695324" y="1923581"/>
            <a:ext cx="3440524" cy="237397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›"/>
              <a:tabLst/>
              <a:defRPr/>
            </a:pPr>
            <a:r>
              <a:rPr lang="en-US" altLang="en-US" sz="1200" b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Personal relationship </a:t>
            </a:r>
            <a:r>
              <a:rPr lang="en-US" altLang="en-US" sz="1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(e.g., close family member relationship) with member(s) of the management body and/or KFH of the institution.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›"/>
              <a:tabLst/>
              <a:defRPr/>
            </a:pPr>
            <a:endParaRPr kumimoji="0" lang="en-GB" altLang="en-US" sz="1200" i="0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636322-FC5B-49EB-60D0-EBAA5A5A091E}"/>
              </a:ext>
            </a:extLst>
          </p:cNvPr>
          <p:cNvSpPr/>
          <p:nvPr/>
        </p:nvSpPr>
        <p:spPr>
          <a:xfrm>
            <a:off x="4374385" y="1923581"/>
            <a:ext cx="3440524" cy="2373975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›"/>
              <a:tabLst/>
              <a:defRPr/>
            </a:pPr>
            <a:r>
              <a:rPr lang="en-US" altLang="en-US" sz="1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Business (in private or through a company) with the institution.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›"/>
              <a:tabLst/>
              <a:defRPr/>
            </a:pPr>
            <a:r>
              <a:rPr lang="en-US" altLang="en-US" sz="1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P</a:t>
            </a:r>
            <a:r>
              <a:rPr kumimoji="0" lang="en-US" altLang="en-US" sz="1200" i="0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rofessional</a:t>
            </a:r>
            <a:r>
              <a:rPr kumimoji="0" lang="en-US" altLang="en-US" sz="12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or commercial relationship with the institution over the past 2 years.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›"/>
              <a:tabLst/>
              <a:defRPr/>
            </a:pPr>
            <a:r>
              <a:rPr lang="en-US" altLang="en-US" sz="1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C</a:t>
            </a:r>
            <a:r>
              <a:rPr kumimoji="0" lang="en-US" altLang="en-US" sz="12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lose connection with, or substantial financial interest in the institution or in its competitors or clients of the institution, the parent undertaking or its subsidiaries.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altLang="en-US" sz="12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Substantial financial obligation to the institution.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B740F6-3B9A-BA17-ED9A-8D1B0E691B51}"/>
              </a:ext>
            </a:extLst>
          </p:cNvPr>
          <p:cNvSpPr/>
          <p:nvPr/>
        </p:nvSpPr>
        <p:spPr>
          <a:xfrm>
            <a:off x="8054799" y="1923581"/>
            <a:ext cx="3440524" cy="2373975"/>
          </a:xfrm>
          <a:prstGeom prst="rect">
            <a:avLst/>
          </a:prstGeom>
          <a:solidFill>
            <a:schemeClr val="tx1"/>
          </a:solidFill>
          <a:ln w="1905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›"/>
              <a:tabLst/>
              <a:defRPr/>
            </a:pPr>
            <a:r>
              <a:rPr lang="en-US" altLang="en-US" sz="1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Position with high political influence over the past 2 years.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›"/>
              <a:tabLst/>
              <a:defRPr/>
            </a:pPr>
            <a:r>
              <a:rPr lang="en-US" altLang="en-US" sz="1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Involved in any legal proceedings against the institution, the parent undertaking or its subsidiaries.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›"/>
              <a:tabLst/>
              <a:defRPr/>
            </a:pPr>
            <a:r>
              <a:rPr lang="en-US" altLang="en-US" sz="1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O</a:t>
            </a:r>
            <a:r>
              <a:rPr kumimoji="0" lang="en-US" altLang="en-US" sz="1200" i="0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ther</a:t>
            </a:r>
            <a:r>
              <a:rPr kumimoji="0" lang="en-US" altLang="en-US" sz="12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relationships, positions or involvement which could adversely affect the interests of the institution.</a:t>
            </a:r>
            <a:endParaRPr kumimoji="0" lang="en-GB" altLang="en-US" sz="1200" i="0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90000"/>
                    <a:lumOff val="10000"/>
                  </a:schemeClr>
                </a:solidFill>
              </a:rPr>
              <a:t>Independence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B0C8B9-1105-F27A-D33C-1D9F467BAA4A}"/>
              </a:ext>
            </a:extLst>
          </p:cNvPr>
          <p:cNvSpPr/>
          <p:nvPr/>
        </p:nvSpPr>
        <p:spPr>
          <a:xfrm>
            <a:off x="2230016" y="5440898"/>
            <a:ext cx="9265307" cy="955216"/>
          </a:xfrm>
          <a:prstGeom prst="rect">
            <a:avLst/>
          </a:prstGeom>
          <a:solidFill>
            <a:srgbClr val="323232">
              <a:lumMod val="10000"/>
              <a:lumOff val="90000"/>
            </a:srgbClr>
          </a:solidFill>
          <a:ln w="19050" cap="flat" cmpd="sng" algn="ctr">
            <a:solidFill>
              <a:schemeClr val="accent3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›"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basis of the assessment carried out, </a:t>
            </a: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not identified any conflicts of interest that could influence your objective and balanced judgement or reduce your ability to take decisions independently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therefore confirm that you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meet the independence criteria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Please note that this assessment is without prejudice to the assessment of the “independence of mind” criteria.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54D37A-37CB-D535-1DF5-C36041F876A9}"/>
              </a:ext>
            </a:extLst>
          </p:cNvPr>
          <p:cNvSpPr/>
          <p:nvPr/>
        </p:nvSpPr>
        <p:spPr>
          <a:xfrm>
            <a:off x="695325" y="5440898"/>
            <a:ext cx="1415157" cy="955216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Deloitte® assessment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E5B414A5-A0A4-1673-209B-74E202A9DF53}"/>
              </a:ext>
            </a:extLst>
          </p:cNvPr>
          <p:cNvSpPr/>
          <p:nvPr/>
        </p:nvSpPr>
        <p:spPr>
          <a:xfrm rot="5400000">
            <a:off x="535304" y="5372318"/>
            <a:ext cx="320040" cy="137160"/>
          </a:xfrm>
          <a:prstGeom prst="triangle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E4E1B3C4-CA29-BF13-6BB9-F4F423646042}"/>
              </a:ext>
            </a:extLst>
          </p:cNvPr>
          <p:cNvSpPr/>
          <p:nvPr/>
        </p:nvSpPr>
        <p:spPr>
          <a:xfrm rot="5400000">
            <a:off x="575102" y="5504369"/>
            <a:ext cx="320040" cy="137160"/>
          </a:xfrm>
          <a:prstGeom prst="triangl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F8CBE-C5A4-45D9-7FE3-4FB89BF8FD37}"/>
              </a:ext>
            </a:extLst>
          </p:cNvPr>
          <p:cNvSpPr txBox="1"/>
          <p:nvPr/>
        </p:nvSpPr>
        <p:spPr>
          <a:xfrm>
            <a:off x="695324" y="1336235"/>
            <a:ext cx="3440524" cy="640080"/>
          </a:xfrm>
          <a:prstGeom prst="downArrowCallout">
            <a:avLst>
              <a:gd name="adj1" fmla="val 0"/>
              <a:gd name="adj2" fmla="val 25000"/>
              <a:gd name="adj3" fmla="val 25000"/>
              <a:gd name="adj4" fmla="val 64977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 defTabSz="9144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Arial" panose="020B0604020202020204" pitchFamily="34" charset="0"/>
                <a:cs typeface="Arial" panose="020B0604020202020204" pitchFamily="34" charset="0"/>
              </a:rPr>
              <a:t>Personal relationships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D40C3-A555-9631-14EE-F612CFD36E30}"/>
              </a:ext>
            </a:extLst>
          </p:cNvPr>
          <p:cNvSpPr txBox="1"/>
          <p:nvPr/>
        </p:nvSpPr>
        <p:spPr>
          <a:xfrm>
            <a:off x="4375738" y="1336235"/>
            <a:ext cx="3440524" cy="640080"/>
          </a:xfrm>
          <a:prstGeom prst="downArrowCallout">
            <a:avLst>
              <a:gd name="adj1" fmla="val 0"/>
              <a:gd name="adj2" fmla="val 25000"/>
              <a:gd name="adj3" fmla="val 25000"/>
              <a:gd name="adj4" fmla="val 64977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ea typeface="Arial" panose="020B0604020202020204" pitchFamily="34" charset="0"/>
                <a:cs typeface="Arial" panose="020B0604020202020204" pitchFamily="34" charset="0"/>
              </a:rPr>
              <a:t>Economic &amp; Financial interests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ED6B1E-AFF8-23D6-F1C2-DDF1E1F2BC05}"/>
              </a:ext>
            </a:extLst>
          </p:cNvPr>
          <p:cNvSpPr txBox="1"/>
          <p:nvPr/>
        </p:nvSpPr>
        <p:spPr>
          <a:xfrm>
            <a:off x="8053446" y="1336235"/>
            <a:ext cx="3440524" cy="640080"/>
          </a:xfrm>
          <a:prstGeom prst="downArrowCallout">
            <a:avLst>
              <a:gd name="adj1" fmla="val 0"/>
              <a:gd name="adj2" fmla="val 25000"/>
              <a:gd name="adj3" fmla="val 25000"/>
              <a:gd name="adj4" fmla="val 64977"/>
            </a:avLst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ea typeface="Arial" panose="020B0604020202020204" pitchFamily="34" charset="0"/>
                <a:cs typeface="Arial" panose="020B0604020202020204" pitchFamily="34" charset="0"/>
              </a:rPr>
              <a:t>External functions / mandates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6609210-B2A7-3D52-6C39-65D69348FFA0}"/>
              </a:ext>
            </a:extLst>
          </p:cNvPr>
          <p:cNvSpPr/>
          <p:nvPr/>
        </p:nvSpPr>
        <p:spPr>
          <a:xfrm>
            <a:off x="716460" y="1368462"/>
            <a:ext cx="365760" cy="34747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66F6C95-8736-37CC-ECFB-07840489BB2E}"/>
              </a:ext>
            </a:extLst>
          </p:cNvPr>
          <p:cNvSpPr/>
          <p:nvPr/>
        </p:nvSpPr>
        <p:spPr>
          <a:xfrm>
            <a:off x="4393047" y="1371278"/>
            <a:ext cx="365760" cy="34747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132E82B-778D-DE69-9A68-E3812B64AA23}"/>
              </a:ext>
            </a:extLst>
          </p:cNvPr>
          <p:cNvSpPr/>
          <p:nvPr/>
        </p:nvSpPr>
        <p:spPr>
          <a:xfrm>
            <a:off x="8084688" y="1371848"/>
            <a:ext cx="365760" cy="34747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93879F7-664B-1328-275E-40333EEBF621}"/>
              </a:ext>
            </a:extLst>
          </p:cNvPr>
          <p:cNvSpPr/>
          <p:nvPr/>
        </p:nvSpPr>
        <p:spPr>
          <a:xfrm rot="10800000">
            <a:off x="2230016" y="4377859"/>
            <a:ext cx="365760" cy="155448"/>
          </a:xfrm>
          <a:prstGeom prst="triangle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0C19514-10FF-DBCB-D766-0D8F844DA3FB}"/>
              </a:ext>
            </a:extLst>
          </p:cNvPr>
          <p:cNvSpPr/>
          <p:nvPr/>
        </p:nvSpPr>
        <p:spPr>
          <a:xfrm rot="10800000">
            <a:off x="5911767" y="4377859"/>
            <a:ext cx="365760" cy="155448"/>
          </a:xfrm>
          <a:prstGeom prst="triangl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62AEED8-2E9E-CD07-E320-7C41828F395C}"/>
              </a:ext>
            </a:extLst>
          </p:cNvPr>
          <p:cNvSpPr/>
          <p:nvPr/>
        </p:nvSpPr>
        <p:spPr>
          <a:xfrm rot="10800000">
            <a:off x="9596225" y="4377859"/>
            <a:ext cx="365760" cy="155448"/>
          </a:xfrm>
          <a:prstGeom prst="triangle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B168DE-D868-5905-80C7-2B3FEDCB37E0}"/>
              </a:ext>
            </a:extLst>
          </p:cNvPr>
          <p:cNvSpPr/>
          <p:nvPr/>
        </p:nvSpPr>
        <p:spPr>
          <a:xfrm>
            <a:off x="695324" y="4599068"/>
            <a:ext cx="3440524" cy="421429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1905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kumimoji="0" lang="en-GB" altLang="en-US" sz="1600" b="1" i="0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No conflict detected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A303FA-6374-2F2E-2EEB-277CFE62AAF0}"/>
              </a:ext>
            </a:extLst>
          </p:cNvPr>
          <p:cNvSpPr/>
          <p:nvPr/>
        </p:nvSpPr>
        <p:spPr>
          <a:xfrm>
            <a:off x="4374384" y="4599068"/>
            <a:ext cx="3440524" cy="421429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1905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kumimoji="0" lang="en-GB" altLang="en-US" sz="1600" b="1" i="0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No conflict detected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745A40-BA9B-4544-51BD-CD753D825930}"/>
              </a:ext>
            </a:extLst>
          </p:cNvPr>
          <p:cNvSpPr/>
          <p:nvPr/>
        </p:nvSpPr>
        <p:spPr>
          <a:xfrm>
            <a:off x="8053444" y="4598554"/>
            <a:ext cx="3440524" cy="421429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1905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kumimoji="0" lang="en-GB" altLang="en-US" sz="1600" b="1" i="0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No conflict detected</a:t>
            </a:r>
          </a:p>
        </p:txBody>
      </p:sp>
      <p:pic>
        <p:nvPicPr>
          <p:cNvPr id="42" name="Graphic 41" descr="Checkbox Checked with solid fill">
            <a:extLst>
              <a:ext uri="{FF2B5EF4-FFF2-40B4-BE49-F238E27FC236}">
                <a16:creationId xmlns:a16="http://schemas.microsoft.com/office/drawing/2014/main" id="{8DA83F12-DFA5-FD55-BD83-683B9E9BA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8648" y="4580668"/>
            <a:ext cx="457200" cy="457200"/>
          </a:xfrm>
          <a:prstGeom prst="rect">
            <a:avLst/>
          </a:prstGeom>
        </p:spPr>
      </p:pic>
      <p:pic>
        <p:nvPicPr>
          <p:cNvPr id="44" name="Graphic 43" descr="Checkbox Checked with solid fill">
            <a:extLst>
              <a:ext uri="{FF2B5EF4-FFF2-40B4-BE49-F238E27FC236}">
                <a16:creationId xmlns:a16="http://schemas.microsoft.com/office/drawing/2014/main" id="{A66DECD3-BDE3-2ECD-C045-374718B1D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7708" y="4583611"/>
            <a:ext cx="457200" cy="457200"/>
          </a:xfrm>
          <a:prstGeom prst="rect">
            <a:avLst/>
          </a:prstGeom>
        </p:spPr>
      </p:pic>
      <p:pic>
        <p:nvPicPr>
          <p:cNvPr id="45" name="Graphic 44" descr="Checkbox Checked with solid fill">
            <a:extLst>
              <a:ext uri="{FF2B5EF4-FFF2-40B4-BE49-F238E27FC236}">
                <a16:creationId xmlns:a16="http://schemas.microsoft.com/office/drawing/2014/main" id="{B96EB7D6-350D-3B57-60CD-99CD71B0B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6099" y="458066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0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90000"/>
                    <a:lumOff val="10000"/>
                  </a:schemeClr>
                </a:solidFill>
              </a:rPr>
              <a:t>Reputation, honesty &amp;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09E1DA-6207-7451-2DBA-D2E5BCCF448A}"/>
              </a:ext>
            </a:extLst>
          </p:cNvPr>
          <p:cNvSpPr txBox="1"/>
          <p:nvPr/>
        </p:nvSpPr>
        <p:spPr>
          <a:xfrm>
            <a:off x="727916" y="1039813"/>
            <a:ext cx="5098961" cy="4572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 defTabSz="9144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Arial" panose="020B0604020202020204" pitchFamily="34" charset="0"/>
                <a:cs typeface="Arial" panose="020B0604020202020204" pitchFamily="34" charset="0"/>
              </a:rPr>
              <a:t>Legal, civil or administrative sanctions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04738-E199-8F59-BC1C-94834AAF085D}"/>
              </a:ext>
            </a:extLst>
          </p:cNvPr>
          <p:cNvSpPr txBox="1"/>
          <p:nvPr/>
        </p:nvSpPr>
        <p:spPr>
          <a:xfrm>
            <a:off x="6243295" y="1039813"/>
            <a:ext cx="5118955" cy="4572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Arial" panose="020B0604020202020204" pitchFamily="34" charset="0"/>
                <a:cs typeface="Arial" panose="020B0604020202020204" pitchFamily="34" charset="0"/>
              </a:rPr>
              <a:t>Financial soundness and business performance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EAB533-FFF2-F44E-765D-B03C7892CEEF}"/>
              </a:ext>
            </a:extLst>
          </p:cNvPr>
          <p:cNvSpPr/>
          <p:nvPr/>
        </p:nvSpPr>
        <p:spPr>
          <a:xfrm>
            <a:off x="727913" y="1627464"/>
            <a:ext cx="2468880" cy="13716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altLang="en-US" sz="1200" b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C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onvictions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in criminal proceedings or relevant civil or administrative proceedings.</a:t>
            </a:r>
            <a:endParaRPr kumimoji="0" lang="en-GB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4D38EA-AA99-EA3A-1DC0-D982BA193CD2}"/>
              </a:ext>
            </a:extLst>
          </p:cNvPr>
          <p:cNvSpPr/>
          <p:nvPr/>
        </p:nvSpPr>
        <p:spPr>
          <a:xfrm>
            <a:off x="767710" y="1078196"/>
            <a:ext cx="365760" cy="34747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4D3FA4-7B93-C50A-27F4-5AAE8485B55E}"/>
              </a:ext>
            </a:extLst>
          </p:cNvPr>
          <p:cNvSpPr/>
          <p:nvPr/>
        </p:nvSpPr>
        <p:spPr>
          <a:xfrm>
            <a:off x="3357997" y="1627464"/>
            <a:ext cx="2468880" cy="13716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altLang="en-US" sz="1200" b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Convictions in criminal proceedings or relevant civil or administrative proceedings</a:t>
            </a:r>
            <a:endParaRPr kumimoji="0" lang="en-GB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022C42-0A4C-2848-CD1F-FF64836E345A}"/>
              </a:ext>
            </a:extLst>
          </p:cNvPr>
          <p:cNvSpPr/>
          <p:nvPr/>
        </p:nvSpPr>
        <p:spPr>
          <a:xfrm>
            <a:off x="727913" y="2973673"/>
            <a:ext cx="2468880" cy="36576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altLang="en-US" sz="12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rPr>
              <a:t>No issue reported</a:t>
            </a:r>
            <a:endParaRPr kumimoji="0" lang="en-GB" alt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8FCCAF-1E96-222A-3C50-65B89490EB6D}"/>
              </a:ext>
            </a:extLst>
          </p:cNvPr>
          <p:cNvSpPr/>
          <p:nvPr/>
        </p:nvSpPr>
        <p:spPr>
          <a:xfrm>
            <a:off x="3357997" y="2991872"/>
            <a:ext cx="2468880" cy="36576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altLang="en-US" sz="12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rPr>
              <a:t>No issue reported</a:t>
            </a:r>
            <a:endParaRPr kumimoji="0" lang="en-GB" alt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5B4B4D-24B4-5529-2DFC-3302F179B015}"/>
              </a:ext>
            </a:extLst>
          </p:cNvPr>
          <p:cNvSpPr/>
          <p:nvPr/>
        </p:nvSpPr>
        <p:spPr>
          <a:xfrm>
            <a:off x="727913" y="3573276"/>
            <a:ext cx="2468880" cy="13716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altLang="en-US" sz="1200" b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Sanction by a public authority or professional body or pending investigations or past investigations or enforcement proceedings.</a:t>
            </a:r>
            <a:endParaRPr kumimoji="0" lang="en-GB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50074A-F17A-DAC0-D06F-48FBFE75E63C}"/>
              </a:ext>
            </a:extLst>
          </p:cNvPr>
          <p:cNvSpPr/>
          <p:nvPr/>
        </p:nvSpPr>
        <p:spPr>
          <a:xfrm>
            <a:off x="727913" y="4919485"/>
            <a:ext cx="2468880" cy="36576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altLang="en-US" sz="12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rPr>
              <a:t>No issue reported</a:t>
            </a:r>
            <a:endParaRPr kumimoji="0" lang="en-GB" alt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F8860F-34F7-4019-94E1-2947A3B3E7E9}"/>
              </a:ext>
            </a:extLst>
          </p:cNvPr>
          <p:cNvSpPr/>
          <p:nvPr/>
        </p:nvSpPr>
        <p:spPr>
          <a:xfrm>
            <a:off x="6280864" y="1087924"/>
            <a:ext cx="365760" cy="34747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624038-FE59-F6B9-A4BD-1BF22C29A62F}"/>
              </a:ext>
            </a:extLst>
          </p:cNvPr>
          <p:cNvSpPr/>
          <p:nvPr/>
        </p:nvSpPr>
        <p:spPr>
          <a:xfrm>
            <a:off x="3357997" y="3575790"/>
            <a:ext cx="2468880" cy="13716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altLang="en-US" sz="1200" b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Sanction by a public authority or professional body or pending investigations or past investigations or enforcement proceedings.</a:t>
            </a:r>
            <a:endParaRPr kumimoji="0" lang="en-GB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DBD1BC-266D-F186-072F-71E170B9E941}"/>
              </a:ext>
            </a:extLst>
          </p:cNvPr>
          <p:cNvSpPr/>
          <p:nvPr/>
        </p:nvSpPr>
        <p:spPr>
          <a:xfrm>
            <a:off x="3357997" y="4921999"/>
            <a:ext cx="2468880" cy="36576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altLang="en-US" sz="12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rPr>
              <a:t>No issue reported</a:t>
            </a:r>
            <a:endParaRPr kumimoji="0" lang="en-GB" alt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216EDE-19C3-DAA7-CDF0-6CF20CB117D0}"/>
              </a:ext>
            </a:extLst>
          </p:cNvPr>
          <p:cNvSpPr/>
          <p:nvPr/>
        </p:nvSpPr>
        <p:spPr>
          <a:xfrm>
            <a:off x="6270088" y="1621880"/>
            <a:ext cx="2468880" cy="13716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altLang="en-US" sz="1200" b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Defaulting debtor (e.g., negative records at a reliable credit bureau)</a:t>
            </a:r>
            <a:endParaRPr kumimoji="0" lang="en-GB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C548BA-2975-F1FB-0236-FCA10C6270EF}"/>
              </a:ext>
            </a:extLst>
          </p:cNvPr>
          <p:cNvSpPr/>
          <p:nvPr/>
        </p:nvSpPr>
        <p:spPr>
          <a:xfrm>
            <a:off x="6270088" y="2986288"/>
            <a:ext cx="2468880" cy="36576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altLang="en-US" sz="12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rPr>
              <a:t>No issue reported</a:t>
            </a:r>
            <a:endParaRPr kumimoji="0" lang="en-GB" alt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74B5C9-F0B5-C7F0-7C3B-975962ADA4BB}"/>
              </a:ext>
            </a:extLst>
          </p:cNvPr>
          <p:cNvSpPr/>
          <p:nvPr/>
        </p:nvSpPr>
        <p:spPr>
          <a:xfrm>
            <a:off x="8900172" y="1619644"/>
            <a:ext cx="2468880" cy="13716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altLang="en-US" sz="1200" b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Previous bankruptcy, insolvency or similar procedures</a:t>
            </a:r>
            <a:endParaRPr kumimoji="0" lang="en-GB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2CC748-83C0-AD2E-C277-322C9E703315}"/>
              </a:ext>
            </a:extLst>
          </p:cNvPr>
          <p:cNvSpPr/>
          <p:nvPr/>
        </p:nvSpPr>
        <p:spPr>
          <a:xfrm>
            <a:off x="8900172" y="2984052"/>
            <a:ext cx="2468880" cy="36576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altLang="en-US" sz="12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rPr>
              <a:t>No issue reported</a:t>
            </a:r>
            <a:endParaRPr kumimoji="0" lang="en-GB" alt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DEB94C-F5F7-A81A-2433-AA9A0EFE3F7A}"/>
              </a:ext>
            </a:extLst>
          </p:cNvPr>
          <p:cNvSpPr/>
          <p:nvPr/>
        </p:nvSpPr>
        <p:spPr>
          <a:xfrm>
            <a:off x="6270087" y="3573275"/>
            <a:ext cx="5098965" cy="1346209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altLang="en-US" sz="1200" b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Manager in a legal entity which has been subject to bankruptcy, insolvency, moratorium, controlled management, suspension of payments, court ordered liquidation or reorganization or any similar procedure generally affecting the rights of creditors.</a:t>
            </a:r>
            <a:endParaRPr kumimoji="0" lang="en-GB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0B5D6D-C2BB-BD07-8C6D-5D31EA252C17}"/>
              </a:ext>
            </a:extLst>
          </p:cNvPr>
          <p:cNvSpPr/>
          <p:nvPr/>
        </p:nvSpPr>
        <p:spPr>
          <a:xfrm>
            <a:off x="6270087" y="4912293"/>
            <a:ext cx="5098965" cy="36576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altLang="en-US" sz="12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rPr>
              <a:t>No issue reported</a:t>
            </a:r>
            <a:endParaRPr kumimoji="0" lang="en-GB" alt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43" name="Graphic 42" descr="Checkbox Checked with solid fill">
            <a:extLst>
              <a:ext uri="{FF2B5EF4-FFF2-40B4-BE49-F238E27FC236}">
                <a16:creationId xmlns:a16="http://schemas.microsoft.com/office/drawing/2014/main" id="{BC4D1467-5A04-3913-DD3B-74095B3EA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801" y="2931065"/>
            <a:ext cx="457200" cy="457200"/>
          </a:xfrm>
          <a:prstGeom prst="rect">
            <a:avLst/>
          </a:prstGeom>
        </p:spPr>
      </p:pic>
      <p:pic>
        <p:nvPicPr>
          <p:cNvPr id="44" name="Graphic 43" descr="Checkbox Checked with solid fill">
            <a:extLst>
              <a:ext uri="{FF2B5EF4-FFF2-40B4-BE49-F238E27FC236}">
                <a16:creationId xmlns:a16="http://schemas.microsoft.com/office/drawing/2014/main" id="{6A9FD2CF-87FA-5932-ADD0-ECA603C23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542" y="4876733"/>
            <a:ext cx="457200" cy="457200"/>
          </a:xfrm>
          <a:prstGeom prst="rect">
            <a:avLst/>
          </a:prstGeom>
        </p:spPr>
      </p:pic>
      <p:pic>
        <p:nvPicPr>
          <p:cNvPr id="45" name="Graphic 44" descr="Checkbox Checked with solid fill">
            <a:extLst>
              <a:ext uri="{FF2B5EF4-FFF2-40B4-BE49-F238E27FC236}">
                <a16:creationId xmlns:a16="http://schemas.microsoft.com/office/drawing/2014/main" id="{DAB3FBC1-B907-E45E-D04E-C3B091F12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9569" y="4886461"/>
            <a:ext cx="457200" cy="457200"/>
          </a:xfrm>
          <a:prstGeom prst="rect">
            <a:avLst/>
          </a:prstGeom>
        </p:spPr>
      </p:pic>
      <p:pic>
        <p:nvPicPr>
          <p:cNvPr id="46" name="Graphic 45" descr="Checkbox Checked with solid fill">
            <a:extLst>
              <a:ext uri="{FF2B5EF4-FFF2-40B4-BE49-F238E27FC236}">
                <a16:creationId xmlns:a16="http://schemas.microsoft.com/office/drawing/2014/main" id="{8D529E0A-C94D-7170-2072-C57CB94D9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9569" y="2938094"/>
            <a:ext cx="457200" cy="457200"/>
          </a:xfrm>
          <a:prstGeom prst="rect">
            <a:avLst/>
          </a:prstGeom>
        </p:spPr>
      </p:pic>
      <p:pic>
        <p:nvPicPr>
          <p:cNvPr id="47" name="Graphic 46" descr="Checkbox Checked with solid fill">
            <a:extLst>
              <a:ext uri="{FF2B5EF4-FFF2-40B4-BE49-F238E27FC236}">
                <a16:creationId xmlns:a16="http://schemas.microsoft.com/office/drawing/2014/main" id="{26C2FCB3-274C-9B68-7C2B-0D9C42150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5765" y="2938094"/>
            <a:ext cx="457200" cy="457200"/>
          </a:xfrm>
          <a:prstGeom prst="rect">
            <a:avLst/>
          </a:prstGeom>
        </p:spPr>
      </p:pic>
      <p:pic>
        <p:nvPicPr>
          <p:cNvPr id="48" name="Graphic 47" descr="Checkbox Checked with solid fill">
            <a:extLst>
              <a:ext uri="{FF2B5EF4-FFF2-40B4-BE49-F238E27FC236}">
                <a16:creationId xmlns:a16="http://schemas.microsoft.com/office/drawing/2014/main" id="{180ABD6B-426A-E885-7C72-CB602C86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5765" y="4870169"/>
            <a:ext cx="457200" cy="457200"/>
          </a:xfrm>
          <a:prstGeom prst="rect">
            <a:avLst/>
          </a:prstGeom>
        </p:spPr>
      </p:pic>
      <p:pic>
        <p:nvPicPr>
          <p:cNvPr id="49" name="Graphic 48" descr="Checkbox Checked with solid fill">
            <a:extLst>
              <a:ext uri="{FF2B5EF4-FFF2-40B4-BE49-F238E27FC236}">
                <a16:creationId xmlns:a16="http://schemas.microsoft.com/office/drawing/2014/main" id="{FD89B96A-BC1E-4D30-B91F-B0FA663C3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1390" y="2938094"/>
            <a:ext cx="457200" cy="457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DC062FC-3911-57B6-F3E4-EA62648989D9}"/>
              </a:ext>
            </a:extLst>
          </p:cNvPr>
          <p:cNvSpPr/>
          <p:nvPr/>
        </p:nvSpPr>
        <p:spPr>
          <a:xfrm>
            <a:off x="2220686" y="5456757"/>
            <a:ext cx="9148366" cy="937602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On the basis of the assessment carried out, we have not come across any issues likely to jeopardize your reputation, honesty or integrity for the position to be filled.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We therefore confirm that your reputation meets regulatory requirements and is compatible with the position.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C52ED7-0914-3E47-BFA4-88D8217FDABE}"/>
              </a:ext>
            </a:extLst>
          </p:cNvPr>
          <p:cNvSpPr/>
          <p:nvPr/>
        </p:nvSpPr>
        <p:spPr>
          <a:xfrm>
            <a:off x="695325" y="5440898"/>
            <a:ext cx="1415157" cy="955216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Deloitte® assessment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635E519-383D-47C9-4668-37601E01B139}"/>
              </a:ext>
            </a:extLst>
          </p:cNvPr>
          <p:cNvSpPr/>
          <p:nvPr/>
        </p:nvSpPr>
        <p:spPr>
          <a:xfrm rot="5400000">
            <a:off x="535304" y="5372318"/>
            <a:ext cx="320040" cy="137160"/>
          </a:xfrm>
          <a:prstGeom prst="triangle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D457BDF-C21D-7AEA-527E-3C4B59F175FA}"/>
              </a:ext>
            </a:extLst>
          </p:cNvPr>
          <p:cNvSpPr/>
          <p:nvPr/>
        </p:nvSpPr>
        <p:spPr>
          <a:xfrm rot="5400000">
            <a:off x="575102" y="5504369"/>
            <a:ext cx="320040" cy="137160"/>
          </a:xfrm>
          <a:prstGeom prst="triangl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93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90000"/>
                    <a:lumOff val="10000"/>
                  </a:schemeClr>
                </a:solidFill>
              </a:rPr>
              <a:t>Time commitment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C062FC-3911-57B6-F3E4-EA62648989D9}"/>
              </a:ext>
            </a:extLst>
          </p:cNvPr>
          <p:cNvSpPr/>
          <p:nvPr/>
        </p:nvSpPr>
        <p:spPr>
          <a:xfrm>
            <a:off x="2239346" y="5436780"/>
            <a:ext cx="9129705" cy="955216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In the light of the above assessments,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we have found no evidence to suggest that you are unable to devote sufficient time to your role</a:t>
            </a: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.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›"/>
              <a:tabLst/>
              <a:defRPr/>
            </a:pPr>
            <a:r>
              <a:rPr lang="en-GB" altLang="en-US" sz="1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We therefore confirm that, pursuant to our assessment, you are complying with the time commitment requirements and with the rules on the limitation of the number of directorships. </a:t>
            </a:r>
            <a:endParaRPr kumimoji="0" lang="en-GB" altLang="en-US" sz="1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EF937CE-7EED-D768-225F-DE9B10DC4AC9}"/>
              </a:ext>
            </a:extLst>
          </p:cNvPr>
          <p:cNvGrpSpPr/>
          <p:nvPr/>
        </p:nvGrpSpPr>
        <p:grpSpPr>
          <a:xfrm>
            <a:off x="869142" y="984954"/>
            <a:ext cx="4358466" cy="4346171"/>
            <a:chOff x="3233734" y="2349097"/>
            <a:chExt cx="4043191" cy="412158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859BBF6-27DC-9540-1B3A-E4B8CC01D9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667931" y="2826426"/>
              <a:ext cx="3181330" cy="3199614"/>
              <a:chOff x="4230" y="2242"/>
              <a:chExt cx="1044" cy="1050"/>
            </a:xfrm>
          </p:grpSpPr>
          <p:sp>
            <p:nvSpPr>
              <p:cNvPr id="55" name="Freeform 47">
                <a:extLst>
                  <a:ext uri="{FF2B5EF4-FFF2-40B4-BE49-F238E27FC236}">
                    <a16:creationId xmlns:a16="http://schemas.microsoft.com/office/drawing/2014/main" id="{E88D602F-9E09-A9D5-66AD-10249D5EC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242"/>
                <a:ext cx="370" cy="525"/>
              </a:xfrm>
              <a:custGeom>
                <a:avLst/>
                <a:gdLst/>
                <a:ahLst/>
                <a:cxnLst>
                  <a:cxn ang="0">
                    <a:pos x="988" y="413"/>
                  </a:cxn>
                  <a:cxn ang="0">
                    <a:pos x="0" y="0"/>
                  </a:cxn>
                  <a:cxn ang="0">
                    <a:pos x="0" y="1400"/>
                  </a:cxn>
                  <a:cxn ang="0">
                    <a:pos x="988" y="413"/>
                  </a:cxn>
                </a:cxnLst>
                <a:rect l="0" t="0" r="r" b="b"/>
                <a:pathLst>
                  <a:path w="988" h="1400">
                    <a:moveTo>
                      <a:pt x="988" y="413"/>
                    </a:moveTo>
                    <a:cubicBezTo>
                      <a:pt x="726" y="149"/>
                      <a:pt x="371" y="0"/>
                      <a:pt x="0" y="0"/>
                    </a:cubicBezTo>
                    <a:lnTo>
                      <a:pt x="0" y="1400"/>
                    </a:lnTo>
                    <a:lnTo>
                      <a:pt x="988" y="413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lumOff val="25000"/>
                </a:schemeClr>
              </a:solidFill>
              <a:ln w="285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412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18824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28237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37649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47061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56473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65886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5298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0188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6" name="Freeform 48">
                <a:extLst>
                  <a:ext uri="{FF2B5EF4-FFF2-40B4-BE49-F238E27FC236}">
                    <a16:creationId xmlns:a16="http://schemas.microsoft.com/office/drawing/2014/main" id="{F39F42FC-65C5-8CEA-7BE5-DDB886C97C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397"/>
                <a:ext cx="522" cy="370"/>
              </a:xfrm>
              <a:custGeom>
                <a:avLst/>
                <a:gdLst/>
                <a:ahLst/>
                <a:cxnLst>
                  <a:cxn ang="0">
                    <a:pos x="1392" y="987"/>
                  </a:cxn>
                  <a:cxn ang="0">
                    <a:pos x="988" y="0"/>
                  </a:cxn>
                  <a:cxn ang="0">
                    <a:pos x="0" y="987"/>
                  </a:cxn>
                  <a:cxn ang="0">
                    <a:pos x="1392" y="987"/>
                  </a:cxn>
                </a:cxnLst>
                <a:rect l="0" t="0" r="r" b="b"/>
                <a:pathLst>
                  <a:path w="1392" h="987">
                    <a:moveTo>
                      <a:pt x="1392" y="987"/>
                    </a:moveTo>
                    <a:cubicBezTo>
                      <a:pt x="1392" y="618"/>
                      <a:pt x="1247" y="263"/>
                      <a:pt x="988" y="0"/>
                    </a:cubicBezTo>
                    <a:lnTo>
                      <a:pt x="0" y="987"/>
                    </a:lnTo>
                    <a:lnTo>
                      <a:pt x="1392" y="987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412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18824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28237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37649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47061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56473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65886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5298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0188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" name="Freeform 49">
                <a:extLst>
                  <a:ext uri="{FF2B5EF4-FFF2-40B4-BE49-F238E27FC236}">
                    <a16:creationId xmlns:a16="http://schemas.microsoft.com/office/drawing/2014/main" id="{B833A371-5EF4-F1D9-1A78-E781AB192A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67"/>
                <a:ext cx="522" cy="370"/>
              </a:xfrm>
              <a:custGeom>
                <a:avLst/>
                <a:gdLst/>
                <a:ahLst/>
                <a:cxnLst>
                  <a:cxn ang="0">
                    <a:pos x="988" y="988"/>
                  </a:cxn>
                  <a:cxn ang="0">
                    <a:pos x="1392" y="0"/>
                  </a:cxn>
                  <a:cxn ang="0">
                    <a:pos x="0" y="0"/>
                  </a:cxn>
                  <a:cxn ang="0">
                    <a:pos x="988" y="988"/>
                  </a:cxn>
                </a:cxnLst>
                <a:rect l="0" t="0" r="r" b="b"/>
                <a:pathLst>
                  <a:path w="1392" h="988">
                    <a:moveTo>
                      <a:pt x="988" y="988"/>
                    </a:moveTo>
                    <a:cubicBezTo>
                      <a:pt x="1247" y="725"/>
                      <a:pt x="1392" y="370"/>
                      <a:pt x="1392" y="0"/>
                    </a:cubicBezTo>
                    <a:lnTo>
                      <a:pt x="0" y="0"/>
                    </a:lnTo>
                    <a:lnTo>
                      <a:pt x="988" y="988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412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18824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28237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37649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47061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56473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65886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5298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0188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" name="Freeform 50">
                <a:extLst>
                  <a:ext uri="{FF2B5EF4-FFF2-40B4-BE49-F238E27FC236}">
                    <a16:creationId xmlns:a16="http://schemas.microsoft.com/office/drawing/2014/main" id="{B61CE7EA-8E19-29DA-E3B7-4C05E4ACC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67"/>
                <a:ext cx="370" cy="525"/>
              </a:xfrm>
              <a:custGeom>
                <a:avLst/>
                <a:gdLst/>
                <a:ahLst/>
                <a:cxnLst>
                  <a:cxn ang="0">
                    <a:pos x="0" y="1400"/>
                  </a:cxn>
                  <a:cxn ang="0">
                    <a:pos x="988" y="988"/>
                  </a:cxn>
                  <a:cxn ang="0">
                    <a:pos x="0" y="0"/>
                  </a:cxn>
                  <a:cxn ang="0">
                    <a:pos x="0" y="1400"/>
                  </a:cxn>
                </a:cxnLst>
                <a:rect l="0" t="0" r="r" b="b"/>
                <a:pathLst>
                  <a:path w="988" h="1400">
                    <a:moveTo>
                      <a:pt x="0" y="1400"/>
                    </a:moveTo>
                    <a:cubicBezTo>
                      <a:pt x="371" y="1400"/>
                      <a:pt x="726" y="1252"/>
                      <a:pt x="988" y="988"/>
                    </a:cubicBezTo>
                    <a:lnTo>
                      <a:pt x="0" y="0"/>
                    </a:lnTo>
                    <a:lnTo>
                      <a:pt x="0" y="1400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412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18824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28237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37649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47061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56473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65886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5298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0188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" name="Freeform 61">
                <a:extLst>
                  <a:ext uri="{FF2B5EF4-FFF2-40B4-BE49-F238E27FC236}">
                    <a16:creationId xmlns:a16="http://schemas.microsoft.com/office/drawing/2014/main" id="{98558E5F-02F0-FC6D-9F0D-5E37AEF1C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2767"/>
                <a:ext cx="370" cy="525"/>
              </a:xfrm>
              <a:custGeom>
                <a:avLst/>
                <a:gdLst/>
                <a:ahLst/>
                <a:cxnLst>
                  <a:cxn ang="0">
                    <a:pos x="0" y="988"/>
                  </a:cxn>
                  <a:cxn ang="0">
                    <a:pos x="987" y="1400"/>
                  </a:cxn>
                  <a:cxn ang="0">
                    <a:pos x="987" y="0"/>
                  </a:cxn>
                  <a:cxn ang="0">
                    <a:pos x="0" y="988"/>
                  </a:cxn>
                </a:cxnLst>
                <a:rect l="0" t="0" r="r" b="b"/>
                <a:pathLst>
                  <a:path w="987" h="1400">
                    <a:moveTo>
                      <a:pt x="0" y="988"/>
                    </a:moveTo>
                    <a:cubicBezTo>
                      <a:pt x="262" y="1252"/>
                      <a:pt x="617" y="1400"/>
                      <a:pt x="987" y="1400"/>
                    </a:cubicBezTo>
                    <a:lnTo>
                      <a:pt x="987" y="0"/>
                    </a:lnTo>
                    <a:lnTo>
                      <a:pt x="0" y="988"/>
                    </a:lnTo>
                    <a:close/>
                  </a:path>
                </a:pathLst>
              </a:custGeom>
              <a:solidFill>
                <a:schemeClr val="bg1">
                  <a:lumMod val="90000"/>
                  <a:lumOff val="10000"/>
                </a:schemeClr>
              </a:solidFill>
              <a:ln w="285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412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18824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28237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37649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47061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56473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65886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5298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0188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" name="Freeform 62">
                <a:extLst>
                  <a:ext uri="{FF2B5EF4-FFF2-40B4-BE49-F238E27FC236}">
                    <a16:creationId xmlns:a16="http://schemas.microsoft.com/office/drawing/2014/main" id="{3C2CDC55-15C7-593B-810B-617BABD01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" y="2767"/>
                <a:ext cx="522" cy="3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05" y="988"/>
                  </a:cxn>
                  <a:cxn ang="0">
                    <a:pos x="1392" y="0"/>
                  </a:cxn>
                  <a:cxn ang="0">
                    <a:pos x="0" y="0"/>
                  </a:cxn>
                </a:cxnLst>
                <a:rect l="0" t="0" r="r" b="b"/>
                <a:pathLst>
                  <a:path w="1392" h="988">
                    <a:moveTo>
                      <a:pt x="0" y="0"/>
                    </a:moveTo>
                    <a:cubicBezTo>
                      <a:pt x="0" y="370"/>
                      <a:pt x="146" y="725"/>
                      <a:pt x="405" y="988"/>
                    </a:cubicBezTo>
                    <a:lnTo>
                      <a:pt x="13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412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18824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28237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37649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47061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56473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65886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5298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0188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1" name="Freeform 63">
                <a:extLst>
                  <a:ext uri="{FF2B5EF4-FFF2-40B4-BE49-F238E27FC236}">
                    <a16:creationId xmlns:a16="http://schemas.microsoft.com/office/drawing/2014/main" id="{16F2526D-7596-A1D6-34AC-A7D3AED467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" y="2397"/>
                <a:ext cx="522" cy="370"/>
              </a:xfrm>
              <a:custGeom>
                <a:avLst/>
                <a:gdLst/>
                <a:ahLst/>
                <a:cxnLst>
                  <a:cxn ang="0">
                    <a:pos x="405" y="0"/>
                  </a:cxn>
                  <a:cxn ang="0">
                    <a:pos x="0" y="987"/>
                  </a:cxn>
                  <a:cxn ang="0">
                    <a:pos x="1392" y="987"/>
                  </a:cxn>
                  <a:cxn ang="0">
                    <a:pos x="405" y="0"/>
                  </a:cxn>
                </a:cxnLst>
                <a:rect l="0" t="0" r="r" b="b"/>
                <a:pathLst>
                  <a:path w="1392" h="987">
                    <a:moveTo>
                      <a:pt x="405" y="0"/>
                    </a:moveTo>
                    <a:cubicBezTo>
                      <a:pt x="146" y="263"/>
                      <a:pt x="0" y="618"/>
                      <a:pt x="0" y="987"/>
                    </a:cubicBezTo>
                    <a:lnTo>
                      <a:pt x="1392" y="987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412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18824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28237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37649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47061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56473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65886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5298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0188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2" name="Freeform 64">
                <a:extLst>
                  <a:ext uri="{FF2B5EF4-FFF2-40B4-BE49-F238E27FC236}">
                    <a16:creationId xmlns:a16="http://schemas.microsoft.com/office/drawing/2014/main" id="{7E979D27-746F-BB34-258E-A94580F89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2242"/>
                <a:ext cx="370" cy="525"/>
              </a:xfrm>
              <a:custGeom>
                <a:avLst/>
                <a:gdLst/>
                <a:ahLst/>
                <a:cxnLst>
                  <a:cxn ang="0">
                    <a:pos x="987" y="0"/>
                  </a:cxn>
                  <a:cxn ang="0">
                    <a:pos x="0" y="413"/>
                  </a:cxn>
                  <a:cxn ang="0">
                    <a:pos x="987" y="1400"/>
                  </a:cxn>
                  <a:cxn ang="0">
                    <a:pos x="987" y="0"/>
                  </a:cxn>
                </a:cxnLst>
                <a:rect l="0" t="0" r="r" b="b"/>
                <a:pathLst>
                  <a:path w="987" h="1400">
                    <a:moveTo>
                      <a:pt x="987" y="0"/>
                    </a:moveTo>
                    <a:cubicBezTo>
                      <a:pt x="617" y="0"/>
                      <a:pt x="262" y="149"/>
                      <a:pt x="0" y="413"/>
                    </a:cubicBezTo>
                    <a:lnTo>
                      <a:pt x="987" y="1400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412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18824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28237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37649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47061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56473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65886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5298" algn="l" defTabSz="1018824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0188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CB6843B-E936-6DB1-27BA-849A412ED7A5}"/>
                </a:ext>
              </a:extLst>
            </p:cNvPr>
            <p:cNvSpPr/>
            <p:nvPr/>
          </p:nvSpPr>
          <p:spPr bwMode="ltGray">
            <a:xfrm>
              <a:off x="3233734" y="4495238"/>
              <a:ext cx="1080000" cy="1080000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8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86CE8F7-3BF1-9B43-0725-06AA96E8BA54}"/>
                </a:ext>
              </a:extLst>
            </p:cNvPr>
            <p:cNvSpPr/>
            <p:nvPr/>
          </p:nvSpPr>
          <p:spPr bwMode="ltGray">
            <a:xfrm>
              <a:off x="3233734" y="3278190"/>
              <a:ext cx="1080000" cy="1080000"/>
            </a:xfrm>
            <a:prstGeom prst="ellipse">
              <a:avLst/>
            </a:prstGeom>
            <a:solidFill>
              <a:schemeClr val="accent3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8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B6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4AC3F36-8AB5-917F-89B1-4608DE1B5991}"/>
                </a:ext>
              </a:extLst>
            </p:cNvPr>
            <p:cNvSpPr/>
            <p:nvPr/>
          </p:nvSpPr>
          <p:spPr bwMode="ltGray">
            <a:xfrm>
              <a:off x="6196925" y="4495238"/>
              <a:ext cx="1080000" cy="1080000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8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57C2AD-8D3A-9044-06F0-72144A73998A}"/>
                </a:ext>
              </a:extLst>
            </p:cNvPr>
            <p:cNvSpPr/>
            <p:nvPr/>
          </p:nvSpPr>
          <p:spPr bwMode="ltGray">
            <a:xfrm>
              <a:off x="6196925" y="3278190"/>
              <a:ext cx="1080000" cy="1080000"/>
            </a:xfrm>
            <a:prstGeom prst="ellipse">
              <a:avLst/>
            </a:prstGeom>
            <a:solidFill>
              <a:schemeClr val="accent3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8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2F380A8-2E29-161E-966C-0387F1B579E5}"/>
                </a:ext>
              </a:extLst>
            </p:cNvPr>
            <p:cNvSpPr/>
            <p:nvPr/>
          </p:nvSpPr>
          <p:spPr bwMode="ltGray">
            <a:xfrm>
              <a:off x="5336230" y="2349097"/>
              <a:ext cx="1080000" cy="10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8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04CFC02-E138-D8A8-9F41-CF3FD941D2FD}"/>
                </a:ext>
              </a:extLst>
            </p:cNvPr>
            <p:cNvSpPr/>
            <p:nvPr/>
          </p:nvSpPr>
          <p:spPr bwMode="ltGray">
            <a:xfrm>
              <a:off x="4094311" y="2349097"/>
              <a:ext cx="1080000" cy="1080000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8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38137D3-E12D-092D-A867-2201A9062D2E}"/>
                </a:ext>
              </a:extLst>
            </p:cNvPr>
            <p:cNvSpPr/>
            <p:nvPr/>
          </p:nvSpPr>
          <p:spPr bwMode="ltGray">
            <a:xfrm>
              <a:off x="5336230" y="5390685"/>
              <a:ext cx="1080000" cy="1080000"/>
            </a:xfrm>
            <a:prstGeom prst="ellipse">
              <a:avLst/>
            </a:prstGeom>
            <a:solidFill>
              <a:schemeClr val="accent3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8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98EE843-FFD7-CC41-B637-D474EA0A07DD}"/>
                </a:ext>
              </a:extLst>
            </p:cNvPr>
            <p:cNvSpPr/>
            <p:nvPr/>
          </p:nvSpPr>
          <p:spPr bwMode="ltGray">
            <a:xfrm>
              <a:off x="4094311" y="5390685"/>
              <a:ext cx="1080000" cy="1080000"/>
            </a:xfrm>
            <a:prstGeom prst="ellipse">
              <a:avLst/>
            </a:prstGeom>
            <a:solidFill>
              <a:schemeClr val="bg1">
                <a:lumMod val="90000"/>
                <a:lumOff val="10000"/>
              </a:schemeClr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8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EF672FF-65D1-8BAC-D59E-59A80E91290B}"/>
                </a:ext>
              </a:extLst>
            </p:cNvPr>
            <p:cNvSpPr/>
            <p:nvPr/>
          </p:nvSpPr>
          <p:spPr bwMode="ltGray">
            <a:xfrm>
              <a:off x="3323734" y="3368190"/>
              <a:ext cx="900000" cy="9000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8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1" dirty="0">
                  <a:solidFill>
                    <a:srgbClr val="000000"/>
                  </a:solidFill>
                  <a:latin typeface="Arial"/>
                </a:rPr>
                <a:t>Political activities</a:t>
              </a:r>
              <a:endPara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A558F36-BD56-C8E1-9B33-D87D38E9193D}"/>
                </a:ext>
              </a:extLst>
            </p:cNvPr>
            <p:cNvSpPr/>
            <p:nvPr/>
          </p:nvSpPr>
          <p:spPr bwMode="ltGray">
            <a:xfrm>
              <a:off x="6282039" y="3368190"/>
              <a:ext cx="900000" cy="9000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8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Internal meetings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058B2BF-7D03-0384-9D73-A4C614A63CA1}"/>
                </a:ext>
              </a:extLst>
            </p:cNvPr>
            <p:cNvSpPr/>
            <p:nvPr/>
          </p:nvSpPr>
          <p:spPr bwMode="ltGray">
            <a:xfrm>
              <a:off x="3323734" y="4582945"/>
              <a:ext cx="900000" cy="9000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8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Induction / training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8A4481A-2B7B-59DB-B334-C31EEEC36A53}"/>
                </a:ext>
              </a:extLst>
            </p:cNvPr>
            <p:cNvSpPr/>
            <p:nvPr/>
          </p:nvSpPr>
          <p:spPr bwMode="ltGray">
            <a:xfrm>
              <a:off x="6282039" y="4582945"/>
              <a:ext cx="900000" cy="9000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8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1" dirty="0">
                  <a:solidFill>
                    <a:srgbClr val="000000"/>
                  </a:solidFill>
                  <a:latin typeface="Arial"/>
                </a:rPr>
                <a:t>Regulatory meetings</a:t>
              </a:r>
              <a:endPara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6C5DB1B-A88B-EB37-2520-F59DD502CDC0}"/>
                </a:ext>
              </a:extLst>
            </p:cNvPr>
            <p:cNvSpPr/>
            <p:nvPr/>
          </p:nvSpPr>
          <p:spPr bwMode="ltGray">
            <a:xfrm>
              <a:off x="4189230" y="5482945"/>
              <a:ext cx="900000" cy="9000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8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Other professional activities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869FF6F-9BDE-B649-B426-8051395752F7}"/>
                </a:ext>
              </a:extLst>
            </p:cNvPr>
            <p:cNvSpPr/>
            <p:nvPr/>
          </p:nvSpPr>
          <p:spPr bwMode="ltGray">
            <a:xfrm>
              <a:off x="5429644" y="5482945"/>
              <a:ext cx="900000" cy="9000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8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External mandates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3DA5867-C6B8-34AC-ED7F-5B478BA2BE0C}"/>
                </a:ext>
              </a:extLst>
            </p:cNvPr>
            <p:cNvSpPr/>
            <p:nvPr/>
          </p:nvSpPr>
          <p:spPr bwMode="ltGray">
            <a:xfrm>
              <a:off x="4189230" y="2442312"/>
              <a:ext cx="900000" cy="9000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8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1CD34D-26F3-283B-1AA3-8036E35CF632}"/>
                </a:ext>
              </a:extLst>
            </p:cNvPr>
            <p:cNvSpPr/>
            <p:nvPr/>
          </p:nvSpPr>
          <p:spPr bwMode="ltGray">
            <a:xfrm>
              <a:off x="5421550" y="2442312"/>
              <a:ext cx="900000" cy="9000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8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Geog. presence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FCE0804-8FCD-DC84-B92C-78F16088AC10}"/>
                </a:ext>
              </a:extLst>
            </p:cNvPr>
            <p:cNvSpPr/>
            <p:nvPr/>
          </p:nvSpPr>
          <p:spPr bwMode="ltGray">
            <a:xfrm>
              <a:off x="4410596" y="3564607"/>
              <a:ext cx="1714321" cy="1714321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8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1" u="none" strike="noStrike" kern="1200" cap="none" spc="0" normalizeH="0" baseline="0" noProof="0" dirty="0">
                <a:ln>
                  <a:noFill/>
                </a:ln>
                <a:solidFill>
                  <a:srgbClr val="968C6D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3F7C90E-9773-6EFC-3141-EB39936FBFAC}"/>
                </a:ext>
              </a:extLst>
            </p:cNvPr>
            <p:cNvSpPr/>
            <p:nvPr/>
          </p:nvSpPr>
          <p:spPr bwMode="ltGray">
            <a:xfrm>
              <a:off x="4434059" y="3597071"/>
              <a:ext cx="1676833" cy="1649391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rgbClr val="968C6D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8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Time commitment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064430A-B74D-9E1C-C2DA-087AF16E9CFA}"/>
              </a:ext>
            </a:extLst>
          </p:cNvPr>
          <p:cNvSpPr txBox="1"/>
          <p:nvPr/>
        </p:nvSpPr>
        <p:spPr>
          <a:xfrm>
            <a:off x="1836496" y="1405012"/>
            <a:ext cx="11245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Directorships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4404BC1-CA2B-10CD-A4F4-6EA52B26B8DF}"/>
              </a:ext>
            </a:extLst>
          </p:cNvPr>
          <p:cNvSpPr txBox="1"/>
          <p:nvPr/>
        </p:nvSpPr>
        <p:spPr>
          <a:xfrm>
            <a:off x="6251261" y="967381"/>
            <a:ext cx="4041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Self assessment</a:t>
            </a:r>
            <a:endParaRPr lang="en-GB" b="1" dirty="0">
              <a:solidFill>
                <a:srgbClr val="000000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BE6401A-F890-172F-0745-AD499408D963}"/>
              </a:ext>
            </a:extLst>
          </p:cNvPr>
          <p:cNvCxnSpPr>
            <a:cxnSpLocks/>
          </p:cNvCxnSpPr>
          <p:nvPr/>
        </p:nvCxnSpPr>
        <p:spPr>
          <a:xfrm>
            <a:off x="6339566" y="1434268"/>
            <a:ext cx="5029486" cy="0"/>
          </a:xfrm>
          <a:prstGeom prst="line">
            <a:avLst/>
          </a:prstGeom>
          <a:ln>
            <a:solidFill>
              <a:schemeClr val="bg1">
                <a:lumMod val="25000"/>
                <a:lumOff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D78E437-7813-4BFA-F703-DACD252A05A1}"/>
              </a:ext>
            </a:extLst>
          </p:cNvPr>
          <p:cNvSpPr txBox="1"/>
          <p:nvPr/>
        </p:nvSpPr>
        <p:spPr>
          <a:xfrm>
            <a:off x="6251261" y="3087697"/>
            <a:ext cx="4041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directorships</a:t>
            </a:r>
            <a:endParaRPr lang="en-GB" b="1" dirty="0">
              <a:solidFill>
                <a:srgbClr val="00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2CF4E9-D290-0812-10DB-602BA979F569}"/>
              </a:ext>
            </a:extLst>
          </p:cNvPr>
          <p:cNvCxnSpPr>
            <a:cxnSpLocks/>
          </p:cNvCxnSpPr>
          <p:nvPr/>
        </p:nvCxnSpPr>
        <p:spPr>
          <a:xfrm>
            <a:off x="6339566" y="3554584"/>
            <a:ext cx="5029486" cy="0"/>
          </a:xfrm>
          <a:prstGeom prst="line">
            <a:avLst/>
          </a:prstGeom>
          <a:ln>
            <a:solidFill>
              <a:schemeClr val="bg1">
                <a:lumMod val="25000"/>
                <a:lumOff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AD3EB4E-E478-06CB-0F1E-2A77DADC77D5}"/>
              </a:ext>
            </a:extLst>
          </p:cNvPr>
          <p:cNvSpPr/>
          <p:nvPr/>
        </p:nvSpPr>
        <p:spPr>
          <a:xfrm>
            <a:off x="6339566" y="1666999"/>
            <a:ext cx="5029486" cy="137160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›"/>
              <a:tabLst/>
              <a:defRPr/>
            </a:pPr>
            <a:r>
              <a:rPr lang="en-US" altLang="en-US" sz="1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On the basis of your self-assessment, you have stated that </a:t>
            </a:r>
            <a:r>
              <a:rPr lang="en-US" altLang="en-US" sz="1200" b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you have sufficient time </a:t>
            </a:r>
            <a:r>
              <a:rPr lang="en-US" altLang="en-US" sz="1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to carry out your duties and to you fulfil the associated obligations.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You did not express any particular reservations about your time management. </a:t>
            </a:r>
            <a:endParaRPr kumimoji="0" lang="en-GB" altLang="en-US" sz="1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353D14A-5AB0-592F-7226-2977DBC2F75B}"/>
              </a:ext>
            </a:extLst>
          </p:cNvPr>
          <p:cNvSpPr/>
          <p:nvPr/>
        </p:nvSpPr>
        <p:spPr>
          <a:xfrm>
            <a:off x="6339566" y="3790672"/>
            <a:ext cx="5029486" cy="137160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›"/>
              <a:tabLst/>
              <a:defRPr/>
            </a:pPr>
            <a:r>
              <a:rPr lang="en-US" altLang="en-US" sz="1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Based on our assessment of the number of directorships you have declared, we have noted that </a:t>
            </a:r>
            <a:r>
              <a:rPr lang="en-US" altLang="en-US" sz="1200" b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the number of directorships is in line with the limit set out in Article 31(3) of Directive 2013/36/EU</a:t>
            </a:r>
            <a:r>
              <a:rPr lang="en-US" altLang="en-US" sz="1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.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The total number of days / year committed to external directorships is compatible with your function. </a:t>
            </a:r>
            <a:endParaRPr kumimoji="0" lang="en-GB" altLang="en-US" sz="1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11320B8C-7688-C375-8100-3478A41FA827}"/>
              </a:ext>
            </a:extLst>
          </p:cNvPr>
          <p:cNvSpPr/>
          <p:nvPr/>
        </p:nvSpPr>
        <p:spPr>
          <a:xfrm rot="10800000">
            <a:off x="6339566" y="1598419"/>
            <a:ext cx="320040" cy="137160"/>
          </a:xfrm>
          <a:prstGeom prst="triangle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369E35E-51A4-4EFD-BABA-78456B74A2A5}"/>
              </a:ext>
            </a:extLst>
          </p:cNvPr>
          <p:cNvSpPr/>
          <p:nvPr/>
        </p:nvSpPr>
        <p:spPr>
          <a:xfrm rot="10800000">
            <a:off x="6492371" y="1647932"/>
            <a:ext cx="320040" cy="137160"/>
          </a:xfrm>
          <a:prstGeom prst="triangl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F6AA35A0-FE6C-98C3-F2E4-894213DD7E6D}"/>
              </a:ext>
            </a:extLst>
          </p:cNvPr>
          <p:cNvSpPr/>
          <p:nvPr/>
        </p:nvSpPr>
        <p:spPr>
          <a:xfrm rot="10800000">
            <a:off x="6333518" y="3719803"/>
            <a:ext cx="320040" cy="137160"/>
          </a:xfrm>
          <a:prstGeom prst="triangle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7A707119-C3BD-ECF0-76C1-618FFB74EE91}"/>
              </a:ext>
            </a:extLst>
          </p:cNvPr>
          <p:cNvSpPr/>
          <p:nvPr/>
        </p:nvSpPr>
        <p:spPr>
          <a:xfrm rot="10800000">
            <a:off x="6486323" y="3769316"/>
            <a:ext cx="320040" cy="137160"/>
          </a:xfrm>
          <a:prstGeom prst="triangl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BE212C-8A3B-BD57-628D-0AC1A2631C8A}"/>
              </a:ext>
            </a:extLst>
          </p:cNvPr>
          <p:cNvSpPr/>
          <p:nvPr/>
        </p:nvSpPr>
        <p:spPr>
          <a:xfrm>
            <a:off x="695325" y="5440898"/>
            <a:ext cx="1415157" cy="955216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Deloitte® assessment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B04AF38-B429-A1E2-C88B-C5DF5F4E7FCF}"/>
              </a:ext>
            </a:extLst>
          </p:cNvPr>
          <p:cNvSpPr/>
          <p:nvPr/>
        </p:nvSpPr>
        <p:spPr>
          <a:xfrm rot="5400000">
            <a:off x="535304" y="5372318"/>
            <a:ext cx="320040" cy="137160"/>
          </a:xfrm>
          <a:prstGeom prst="triangle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D587990-F257-6C98-287D-3CFA0C766DC0}"/>
              </a:ext>
            </a:extLst>
          </p:cNvPr>
          <p:cNvSpPr/>
          <p:nvPr/>
        </p:nvSpPr>
        <p:spPr>
          <a:xfrm rot="5400000">
            <a:off x="575102" y="5504369"/>
            <a:ext cx="320040" cy="137160"/>
          </a:xfrm>
          <a:prstGeom prst="triangl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84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8746F5-72CF-8020-DEE8-6A618F9DEA15}"/>
              </a:ext>
            </a:extLst>
          </p:cNvPr>
          <p:cNvSpPr/>
          <p:nvPr/>
        </p:nvSpPr>
        <p:spPr>
          <a:xfrm>
            <a:off x="5087903" y="4259137"/>
            <a:ext cx="4206240" cy="14991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›"/>
              <a:tabLst/>
              <a:defRPr/>
            </a:pPr>
            <a:r>
              <a:rPr lang="en-GB" altLang="en-US" sz="1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We confirm that, pursuant to our assessment, </a:t>
            </a:r>
            <a:r>
              <a:rPr lang="en-GB" altLang="en-US" sz="1200" b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you are complying with the time commitment requirements</a:t>
            </a:r>
            <a:r>
              <a:rPr lang="en-GB" altLang="en-US" sz="1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 and with the rules on the limitation of the number of directorships. </a:t>
            </a:r>
            <a:endParaRPr kumimoji="0" lang="en-GB" altLang="en-US" sz="1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3EAC43-2088-9B0C-7CCC-8E9AC3A5E017}"/>
              </a:ext>
            </a:extLst>
          </p:cNvPr>
          <p:cNvSpPr/>
          <p:nvPr/>
        </p:nvSpPr>
        <p:spPr>
          <a:xfrm>
            <a:off x="5050333" y="1809500"/>
            <a:ext cx="4206240" cy="14991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ct val="150000"/>
              <a:buFont typeface="Arial" panose="020B0604020202020204" pitchFamily="34" charset="0"/>
              <a:buChar char="›"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basis of the assessment carried out, </a:t>
            </a: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not identified any conflicts of interest that could influence your objective and balanced judgement or reduce your ability to take decisions independently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A3F93A-794F-5BD8-96AC-10D8621784F7}"/>
              </a:ext>
            </a:extLst>
          </p:cNvPr>
          <p:cNvSpPr/>
          <p:nvPr/>
        </p:nvSpPr>
        <p:spPr>
          <a:xfrm>
            <a:off x="695324" y="4259137"/>
            <a:ext cx="4206240" cy="14991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We have not come across any issues likely to jeopardize your reputation, honesty or integrity for the position to be filled.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We therefore confirm that your “honorability” meets regulatory requirements and is compatible with the position.</a:t>
            </a:r>
            <a:endParaRPr kumimoji="0" lang="en-GB" altLang="en-US" sz="1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6898DA-ED61-95FE-9772-827D5F2DEBE9}"/>
              </a:ext>
            </a:extLst>
          </p:cNvPr>
          <p:cNvSpPr/>
          <p:nvPr/>
        </p:nvSpPr>
        <p:spPr>
          <a:xfrm>
            <a:off x="705326" y="1809500"/>
            <a:ext cx="4206240" cy="14991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50000"/>
              <a:buFont typeface="Arial" panose="020B0604020202020204" pitchFamily="34" charset="0"/>
              <a:buChar char="›"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skills are appropriate and sufficient for the position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71450" indent="-171450" defTabSz="91440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50000"/>
              <a:buFont typeface="Arial" panose="020B0604020202020204" pitchFamily="34" charset="0"/>
              <a:buChar char="›"/>
              <a:defRPr/>
            </a:pP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and professional experience gained through previous positions is sufficient and adequate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4" y="331920"/>
            <a:ext cx="10800000" cy="889840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0000"/>
                    <a:lumOff val="10000"/>
                  </a:schemeClr>
                </a:solidFill>
              </a:rPr>
              <a:t>Conclusion of the assessment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6EEB6-189D-B938-3F06-CF60CEC69875}"/>
              </a:ext>
            </a:extLst>
          </p:cNvPr>
          <p:cNvSpPr txBox="1"/>
          <p:nvPr/>
        </p:nvSpPr>
        <p:spPr>
          <a:xfrm>
            <a:off x="705326" y="1268413"/>
            <a:ext cx="4206240" cy="640080"/>
          </a:xfrm>
          <a:prstGeom prst="downArrowCallout">
            <a:avLst>
              <a:gd name="adj1" fmla="val 0"/>
              <a:gd name="adj2" fmla="val 25000"/>
              <a:gd name="adj3" fmla="val 25000"/>
              <a:gd name="adj4" fmla="val 64977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 defTabSz="9144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Arial" panose="020B0604020202020204" pitchFamily="34" charset="0"/>
                <a:cs typeface="Arial" panose="020B0604020202020204" pitchFamily="34" charset="0"/>
              </a:rPr>
              <a:t>Knowledge, skills &amp; Experience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8A20C-F898-FEC1-03AE-2CFC0AECCDD4}"/>
              </a:ext>
            </a:extLst>
          </p:cNvPr>
          <p:cNvSpPr txBox="1"/>
          <p:nvPr/>
        </p:nvSpPr>
        <p:spPr>
          <a:xfrm>
            <a:off x="5050333" y="1268413"/>
            <a:ext cx="4206240" cy="640080"/>
          </a:xfrm>
          <a:prstGeom prst="downArrowCallout">
            <a:avLst>
              <a:gd name="adj1" fmla="val 0"/>
              <a:gd name="adj2" fmla="val 25000"/>
              <a:gd name="adj3" fmla="val 25000"/>
              <a:gd name="adj4" fmla="val 64977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ea typeface="Arial" panose="020B0604020202020204" pitchFamily="34" charset="0"/>
                <a:cs typeface="Arial" panose="020B0604020202020204" pitchFamily="34" charset="0"/>
              </a:rPr>
              <a:t>Independence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BE462A-68FE-CE20-839B-722FA2602104}"/>
              </a:ext>
            </a:extLst>
          </p:cNvPr>
          <p:cNvSpPr/>
          <p:nvPr/>
        </p:nvSpPr>
        <p:spPr>
          <a:xfrm>
            <a:off x="735120" y="1301275"/>
            <a:ext cx="365760" cy="34747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EECEC3-6414-4AAE-5CA6-8F3A0617D7A3}"/>
              </a:ext>
            </a:extLst>
          </p:cNvPr>
          <p:cNvSpPr/>
          <p:nvPr/>
        </p:nvSpPr>
        <p:spPr>
          <a:xfrm>
            <a:off x="5087903" y="1301275"/>
            <a:ext cx="365760" cy="34747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D34F2-1C90-F738-0967-DE1B3858F35E}"/>
              </a:ext>
            </a:extLst>
          </p:cNvPr>
          <p:cNvSpPr txBox="1"/>
          <p:nvPr/>
        </p:nvSpPr>
        <p:spPr>
          <a:xfrm>
            <a:off x="695327" y="3702908"/>
            <a:ext cx="4206240" cy="640080"/>
          </a:xfrm>
          <a:prstGeom prst="downArrowCallout">
            <a:avLst>
              <a:gd name="adj1" fmla="val 0"/>
              <a:gd name="adj2" fmla="val 25000"/>
              <a:gd name="adj3" fmla="val 25000"/>
              <a:gd name="adj4" fmla="val 64977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 defTabSz="9144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400" b="1" kern="0" dirty="0">
                <a:solidFill>
                  <a:srgbClr val="FFFFFF"/>
                </a:solidFill>
                <a:ea typeface="Arial" panose="020B0604020202020204" pitchFamily="34" charset="0"/>
                <a:cs typeface="Arial" panose="020B0604020202020204" pitchFamily="34" charset="0"/>
              </a:rPr>
              <a:t>Reputation, Honesty &amp; Integrity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5EF749-7E2A-64CC-9BF4-F71CB1FC8F6E}"/>
              </a:ext>
            </a:extLst>
          </p:cNvPr>
          <p:cNvSpPr txBox="1"/>
          <p:nvPr/>
        </p:nvSpPr>
        <p:spPr>
          <a:xfrm>
            <a:off x="5050333" y="3702908"/>
            <a:ext cx="4206240" cy="640080"/>
          </a:xfrm>
          <a:prstGeom prst="downArrowCallout">
            <a:avLst>
              <a:gd name="adj1" fmla="val 0"/>
              <a:gd name="adj2" fmla="val 25000"/>
              <a:gd name="adj3" fmla="val 25000"/>
              <a:gd name="adj4" fmla="val 64977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Arial" panose="020B0604020202020204" pitchFamily="34" charset="0"/>
                <a:cs typeface="Arial" panose="020B0604020202020204" pitchFamily="34" charset="0"/>
              </a:rPr>
              <a:t>Time Commitment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091B61-09C7-0DD6-F449-959287FF6007}"/>
              </a:ext>
            </a:extLst>
          </p:cNvPr>
          <p:cNvSpPr/>
          <p:nvPr/>
        </p:nvSpPr>
        <p:spPr>
          <a:xfrm>
            <a:off x="735120" y="3730901"/>
            <a:ext cx="365760" cy="34747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07CD4A-DE73-376B-3DF1-953B12A22469}"/>
              </a:ext>
            </a:extLst>
          </p:cNvPr>
          <p:cNvSpPr/>
          <p:nvPr/>
        </p:nvSpPr>
        <p:spPr>
          <a:xfrm>
            <a:off x="5087903" y="3730901"/>
            <a:ext cx="365760" cy="34747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27DC07-D522-C2CA-686F-246A92774E71}"/>
              </a:ext>
            </a:extLst>
          </p:cNvPr>
          <p:cNvSpPr/>
          <p:nvPr/>
        </p:nvSpPr>
        <p:spPr>
          <a:xfrm>
            <a:off x="9395340" y="1809499"/>
            <a:ext cx="2099984" cy="3948749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 w="1905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GB" altLang="en-US" b="1" u="sng" kern="0" dirty="0">
                <a:solidFill>
                  <a:schemeClr val="accent3"/>
                </a:solidFill>
                <a:latin typeface="Arial"/>
                <a:cs typeface="Arial" panose="020B0604020202020204" pitchFamily="34" charset="0"/>
              </a:rPr>
              <a:t>SUITABLE</a:t>
            </a:r>
            <a:endParaRPr kumimoji="0" lang="en-GB" altLang="en-US" b="1" i="0" u="sng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A342EB-A9DD-60D5-D059-485B76D571A5}"/>
              </a:ext>
            </a:extLst>
          </p:cNvPr>
          <p:cNvSpPr/>
          <p:nvPr/>
        </p:nvSpPr>
        <p:spPr>
          <a:xfrm>
            <a:off x="9395340" y="1268285"/>
            <a:ext cx="2099984" cy="435192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Deloitte® assessment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E13777BC-4C6B-FFD7-F887-7323B2AE7F10}"/>
              </a:ext>
            </a:extLst>
          </p:cNvPr>
          <p:cNvSpPr/>
          <p:nvPr/>
        </p:nvSpPr>
        <p:spPr>
          <a:xfrm rot="10800000">
            <a:off x="9395340" y="1172365"/>
            <a:ext cx="320040" cy="137160"/>
          </a:xfrm>
          <a:prstGeom prst="triangle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BC5CC70-A840-385C-CBF1-5796CE5D6E10}"/>
              </a:ext>
            </a:extLst>
          </p:cNvPr>
          <p:cNvSpPr/>
          <p:nvPr/>
        </p:nvSpPr>
        <p:spPr>
          <a:xfrm rot="10800000">
            <a:off x="9548145" y="1221878"/>
            <a:ext cx="320040" cy="137160"/>
          </a:xfrm>
          <a:prstGeom prst="triangl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kern="0" cap="all" spc="0" normalizeH="0" baseline="0" noProof="0" dirty="0">
              <a:ln>
                <a:noFill/>
              </a:ln>
              <a:solidFill>
                <a:srgbClr val="00174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23" name="Graphic 22" descr="Checkbox Checked with solid fill">
            <a:extLst>
              <a:ext uri="{FF2B5EF4-FFF2-40B4-BE49-F238E27FC236}">
                <a16:creationId xmlns:a16="http://schemas.microsoft.com/office/drawing/2014/main" id="{DDACA335-829B-02A7-1CDD-8AA69331C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4095" y="1258294"/>
            <a:ext cx="433433" cy="433433"/>
          </a:xfrm>
          <a:prstGeom prst="rect">
            <a:avLst/>
          </a:prstGeom>
        </p:spPr>
      </p:pic>
      <p:pic>
        <p:nvPicPr>
          <p:cNvPr id="24" name="Graphic 23" descr="Checkbox Checked with solid fill">
            <a:extLst>
              <a:ext uri="{FF2B5EF4-FFF2-40B4-BE49-F238E27FC236}">
                <a16:creationId xmlns:a16="http://schemas.microsoft.com/office/drawing/2014/main" id="{7C82CE84-FD7B-F43D-01A1-7CF8F42F4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2495" y="3687920"/>
            <a:ext cx="433433" cy="433433"/>
          </a:xfrm>
          <a:prstGeom prst="rect">
            <a:avLst/>
          </a:prstGeom>
        </p:spPr>
      </p:pic>
      <p:pic>
        <p:nvPicPr>
          <p:cNvPr id="25" name="Graphic 24" descr="Checkbox Checked with solid fill">
            <a:extLst>
              <a:ext uri="{FF2B5EF4-FFF2-40B4-BE49-F238E27FC236}">
                <a16:creationId xmlns:a16="http://schemas.microsoft.com/office/drawing/2014/main" id="{3481AAD6-83EC-E797-4C5F-2F78CECE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3140" y="3697251"/>
            <a:ext cx="433433" cy="433433"/>
          </a:xfrm>
          <a:prstGeom prst="rect">
            <a:avLst/>
          </a:prstGeom>
        </p:spPr>
      </p:pic>
      <p:pic>
        <p:nvPicPr>
          <p:cNvPr id="26" name="Graphic 25" descr="Checkbox Checked with solid fill">
            <a:extLst>
              <a:ext uri="{FF2B5EF4-FFF2-40B4-BE49-F238E27FC236}">
                <a16:creationId xmlns:a16="http://schemas.microsoft.com/office/drawing/2014/main" id="{A4F323D4-63B8-2593-8C75-3977F7D08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3140" y="1263933"/>
            <a:ext cx="433433" cy="433433"/>
          </a:xfrm>
          <a:prstGeom prst="rect">
            <a:avLst/>
          </a:prstGeom>
        </p:spPr>
      </p:pic>
      <p:pic>
        <p:nvPicPr>
          <p:cNvPr id="19" name="Graphic 18" descr="Badge Tick with solid fill">
            <a:extLst>
              <a:ext uri="{FF2B5EF4-FFF2-40B4-BE49-F238E27FC236}">
                <a16:creationId xmlns:a16="http://schemas.microsoft.com/office/drawing/2014/main" id="{0FEF3628-CC9A-E700-6201-AB967DD48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88132" y="26138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44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Advanzia">
      <a:dk1>
        <a:srgbClr val="323232"/>
      </a:dk1>
      <a:lt1>
        <a:srgbClr val="FFFFFF"/>
      </a:lt1>
      <a:dk2>
        <a:srgbClr val="001749"/>
      </a:dk2>
      <a:lt2>
        <a:srgbClr val="F48E00"/>
      </a:lt2>
      <a:accent1>
        <a:srgbClr val="891E82"/>
      </a:accent1>
      <a:accent2>
        <a:srgbClr val="0080C9"/>
      </a:accent2>
      <a:accent3>
        <a:srgbClr val="65B32E"/>
      </a:accent3>
      <a:accent4>
        <a:srgbClr val="FBBA00"/>
      </a:accent4>
      <a:accent5>
        <a:srgbClr val="E94D19"/>
      </a:accent5>
      <a:accent6>
        <a:srgbClr val="C71553"/>
      </a:accent6>
      <a:hlink>
        <a:srgbClr val="0080C9"/>
      </a:hlink>
      <a:folHlink>
        <a:srgbClr val="0080C9"/>
      </a:folHlink>
    </a:clrScheme>
    <a:fontScheme name="Advanzia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>
        <a:solidFill>
          <a:srgbClr val="323232">
            <a:lumMod val="10000"/>
            <a:lumOff val="90000"/>
          </a:srgbClr>
        </a:solidFill>
        <a:ln w="12700" cap="flat" cmpd="sng" algn="ctr">
          <a:noFill/>
          <a:prstDash val="solid"/>
          <a:miter lim="800000"/>
        </a:ln>
        <a:effectLst/>
      </a:spPr>
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1" i="0" u="none" strike="noStrike" kern="0" cap="all" spc="0" normalizeH="0" baseline="0" noProof="0" dirty="0" smtClean="0">
            <a:ln>
              <a:noFill/>
            </a:ln>
            <a:solidFill>
              <a:srgbClr val="001749"/>
            </a:solidFill>
            <a:effectLst/>
            <a:uLnTx/>
            <a:uFillTx/>
            <a:latin typeface="Arial Black" panose="020B0A04020102020204" pitchFamily="34" charset="0"/>
            <a:ea typeface="+mn-ea"/>
            <a:cs typeface="+mn-cs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sz="1400" b="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dvanziaPowerPointTemplate-20220111.potx" id="{B676424B-3E3E-4593-8011-AC40A9B09C3B}" vid="{BB067693-4B31-490E-BD69-731C4BB5575E}"/>
    </a:ext>
  </a:extLst>
</a:theme>
</file>

<file path=ppt/theme/theme2.xml><?xml version="1.0" encoding="utf-8"?>
<a:theme xmlns:a="http://schemas.openxmlformats.org/drawingml/2006/main" name="Office Theme">
  <a:themeElements>
    <a:clrScheme name="Advanzia">
      <a:dk1>
        <a:srgbClr val="323232"/>
      </a:dk1>
      <a:lt1>
        <a:srgbClr val="FFFFFF"/>
      </a:lt1>
      <a:dk2>
        <a:srgbClr val="001749"/>
      </a:dk2>
      <a:lt2>
        <a:srgbClr val="F48E00"/>
      </a:lt2>
      <a:accent1>
        <a:srgbClr val="891E82"/>
      </a:accent1>
      <a:accent2>
        <a:srgbClr val="0080C9"/>
      </a:accent2>
      <a:accent3>
        <a:srgbClr val="65B32E"/>
      </a:accent3>
      <a:accent4>
        <a:srgbClr val="FBBA00"/>
      </a:accent4>
      <a:accent5>
        <a:srgbClr val="E94D19"/>
      </a:accent5>
      <a:accent6>
        <a:srgbClr val="C71553"/>
      </a:accent6>
      <a:hlink>
        <a:srgbClr val="0080C9"/>
      </a:hlink>
      <a:folHlink>
        <a:srgbClr val="0080C9"/>
      </a:folHlink>
    </a:clrScheme>
    <a:fontScheme name="Advanzia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dvanzia">
      <a:dk1>
        <a:srgbClr val="323232"/>
      </a:dk1>
      <a:lt1>
        <a:srgbClr val="FFFFFF"/>
      </a:lt1>
      <a:dk2>
        <a:srgbClr val="001749"/>
      </a:dk2>
      <a:lt2>
        <a:srgbClr val="F48E00"/>
      </a:lt2>
      <a:accent1>
        <a:srgbClr val="891E82"/>
      </a:accent1>
      <a:accent2>
        <a:srgbClr val="0080C9"/>
      </a:accent2>
      <a:accent3>
        <a:srgbClr val="65B32E"/>
      </a:accent3>
      <a:accent4>
        <a:srgbClr val="FBBA00"/>
      </a:accent4>
      <a:accent5>
        <a:srgbClr val="E94D19"/>
      </a:accent5>
      <a:accent6>
        <a:srgbClr val="C71553"/>
      </a:accent6>
      <a:hlink>
        <a:srgbClr val="0080C9"/>
      </a:hlink>
      <a:folHlink>
        <a:srgbClr val="0080C9"/>
      </a:folHlink>
    </a:clrScheme>
    <a:fontScheme name="Advanzia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3870</TotalTime>
  <Words>1787</Words>
  <Application>Microsoft Office PowerPoint</Application>
  <PresentationFormat>Widescreen</PresentationFormat>
  <Paragraphs>335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MS Gothic</vt:lpstr>
      <vt:lpstr>Arial</vt:lpstr>
      <vt:lpstr>Arial Black</vt:lpstr>
      <vt:lpstr>Wingdings</vt:lpstr>
      <vt:lpstr>Circuit</vt:lpstr>
      <vt:lpstr>Respondent’s information </vt:lpstr>
      <vt:lpstr>Knowledge, skills &amp; experience</vt:lpstr>
      <vt:lpstr>Knowledge, skills &amp; experience</vt:lpstr>
      <vt:lpstr>Knowledge, skills &amp; experience</vt:lpstr>
      <vt:lpstr>Knowledge, skills &amp; experience</vt:lpstr>
      <vt:lpstr>Independence</vt:lpstr>
      <vt:lpstr>Reputation, honesty &amp; integrity</vt:lpstr>
      <vt:lpstr>Time commitment</vt:lpstr>
      <vt:lpstr>Conclusion of the assessment </vt:lpstr>
      <vt:lpstr>Further recommendations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Advanzia Bank Your digital bank for  attractive financial products</dc:title>
  <dc:subject>Advanzia Bank S.A.</dc:subject>
  <dc:creator>Kaj Larsen</dc:creator>
  <cp:keywords>Advanzia Bank</cp:keywords>
  <cp:lastModifiedBy>Arnaud Larrieu</cp:lastModifiedBy>
  <cp:revision>1036</cp:revision>
  <cp:lastPrinted>2023-03-14T18:36:53Z</cp:lastPrinted>
  <dcterms:created xsi:type="dcterms:W3CDTF">2022-07-21T13:52:59Z</dcterms:created>
  <dcterms:modified xsi:type="dcterms:W3CDTF">2023-06-14T16:30:03Z</dcterms:modified>
  <cp:category>Internal Information</cp:category>
</cp:coreProperties>
</file>