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2" r:id="rId2"/>
    <p:sldId id="350" r:id="rId3"/>
    <p:sldId id="289" r:id="rId4"/>
    <p:sldId id="290" r:id="rId5"/>
    <p:sldId id="268" r:id="rId6"/>
    <p:sldId id="291" r:id="rId7"/>
    <p:sldId id="292" r:id="rId8"/>
    <p:sldId id="343" r:id="rId9"/>
    <p:sldId id="344" r:id="rId10"/>
    <p:sldId id="295" r:id="rId11"/>
    <p:sldId id="345" r:id="rId12"/>
    <p:sldId id="346" r:id="rId13"/>
    <p:sldId id="298" r:id="rId14"/>
    <p:sldId id="299" r:id="rId15"/>
    <p:sldId id="347" r:id="rId16"/>
    <p:sldId id="348" r:id="rId17"/>
    <p:sldId id="349" r:id="rId18"/>
    <p:sldId id="366" r:id="rId19"/>
    <p:sldId id="313" r:id="rId20"/>
    <p:sldId id="364" r:id="rId21"/>
    <p:sldId id="314" r:id="rId22"/>
    <p:sldId id="315" r:id="rId23"/>
    <p:sldId id="316" r:id="rId24"/>
    <p:sldId id="356" r:id="rId25"/>
    <p:sldId id="357" r:id="rId26"/>
    <p:sldId id="375" r:id="rId27"/>
    <p:sldId id="360" r:id="rId28"/>
    <p:sldId id="361" r:id="rId29"/>
    <p:sldId id="319" r:id="rId30"/>
    <p:sldId id="377" r:id="rId31"/>
    <p:sldId id="365" r:id="rId32"/>
    <p:sldId id="379" r:id="rId33"/>
    <p:sldId id="391" r:id="rId34"/>
    <p:sldId id="387" r:id="rId35"/>
    <p:sldId id="388" r:id="rId36"/>
    <p:sldId id="389" r:id="rId37"/>
    <p:sldId id="390" r:id="rId38"/>
    <p:sldId id="395" r:id="rId39"/>
    <p:sldId id="396" r:id="rId40"/>
    <p:sldId id="397" r:id="rId41"/>
    <p:sldId id="369" r:id="rId42"/>
    <p:sldId id="374" r:id="rId43"/>
    <p:sldId id="398" r:id="rId44"/>
    <p:sldId id="399" r:id="rId45"/>
    <p:sldId id="385" r:id="rId46"/>
    <p:sldId id="370" r:id="rId47"/>
    <p:sldId id="400" r:id="rId48"/>
    <p:sldId id="326" r:id="rId49"/>
    <p:sldId id="393" r:id="rId50"/>
    <p:sldId id="401" r:id="rId51"/>
    <p:sldId id="4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C00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1" autoAdjust="0"/>
    <p:restoredTop sz="94660"/>
  </p:normalViewPr>
  <p:slideViewPr>
    <p:cSldViewPr snapToGrid="0">
      <p:cViewPr varScale="1">
        <p:scale>
          <a:sx n="69" d="100"/>
          <a:sy n="69" d="100"/>
        </p:scale>
        <p:origin x="-666"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C30570-B005-464F-8267-FD48115C559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213574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30570-B005-464F-8267-FD48115C559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327318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30570-B005-464F-8267-FD48115C559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3252032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30570-B005-464F-8267-FD48115C559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332958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30570-B005-464F-8267-FD48115C5599}"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188974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C30570-B005-464F-8267-FD48115C559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65706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C30570-B005-464F-8267-FD48115C5599}" type="datetimeFigureOut">
              <a:rPr lang="en-US" smtClean="0"/>
              <a:pPr/>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32917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C30570-B005-464F-8267-FD48115C5599}" type="datetimeFigureOut">
              <a:rPr lang="en-US" smtClean="0"/>
              <a:pPr/>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371525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30570-B005-464F-8267-FD48115C5599}" type="datetimeFigureOut">
              <a:rPr lang="en-US" smtClean="0"/>
              <a:pPr/>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3545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30570-B005-464F-8267-FD48115C559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52671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30570-B005-464F-8267-FD48115C5599}"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329377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C00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30570-B005-464F-8267-FD48115C5599}" type="datetimeFigureOut">
              <a:rPr lang="en-US" smtClean="0"/>
              <a:pPr/>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F005D-CD24-4A2D-97B5-42FE846E5FB1}" type="slidenum">
              <a:rPr lang="en-US" smtClean="0"/>
              <a:pPr/>
              <a:t>‹#›</a:t>
            </a:fld>
            <a:endParaRPr lang="en-US"/>
          </a:p>
        </p:txBody>
      </p:sp>
    </p:spTree>
    <p:extLst>
      <p:ext uri="{BB962C8B-B14F-4D97-AF65-F5344CB8AC3E}">
        <p14:creationId xmlns:p14="http://schemas.microsoft.com/office/powerpoint/2010/main" xmlns="" val="673619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uhammad-bilal-akhtar-a48265263/" TargetMode="External"/><Relationship Id="rId2" Type="http://schemas.openxmlformats.org/officeDocument/2006/relationships/hyperlink" Target="https://www.linkedin.com/in/hamzatariqcs3/" TargetMode="External"/><Relationship Id="rId1" Type="http://schemas.openxmlformats.org/officeDocument/2006/relationships/slideLayout" Target="../slideLayouts/slideLayout1.xml"/><Relationship Id="rId5" Type="http://schemas.openxmlformats.org/officeDocument/2006/relationships/hyperlink" Target="https://www.linkedin.com/in/wessam-aftab-0551571b0/"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50.xml"/><Relationship Id="rId5" Type="http://schemas.openxmlformats.org/officeDocument/2006/relationships/image" Target="../media/image8.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jsv9000.ap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esbos.com/javascript/12-advanced-flow-control/66-the-event-loop-and-callback-hell" TargetMode="External"/><Relationship Id="rId2" Type="http://schemas.openxmlformats.org/officeDocument/2006/relationships/hyperlink" Target="https://www.slideshare.net/Designveloper-DSV/javascript-event-loop-64720816" TargetMode="External"/><Relationship Id="rId1" Type="http://schemas.openxmlformats.org/officeDocument/2006/relationships/slideLayout" Target="../slideLayouts/slideLayout2.xml"/><Relationship Id="rId5" Type="http://schemas.openxmlformats.org/officeDocument/2006/relationships/hyperlink" Target="http://latentflip.com/loupe/" TargetMode="External"/><Relationship Id="rId4" Type="http://schemas.openxmlformats.org/officeDocument/2006/relationships/hyperlink" Target="https://www.jsv9000.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34257-6026-14A9-99A5-8BE3A62DAF66}"/>
              </a:ext>
            </a:extLst>
          </p:cNvPr>
          <p:cNvSpPr>
            <a:spLocks noGrp="1"/>
          </p:cNvSpPr>
          <p:nvPr>
            <p:ph type="ctrTitle"/>
          </p:nvPr>
        </p:nvSpPr>
        <p:spPr>
          <a:xfrm>
            <a:off x="252413" y="0"/>
            <a:ext cx="11687175" cy="993900"/>
          </a:xfrm>
        </p:spPr>
        <p:txBody>
          <a:bodyPr>
            <a:noAutofit/>
          </a:bodyPr>
          <a:lstStyle/>
          <a:p>
            <a:r>
              <a:rPr lang="en-US" b="1" dirty="0" smtClean="0"/>
              <a:t>TYPESCRIPT</a:t>
            </a:r>
            <a:endParaRPr lang="en-US" sz="4400" b="1" dirty="0"/>
          </a:p>
        </p:txBody>
      </p:sp>
      <p:sp>
        <p:nvSpPr>
          <p:cNvPr id="3" name="Subtitle 2">
            <a:extLst>
              <a:ext uri="{FF2B5EF4-FFF2-40B4-BE49-F238E27FC236}">
                <a16:creationId xmlns:a16="http://schemas.microsoft.com/office/drawing/2014/main" xmlns="" id="{C191C27A-F99B-3205-9C5D-00FACF964489}"/>
              </a:ext>
            </a:extLst>
          </p:cNvPr>
          <p:cNvSpPr>
            <a:spLocks noGrp="1"/>
          </p:cNvSpPr>
          <p:nvPr>
            <p:ph type="subTitle" idx="1"/>
          </p:nvPr>
        </p:nvSpPr>
        <p:spPr>
          <a:xfrm>
            <a:off x="1371600" y="1307290"/>
            <a:ext cx="9448800" cy="2864660"/>
          </a:xfrm>
        </p:spPr>
        <p:txBody>
          <a:bodyPr>
            <a:normAutofit/>
          </a:bodyPr>
          <a:lstStyle/>
          <a:p>
            <a:pPr>
              <a:buFont typeface="Wingdings" pitchFamily="2" charset="2"/>
              <a:buChar char="q"/>
            </a:pPr>
            <a:r>
              <a:rPr lang="en-US" sz="3200" b="1" dirty="0" err="1" smtClean="0"/>
              <a:t>Async</a:t>
            </a:r>
            <a:r>
              <a:rPr lang="en-US" sz="3200" b="1" dirty="0" smtClean="0"/>
              <a:t> Programming</a:t>
            </a:r>
          </a:p>
          <a:p>
            <a:pPr>
              <a:buFont typeface="Wingdings" pitchFamily="2" charset="2"/>
              <a:buChar char="q"/>
            </a:pPr>
            <a:r>
              <a:rPr lang="en-US" sz="3200" b="1" dirty="0" smtClean="0"/>
              <a:t>Callback Functions</a:t>
            </a:r>
          </a:p>
          <a:p>
            <a:pPr>
              <a:buFont typeface="Wingdings" pitchFamily="2" charset="2"/>
              <a:buChar char="q"/>
            </a:pPr>
            <a:r>
              <a:rPr lang="en-US" sz="3200" b="1" dirty="0" smtClean="0"/>
              <a:t>Promises</a:t>
            </a:r>
          </a:p>
          <a:p>
            <a:pPr>
              <a:buFont typeface="Wingdings" pitchFamily="2" charset="2"/>
              <a:buChar char="q"/>
            </a:pPr>
            <a:r>
              <a:rPr lang="en-US" sz="3200" b="1" dirty="0" smtClean="0"/>
              <a:t>Advanced Working of JavaScript</a:t>
            </a:r>
          </a:p>
          <a:p>
            <a:pPr>
              <a:buFont typeface="Wingdings" pitchFamily="2" charset="2"/>
              <a:buChar char="q"/>
            </a:pPr>
            <a:r>
              <a:rPr lang="en-US" sz="3200" b="1" dirty="0" smtClean="0"/>
              <a:t>Comparison of Callbacks and Promises</a:t>
            </a:r>
          </a:p>
        </p:txBody>
      </p:sp>
      <p:grpSp>
        <p:nvGrpSpPr>
          <p:cNvPr id="12" name="Group 11"/>
          <p:cNvGrpSpPr/>
          <p:nvPr/>
        </p:nvGrpSpPr>
        <p:grpSpPr>
          <a:xfrm>
            <a:off x="1852625" y="4386257"/>
            <a:ext cx="8291500" cy="2400303"/>
            <a:chOff x="1852625" y="4429121"/>
            <a:chExt cx="8291500" cy="2400303"/>
          </a:xfrm>
        </p:grpSpPr>
        <p:sp>
          <p:nvSpPr>
            <p:cNvPr id="10" name="Rectangle 9">
              <a:extLst>
                <a:ext uri="{FF2B5EF4-FFF2-40B4-BE49-F238E27FC236}">
                  <a16:creationId xmlns:a16="http://schemas.microsoft.com/office/drawing/2014/main" xmlns="" id="{0B6C927E-F73B-8964-D944-32B878E6785E}"/>
                </a:ext>
              </a:extLst>
            </p:cNvPr>
            <p:cNvSpPr/>
            <p:nvPr/>
          </p:nvSpPr>
          <p:spPr>
            <a:xfrm>
              <a:off x="6528343" y="6153769"/>
              <a:ext cx="3234697" cy="632791"/>
            </a:xfrm>
            <a:prstGeom prst="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Black" panose="020B0A04020102020204" pitchFamily="34" charset="0"/>
                  <a:hlinkClick r:id="rId2"/>
                </a:rPr>
                <a:t> </a:t>
              </a:r>
              <a:r>
                <a:rPr lang="en-US" dirty="0">
                  <a:solidFill>
                    <a:schemeClr val="tx1">
                      <a:lumMod val="95000"/>
                      <a:lumOff val="5000"/>
                    </a:schemeClr>
                  </a:solidFill>
                  <a:latin typeface="Arial Black" panose="020B0A04020102020204" pitchFamily="34" charset="0"/>
                  <a:hlinkClick r:id="rId2"/>
                </a:rPr>
                <a:t>@hamza</a:t>
              </a:r>
              <a:endParaRPr lang="en-US" dirty="0">
                <a:solidFill>
                  <a:schemeClr val="tx1">
                    <a:lumMod val="95000"/>
                    <a:lumOff val="5000"/>
                  </a:schemeClr>
                </a:solidFill>
                <a:latin typeface="Arial Black" panose="020B0A04020102020204" pitchFamily="34" charset="0"/>
              </a:endParaRPr>
            </a:p>
          </p:txBody>
        </p:sp>
        <p:sp>
          <p:nvSpPr>
            <p:cNvPr id="5" name="Rectangle 4">
              <a:extLst>
                <a:ext uri="{FF2B5EF4-FFF2-40B4-BE49-F238E27FC236}">
                  <a16:creationId xmlns:a16="http://schemas.microsoft.com/office/drawing/2014/main" xmlns="" id="{FE0F9EA5-D3A6-CB50-8ACA-25F94DD6ACCE}"/>
                </a:ext>
              </a:extLst>
            </p:cNvPr>
            <p:cNvSpPr/>
            <p:nvPr/>
          </p:nvSpPr>
          <p:spPr>
            <a:xfrm>
              <a:off x="6528343" y="4810697"/>
              <a:ext cx="3234697" cy="632791"/>
            </a:xfrm>
            <a:prstGeom prst="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Black" panose="020B0A04020102020204" pitchFamily="34" charset="0"/>
                  <a:hlinkClick r:id="rId3"/>
                </a:rPr>
                <a:t> </a:t>
              </a:r>
              <a:r>
                <a:rPr lang="en-US" dirty="0">
                  <a:solidFill>
                    <a:schemeClr val="tx1">
                      <a:lumMod val="95000"/>
                      <a:lumOff val="5000"/>
                    </a:schemeClr>
                  </a:solidFill>
                  <a:latin typeface="Arial Black" panose="020B0A04020102020204" pitchFamily="34" charset="0"/>
                  <a:hlinkClick r:id="rId3"/>
                </a:rPr>
                <a:t>@bilal</a:t>
              </a:r>
              <a:endParaRPr lang="en-US" dirty="0">
                <a:solidFill>
                  <a:schemeClr val="tx1">
                    <a:lumMod val="95000"/>
                    <a:lumOff val="5000"/>
                  </a:schemeClr>
                </a:solidFill>
                <a:latin typeface="Arial Black" panose="020B0A04020102020204" pitchFamily="34" charset="0"/>
              </a:endParaRPr>
            </a:p>
          </p:txBody>
        </p:sp>
        <p:pic>
          <p:nvPicPr>
            <p:cNvPr id="6" name="Picture 5">
              <a:extLst>
                <a:ext uri="{FF2B5EF4-FFF2-40B4-BE49-F238E27FC236}">
                  <a16:creationId xmlns:a16="http://schemas.microsoft.com/office/drawing/2014/main" xmlns="" id="{FDB63082-D440-DBBE-38C3-260B747BC87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44121" y="6153769"/>
              <a:ext cx="632791" cy="632791"/>
            </a:xfrm>
            <a:prstGeom prst="rect">
              <a:avLst/>
            </a:prstGeom>
          </p:spPr>
        </p:pic>
        <p:sp>
          <p:nvSpPr>
            <p:cNvPr id="7" name="Subtitle 2">
              <a:extLst>
                <a:ext uri="{FF2B5EF4-FFF2-40B4-BE49-F238E27FC236}">
                  <a16:creationId xmlns:a16="http://schemas.microsoft.com/office/drawing/2014/main" xmlns="" id="{C191C27A-F99B-3205-9C5D-00FACF964489}"/>
                </a:ext>
              </a:extLst>
            </p:cNvPr>
            <p:cNvSpPr txBox="1">
              <a:spLocks/>
            </p:cNvSpPr>
            <p:nvPr/>
          </p:nvSpPr>
          <p:spPr>
            <a:xfrm>
              <a:off x="1852625" y="4429121"/>
              <a:ext cx="8291500" cy="2400303"/>
            </a:xfrm>
            <a:prstGeom prst="rect">
              <a:avLst/>
            </a:prstGeom>
            <a:ln>
              <a:solidFill>
                <a:schemeClr val="tx1"/>
              </a:solidFill>
            </a:ln>
          </p:spPr>
          <p:txBody>
            <a:bodyPr vert="horz" lIns="91440" tIns="45720" rIns="91440" bIns="45720" rtlCol="0">
              <a:noAutofit/>
            </a:bodyPr>
            <a:lstStyle/>
            <a:p>
              <a:pPr lvl="0">
                <a:lnSpc>
                  <a:spcPct val="110000"/>
                </a:lnSpc>
                <a:spcBef>
                  <a:spcPts val="1000"/>
                </a:spcBef>
              </a:pPr>
              <a:r>
                <a:rPr kumimoji="0" lang="en-US" sz="2800" b="1" i="0" u="sng" strike="noStrike" kern="1200" cap="none" spc="0" normalizeH="0" baseline="0" noProof="0" dirty="0" smtClean="0">
                  <a:ln>
                    <a:noFill/>
                  </a:ln>
                  <a:solidFill>
                    <a:schemeClr val="tx1"/>
                  </a:solidFill>
                  <a:effectLst/>
                  <a:uLnTx/>
                  <a:uFillTx/>
                  <a:latin typeface="+mn-lt"/>
                  <a:ea typeface="+mn-ea"/>
                  <a:cs typeface="+mn-cs"/>
                </a:rPr>
                <a:t>Presenters</a:t>
              </a:r>
              <a:r>
                <a:rPr kumimoji="0" lang="en-US" sz="2800" i="0" strike="noStrike" kern="1200" cap="none" spc="0" normalizeH="0" baseline="0" noProof="0" dirty="0" smtClean="0">
                  <a:ln>
                    <a:noFill/>
                  </a:ln>
                  <a:solidFill>
                    <a:schemeClr val="tx1"/>
                  </a:solidFill>
                  <a:effectLst/>
                  <a:uLnTx/>
                  <a:uFillTx/>
                  <a:latin typeface="+mn-lt"/>
                  <a:ea typeface="+mn-ea"/>
                  <a:cs typeface="+mn-cs"/>
                </a:rPr>
                <a:t>:</a:t>
              </a:r>
            </a:p>
            <a:p>
              <a:pPr lvl="0">
                <a:lnSpc>
                  <a:spcPct val="110000"/>
                </a:lnSpc>
                <a:spcBef>
                  <a:spcPts val="1000"/>
                </a:spcBef>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Muhammad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Bilal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Akhtar</a:t>
              </a:r>
              <a:endParaRPr lang="en-US" sz="2800" dirty="0" smtClean="0"/>
            </a:p>
            <a:p>
              <a:pPr lvl="0">
                <a:lnSpc>
                  <a:spcPct val="110000"/>
                </a:lnSpc>
                <a:spcBef>
                  <a:spcPts val="1000"/>
                </a:spcBef>
              </a:pPr>
              <a:r>
                <a:rPr lang="en-US" sz="2800" dirty="0" err="1" smtClean="0"/>
                <a:t>Wessam</a:t>
              </a:r>
              <a:r>
                <a:rPr lang="en-US" sz="2800" dirty="0" smtClean="0"/>
                <a:t> </a:t>
              </a:r>
              <a:r>
                <a:rPr lang="en-US" sz="2800" dirty="0" err="1" smtClean="0"/>
                <a:t>Aftab</a:t>
              </a:r>
              <a:endParaRPr lang="en-US" sz="2800" dirty="0" smtClean="0"/>
            </a:p>
            <a:p>
              <a:pPr lvl="0">
                <a:lnSpc>
                  <a:spcPct val="110000"/>
                </a:lnSpc>
                <a:spcBef>
                  <a:spcPts val="1000"/>
                </a:spcBef>
              </a:pPr>
              <a:r>
                <a:rPr lang="en-US" sz="2800" dirty="0" err="1" smtClean="0"/>
                <a:t>Hamza</a:t>
              </a:r>
              <a:r>
                <a:rPr lang="en-US" sz="2800" dirty="0" smtClean="0"/>
                <a:t> Tariq</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a:extLst>
                <a:ext uri="{FF2B5EF4-FFF2-40B4-BE49-F238E27FC236}">
                  <a16:creationId xmlns:a16="http://schemas.microsoft.com/office/drawing/2014/main" xmlns="" id="{CEDE3F6E-1D13-C299-AB86-2DE8D0742BE5}"/>
                </a:ext>
              </a:extLst>
            </p:cNvPr>
            <p:cNvSpPr/>
            <p:nvPr/>
          </p:nvSpPr>
          <p:spPr>
            <a:xfrm>
              <a:off x="6528343" y="5482233"/>
              <a:ext cx="3234697" cy="632791"/>
            </a:xfrm>
            <a:prstGeom prst="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Arial Black" panose="020B0A04020102020204" pitchFamily="34" charset="0"/>
                </a:rPr>
                <a:t>       </a:t>
              </a:r>
              <a:r>
                <a:rPr lang="en-US" dirty="0">
                  <a:solidFill>
                    <a:schemeClr val="accent1"/>
                  </a:solidFill>
                  <a:latin typeface="Arial Black" panose="020B0A04020102020204" pitchFamily="34" charset="0"/>
                  <a:hlinkClick r:id="rId5">
                    <a:extLst>
                      <a:ext uri="{A12FA001-AC4F-418D-AE19-62706E023703}">
                        <ahyp:hlinkClr xmlns:ahyp="http://schemas.microsoft.com/office/drawing/2018/hyperlinkcolor" xmlns="" val="tx"/>
                      </a:ext>
                    </a:extLst>
                  </a:hlinkClick>
                </a:rPr>
                <a:t>@WessamAftab</a:t>
              </a:r>
              <a:endParaRPr lang="en-US" dirty="0">
                <a:solidFill>
                  <a:schemeClr val="accent1"/>
                </a:solidFill>
                <a:latin typeface="Arial Black" panose="020B0A04020102020204" pitchFamily="34" charset="0"/>
              </a:endParaRPr>
            </a:p>
          </p:txBody>
        </p:sp>
        <p:pic>
          <p:nvPicPr>
            <p:cNvPr id="9" name="Picture 8">
              <a:extLst>
                <a:ext uri="{FF2B5EF4-FFF2-40B4-BE49-F238E27FC236}">
                  <a16:creationId xmlns:a16="http://schemas.microsoft.com/office/drawing/2014/main" xmlns="" id="{E1D7775B-D262-36EF-5A48-CAE3908D13A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44121" y="4810697"/>
              <a:ext cx="632791" cy="632791"/>
            </a:xfrm>
            <a:prstGeom prst="rect">
              <a:avLst/>
            </a:prstGeom>
          </p:spPr>
        </p:pic>
        <p:pic>
          <p:nvPicPr>
            <p:cNvPr id="11" name="Picture 10">
              <a:extLst>
                <a:ext uri="{FF2B5EF4-FFF2-40B4-BE49-F238E27FC236}">
                  <a16:creationId xmlns:a16="http://schemas.microsoft.com/office/drawing/2014/main" xmlns="" id="{78719F93-4B90-6008-9966-ED4C39C0E91D}"/>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44121" y="5482233"/>
              <a:ext cx="632791" cy="632791"/>
            </a:xfrm>
            <a:prstGeom prst="rect">
              <a:avLst/>
            </a:prstGeom>
          </p:spPr>
        </p:pic>
      </p:grpSp>
    </p:spTree>
    <p:extLst>
      <p:ext uri="{BB962C8B-B14F-4D97-AF65-F5344CB8AC3E}">
        <p14:creationId xmlns:p14="http://schemas.microsoft.com/office/powerpoint/2010/main" xmlns="" val="4166515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0224" y="4541781"/>
            <a:ext cx="2799644" cy="259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9022" y="4541782"/>
            <a:ext cx="474133"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1200" y="427536"/>
            <a:ext cx="7902222" cy="5262979"/>
          </a:xfrm>
          <a:prstGeom prst="rect">
            <a:avLst/>
          </a:prstGeom>
          <a:noFill/>
          <a:ln w="19050">
            <a:solidFill>
              <a:schemeClr val="tx1"/>
            </a:solidFill>
          </a:ln>
        </p:spPr>
        <p:txBody>
          <a:bodyPr wrap="square" rtlCol="0">
            <a:spAutoFit/>
          </a:bodyPr>
          <a:lstStyle/>
          <a:p>
            <a:r>
              <a:rPr lang="en-US" sz="2400" dirty="0" smtClean="0">
                <a:latin typeface="Courier New" panose="02070309020205020404" pitchFamily="49" charset="0"/>
                <a:cs typeface="Courier New" panose="02070309020205020404" pitchFamily="49" charset="0"/>
              </a:rPr>
              <a:t>function after10Seconds(</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 … Delay of 10 seconds</a:t>
            </a:r>
          </a:p>
          <a:p>
            <a:r>
              <a:rPr lang="en-US" sz="2400" dirty="0" smtClean="0">
                <a:latin typeface="Courier New" panose="02070309020205020404" pitchFamily="49" charset="0"/>
                <a:cs typeface="Courier New" panose="02070309020205020404" pitchFamily="49" charset="0"/>
              </a:rPr>
              <a:t>	// … then return </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 + 1</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let a = after10Seconds(1);</a:t>
            </a:r>
          </a:p>
          <a:p>
            <a:r>
              <a:rPr lang="en-US" sz="2400" dirty="0" smtClean="0">
                <a:latin typeface="Courier New" panose="02070309020205020404" pitchFamily="49" charset="0"/>
                <a:cs typeface="Courier New" panose="02070309020205020404" pitchFamily="49" charset="0"/>
              </a:rPr>
              <a:t>let b = after10Seconds(2);</a:t>
            </a:r>
          </a:p>
          <a:p>
            <a:r>
              <a:rPr lang="en-US" sz="2400" dirty="0" smtClean="0">
                <a:latin typeface="Courier New" panose="02070309020205020404" pitchFamily="49" charset="0"/>
                <a:cs typeface="Courier New" panose="02070309020205020404" pitchFamily="49" charset="0"/>
              </a:rPr>
              <a:t>let c = after10Seconds(3);</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done with the blocking functions</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console.log(a);</a:t>
            </a:r>
          </a:p>
          <a:p>
            <a:r>
              <a:rPr lang="en-US" sz="2400" dirty="0" smtClean="0">
                <a:latin typeface="Courier New" panose="02070309020205020404" pitchFamily="49" charset="0"/>
                <a:cs typeface="Courier New" panose="02070309020205020404" pitchFamily="49" charset="0"/>
              </a:rPr>
              <a:t>console.log(b);</a:t>
            </a:r>
          </a:p>
          <a:p>
            <a:r>
              <a:rPr lang="en-US" sz="2400" dirty="0" smtClean="0">
                <a:latin typeface="Courier New" panose="02070309020205020404" pitchFamily="49" charset="0"/>
                <a:cs typeface="Courier New" panose="02070309020205020404" pitchFamily="49" charset="0"/>
              </a:rPr>
              <a:t>console.log(c);</a:t>
            </a:r>
            <a:endParaRPr lang="en-US" sz="2400" dirty="0">
              <a:latin typeface="Courier New" panose="02070309020205020404" pitchFamily="49" charset="0"/>
              <a:cs typeface="Courier New" panose="02070309020205020404" pitchFamily="49" charset="0"/>
            </a:endParaRPr>
          </a:p>
        </p:txBody>
      </p:sp>
      <p:sp>
        <p:nvSpPr>
          <p:cNvPr id="38" name="Rectangle 37"/>
          <p:cNvSpPr/>
          <p:nvPr/>
        </p:nvSpPr>
        <p:spPr>
          <a:xfrm>
            <a:off x="8933038" y="1095023"/>
            <a:ext cx="2849035" cy="4594578"/>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45600" y="5740402"/>
            <a:ext cx="2457451" cy="400110"/>
          </a:xfrm>
          <a:prstGeom prst="rect">
            <a:avLst/>
          </a:prstGeom>
          <a:noFill/>
        </p:spPr>
        <p:txBody>
          <a:bodyPr wrap="square" rtlCol="0">
            <a:spAutoFit/>
          </a:bodyPr>
          <a:lstStyle/>
          <a:p>
            <a:r>
              <a:rPr lang="en-US" sz="2000" dirty="0" smtClean="0">
                <a:latin typeface="Neutra Text TF Alt" panose="02000000000000000000" pitchFamily="2" charset="0"/>
              </a:rPr>
              <a:t>THE CALL STACK</a:t>
            </a:r>
            <a:endParaRPr lang="en-US" sz="2000" dirty="0">
              <a:latin typeface="Neutra Text TF Alt" panose="02000000000000000000" pitchFamily="2" charset="0"/>
            </a:endParaRPr>
          </a:p>
        </p:txBody>
      </p:sp>
      <p:sp>
        <p:nvSpPr>
          <p:cNvPr id="6" name="Rectangle 5"/>
          <p:cNvSpPr/>
          <p:nvPr/>
        </p:nvSpPr>
        <p:spPr>
          <a:xfrm>
            <a:off x="9098843" y="4893724"/>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9" name="Rectangle 8"/>
          <p:cNvSpPr/>
          <p:nvPr/>
        </p:nvSpPr>
        <p:spPr>
          <a:xfrm>
            <a:off x="9098842" y="4210746"/>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console.log(a)</a:t>
            </a:r>
            <a:endParaRPr lang="en-US" dirty="0"/>
          </a:p>
        </p:txBody>
      </p:sp>
    </p:spTree>
    <p:extLst>
      <p:ext uri="{BB962C8B-B14F-4D97-AF65-F5344CB8AC3E}">
        <p14:creationId xmlns:p14="http://schemas.microsoft.com/office/powerpoint/2010/main" xmlns="" val="2922113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0224" y="4902011"/>
            <a:ext cx="2799644" cy="259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9022" y="4902012"/>
            <a:ext cx="474133"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1200" y="427536"/>
            <a:ext cx="7902222" cy="5262979"/>
          </a:xfrm>
          <a:prstGeom prst="rect">
            <a:avLst/>
          </a:prstGeom>
          <a:noFill/>
          <a:ln w="19050">
            <a:solidFill>
              <a:schemeClr val="tx1"/>
            </a:solidFill>
          </a:ln>
        </p:spPr>
        <p:txBody>
          <a:bodyPr wrap="square" rtlCol="0">
            <a:spAutoFit/>
          </a:bodyPr>
          <a:lstStyle/>
          <a:p>
            <a:r>
              <a:rPr lang="en-US" sz="2400" dirty="0" smtClean="0">
                <a:latin typeface="Courier New" panose="02070309020205020404" pitchFamily="49" charset="0"/>
                <a:cs typeface="Courier New" panose="02070309020205020404" pitchFamily="49" charset="0"/>
              </a:rPr>
              <a:t>function after10Seconds(</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 … Delay of 10 seconds</a:t>
            </a:r>
          </a:p>
          <a:p>
            <a:r>
              <a:rPr lang="en-US" sz="2400" dirty="0" smtClean="0">
                <a:latin typeface="Courier New" panose="02070309020205020404" pitchFamily="49" charset="0"/>
                <a:cs typeface="Courier New" panose="02070309020205020404" pitchFamily="49" charset="0"/>
              </a:rPr>
              <a:t>	// … then return </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 + 1</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let a = after10Seconds(1);</a:t>
            </a:r>
          </a:p>
          <a:p>
            <a:r>
              <a:rPr lang="en-US" sz="2400" dirty="0" smtClean="0">
                <a:latin typeface="Courier New" panose="02070309020205020404" pitchFamily="49" charset="0"/>
                <a:cs typeface="Courier New" panose="02070309020205020404" pitchFamily="49" charset="0"/>
              </a:rPr>
              <a:t>let b = after10Seconds(2);</a:t>
            </a:r>
          </a:p>
          <a:p>
            <a:r>
              <a:rPr lang="en-US" sz="2400" dirty="0" smtClean="0">
                <a:latin typeface="Courier New" panose="02070309020205020404" pitchFamily="49" charset="0"/>
                <a:cs typeface="Courier New" panose="02070309020205020404" pitchFamily="49" charset="0"/>
              </a:rPr>
              <a:t>let c = after10Seconds(3);</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done with the blocking functions</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console.log(a);</a:t>
            </a:r>
          </a:p>
          <a:p>
            <a:r>
              <a:rPr lang="en-US" sz="2400" dirty="0" smtClean="0">
                <a:latin typeface="Courier New" panose="02070309020205020404" pitchFamily="49" charset="0"/>
                <a:cs typeface="Courier New" panose="02070309020205020404" pitchFamily="49" charset="0"/>
              </a:rPr>
              <a:t>console.log(b);</a:t>
            </a:r>
          </a:p>
          <a:p>
            <a:r>
              <a:rPr lang="en-US" sz="2400" dirty="0" smtClean="0">
                <a:latin typeface="Courier New" panose="02070309020205020404" pitchFamily="49" charset="0"/>
                <a:cs typeface="Courier New" panose="02070309020205020404" pitchFamily="49" charset="0"/>
              </a:rPr>
              <a:t>console.log(c);</a:t>
            </a:r>
            <a:endParaRPr lang="en-US" sz="2400" dirty="0">
              <a:latin typeface="Courier New" panose="02070309020205020404" pitchFamily="49" charset="0"/>
              <a:cs typeface="Courier New" panose="02070309020205020404" pitchFamily="49" charset="0"/>
            </a:endParaRPr>
          </a:p>
        </p:txBody>
      </p:sp>
      <p:sp>
        <p:nvSpPr>
          <p:cNvPr id="38" name="Rectangle 37"/>
          <p:cNvSpPr/>
          <p:nvPr/>
        </p:nvSpPr>
        <p:spPr>
          <a:xfrm>
            <a:off x="8933038" y="1095023"/>
            <a:ext cx="2849035" cy="4594578"/>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45600" y="5740402"/>
            <a:ext cx="2457451" cy="400110"/>
          </a:xfrm>
          <a:prstGeom prst="rect">
            <a:avLst/>
          </a:prstGeom>
          <a:noFill/>
        </p:spPr>
        <p:txBody>
          <a:bodyPr wrap="square" rtlCol="0">
            <a:spAutoFit/>
          </a:bodyPr>
          <a:lstStyle/>
          <a:p>
            <a:r>
              <a:rPr lang="en-US" sz="2000" dirty="0" smtClean="0">
                <a:latin typeface="Neutra Text TF Alt" panose="02000000000000000000" pitchFamily="2" charset="0"/>
              </a:rPr>
              <a:t>THE CALL STACK</a:t>
            </a:r>
            <a:endParaRPr lang="en-US" sz="2000" dirty="0">
              <a:latin typeface="Neutra Text TF Alt" panose="02000000000000000000" pitchFamily="2" charset="0"/>
            </a:endParaRPr>
          </a:p>
        </p:txBody>
      </p:sp>
      <p:sp>
        <p:nvSpPr>
          <p:cNvPr id="6" name="Rectangle 5"/>
          <p:cNvSpPr/>
          <p:nvPr/>
        </p:nvSpPr>
        <p:spPr>
          <a:xfrm>
            <a:off x="9098843" y="4893724"/>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9" name="Rectangle 8"/>
          <p:cNvSpPr/>
          <p:nvPr/>
        </p:nvSpPr>
        <p:spPr>
          <a:xfrm>
            <a:off x="9098842" y="4210746"/>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console.log(b)</a:t>
            </a:r>
            <a:endParaRPr lang="en-US" dirty="0"/>
          </a:p>
        </p:txBody>
      </p:sp>
    </p:spTree>
    <p:extLst>
      <p:ext uri="{BB962C8B-B14F-4D97-AF65-F5344CB8AC3E}">
        <p14:creationId xmlns:p14="http://schemas.microsoft.com/office/powerpoint/2010/main" xmlns="" val="2922113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0224" y="5276096"/>
            <a:ext cx="2799644" cy="259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9022" y="5276097"/>
            <a:ext cx="474133"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1200" y="427536"/>
            <a:ext cx="7902222" cy="5262979"/>
          </a:xfrm>
          <a:prstGeom prst="rect">
            <a:avLst/>
          </a:prstGeom>
          <a:noFill/>
          <a:ln w="19050">
            <a:solidFill>
              <a:schemeClr val="tx1"/>
            </a:solidFill>
          </a:ln>
        </p:spPr>
        <p:txBody>
          <a:bodyPr wrap="square" rtlCol="0">
            <a:spAutoFit/>
          </a:bodyPr>
          <a:lstStyle/>
          <a:p>
            <a:r>
              <a:rPr lang="en-US" sz="2400" dirty="0" smtClean="0">
                <a:latin typeface="Courier New" panose="02070309020205020404" pitchFamily="49" charset="0"/>
                <a:cs typeface="Courier New" panose="02070309020205020404" pitchFamily="49" charset="0"/>
              </a:rPr>
              <a:t>function after10Seconds(</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 … Delay of 10 seconds</a:t>
            </a:r>
          </a:p>
          <a:p>
            <a:r>
              <a:rPr lang="en-US" sz="2400" dirty="0" smtClean="0">
                <a:latin typeface="Courier New" panose="02070309020205020404" pitchFamily="49" charset="0"/>
                <a:cs typeface="Courier New" panose="02070309020205020404" pitchFamily="49" charset="0"/>
              </a:rPr>
              <a:t>	// … then return </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 + 1</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let a = after10Seconds(1);</a:t>
            </a:r>
          </a:p>
          <a:p>
            <a:r>
              <a:rPr lang="en-US" sz="2400" dirty="0" smtClean="0">
                <a:latin typeface="Courier New" panose="02070309020205020404" pitchFamily="49" charset="0"/>
                <a:cs typeface="Courier New" panose="02070309020205020404" pitchFamily="49" charset="0"/>
              </a:rPr>
              <a:t>let b = after10Seconds(2);</a:t>
            </a:r>
          </a:p>
          <a:p>
            <a:r>
              <a:rPr lang="en-US" sz="2400" dirty="0" smtClean="0">
                <a:latin typeface="Courier New" panose="02070309020205020404" pitchFamily="49" charset="0"/>
                <a:cs typeface="Courier New" panose="02070309020205020404" pitchFamily="49" charset="0"/>
              </a:rPr>
              <a:t>let c = after10Seconds(3);</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done with the blocking functions</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console.log(a);</a:t>
            </a:r>
          </a:p>
          <a:p>
            <a:r>
              <a:rPr lang="en-US" sz="2400" dirty="0" smtClean="0">
                <a:latin typeface="Courier New" panose="02070309020205020404" pitchFamily="49" charset="0"/>
                <a:cs typeface="Courier New" panose="02070309020205020404" pitchFamily="49" charset="0"/>
              </a:rPr>
              <a:t>console.log(b);</a:t>
            </a:r>
          </a:p>
          <a:p>
            <a:r>
              <a:rPr lang="en-US" sz="2400" dirty="0" smtClean="0">
                <a:latin typeface="Courier New" panose="02070309020205020404" pitchFamily="49" charset="0"/>
                <a:cs typeface="Courier New" panose="02070309020205020404" pitchFamily="49" charset="0"/>
              </a:rPr>
              <a:t>console.log(c);</a:t>
            </a:r>
            <a:endParaRPr lang="en-US" sz="2400" dirty="0">
              <a:latin typeface="Courier New" panose="02070309020205020404" pitchFamily="49" charset="0"/>
              <a:cs typeface="Courier New" panose="02070309020205020404" pitchFamily="49" charset="0"/>
            </a:endParaRPr>
          </a:p>
        </p:txBody>
      </p:sp>
      <p:sp>
        <p:nvSpPr>
          <p:cNvPr id="38" name="Rectangle 37"/>
          <p:cNvSpPr/>
          <p:nvPr/>
        </p:nvSpPr>
        <p:spPr>
          <a:xfrm>
            <a:off x="8933038" y="1095023"/>
            <a:ext cx="2849035" cy="4594578"/>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45600" y="5740402"/>
            <a:ext cx="2457451" cy="400110"/>
          </a:xfrm>
          <a:prstGeom prst="rect">
            <a:avLst/>
          </a:prstGeom>
          <a:noFill/>
        </p:spPr>
        <p:txBody>
          <a:bodyPr wrap="square" rtlCol="0">
            <a:spAutoFit/>
          </a:bodyPr>
          <a:lstStyle/>
          <a:p>
            <a:r>
              <a:rPr lang="en-US" sz="2000" dirty="0" smtClean="0">
                <a:latin typeface="Neutra Text TF Alt" panose="02000000000000000000" pitchFamily="2" charset="0"/>
              </a:rPr>
              <a:t>THE CALL STACK</a:t>
            </a:r>
            <a:endParaRPr lang="en-US" sz="2000" dirty="0">
              <a:latin typeface="Neutra Text TF Alt" panose="02000000000000000000" pitchFamily="2" charset="0"/>
            </a:endParaRPr>
          </a:p>
        </p:txBody>
      </p:sp>
      <p:sp>
        <p:nvSpPr>
          <p:cNvPr id="6" name="Rectangle 5"/>
          <p:cNvSpPr/>
          <p:nvPr/>
        </p:nvSpPr>
        <p:spPr>
          <a:xfrm>
            <a:off x="9098843" y="4893724"/>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9" name="Rectangle 8"/>
          <p:cNvSpPr/>
          <p:nvPr/>
        </p:nvSpPr>
        <p:spPr>
          <a:xfrm>
            <a:off x="9098842" y="4210746"/>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console.log(c)</a:t>
            </a:r>
            <a:endParaRPr lang="en-US" dirty="0"/>
          </a:p>
        </p:txBody>
      </p:sp>
    </p:spTree>
    <p:extLst>
      <p:ext uri="{BB962C8B-B14F-4D97-AF65-F5344CB8AC3E}">
        <p14:creationId xmlns:p14="http://schemas.microsoft.com/office/powerpoint/2010/main" xmlns="" val="2922113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9110" y="902471"/>
            <a:ext cx="8444089" cy="2800767"/>
          </a:xfrm>
          <a:prstGeom prst="rect">
            <a:avLst/>
          </a:prstGeom>
          <a:noFill/>
        </p:spPr>
        <p:txBody>
          <a:bodyPr wrap="square" rtlCol="0">
            <a:spAutoFit/>
          </a:bodyPr>
          <a:lstStyle/>
          <a:p>
            <a:pPr algn="ctr"/>
            <a:r>
              <a:rPr lang="en-US" sz="8800" dirty="0" smtClean="0">
                <a:latin typeface="Neutra Text TF Alt" panose="02000000000000000000" pitchFamily="2" charset="0"/>
              </a:rPr>
              <a:t>WHY IS THIS </a:t>
            </a:r>
          </a:p>
          <a:p>
            <a:pPr algn="ctr"/>
            <a:r>
              <a:rPr lang="en-US" sz="8800" dirty="0" smtClean="0">
                <a:latin typeface="Neutra Text TF Alt" panose="02000000000000000000" pitchFamily="2" charset="0"/>
              </a:rPr>
              <a:t>A PROBLEM ?</a:t>
            </a:r>
            <a:endParaRPr lang="en-US" sz="8800" dirty="0">
              <a:latin typeface="Neutra Text TF Alt" panose="02000000000000000000" pitchFamily="2" charset="0"/>
            </a:endParaRPr>
          </a:p>
        </p:txBody>
      </p:sp>
      <p:pic>
        <p:nvPicPr>
          <p:cNvPr id="44036" name="Picture 4" descr="Website User Experience and the 5 Cognitive Principles That Shape UX Design"/>
          <p:cNvPicPr>
            <a:picLocks noChangeAspect="1" noChangeArrowheads="1"/>
          </p:cNvPicPr>
          <p:nvPr/>
        </p:nvPicPr>
        <p:blipFill>
          <a:blip r:embed="rId2" cstate="print">
            <a:clrChange>
              <a:clrFrom>
                <a:srgbClr val="F7FAFF"/>
              </a:clrFrom>
              <a:clrTo>
                <a:srgbClr val="F7FAFF">
                  <a:alpha val="0"/>
                </a:srgbClr>
              </a:clrTo>
            </a:clrChange>
          </a:blip>
          <a:srcRect/>
          <a:stretch>
            <a:fillRect/>
          </a:stretch>
        </p:blipFill>
        <p:spPr bwMode="auto">
          <a:xfrm>
            <a:off x="1636428" y="3435927"/>
            <a:ext cx="8971535" cy="3422073"/>
          </a:xfrm>
          <a:prstGeom prst="rect">
            <a:avLst/>
          </a:prstGeom>
          <a:noFill/>
        </p:spPr>
      </p:pic>
    </p:spTree>
    <p:extLst>
      <p:ext uri="{BB962C8B-B14F-4D97-AF65-F5344CB8AC3E}">
        <p14:creationId xmlns:p14="http://schemas.microsoft.com/office/powerpoint/2010/main" xmlns="" val="410682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910" y="2211725"/>
            <a:ext cx="9797600" cy="1569660"/>
          </a:xfrm>
          <a:prstGeom prst="rect">
            <a:avLst/>
          </a:prstGeom>
          <a:noFill/>
        </p:spPr>
        <p:txBody>
          <a:bodyPr wrap="square" rtlCol="0">
            <a:spAutoFit/>
          </a:bodyPr>
          <a:lstStyle/>
          <a:p>
            <a:pPr algn="ctr"/>
            <a:r>
              <a:rPr lang="en-US" sz="9600" dirty="0" smtClean="0">
                <a:latin typeface="Neutra Text TF Alt" panose="02000000000000000000" pitchFamily="2" charset="0"/>
              </a:rPr>
              <a:t>THE SOLUTION ?</a:t>
            </a:r>
            <a:endParaRPr lang="en-US" sz="9600" dirty="0">
              <a:latin typeface="Neutra Text TF Alt" panose="02000000000000000000" pitchFamily="2" charset="0"/>
            </a:endParaRPr>
          </a:p>
        </p:txBody>
      </p:sp>
      <p:sp>
        <p:nvSpPr>
          <p:cNvPr id="8" name="TextBox 7"/>
          <p:cNvSpPr txBox="1"/>
          <p:nvPr/>
        </p:nvSpPr>
        <p:spPr>
          <a:xfrm>
            <a:off x="3447471" y="3781385"/>
            <a:ext cx="6036479" cy="1015663"/>
          </a:xfrm>
          <a:prstGeom prst="rect">
            <a:avLst/>
          </a:prstGeom>
          <a:noFill/>
        </p:spPr>
        <p:txBody>
          <a:bodyPr wrap="square" rtlCol="0">
            <a:spAutoFit/>
          </a:bodyPr>
          <a:lstStyle/>
          <a:p>
            <a:r>
              <a:rPr lang="en-US" sz="6000" dirty="0" smtClean="0">
                <a:solidFill>
                  <a:srgbClr val="FF0000"/>
                </a:solidFill>
                <a:latin typeface="Georgia" panose="02040502050405020303" pitchFamily="18" charset="0"/>
              </a:rPr>
              <a:t>Asynchronous</a:t>
            </a:r>
            <a:r>
              <a:rPr lang="en-US" sz="6000" dirty="0" smtClean="0">
                <a:latin typeface="Georgia" panose="02040502050405020303" pitchFamily="18" charset="0"/>
              </a:rPr>
              <a:t> JS</a:t>
            </a:r>
            <a:endParaRPr lang="en-US" sz="6000" dirty="0">
              <a:latin typeface="Georgia" panose="02040502050405020303" pitchFamily="18" charset="0"/>
            </a:endParaRPr>
          </a:p>
        </p:txBody>
      </p:sp>
    </p:spTree>
    <p:extLst>
      <p:ext uri="{BB962C8B-B14F-4D97-AF65-F5344CB8AC3E}">
        <p14:creationId xmlns:p14="http://schemas.microsoft.com/office/powerpoint/2010/main" xmlns="" val="16079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ular Callout 2"/>
          <p:cNvSpPr/>
          <p:nvPr/>
        </p:nvSpPr>
        <p:spPr>
          <a:xfrm>
            <a:off x="2247284" y="632179"/>
            <a:ext cx="7799827" cy="5621866"/>
          </a:xfrm>
          <a:prstGeom prst="wedgeRoundRectCallout">
            <a:avLst>
              <a:gd name="adj1" fmla="val 57496"/>
              <a:gd name="adj2" fmla="val -23935"/>
              <a:gd name="adj3" fmla="val 16667"/>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21232" y="11289"/>
            <a:ext cx="1773149" cy="1773149"/>
          </a:xfrm>
          <a:prstGeom prst="rect">
            <a:avLst/>
          </a:prstGeom>
        </p:spPr>
      </p:pic>
      <p:sp>
        <p:nvSpPr>
          <p:cNvPr id="7" name="TextBox 6"/>
          <p:cNvSpPr txBox="1"/>
          <p:nvPr/>
        </p:nvSpPr>
        <p:spPr>
          <a:xfrm>
            <a:off x="2088841" y="632179"/>
            <a:ext cx="8116711" cy="4708981"/>
          </a:xfrm>
          <a:prstGeom prst="rect">
            <a:avLst/>
          </a:prstGeom>
          <a:noFill/>
        </p:spPr>
        <p:txBody>
          <a:bodyPr wrap="square" rtlCol="0">
            <a:spAutoFit/>
          </a:bodyPr>
          <a:lstStyle/>
          <a:p>
            <a:pPr algn="ctr"/>
            <a:r>
              <a:rPr lang="en-US" sz="6000" dirty="0" smtClean="0">
                <a:latin typeface="Neutra Text TF Alt" panose="02000000000000000000" pitchFamily="2" charset="0"/>
              </a:rPr>
              <a:t>I’m  a</a:t>
            </a:r>
          </a:p>
          <a:p>
            <a:pPr algn="ctr"/>
            <a:r>
              <a:rPr lang="en-US" sz="6000" dirty="0" smtClean="0">
                <a:solidFill>
                  <a:srgbClr val="FF0000"/>
                </a:solidFill>
                <a:latin typeface="Neutra Text TF Alt" panose="02000000000000000000" pitchFamily="2" charset="0"/>
              </a:rPr>
              <a:t>SINGLE-THREADED,</a:t>
            </a:r>
          </a:p>
          <a:p>
            <a:pPr algn="ctr"/>
            <a:r>
              <a:rPr lang="en-US" sz="6000" dirty="0" smtClean="0">
                <a:solidFill>
                  <a:srgbClr val="FF0000"/>
                </a:solidFill>
                <a:latin typeface="Neutra Text TF Alt" panose="02000000000000000000" pitchFamily="2" charset="0"/>
              </a:rPr>
              <a:t>ASYNCHRONOUS,</a:t>
            </a:r>
          </a:p>
          <a:p>
            <a:pPr algn="ctr"/>
            <a:r>
              <a:rPr lang="en-US" sz="6000" dirty="0" smtClean="0">
                <a:solidFill>
                  <a:srgbClr val="FF0000"/>
                </a:solidFill>
                <a:latin typeface="Neutra Text TF Alt" panose="02000000000000000000" pitchFamily="2" charset="0"/>
              </a:rPr>
              <a:t>CONCURRENT</a:t>
            </a:r>
          </a:p>
          <a:p>
            <a:pPr algn="ctr"/>
            <a:r>
              <a:rPr lang="en-US" sz="6000" dirty="0" smtClean="0">
                <a:latin typeface="Neutra Text TF Alt" panose="02000000000000000000" pitchFamily="2" charset="0"/>
              </a:rPr>
              <a:t>language</a:t>
            </a:r>
            <a:endParaRPr lang="en-US" sz="6000" dirty="0"/>
          </a:p>
        </p:txBody>
      </p:sp>
    </p:spTree>
    <p:extLst>
      <p:ext uri="{BB962C8B-B14F-4D97-AF65-F5344CB8AC3E}">
        <p14:creationId xmlns:p14="http://schemas.microsoft.com/office/powerpoint/2010/main" xmlns="" val="222787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ular Callout 2"/>
          <p:cNvSpPr/>
          <p:nvPr/>
        </p:nvSpPr>
        <p:spPr>
          <a:xfrm>
            <a:off x="2247284" y="632179"/>
            <a:ext cx="7799827" cy="5621866"/>
          </a:xfrm>
          <a:prstGeom prst="wedgeRoundRectCallout">
            <a:avLst>
              <a:gd name="adj1" fmla="val 57496"/>
              <a:gd name="adj2" fmla="val -23935"/>
              <a:gd name="adj3" fmla="val 16667"/>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21232" y="11289"/>
            <a:ext cx="1773149" cy="1773149"/>
          </a:xfrm>
          <a:prstGeom prst="rect">
            <a:avLst/>
          </a:prstGeom>
        </p:spPr>
      </p:pic>
      <p:sp>
        <p:nvSpPr>
          <p:cNvPr id="5" name="TextBox 4"/>
          <p:cNvSpPr txBox="1"/>
          <p:nvPr/>
        </p:nvSpPr>
        <p:spPr>
          <a:xfrm>
            <a:off x="2088841" y="1004715"/>
            <a:ext cx="8116711" cy="5632311"/>
          </a:xfrm>
          <a:prstGeom prst="rect">
            <a:avLst/>
          </a:prstGeom>
          <a:noFill/>
        </p:spPr>
        <p:txBody>
          <a:bodyPr wrap="square" rtlCol="0">
            <a:spAutoFit/>
          </a:bodyPr>
          <a:lstStyle/>
          <a:p>
            <a:pPr algn="ctr"/>
            <a:r>
              <a:rPr lang="en-US" sz="6000" dirty="0" smtClean="0">
                <a:latin typeface="Neutra Text TF Alt" panose="02000000000000000000" pitchFamily="2" charset="0"/>
              </a:rPr>
              <a:t>I have a </a:t>
            </a:r>
            <a:r>
              <a:rPr lang="en-US" sz="6000" dirty="0" smtClean="0">
                <a:solidFill>
                  <a:srgbClr val="FF0000"/>
                </a:solidFill>
                <a:latin typeface="Neutra Text TF Alt" panose="02000000000000000000" pitchFamily="2" charset="0"/>
              </a:rPr>
              <a:t>CALL STACK,</a:t>
            </a:r>
          </a:p>
          <a:p>
            <a:pPr algn="ctr"/>
            <a:r>
              <a:rPr lang="en-US" sz="6000" dirty="0" smtClean="0">
                <a:solidFill>
                  <a:srgbClr val="FF0000"/>
                </a:solidFill>
                <a:latin typeface="Neutra Text TF Alt" panose="02000000000000000000" pitchFamily="2" charset="0"/>
              </a:rPr>
              <a:t>some others APIs,</a:t>
            </a:r>
          </a:p>
          <a:p>
            <a:pPr algn="ctr"/>
            <a:r>
              <a:rPr lang="en-US" sz="6000" dirty="0" smtClean="0">
                <a:latin typeface="Neutra Text TF Alt" panose="02000000000000000000" pitchFamily="2" charset="0"/>
              </a:rPr>
              <a:t>an </a:t>
            </a:r>
            <a:r>
              <a:rPr lang="en-US" sz="6000" dirty="0" smtClean="0">
                <a:solidFill>
                  <a:srgbClr val="FF0000"/>
                </a:solidFill>
                <a:latin typeface="Neutra Text TF Alt" panose="02000000000000000000" pitchFamily="2" charset="0"/>
              </a:rPr>
              <a:t>EVENT LOOP,</a:t>
            </a:r>
          </a:p>
          <a:p>
            <a:pPr algn="ctr"/>
            <a:r>
              <a:rPr lang="en-US" sz="6000" dirty="0" smtClean="0">
                <a:latin typeface="Neutra Text TF Alt" panose="02000000000000000000" pitchFamily="2" charset="0"/>
              </a:rPr>
              <a:t>a </a:t>
            </a:r>
            <a:r>
              <a:rPr lang="en-US" sz="6000" dirty="0" smtClean="0">
                <a:solidFill>
                  <a:srgbClr val="FF0000"/>
                </a:solidFill>
                <a:latin typeface="Neutra Text TF Alt" panose="02000000000000000000" pitchFamily="2" charset="0"/>
              </a:rPr>
              <a:t>CALLBACK QUEUE,</a:t>
            </a:r>
          </a:p>
          <a:p>
            <a:pPr algn="ctr"/>
            <a:r>
              <a:rPr lang="en-US" sz="6000" dirty="0" smtClean="0">
                <a:latin typeface="Neutra Text TF Alt" panose="02000000000000000000" pitchFamily="2" charset="0"/>
              </a:rPr>
              <a:t>and stuffs…</a:t>
            </a:r>
          </a:p>
          <a:p>
            <a:pPr algn="ctr"/>
            <a:endParaRPr lang="en-US" sz="6000" dirty="0"/>
          </a:p>
        </p:txBody>
      </p:sp>
    </p:spTree>
    <p:extLst>
      <p:ext uri="{BB962C8B-B14F-4D97-AF65-F5344CB8AC3E}">
        <p14:creationId xmlns:p14="http://schemas.microsoft.com/office/powerpoint/2010/main" xmlns="" val="168284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6089" y="510049"/>
            <a:ext cx="11503377" cy="59266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upload.wikimedia.org/wikipedia/commons/8/87/Google_Chrome_icon_(201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338"/>
            <a:ext cx="1671639" cy="167163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
        <p:nvSpPr>
          <p:cNvPr id="23" name="Rectangle 22"/>
          <p:cNvSpPr/>
          <p:nvPr/>
        </p:nvSpPr>
        <p:spPr>
          <a:xfrm>
            <a:off x="1671639" y="961004"/>
            <a:ext cx="3926767" cy="3455000"/>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130300" y="510049"/>
            <a:ext cx="1078820" cy="1078820"/>
          </a:xfrm>
          <a:prstGeom prst="rect">
            <a:avLst/>
          </a:prstGeom>
        </p:spPr>
      </p:pic>
      <p:sp>
        <p:nvSpPr>
          <p:cNvPr id="25" name="Rectangle 24"/>
          <p:cNvSpPr/>
          <p:nvPr/>
        </p:nvSpPr>
        <p:spPr>
          <a:xfrm>
            <a:off x="1772236" y="1588868"/>
            <a:ext cx="1758720" cy="270225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718275" y="1588867"/>
            <a:ext cx="1750916" cy="270225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353273" y="1240444"/>
            <a:ext cx="673916" cy="323165"/>
          </a:xfrm>
          <a:prstGeom prst="rect">
            <a:avLst/>
          </a:prstGeom>
          <a:noFill/>
        </p:spPr>
        <p:txBody>
          <a:bodyPr wrap="square" rtlCol="0">
            <a:spAutoFit/>
          </a:bodyPr>
          <a:lstStyle/>
          <a:p>
            <a:r>
              <a:rPr lang="en-US" sz="1500" dirty="0" smtClean="0">
                <a:latin typeface="Neutra Text TF Alt" panose="02000000000000000000" pitchFamily="2" charset="0"/>
              </a:rPr>
              <a:t>HEAP</a:t>
            </a:r>
            <a:endParaRPr lang="en-US" sz="1500" dirty="0">
              <a:latin typeface="Neutra Text TF Alt" panose="02000000000000000000" pitchFamily="2" charset="0"/>
            </a:endParaRPr>
          </a:p>
        </p:txBody>
      </p:sp>
      <p:sp>
        <p:nvSpPr>
          <p:cNvPr id="28" name="TextBox 27"/>
          <p:cNvSpPr txBox="1"/>
          <p:nvPr/>
        </p:nvSpPr>
        <p:spPr>
          <a:xfrm>
            <a:off x="4340072" y="1240444"/>
            <a:ext cx="796372" cy="323165"/>
          </a:xfrm>
          <a:prstGeom prst="rect">
            <a:avLst/>
          </a:prstGeom>
          <a:noFill/>
        </p:spPr>
        <p:txBody>
          <a:bodyPr wrap="square" rtlCol="0">
            <a:spAutoFit/>
          </a:bodyPr>
          <a:lstStyle/>
          <a:p>
            <a:r>
              <a:rPr lang="en-US" sz="1500" dirty="0" smtClean="0">
                <a:latin typeface="Neutra Text TF Alt" panose="02000000000000000000" pitchFamily="2" charset="0"/>
              </a:rPr>
              <a:t>STACK</a:t>
            </a:r>
            <a:endParaRPr lang="en-US" sz="1500" dirty="0">
              <a:latin typeface="Neutra Text TF Alt" panose="02000000000000000000" pitchFamily="2" charset="0"/>
            </a:endParaRPr>
          </a:p>
        </p:txBody>
      </p:sp>
      <p:sp>
        <p:nvSpPr>
          <p:cNvPr id="29" name="Rectangle 28"/>
          <p:cNvSpPr/>
          <p:nvPr/>
        </p:nvSpPr>
        <p:spPr>
          <a:xfrm>
            <a:off x="2233597" y="1876787"/>
            <a:ext cx="367701" cy="3677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762599" y="2388445"/>
            <a:ext cx="367701" cy="3677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63622" y="2939996"/>
            <a:ext cx="367701" cy="3677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651596" y="3467264"/>
            <a:ext cx="367701" cy="36770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745552" y="961004"/>
            <a:ext cx="3926767" cy="3455000"/>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037246" y="1201971"/>
            <a:ext cx="1343378" cy="400110"/>
          </a:xfrm>
          <a:prstGeom prst="rect">
            <a:avLst/>
          </a:prstGeom>
          <a:noFill/>
        </p:spPr>
        <p:txBody>
          <a:bodyPr wrap="square" rtlCol="0">
            <a:spAutoFit/>
          </a:bodyPr>
          <a:lstStyle/>
          <a:p>
            <a:r>
              <a:rPr lang="en-US" sz="2000" dirty="0" smtClean="0">
                <a:latin typeface="Neutra Text TF Alt" panose="02000000000000000000" pitchFamily="2" charset="0"/>
              </a:rPr>
              <a:t>WEB APIs</a:t>
            </a:r>
            <a:endParaRPr lang="en-US" sz="2000" dirty="0">
              <a:latin typeface="Neutra Text TF Alt" panose="02000000000000000000" pitchFamily="2" charset="0"/>
            </a:endParaRPr>
          </a:p>
        </p:txBody>
      </p:sp>
      <p:sp>
        <p:nvSpPr>
          <p:cNvPr id="41" name="Rectangle 40"/>
          <p:cNvSpPr/>
          <p:nvPr/>
        </p:nvSpPr>
        <p:spPr>
          <a:xfrm>
            <a:off x="1671639" y="5245053"/>
            <a:ext cx="9000680" cy="9244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62714" y="5374887"/>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48" name="Picture 4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946449" y="4350908"/>
            <a:ext cx="1000789" cy="1000789"/>
          </a:xfrm>
          <a:prstGeom prst="rect">
            <a:avLst/>
          </a:prstGeom>
        </p:spPr>
      </p:pic>
      <p:sp>
        <p:nvSpPr>
          <p:cNvPr id="50" name="TextBox 49"/>
          <p:cNvSpPr txBox="1"/>
          <p:nvPr/>
        </p:nvSpPr>
        <p:spPr>
          <a:xfrm>
            <a:off x="1762714" y="4500691"/>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pic>
        <p:nvPicPr>
          <p:cNvPr id="20" name="Picture 1"/>
          <p:cNvPicPr>
            <a:picLocks noChangeAspect="1"/>
          </p:cNvPicPr>
          <p:nvPr/>
        </p:nvPicPr>
        <p:blipFill>
          <a:blip r:embed="rId5" cstate="print"/>
          <a:srcRect t="9776" b="15277"/>
          <a:stretch>
            <a:fillRect/>
          </a:stretch>
        </p:blipFill>
        <p:spPr bwMode="auto">
          <a:xfrm>
            <a:off x="902743" y="1169320"/>
            <a:ext cx="10386514" cy="4297680"/>
          </a:xfrm>
          <a:prstGeom prst="rect">
            <a:avLst/>
          </a:prstGeom>
          <a:noFill/>
          <a:ln w="9525">
            <a:noFill/>
            <a:miter lim="800000"/>
            <a:headEnd/>
            <a:tailEnd/>
          </a:ln>
        </p:spPr>
      </p:pic>
      <p:sp>
        <p:nvSpPr>
          <p:cNvPr id="21" name="Rectangle 20"/>
          <p:cNvSpPr/>
          <p:nvPr/>
        </p:nvSpPr>
        <p:spPr>
          <a:xfrm>
            <a:off x="3932935" y="6485992"/>
            <a:ext cx="7564583" cy="369332"/>
          </a:xfrm>
          <a:prstGeom prst="rect">
            <a:avLst/>
          </a:prstGeom>
        </p:spPr>
        <p:txBody>
          <a:bodyPr wrap="square">
            <a:spAutoFit/>
          </a:bodyPr>
          <a:lstStyle/>
          <a:p>
            <a:pPr marL="0" lvl="1"/>
            <a:r>
              <a:rPr lang="en-US" b="1" dirty="0" smtClean="0"/>
              <a:t>* </a:t>
            </a:r>
            <a:r>
              <a:rPr lang="en-US" dirty="0" smtClean="0"/>
              <a:t>List of Alternative names for each component can be found in this linked slide</a:t>
            </a:r>
            <a:endParaRPr lang="en-US" dirty="0"/>
          </a:p>
        </p:txBody>
      </p:sp>
      <p:sp>
        <p:nvSpPr>
          <p:cNvPr id="22" name="Right Arrow 21">
            <a:hlinkClick r:id="rId6" action="ppaction://hlinksldjump"/>
          </p:cNvPr>
          <p:cNvSpPr/>
          <p:nvPr/>
        </p:nvSpPr>
        <p:spPr>
          <a:xfrm>
            <a:off x="11540910" y="6525488"/>
            <a:ext cx="526473" cy="2493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134325796"/>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animBg="1"/>
      <p:bldP spid="3" grpId="0"/>
      <p:bldP spid="41" grpId="0" animBg="1"/>
      <p:bldP spid="43" grpId="0"/>
      <p:bldP spid="50" grpId="0"/>
      <p:bldP spid="21" grpId="0"/>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APIs:</a:t>
            </a:r>
            <a:endParaRPr lang="en-US" dirty="0"/>
          </a:p>
        </p:txBody>
      </p:sp>
      <p:sp>
        <p:nvSpPr>
          <p:cNvPr id="3" name="Content Placeholder 2"/>
          <p:cNvSpPr>
            <a:spLocks noGrp="1"/>
          </p:cNvSpPr>
          <p:nvPr>
            <p:ph idx="1"/>
          </p:nvPr>
        </p:nvSpPr>
        <p:spPr/>
        <p:txBody>
          <a:bodyPr>
            <a:normAutofit/>
          </a:bodyPr>
          <a:lstStyle/>
          <a:p>
            <a:r>
              <a:rPr lang="en-US" b="1" dirty="0" smtClean="0"/>
              <a:t>Synchronous: </a:t>
            </a:r>
          </a:p>
          <a:p>
            <a:pPr lvl="1"/>
            <a:r>
              <a:rPr lang="en-US" b="1" dirty="0" smtClean="0"/>
              <a:t>Call </a:t>
            </a:r>
            <a:r>
              <a:rPr lang="en-US" b="1" dirty="0"/>
              <a:t>Stack</a:t>
            </a:r>
            <a:r>
              <a:rPr lang="en-US" dirty="0"/>
              <a:t> manages </a:t>
            </a:r>
            <a:r>
              <a:rPr lang="en-US" dirty="0" smtClean="0"/>
              <a:t>sequential execution of </a:t>
            </a:r>
            <a:r>
              <a:rPr lang="en-US" dirty="0"/>
              <a:t>the </a:t>
            </a:r>
            <a:r>
              <a:rPr lang="en-US" dirty="0" smtClean="0"/>
              <a:t>code.</a:t>
            </a:r>
            <a:endParaRPr lang="en-US" dirty="0"/>
          </a:p>
          <a:p>
            <a:r>
              <a:rPr lang="en-US" b="1" dirty="0" smtClean="0"/>
              <a:t>Asynchronous:</a:t>
            </a:r>
            <a:r>
              <a:rPr lang="en-US" dirty="0" smtClean="0"/>
              <a:t> </a:t>
            </a:r>
          </a:p>
          <a:p>
            <a:pPr lvl="1"/>
            <a:r>
              <a:rPr lang="en-US" dirty="0" smtClean="0"/>
              <a:t>VM engine </a:t>
            </a:r>
            <a:r>
              <a:rPr lang="en-US" dirty="0"/>
              <a:t>interacts with external elements </a:t>
            </a:r>
            <a:r>
              <a:rPr lang="en-US" dirty="0" smtClean="0"/>
              <a:t>known as the </a:t>
            </a:r>
            <a:r>
              <a:rPr lang="en-US" b="1" dirty="0" smtClean="0">
                <a:solidFill>
                  <a:srgbClr val="FF0000"/>
                </a:solidFill>
              </a:rPr>
              <a:t>Browser</a:t>
            </a:r>
            <a:r>
              <a:rPr lang="en-US" b="1" dirty="0" smtClean="0"/>
              <a:t> APIs</a:t>
            </a:r>
            <a:r>
              <a:rPr lang="en-US" dirty="0" smtClean="0"/>
              <a:t>. </a:t>
            </a:r>
          </a:p>
          <a:p>
            <a:pPr lvl="1"/>
            <a:r>
              <a:rPr lang="en-US" dirty="0" smtClean="0"/>
              <a:t>The </a:t>
            </a:r>
            <a:r>
              <a:rPr lang="en-US" dirty="0"/>
              <a:t>Browser API provides interfaces and functions for web developers to interact with web applications, including tasks </a:t>
            </a:r>
            <a:r>
              <a:rPr lang="en-US" dirty="0" smtClean="0"/>
              <a:t>like: </a:t>
            </a:r>
          </a:p>
          <a:p>
            <a:pPr lvl="2"/>
            <a:r>
              <a:rPr lang="en-US" dirty="0" smtClean="0"/>
              <a:t>manipulating </a:t>
            </a:r>
            <a:r>
              <a:rPr lang="en-US" dirty="0"/>
              <a:t>the Document Object Model (DOM), </a:t>
            </a:r>
            <a:endParaRPr lang="en-US" dirty="0" smtClean="0"/>
          </a:p>
          <a:p>
            <a:pPr lvl="2"/>
            <a:r>
              <a:rPr lang="en-US" dirty="0" smtClean="0"/>
              <a:t>setting </a:t>
            </a:r>
            <a:r>
              <a:rPr lang="en-US" dirty="0"/>
              <a:t>timers, </a:t>
            </a:r>
            <a:endParaRPr lang="en-US" dirty="0" smtClean="0"/>
          </a:p>
          <a:p>
            <a:pPr lvl="2"/>
            <a:r>
              <a:rPr lang="en-US" dirty="0" smtClean="0"/>
              <a:t>making </a:t>
            </a:r>
            <a:r>
              <a:rPr lang="en-US" dirty="0"/>
              <a:t>AJAX requests, and more. </a:t>
            </a:r>
            <a:endParaRPr lang="en-US" dirty="0" smtClean="0"/>
          </a:p>
          <a:p>
            <a:pPr lvl="1"/>
            <a:r>
              <a:rPr lang="en-US" dirty="0" smtClean="0"/>
              <a:t>Not </a:t>
            </a:r>
            <a:r>
              <a:rPr lang="en-US" dirty="0"/>
              <a:t>native to JavaScript, </a:t>
            </a:r>
            <a:r>
              <a:rPr lang="en-US" dirty="0" smtClean="0"/>
              <a:t>enable dynamic </a:t>
            </a:r>
            <a:r>
              <a:rPr lang="en-US" dirty="0"/>
              <a:t>and interactive web applications.</a:t>
            </a:r>
          </a:p>
        </p:txBody>
      </p:sp>
      <p:sp>
        <p:nvSpPr>
          <p:cNvPr id="4" name="Rectangle 3"/>
          <p:cNvSpPr/>
          <p:nvPr/>
        </p:nvSpPr>
        <p:spPr>
          <a:xfrm>
            <a:off x="1787236" y="4627420"/>
            <a:ext cx="1842655" cy="3657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hlinkClick r:id="rId2" action="ppaction://hlinksldjump"/>
          </p:cNvPr>
          <p:cNvSpPr/>
          <p:nvPr/>
        </p:nvSpPr>
        <p:spPr>
          <a:xfrm>
            <a:off x="11540910" y="6525488"/>
            <a:ext cx="526473" cy="2493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8321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 presetClass="emph" presetSubtype="2" fill="hold" nodeType="withEffect">
                                  <p:stCondLst>
                                    <p:cond delay="0"/>
                                  </p:stCondLst>
                                  <p:childTnLst>
                                    <p:animClr clrSpc="rgb">
                                      <p:cBhvr override="childStyle">
                                        <p:cTn id="8" dur="500" fill="hold"/>
                                        <p:tgtEl>
                                          <p:spTgt spid="3">
                                            <p:txEl>
                                              <p:pRg st="6" end="6"/>
                                            </p:txEl>
                                          </p:spTgt>
                                        </p:tgtEl>
                                        <p:attrNameLst>
                                          <p:attrName>style.color</p:attrName>
                                        </p:attrNameLst>
                                      </p:cBhvr>
                                      <p:to>
                                        <a:srgbClr val="FF0000"/>
                                      </p:to>
                                    </p:animClr>
                                  </p:childTnLst>
                                </p:cTn>
                              </p:par>
                              <p:par>
                                <p:cTn id="9" presetID="5" presetClass="emph" presetSubtype="5" nodeType="withEffect">
                                  <p:stCondLst>
                                    <p:cond delay="0"/>
                                  </p:stCondLst>
                                  <p:childTnLst>
                                    <p:set>
                                      <p:cBhvr override="childStyle">
                                        <p:cTn id="10" dur="indefinite"/>
                                        <p:tgtEl>
                                          <p:spTgt spid="3">
                                            <p:txEl>
                                              <p:pRg st="6" end="6"/>
                                            </p:txEl>
                                          </p:spTgt>
                                        </p:tgtEl>
                                        <p:attrNameLst>
                                          <p:attrName>style.fontStyle</p:attrName>
                                        </p:attrNameLst>
                                      </p:cBhvr>
                                      <p:to>
                                        <p:strVal val="normal"/>
                                      </p:to>
                                    </p:set>
                                    <p:set>
                                      <p:cBhvr override="childStyle">
                                        <p:cTn id="11" dur="indefinite"/>
                                        <p:tgtEl>
                                          <p:spTgt spid="3">
                                            <p:txEl>
                                              <p:pRg st="6" end="6"/>
                                            </p:txEl>
                                          </p:spTgt>
                                        </p:tgtEl>
                                        <p:attrNameLst>
                                          <p:attrName>style.fontWeight</p:attrName>
                                        </p:attrNameLst>
                                      </p:cBhvr>
                                      <p:to>
                                        <p:strVal val="bold"/>
                                      </p:to>
                                    </p:set>
                                    <p:set>
                                      <p:cBhvr override="childStyle">
                                        <p:cTn id="12" dur="indefinite"/>
                                        <p:tgtEl>
                                          <p:spTgt spid="3">
                                            <p:txEl>
                                              <p:pRg st="6" end="6"/>
                                            </p:txEl>
                                          </p:spTgt>
                                        </p:tgtEl>
                                        <p:attrNameLst>
                                          <p:attrName>style.textDecorationUnderline</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5" name="TextBox 4"/>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Title 1"/>
          <p:cNvSpPr>
            <a:spLocks noGrp="1"/>
          </p:cNvSpPr>
          <p:nvPr>
            <p:ph type="title"/>
          </p:nvPr>
        </p:nvSpPr>
        <p:spPr>
          <a:xfrm>
            <a:off x="838200" y="-48768"/>
            <a:ext cx="10515600" cy="313509"/>
          </a:xfrm>
        </p:spPr>
        <p:txBody>
          <a:bodyPr>
            <a:noAutofit/>
          </a:bodyPr>
          <a:lstStyle/>
          <a:p>
            <a:r>
              <a:rPr lang="en-US" sz="1800" b="1" dirty="0" smtClean="0"/>
              <a:t>Example 2:</a:t>
            </a:r>
            <a:endParaRPr lang="en-US" sz="1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Synchronous Programming and JavaScript:</a:t>
            </a:r>
            <a:endParaRPr lang="en-US" dirty="0"/>
          </a:p>
        </p:txBody>
      </p:sp>
      <p:sp>
        <p:nvSpPr>
          <p:cNvPr id="3" name="Content Placeholder 2"/>
          <p:cNvSpPr>
            <a:spLocks noGrp="1"/>
          </p:cNvSpPr>
          <p:nvPr>
            <p:ph idx="1"/>
          </p:nvPr>
        </p:nvSpPr>
        <p:spPr/>
        <p:txBody>
          <a:bodyPr>
            <a:normAutofit lnSpcReduction="10000"/>
          </a:bodyPr>
          <a:lstStyle/>
          <a:p>
            <a:r>
              <a:rPr lang="en-US" b="1" u="sng" dirty="0" smtClean="0"/>
              <a:t>Sync </a:t>
            </a:r>
            <a:r>
              <a:rPr lang="en-US" b="1" u="sng" dirty="0" err="1" smtClean="0"/>
              <a:t>Prog</a:t>
            </a:r>
            <a:r>
              <a:rPr lang="en-US" dirty="0" smtClean="0"/>
              <a:t>: Executing code: </a:t>
            </a:r>
          </a:p>
          <a:p>
            <a:pPr lvl="1"/>
            <a:r>
              <a:rPr lang="en-US" dirty="0" smtClean="0"/>
              <a:t>sequentially, </a:t>
            </a:r>
          </a:p>
          <a:p>
            <a:pPr lvl="1"/>
            <a:r>
              <a:rPr lang="en-US" dirty="0" smtClean="0"/>
              <a:t>line by line, </a:t>
            </a:r>
          </a:p>
          <a:p>
            <a:pPr lvl="1"/>
            <a:r>
              <a:rPr lang="en-US" dirty="0" smtClean="0"/>
              <a:t>in the order it appears,</a:t>
            </a:r>
          </a:p>
          <a:p>
            <a:pPr lvl="1"/>
            <a:r>
              <a:rPr lang="en-US" dirty="0" smtClean="0"/>
              <a:t>Performing one operation at a time, </a:t>
            </a:r>
          </a:p>
          <a:p>
            <a:pPr lvl="1"/>
            <a:r>
              <a:rPr lang="en-US" dirty="0" smtClean="0"/>
              <a:t>While waiting for each task to finish before moving on to the next. </a:t>
            </a:r>
          </a:p>
          <a:p>
            <a:r>
              <a:rPr lang="en-US" b="1" u="sng" dirty="0" smtClean="0"/>
              <a:t>Single Threaded Language</a:t>
            </a:r>
            <a:r>
              <a:rPr lang="en-US" dirty="0" smtClean="0"/>
              <a:t>: Fundamental Characteristic of JavaScript. It means that JavaScript code runs in a single main thread =&gt; Sync </a:t>
            </a:r>
            <a:r>
              <a:rPr lang="en-US" dirty="0" err="1" smtClean="0"/>
              <a:t>Prog</a:t>
            </a:r>
            <a:r>
              <a:rPr lang="en-US" dirty="0" smtClean="0"/>
              <a:t>. </a:t>
            </a:r>
          </a:p>
          <a:p>
            <a:r>
              <a:rPr lang="en-US" b="1" u="sng" dirty="0" smtClean="0">
                <a:solidFill>
                  <a:srgbClr val="FF0000"/>
                </a:solidFill>
              </a:rPr>
              <a:t>CHALLENGE!</a:t>
            </a:r>
            <a:r>
              <a:rPr lang="en-US" dirty="0" smtClean="0"/>
              <a:t> =&gt; Time consuming tasks  =&gt; block the entire program =&gt; leading to unresponsive applications.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5" name="TextBox 4"/>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Rectangle 16"/>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18" name="Right Arrow 17"/>
          <p:cNvSpPr/>
          <p:nvPr/>
        </p:nvSpPr>
        <p:spPr>
          <a:xfrm>
            <a:off x="79022" y="239606"/>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08355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540327"/>
            <a:ext cx="2576945" cy="31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5" name="TextBox 4"/>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Rectangle 16"/>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19" name="Rectangle 18"/>
          <p:cNvSpPr/>
          <p:nvPr/>
        </p:nvSpPr>
        <p:spPr>
          <a:xfrm>
            <a:off x="5628132" y="3409799"/>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onsole.log(“Hi”)</a:t>
            </a:r>
            <a:endParaRPr lang="en-US" dirty="0"/>
          </a:p>
        </p:txBody>
      </p:sp>
      <p:sp>
        <p:nvSpPr>
          <p:cNvPr id="18" name="Right Arrow 17"/>
          <p:cNvSpPr/>
          <p:nvPr/>
        </p:nvSpPr>
        <p:spPr>
          <a:xfrm>
            <a:off x="79022" y="569389"/>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9087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2116" y="1080653"/>
            <a:ext cx="4426529"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5" name="TextBox 4"/>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Rectangle 16"/>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18" name="Rectangle 17"/>
          <p:cNvSpPr/>
          <p:nvPr/>
        </p:nvSpPr>
        <p:spPr>
          <a:xfrm>
            <a:off x="5628132" y="3409799"/>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setTimeout</a:t>
            </a:r>
            <a:r>
              <a:rPr lang="en-US" dirty="0" smtClean="0"/>
              <a:t> 5 (callback1)</a:t>
            </a:r>
            <a:endParaRPr lang="en-US" dirty="0"/>
          </a:p>
        </p:txBody>
      </p:sp>
      <p:grpSp>
        <p:nvGrpSpPr>
          <p:cNvPr id="20" name="Group 19"/>
          <p:cNvGrpSpPr/>
          <p:nvPr/>
        </p:nvGrpSpPr>
        <p:grpSpPr>
          <a:xfrm>
            <a:off x="11158210" y="693838"/>
            <a:ext cx="861193" cy="899268"/>
            <a:chOff x="11158210" y="693838"/>
            <a:chExt cx="861193" cy="899268"/>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35703" y="693838"/>
              <a:ext cx="529936" cy="529936"/>
            </a:xfrm>
            <a:prstGeom prst="rect">
              <a:avLst/>
            </a:prstGeom>
          </p:spPr>
        </p:pic>
        <p:sp>
          <p:nvSpPr>
            <p:cNvPr id="7" name="TextBox 6"/>
            <p:cNvSpPr txBox="1"/>
            <p:nvPr/>
          </p:nvSpPr>
          <p:spPr>
            <a:xfrm>
              <a:off x="11158210" y="1223774"/>
              <a:ext cx="861193" cy="369332"/>
            </a:xfrm>
            <a:prstGeom prst="rect">
              <a:avLst/>
            </a:prstGeom>
            <a:noFill/>
          </p:spPr>
          <p:txBody>
            <a:bodyPr wrap="square" rtlCol="0">
              <a:spAutoFit/>
            </a:bodyPr>
            <a:lstStyle/>
            <a:p>
              <a:r>
                <a:rPr lang="en-US" b="1" dirty="0" smtClean="0"/>
                <a:t>timer</a:t>
              </a:r>
              <a:endParaRPr lang="en-US" b="1" dirty="0"/>
            </a:p>
          </p:txBody>
        </p:sp>
      </p:grpSp>
      <p:sp>
        <p:nvSpPr>
          <p:cNvPr id="21" name="Right Arrow 20"/>
          <p:cNvSpPr/>
          <p:nvPr/>
        </p:nvSpPr>
        <p:spPr>
          <a:xfrm>
            <a:off x="79022" y="1094044"/>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8282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2.08333E-6 -1.85185E-6 L 0.24674 -0.39004 " pathEditMode="relative" rAng="0" ptsTypes="AA">
                                      <p:cBhvr>
                                        <p:cTn id="6" dur="1000" fill="hold"/>
                                        <p:tgtEl>
                                          <p:spTgt spid="18"/>
                                        </p:tgtEl>
                                        <p:attrNameLst>
                                          <p:attrName>ppt_x</p:attrName>
                                          <p:attrName>ppt_y</p:attrName>
                                        </p:attrNameLst>
                                      </p:cBhvr>
                                      <p:rCtr x="12331" y="-19514"/>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2116" y="2182368"/>
            <a:ext cx="4426529" cy="804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Rectangle 16"/>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18" name="Rectangle 17"/>
          <p:cNvSpPr/>
          <p:nvPr/>
        </p:nvSpPr>
        <p:spPr>
          <a:xfrm>
            <a:off x="8632992" y="712078"/>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setTimeout</a:t>
            </a:r>
            <a:r>
              <a:rPr lang="en-US" dirty="0" smtClean="0"/>
              <a:t> 5 (callback1)</a:t>
            </a:r>
            <a:endParaRPr lang="en-US" dirty="0"/>
          </a:p>
        </p:txBody>
      </p:sp>
      <p:grpSp>
        <p:nvGrpSpPr>
          <p:cNvPr id="20" name="Group 19"/>
          <p:cNvGrpSpPr/>
          <p:nvPr/>
        </p:nvGrpSpPr>
        <p:grpSpPr>
          <a:xfrm>
            <a:off x="11158210" y="693838"/>
            <a:ext cx="861193" cy="899268"/>
            <a:chOff x="11158210" y="693838"/>
            <a:chExt cx="861193" cy="899268"/>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35703" y="693838"/>
              <a:ext cx="529936" cy="529936"/>
            </a:xfrm>
            <a:prstGeom prst="rect">
              <a:avLst/>
            </a:prstGeom>
          </p:spPr>
        </p:pic>
        <p:sp>
          <p:nvSpPr>
            <p:cNvPr id="7" name="TextBox 6"/>
            <p:cNvSpPr txBox="1"/>
            <p:nvPr/>
          </p:nvSpPr>
          <p:spPr>
            <a:xfrm>
              <a:off x="11158210" y="1223774"/>
              <a:ext cx="861193" cy="369332"/>
            </a:xfrm>
            <a:prstGeom prst="rect">
              <a:avLst/>
            </a:prstGeom>
            <a:noFill/>
          </p:spPr>
          <p:txBody>
            <a:bodyPr wrap="square" rtlCol="0">
              <a:spAutoFit/>
            </a:bodyPr>
            <a:lstStyle/>
            <a:p>
              <a:r>
                <a:rPr lang="en-US" b="1" dirty="0" smtClean="0"/>
                <a:t>timer</a:t>
              </a:r>
              <a:endParaRPr lang="en-US" b="1" dirty="0"/>
            </a:p>
          </p:txBody>
        </p:sp>
      </p:grpSp>
      <p:sp>
        <p:nvSpPr>
          <p:cNvPr id="27" name="Rectangle 26"/>
          <p:cNvSpPr/>
          <p:nvPr/>
        </p:nvSpPr>
        <p:spPr>
          <a:xfrm>
            <a:off x="5628132" y="3409799"/>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setTimeout</a:t>
            </a:r>
            <a:r>
              <a:rPr lang="en-US" dirty="0" smtClean="0"/>
              <a:t> 0 (callback2)</a:t>
            </a:r>
            <a:endParaRPr lang="en-US" dirty="0"/>
          </a:p>
        </p:txBody>
      </p:sp>
      <p:sp>
        <p:nvSpPr>
          <p:cNvPr id="29" name="TextBox 28"/>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30" name="Right Arrow 29"/>
          <p:cNvSpPr/>
          <p:nvPr/>
        </p:nvSpPr>
        <p:spPr>
          <a:xfrm>
            <a:off x="79022" y="2218304"/>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11213678" y="1585488"/>
            <a:ext cx="861193" cy="899268"/>
            <a:chOff x="11158210" y="693838"/>
            <a:chExt cx="861193" cy="899268"/>
          </a:xfrm>
        </p:grpSpPr>
        <p:pic>
          <p:nvPicPr>
            <p:cNvPr id="32" name="Picture 3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35703" y="693838"/>
              <a:ext cx="529936" cy="529936"/>
            </a:xfrm>
            <a:prstGeom prst="rect">
              <a:avLst/>
            </a:prstGeom>
          </p:spPr>
        </p:pic>
        <p:sp>
          <p:nvSpPr>
            <p:cNvPr id="33" name="TextBox 32"/>
            <p:cNvSpPr txBox="1"/>
            <p:nvPr/>
          </p:nvSpPr>
          <p:spPr>
            <a:xfrm>
              <a:off x="11158210" y="1223774"/>
              <a:ext cx="861193" cy="369332"/>
            </a:xfrm>
            <a:prstGeom prst="rect">
              <a:avLst/>
            </a:prstGeom>
            <a:noFill/>
          </p:spPr>
          <p:txBody>
            <a:bodyPr wrap="square" rtlCol="0">
              <a:spAutoFit/>
            </a:bodyPr>
            <a:lstStyle/>
            <a:p>
              <a:r>
                <a:rPr lang="en-US" b="1" dirty="0" smtClean="0"/>
                <a:t>timer</a:t>
              </a:r>
              <a:endParaRPr lang="en-US" b="1" dirty="0"/>
            </a:p>
          </p:txBody>
        </p:sp>
      </p:grpSp>
    </p:spTree>
    <p:extLst>
      <p:ext uri="{BB962C8B-B14F-4D97-AF65-F5344CB8AC3E}">
        <p14:creationId xmlns:p14="http://schemas.microsoft.com/office/powerpoint/2010/main" xmlns="" val="13386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2.08333E-6 -1.85185E-6 L 0.24557 -0.275 " pathEditMode="relative" rAng="0" ptsTypes="AA">
                                      <p:cBhvr>
                                        <p:cTn id="11" dur="1000" fill="hold"/>
                                        <p:tgtEl>
                                          <p:spTgt spid="27"/>
                                        </p:tgtEl>
                                        <p:attrNameLst>
                                          <p:attrName>ppt_x</p:attrName>
                                          <p:attrName>ppt_y</p:attrName>
                                        </p:attrNameLst>
                                      </p:cBhvr>
                                      <p:rCtr x="123" y="-138"/>
                                    </p:animMotion>
                                  </p:childTnLst>
                                </p:cTn>
                              </p:par>
                              <p:par>
                                <p:cTn id="12" presetID="10" presetClass="entr" presetSubtype="0"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2116" y="3279648"/>
            <a:ext cx="4426529" cy="23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5" name="TextBox 4"/>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PIAIC Students</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Rectangle 16"/>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18" name="Rectangle 17"/>
          <p:cNvSpPr/>
          <p:nvPr/>
        </p:nvSpPr>
        <p:spPr>
          <a:xfrm>
            <a:off x="8632992" y="712078"/>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setTimeout</a:t>
            </a:r>
            <a:r>
              <a:rPr lang="en-US" dirty="0" smtClean="0"/>
              <a:t> 5 (callback1)</a:t>
            </a:r>
            <a:endParaRPr lang="en-US" dirty="0"/>
          </a:p>
        </p:txBody>
      </p:sp>
      <p:grpSp>
        <p:nvGrpSpPr>
          <p:cNvPr id="20" name="Group 19"/>
          <p:cNvGrpSpPr/>
          <p:nvPr/>
        </p:nvGrpSpPr>
        <p:grpSpPr>
          <a:xfrm>
            <a:off x="11158210" y="693838"/>
            <a:ext cx="861193" cy="899268"/>
            <a:chOff x="11158210" y="693838"/>
            <a:chExt cx="861193" cy="899268"/>
          </a:xfrm>
        </p:grpSpPr>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35703" y="693838"/>
              <a:ext cx="529936" cy="529936"/>
            </a:xfrm>
            <a:prstGeom prst="rect">
              <a:avLst/>
            </a:prstGeom>
          </p:spPr>
        </p:pic>
        <p:sp>
          <p:nvSpPr>
            <p:cNvPr id="7" name="TextBox 6"/>
            <p:cNvSpPr txBox="1"/>
            <p:nvPr/>
          </p:nvSpPr>
          <p:spPr>
            <a:xfrm>
              <a:off x="11158210" y="1223774"/>
              <a:ext cx="861193" cy="369332"/>
            </a:xfrm>
            <a:prstGeom prst="rect">
              <a:avLst/>
            </a:prstGeom>
            <a:noFill/>
          </p:spPr>
          <p:txBody>
            <a:bodyPr wrap="square" rtlCol="0">
              <a:spAutoFit/>
            </a:bodyPr>
            <a:lstStyle/>
            <a:p>
              <a:r>
                <a:rPr lang="en-US" b="1" dirty="0" smtClean="0"/>
                <a:t>timer</a:t>
              </a:r>
              <a:endParaRPr lang="en-US" b="1" dirty="0"/>
            </a:p>
          </p:txBody>
        </p:sp>
      </p:grpSp>
      <p:grpSp>
        <p:nvGrpSpPr>
          <p:cNvPr id="24" name="Group 23"/>
          <p:cNvGrpSpPr/>
          <p:nvPr/>
        </p:nvGrpSpPr>
        <p:grpSpPr>
          <a:xfrm>
            <a:off x="11213678" y="1585488"/>
            <a:ext cx="861193" cy="899268"/>
            <a:chOff x="11158210" y="693838"/>
            <a:chExt cx="861193" cy="899268"/>
          </a:xfrm>
        </p:grpSpPr>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35703" y="693838"/>
              <a:ext cx="529936" cy="529936"/>
            </a:xfrm>
            <a:prstGeom prst="rect">
              <a:avLst/>
            </a:prstGeom>
          </p:spPr>
        </p:pic>
        <p:sp>
          <p:nvSpPr>
            <p:cNvPr id="26" name="TextBox 25"/>
            <p:cNvSpPr txBox="1"/>
            <p:nvPr/>
          </p:nvSpPr>
          <p:spPr>
            <a:xfrm>
              <a:off x="11158210" y="1223774"/>
              <a:ext cx="861193" cy="369332"/>
            </a:xfrm>
            <a:prstGeom prst="rect">
              <a:avLst/>
            </a:prstGeom>
            <a:noFill/>
          </p:spPr>
          <p:txBody>
            <a:bodyPr wrap="square" rtlCol="0">
              <a:spAutoFit/>
            </a:bodyPr>
            <a:lstStyle/>
            <a:p>
              <a:r>
                <a:rPr lang="en-US" b="1" dirty="0" smtClean="0"/>
                <a:t>timer</a:t>
              </a:r>
              <a:endParaRPr lang="en-US" b="1" dirty="0"/>
            </a:p>
          </p:txBody>
        </p:sp>
      </p:grpSp>
      <p:sp>
        <p:nvSpPr>
          <p:cNvPr id="28" name="Rectangle 27"/>
          <p:cNvSpPr/>
          <p:nvPr/>
        </p:nvSpPr>
        <p:spPr>
          <a:xfrm>
            <a:off x="8654783" y="160753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setTimeout</a:t>
            </a:r>
            <a:r>
              <a:rPr lang="en-US" dirty="0" smtClean="0"/>
              <a:t> 0 (callback2)</a:t>
            </a:r>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246493" y="1563618"/>
            <a:ext cx="581294" cy="581294"/>
          </a:xfrm>
          <a:prstGeom prst="rect">
            <a:avLst/>
          </a:prstGeom>
        </p:spPr>
      </p:pic>
      <p:sp>
        <p:nvSpPr>
          <p:cNvPr id="32" name="Rectangle 31"/>
          <p:cNvSpPr/>
          <p:nvPr/>
        </p:nvSpPr>
        <p:spPr>
          <a:xfrm>
            <a:off x="5628132" y="3409799"/>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onsole.log(“PIAIC Stud”)</a:t>
            </a:r>
            <a:endParaRPr lang="en-US" dirty="0"/>
          </a:p>
        </p:txBody>
      </p:sp>
      <p:sp>
        <p:nvSpPr>
          <p:cNvPr id="33" name="Right Arrow 32"/>
          <p:cNvSpPr/>
          <p:nvPr/>
        </p:nvSpPr>
        <p:spPr>
          <a:xfrm>
            <a:off x="79022" y="3297596"/>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188809" y="5624601"/>
            <a:ext cx="1564400" cy="7873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allback2</a:t>
            </a:r>
            <a:endParaRPr lang="en-US" dirty="0"/>
          </a:p>
        </p:txBody>
      </p:sp>
    </p:spTree>
    <p:extLst>
      <p:ext uri="{BB962C8B-B14F-4D97-AF65-F5344CB8AC3E}">
        <p14:creationId xmlns:p14="http://schemas.microsoft.com/office/powerpoint/2010/main" xmlns="" val="439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par>
                          <p:cTn id="23" fill="hold">
                            <p:stCondLst>
                              <p:cond delay="0"/>
                            </p:stCondLst>
                            <p:childTnLst>
                              <p:par>
                                <p:cTn id="24" presetID="42" presetClass="exit" presetSubtype="0" fill="hold" nodeType="afterEffect">
                                  <p:stCondLst>
                                    <p:cond delay="0"/>
                                  </p:stCondLst>
                                  <p:childTnLst>
                                    <p:animEffect transition="out" filter="fade">
                                      <p:cBhvr>
                                        <p:cTn id="25" dur="1000"/>
                                        <p:tgtEl>
                                          <p:spTgt spid="24"/>
                                        </p:tgtEl>
                                      </p:cBhvr>
                                    </p:animEffect>
                                    <p:anim calcmode="lin" valueType="num">
                                      <p:cBhvr>
                                        <p:cTn id="26" dur="1000"/>
                                        <p:tgtEl>
                                          <p:spTgt spid="24"/>
                                        </p:tgtEl>
                                        <p:attrNameLst>
                                          <p:attrName>ppt_x</p:attrName>
                                        </p:attrNameLst>
                                      </p:cBhvr>
                                      <p:tavLst>
                                        <p:tav tm="0">
                                          <p:val>
                                            <p:strVal val="ppt_x"/>
                                          </p:val>
                                        </p:tav>
                                        <p:tav tm="100000">
                                          <p:val>
                                            <p:strVal val="ppt_x"/>
                                          </p:val>
                                        </p:tav>
                                      </p:tavLst>
                                    </p:anim>
                                    <p:anim calcmode="lin" valueType="num">
                                      <p:cBhvr>
                                        <p:cTn id="27" dur="1000"/>
                                        <p:tgtEl>
                                          <p:spTgt spid="24"/>
                                        </p:tgtEl>
                                        <p:attrNameLst>
                                          <p:attrName>ppt_y</p:attrName>
                                        </p:attrNameLst>
                                      </p:cBhvr>
                                      <p:tavLst>
                                        <p:tav tm="0">
                                          <p:val>
                                            <p:strVal val="ppt_y"/>
                                          </p:val>
                                        </p:tav>
                                        <p:tav tm="100000">
                                          <p:val>
                                            <p:strVal val="ppt_y+.1"/>
                                          </p:val>
                                        </p:tav>
                                      </p:tavLst>
                                    </p:anim>
                                    <p:set>
                                      <p:cBhvr>
                                        <p:cTn id="28" dur="1" fill="hold">
                                          <p:stCondLst>
                                            <p:cond delay="999"/>
                                          </p:stCondLst>
                                        </p:cTn>
                                        <p:tgtEl>
                                          <p:spTgt spid="24"/>
                                        </p:tgtEl>
                                        <p:attrNameLst>
                                          <p:attrName>style.visibility</p:attrName>
                                        </p:attrNameLst>
                                      </p:cBhvr>
                                      <p:to>
                                        <p:strVal val="hidden"/>
                                      </p:to>
                                    </p:set>
                                  </p:childTnLst>
                                </p:cTn>
                              </p:par>
                            </p:childTnLst>
                          </p:cTn>
                        </p:par>
                        <p:par>
                          <p:cTn id="29" fill="hold">
                            <p:stCondLst>
                              <p:cond delay="1000"/>
                            </p:stCondLst>
                            <p:childTnLst>
                              <p:par>
                                <p:cTn id="30" presetID="1" presetClass="exit" presetSubtype="0" fill="hold" grpId="1" nodeType="afterEffect">
                                  <p:stCondLst>
                                    <p:cond delay="0"/>
                                  </p:stCondLst>
                                  <p:childTnLst>
                                    <p:set>
                                      <p:cBhvr>
                                        <p:cTn id="31" dur="1" fill="hold">
                                          <p:stCondLst>
                                            <p:cond delay="0"/>
                                          </p:stCondLst>
                                        </p:cTn>
                                        <p:tgtEl>
                                          <p:spTgt spid="32"/>
                                        </p:tgtEl>
                                        <p:attrNameLst>
                                          <p:attrName>style.visibility</p:attrName>
                                        </p:attrNameLst>
                                      </p:cBhvr>
                                      <p:to>
                                        <p:strVal val="hidden"/>
                                      </p:to>
                                    </p:set>
                                  </p:childTnLst>
                                </p:cTn>
                              </p:par>
                              <p:par>
                                <p:cTn id="32" presetID="1" presetClass="exit"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childTnLst>
                          </p:cTn>
                        </p:par>
                        <p:par>
                          <p:cTn id="34" fill="hold">
                            <p:stCondLst>
                              <p:cond delay="1000"/>
                            </p:stCondLst>
                            <p:childTnLst>
                              <p:par>
                                <p:cTn id="35" presetID="42" presetClass="path" presetSubtype="0" accel="50000" decel="50000" fill="hold" grpId="0" nodeType="afterEffect">
                                  <p:stCondLst>
                                    <p:cond delay="0"/>
                                  </p:stCondLst>
                                  <p:childTnLst>
                                    <p:animMotion origin="layout" path="M 5E-6 -3.7037E-7 L -0.15795 0.6081 " pathEditMode="relative" rAng="0" ptsTypes="AA">
                                      <p:cBhvr>
                                        <p:cTn id="36" dur="2000" fill="hold"/>
                                        <p:tgtEl>
                                          <p:spTgt spid="28"/>
                                        </p:tgtEl>
                                        <p:attrNameLst>
                                          <p:attrName>ppt_x</p:attrName>
                                          <p:attrName>ppt_y</p:attrName>
                                        </p:attrNameLst>
                                      </p:cBhvr>
                                      <p:rCtr x="-79" y="304"/>
                                    </p:animMotion>
                                  </p:childTnLst>
                                </p:cTn>
                              </p:par>
                            </p:childTnLst>
                          </p:cTn>
                        </p:par>
                        <p:par>
                          <p:cTn id="37" fill="hold">
                            <p:stCondLst>
                              <p:cond delay="3000"/>
                            </p:stCondLst>
                            <p:childTnLst>
                              <p:par>
                                <p:cTn id="38" presetID="1" presetClass="exit" presetSubtype="0" fill="hold" grpId="1" nodeType="afterEffect">
                                  <p:stCondLst>
                                    <p:cond delay="0"/>
                                  </p:stCondLst>
                                  <p:childTnLst>
                                    <p:set>
                                      <p:cBhvr>
                                        <p:cTn id="39" dur="1" fill="hold">
                                          <p:stCondLst>
                                            <p:cond delay="0"/>
                                          </p:stCondLst>
                                        </p:cTn>
                                        <p:tgtEl>
                                          <p:spTgt spid="28"/>
                                        </p:tgtEl>
                                        <p:attrNameLst>
                                          <p:attrName>style.visibility</p:attrName>
                                        </p:attrNameLst>
                                      </p:cBhvr>
                                      <p:to>
                                        <p:strVal val="hidden"/>
                                      </p:to>
                                    </p:set>
                                  </p:childTnLst>
                                </p:cTn>
                              </p:par>
                            </p:childTnLst>
                          </p:cTn>
                        </p:par>
                        <p:par>
                          <p:cTn id="40" fill="hold">
                            <p:stCondLst>
                              <p:cond delay="3000"/>
                            </p:stCondLst>
                            <p:childTnLst>
                              <p:par>
                                <p:cTn id="41" presetID="1" presetClass="exit" presetSubtype="0" fill="hold" nodeType="afterEffect">
                                  <p:stCondLst>
                                    <p:cond delay="0"/>
                                  </p:stCondLst>
                                  <p:childTnLst>
                                    <p:set>
                                      <p:cBhvr>
                                        <p:cTn id="42" dur="1" fill="hold">
                                          <p:stCondLst>
                                            <p:cond delay="0"/>
                                          </p:stCondLst>
                                        </p:cTn>
                                        <p:tgtEl>
                                          <p:spTgt spid="30"/>
                                        </p:tgtEl>
                                        <p:attrNameLst>
                                          <p:attrName>style.visibility</p:attrName>
                                        </p:attrNameLst>
                                      </p:cBhvr>
                                      <p:to>
                                        <p:strVal val="hidden"/>
                                      </p:to>
                                    </p:set>
                                  </p:childTnLst>
                                </p:cTn>
                              </p:par>
                            </p:childTnLst>
                          </p:cTn>
                        </p:par>
                        <p:par>
                          <p:cTn id="43" fill="hold">
                            <p:stCondLst>
                              <p:cond delay="3000"/>
                            </p:stCondLst>
                            <p:childTnLst>
                              <p:par>
                                <p:cTn id="44" presetID="1"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animBg="1"/>
      <p:bldP spid="28" grpId="1" animBg="1"/>
      <p:bldP spid="32" grpId="0" animBg="1"/>
      <p:bldP spid="32" grpId="1"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Rectangle 16"/>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18" name="Rectangle 17"/>
          <p:cNvSpPr/>
          <p:nvPr/>
        </p:nvSpPr>
        <p:spPr>
          <a:xfrm>
            <a:off x="8632992" y="712078"/>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setTimeout</a:t>
            </a:r>
            <a:r>
              <a:rPr lang="en-US" dirty="0" smtClean="0"/>
              <a:t> 5 (callback1)</a:t>
            </a:r>
            <a:endParaRPr lang="en-US" dirty="0"/>
          </a:p>
        </p:txBody>
      </p:sp>
      <p:sp>
        <p:nvSpPr>
          <p:cNvPr id="31" name="Rectangle 30"/>
          <p:cNvSpPr/>
          <p:nvPr/>
        </p:nvSpPr>
        <p:spPr>
          <a:xfrm>
            <a:off x="7188809" y="5624601"/>
            <a:ext cx="1564400" cy="7873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allback2</a:t>
            </a:r>
            <a:endParaRPr lang="en-US" dirty="0"/>
          </a:p>
        </p:txBody>
      </p:sp>
      <p:sp>
        <p:nvSpPr>
          <p:cNvPr id="27" name="TextBox 26"/>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PIAIC Students</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grpSp>
        <p:nvGrpSpPr>
          <p:cNvPr id="23" name="Group 22"/>
          <p:cNvGrpSpPr/>
          <p:nvPr/>
        </p:nvGrpSpPr>
        <p:grpSpPr>
          <a:xfrm>
            <a:off x="11172113" y="698768"/>
            <a:ext cx="861193" cy="899268"/>
            <a:chOff x="11158210" y="693838"/>
            <a:chExt cx="861193" cy="899268"/>
          </a:xfrm>
        </p:grpSpPr>
        <p:pic>
          <p:nvPicPr>
            <p:cNvPr id="24" name="Picture 2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35703" y="693838"/>
              <a:ext cx="529936" cy="529936"/>
            </a:xfrm>
            <a:prstGeom prst="rect">
              <a:avLst/>
            </a:prstGeom>
          </p:spPr>
        </p:pic>
        <p:sp>
          <p:nvSpPr>
            <p:cNvPr id="25" name="TextBox 24"/>
            <p:cNvSpPr txBox="1"/>
            <p:nvPr/>
          </p:nvSpPr>
          <p:spPr>
            <a:xfrm>
              <a:off x="11158210" y="1223774"/>
              <a:ext cx="861193" cy="369332"/>
            </a:xfrm>
            <a:prstGeom prst="rect">
              <a:avLst/>
            </a:prstGeom>
            <a:noFill/>
          </p:spPr>
          <p:txBody>
            <a:bodyPr wrap="square" rtlCol="0">
              <a:spAutoFit/>
            </a:bodyPr>
            <a:lstStyle/>
            <a:p>
              <a:r>
                <a:rPr lang="en-US" b="1" dirty="0" smtClean="0"/>
                <a:t>timer</a:t>
              </a:r>
              <a:endParaRPr lang="en-US" b="1" dirty="0"/>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204928" y="676898"/>
            <a:ext cx="581294" cy="581294"/>
          </a:xfrm>
          <a:prstGeom prst="rect">
            <a:avLst/>
          </a:prstGeom>
        </p:spPr>
      </p:pic>
      <p:sp>
        <p:nvSpPr>
          <p:cNvPr id="28" name="Rectangle 27"/>
          <p:cNvSpPr/>
          <p:nvPr/>
        </p:nvSpPr>
        <p:spPr>
          <a:xfrm>
            <a:off x="8989954" y="5624596"/>
            <a:ext cx="1564400" cy="7873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callback1</a:t>
            </a:r>
            <a:endParaRPr lang="en-US" dirty="0"/>
          </a:p>
        </p:txBody>
      </p:sp>
    </p:spTree>
    <p:extLst>
      <p:ext uri="{BB962C8B-B14F-4D97-AF65-F5344CB8AC3E}">
        <p14:creationId xmlns:p14="http://schemas.microsoft.com/office/powerpoint/2010/main" xmlns="" val="367478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par>
                          <p:cTn id="12" fill="hold">
                            <p:stCondLst>
                              <p:cond delay="0"/>
                            </p:stCondLst>
                            <p:childTnLst>
                              <p:par>
                                <p:cTn id="13" presetID="42" presetClass="exit" presetSubtype="0" fill="hold" nodeType="afterEffect">
                                  <p:stCondLst>
                                    <p:cond delay="0"/>
                                  </p:stCondLst>
                                  <p:childTnLst>
                                    <p:animEffect transition="out" filter="fade">
                                      <p:cBhvr>
                                        <p:cTn id="14" dur="1000"/>
                                        <p:tgtEl>
                                          <p:spTgt spid="23"/>
                                        </p:tgtEl>
                                      </p:cBhvr>
                                    </p:animEffect>
                                    <p:anim calcmode="lin" valueType="num">
                                      <p:cBhvr>
                                        <p:cTn id="15" dur="1000"/>
                                        <p:tgtEl>
                                          <p:spTgt spid="23"/>
                                        </p:tgtEl>
                                        <p:attrNameLst>
                                          <p:attrName>ppt_x</p:attrName>
                                        </p:attrNameLst>
                                      </p:cBhvr>
                                      <p:tavLst>
                                        <p:tav tm="0">
                                          <p:val>
                                            <p:strVal val="ppt_x"/>
                                          </p:val>
                                        </p:tav>
                                        <p:tav tm="100000">
                                          <p:val>
                                            <p:strVal val="ppt_x"/>
                                          </p:val>
                                        </p:tav>
                                      </p:tavLst>
                                    </p:anim>
                                    <p:anim calcmode="lin" valueType="num">
                                      <p:cBhvr>
                                        <p:cTn id="16" dur="1000"/>
                                        <p:tgtEl>
                                          <p:spTgt spid="23"/>
                                        </p:tgtEl>
                                        <p:attrNameLst>
                                          <p:attrName>ppt_y</p:attrName>
                                        </p:attrNameLst>
                                      </p:cBhvr>
                                      <p:tavLst>
                                        <p:tav tm="0">
                                          <p:val>
                                            <p:strVal val="ppt_y"/>
                                          </p:val>
                                        </p:tav>
                                        <p:tav tm="100000">
                                          <p:val>
                                            <p:strVal val="ppt_y+.1"/>
                                          </p:val>
                                        </p:tav>
                                      </p:tavLst>
                                    </p:anim>
                                    <p:set>
                                      <p:cBhvr>
                                        <p:cTn id="17" dur="1" fill="hold">
                                          <p:stCondLst>
                                            <p:cond delay="999"/>
                                          </p:stCondLst>
                                        </p:cTn>
                                        <p:tgtEl>
                                          <p:spTgt spid="2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2.29167E-6 -4.81481E-6 L -0.01133 0.74422 " pathEditMode="relative" rAng="0" ptsTypes="AA">
                                      <p:cBhvr>
                                        <p:cTn id="21" dur="1000" fill="hold"/>
                                        <p:tgtEl>
                                          <p:spTgt spid="18"/>
                                        </p:tgtEl>
                                        <p:attrNameLst>
                                          <p:attrName>ppt_x</p:attrName>
                                          <p:attrName>ppt_y</p:attrName>
                                        </p:attrNameLst>
                                      </p:cBhvr>
                                      <p:rCtr x="-6" y="372"/>
                                    </p:animMotion>
                                  </p:childTnLst>
                                </p:cTn>
                              </p:par>
                            </p:childTnLst>
                          </p:cTn>
                        </p:par>
                        <p:par>
                          <p:cTn id="22" fill="hold">
                            <p:stCondLst>
                              <p:cond delay="1000"/>
                            </p:stCondLst>
                            <p:childTnLst>
                              <p:par>
                                <p:cTn id="23" presetID="1" presetClass="exit"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par>
                          <p:cTn id="25" fill="hold">
                            <p:stCondLst>
                              <p:cond delay="1000"/>
                            </p:stCondLst>
                            <p:childTnLst>
                              <p:par>
                                <p:cTn id="26" presetID="1" presetClass="exit" presetSubtype="0" fill="hold" nodeType="afterEffect">
                                  <p:stCondLst>
                                    <p:cond delay="0"/>
                                  </p:stCondLst>
                                  <p:childTnLst>
                                    <p:set>
                                      <p:cBhvr>
                                        <p:cTn id="27" dur="1" fill="hold">
                                          <p:stCondLst>
                                            <p:cond delay="0"/>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5" presetClass="path" presetSubtype="0" accel="50000" decel="50000" fill="hold" grpId="0" nodeType="clickEffect">
                                  <p:stCondLst>
                                    <p:cond delay="0"/>
                                  </p:stCondLst>
                                  <p:childTnLst>
                                    <p:animMotion origin="layout" path="M 0 0  L -0.25 0  E" pathEditMode="relative" ptsTypes="">
                                      <p:cBhvr>
                                        <p:cTn id="35" dur="2000" fill="hold"/>
                                        <p:tgtEl>
                                          <p:spTgt spid="2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8" grpId="1" animBg="1"/>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latin typeface="Neutra Text TF Alt" panose="02000000000000000000" pitchFamily="2" charset="0"/>
              </a:rPr>
              <a:t>WHAT DOES                             DO ?</a:t>
            </a:r>
            <a:endParaRPr lang="en-US" sz="5400" dirty="0">
              <a:latin typeface="Neutra Text TF Alt" panose="02000000000000000000" pitchFamily="2" charset="0"/>
            </a:endParaRPr>
          </a:p>
        </p:txBody>
      </p:sp>
      <p:sp>
        <p:nvSpPr>
          <p:cNvPr id="3" name="Content Placeholder 2"/>
          <p:cNvSpPr>
            <a:spLocks noGrp="1"/>
          </p:cNvSpPr>
          <p:nvPr>
            <p:ph idx="1"/>
          </p:nvPr>
        </p:nvSpPr>
        <p:spPr>
          <a:xfrm>
            <a:off x="488374" y="2209394"/>
            <a:ext cx="11260282" cy="4385369"/>
          </a:xfrm>
        </p:spPr>
        <p:txBody>
          <a:bodyPr>
            <a:noAutofit/>
          </a:bodyPr>
          <a:lstStyle/>
          <a:p>
            <a:r>
              <a:rPr lang="en-US" sz="3200" b="1" dirty="0" smtClean="0"/>
              <a:t>Asynchronous:</a:t>
            </a:r>
          </a:p>
          <a:p>
            <a:pPr lvl="1"/>
            <a:r>
              <a:rPr lang="en-US" sz="2800" b="1" dirty="0" smtClean="0"/>
              <a:t>Event loop</a:t>
            </a:r>
            <a:r>
              <a:rPr lang="en-US" sz="2800" dirty="0" smtClean="0"/>
              <a:t> continuously checks the </a:t>
            </a:r>
            <a:r>
              <a:rPr lang="en-US" sz="2800" b="1" dirty="0" smtClean="0"/>
              <a:t>Call Stack</a:t>
            </a:r>
            <a:r>
              <a:rPr lang="en-US" sz="2800" dirty="0" smtClean="0"/>
              <a:t> and the </a:t>
            </a:r>
            <a:r>
              <a:rPr lang="en-US" sz="2800" b="1" dirty="0" smtClean="0"/>
              <a:t>Callback Queue.</a:t>
            </a:r>
          </a:p>
          <a:p>
            <a:pPr lvl="1"/>
            <a:r>
              <a:rPr lang="en-US" sz="2800" dirty="0" smtClean="0">
                <a:solidFill>
                  <a:srgbClr val="FF0000"/>
                </a:solidFill>
              </a:rPr>
              <a:t>If the </a:t>
            </a:r>
            <a:r>
              <a:rPr lang="en-US" sz="2800" b="1" dirty="0" smtClean="0">
                <a:solidFill>
                  <a:srgbClr val="FF0000"/>
                </a:solidFill>
              </a:rPr>
              <a:t>Stack</a:t>
            </a:r>
            <a:r>
              <a:rPr lang="en-US" sz="2800" dirty="0" smtClean="0">
                <a:solidFill>
                  <a:srgbClr val="FF0000"/>
                </a:solidFill>
              </a:rPr>
              <a:t> is empty</a:t>
            </a:r>
            <a:r>
              <a:rPr lang="en-US" sz="2800" dirty="0" smtClean="0"/>
              <a:t>, it takes the first element (pending task) in the </a:t>
            </a:r>
            <a:r>
              <a:rPr lang="en-US" sz="2800" b="1" dirty="0" smtClean="0"/>
              <a:t>Callback Queue</a:t>
            </a:r>
            <a:r>
              <a:rPr lang="en-US" sz="2800" dirty="0" smtClean="0"/>
              <a:t>, and pushes it into the </a:t>
            </a:r>
            <a:r>
              <a:rPr lang="en-US" sz="2800" b="1" dirty="0" smtClean="0"/>
              <a:t>Stack </a:t>
            </a:r>
            <a:r>
              <a:rPr lang="en-US" sz="2800" dirty="0" smtClean="0"/>
              <a:t>(processing in a non-blocking manner).</a:t>
            </a:r>
          </a:p>
          <a:p>
            <a:pPr lvl="1"/>
            <a:r>
              <a:rPr lang="en-US" sz="2800" dirty="0" smtClean="0"/>
              <a:t>Event Loop empties in </a:t>
            </a:r>
            <a:r>
              <a:rPr lang="en-US" sz="2800" b="1" dirty="0" smtClean="0">
                <a:solidFill>
                  <a:srgbClr val="FF0000"/>
                </a:solidFill>
              </a:rPr>
              <a:t>F</a:t>
            </a:r>
            <a:r>
              <a:rPr lang="en-US" sz="2800" dirty="0" smtClean="0"/>
              <a:t>irst </a:t>
            </a:r>
            <a:r>
              <a:rPr lang="en-US" sz="2800" b="1" dirty="0" smtClean="0">
                <a:solidFill>
                  <a:srgbClr val="FF0000"/>
                </a:solidFill>
              </a:rPr>
              <a:t>I</a:t>
            </a:r>
            <a:r>
              <a:rPr lang="en-US" sz="2800" dirty="0" smtClean="0"/>
              <a:t>n </a:t>
            </a:r>
            <a:r>
              <a:rPr lang="en-US" sz="2800" b="1" dirty="0" smtClean="0">
                <a:solidFill>
                  <a:srgbClr val="FF0000"/>
                </a:solidFill>
              </a:rPr>
              <a:t>F</a:t>
            </a:r>
            <a:r>
              <a:rPr lang="en-US" sz="2800" dirty="0" smtClean="0"/>
              <a:t>irst </a:t>
            </a:r>
            <a:r>
              <a:rPr lang="en-US" sz="2800" b="1" dirty="0" smtClean="0">
                <a:solidFill>
                  <a:srgbClr val="FF0000"/>
                </a:solidFill>
              </a:rPr>
              <a:t>O</a:t>
            </a:r>
            <a:r>
              <a:rPr lang="en-US" sz="2800" dirty="0" smtClean="0"/>
              <a:t>ut order.</a:t>
            </a:r>
          </a:p>
          <a:p>
            <a:r>
              <a:rPr lang="en-US" dirty="0" smtClean="0"/>
              <a:t>Although </a:t>
            </a:r>
            <a:r>
              <a:rPr lang="en-US" dirty="0"/>
              <a:t>JavaScript is inherently single-threaded, the Event Loop provides a means for it to behave in a multi-threaded fashion, supporting asynchronous calls effectively. </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62458" y="537902"/>
            <a:ext cx="1000789" cy="1000789"/>
          </a:xfrm>
          <a:prstGeom prst="rect">
            <a:avLst/>
          </a:prstGeom>
        </p:spPr>
      </p:pic>
      <p:sp>
        <p:nvSpPr>
          <p:cNvPr id="5" name="TextBox 4"/>
          <p:cNvSpPr txBox="1"/>
          <p:nvPr/>
        </p:nvSpPr>
        <p:spPr>
          <a:xfrm>
            <a:off x="5278583" y="161134"/>
            <a:ext cx="2441863" cy="1754326"/>
          </a:xfrm>
          <a:prstGeom prst="rect">
            <a:avLst/>
          </a:prstGeom>
          <a:noFill/>
        </p:spPr>
        <p:txBody>
          <a:bodyPr wrap="square" rtlCol="0">
            <a:spAutoFit/>
          </a:bodyPr>
          <a:lstStyle/>
          <a:p>
            <a:r>
              <a:rPr lang="en-US" sz="5400" dirty="0" smtClean="0">
                <a:solidFill>
                  <a:srgbClr val="FF0000"/>
                </a:solidFill>
                <a:latin typeface="Neutra Text TF Alt" panose="02000000000000000000" pitchFamily="2" charset="0"/>
              </a:rPr>
              <a:t>EVENT LOOP</a:t>
            </a:r>
            <a:endParaRPr lang="en-US" sz="5400" dirty="0">
              <a:solidFill>
                <a:srgbClr val="FF0000"/>
              </a:solidFill>
              <a:latin typeface="Neutra Text TF Alt" panose="02000000000000000000" pitchFamily="2" charset="0"/>
            </a:endParaRPr>
          </a:p>
        </p:txBody>
      </p:sp>
      <p:sp>
        <p:nvSpPr>
          <p:cNvPr id="6" name="Rectangle 5"/>
          <p:cNvSpPr/>
          <p:nvPr/>
        </p:nvSpPr>
        <p:spPr>
          <a:xfrm>
            <a:off x="5175812" y="161134"/>
            <a:ext cx="3387435" cy="18754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3077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repeatCount="indefinite"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p:val>
                                            <p:fltVal val="0"/>
                                          </p:val>
                                        </p:tav>
                                        <p:tav tm="100000">
                                          <p:val>
                                            <p:strVal val="#ppt_w"/>
                                          </p:val>
                                        </p:tav>
                                      </p:tavLst>
                                    </p:anim>
                                    <p:anim calcmode="lin" valueType="num">
                                      <p:cBhvr>
                                        <p:cTn id="8" dur="3000" fill="hold"/>
                                        <p:tgtEl>
                                          <p:spTgt spid="4"/>
                                        </p:tgtEl>
                                        <p:attrNameLst>
                                          <p:attrName>ppt_h</p:attrName>
                                        </p:attrNameLst>
                                      </p:cBhvr>
                                      <p:tavLst>
                                        <p:tav tm="0">
                                          <p:val>
                                            <p:fltVal val="0"/>
                                          </p:val>
                                        </p:tav>
                                        <p:tav tm="100000">
                                          <p:val>
                                            <p:strVal val="#ppt_h"/>
                                          </p:val>
                                        </p:tav>
                                      </p:tavLst>
                                    </p:anim>
                                    <p:anim calcmode="lin" valueType="num">
                                      <p:cBhvr>
                                        <p:cTn id="9" dur="3000" fill="hold"/>
                                        <p:tgtEl>
                                          <p:spTgt spid="4"/>
                                        </p:tgtEl>
                                        <p:attrNameLst>
                                          <p:attrName>style.rotation</p:attrName>
                                        </p:attrNameLst>
                                      </p:cBhvr>
                                      <p:tavLst>
                                        <p:tav tm="0">
                                          <p:val>
                                            <p:fltVal val="360"/>
                                          </p:val>
                                        </p:tav>
                                        <p:tav tm="100000">
                                          <p:val>
                                            <p:fltVal val="0"/>
                                          </p:val>
                                        </p:tav>
                                      </p:tavLst>
                                    </p:anim>
                                    <p:animEffect transition="in" filter="fade">
                                      <p:cBhvr>
                                        <p:cTn id="10" dur="3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22116" y="2470179"/>
            <a:ext cx="4426529" cy="23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31" name="Rectangle 30"/>
          <p:cNvSpPr/>
          <p:nvPr/>
        </p:nvSpPr>
        <p:spPr>
          <a:xfrm>
            <a:off x="7188809" y="5624601"/>
            <a:ext cx="1564400" cy="7873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allback2</a:t>
            </a:r>
            <a:endParaRPr lang="en-US" dirty="0"/>
          </a:p>
        </p:txBody>
      </p:sp>
      <p:sp>
        <p:nvSpPr>
          <p:cNvPr id="27" name="TextBox 26"/>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PIAIC </a:t>
            </a:r>
            <a:r>
              <a:rPr lang="en-US" dirty="0" smtClean="0">
                <a:latin typeface="Courier New" panose="02070309020205020404" pitchFamily="49" charset="0"/>
                <a:cs typeface="Courier New" panose="02070309020205020404" pitchFamily="49" charset="0"/>
              </a:rPr>
              <a:t>Students</a:t>
            </a: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all</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19" name="Rectangle 18"/>
          <p:cNvSpPr/>
          <p:nvPr/>
        </p:nvSpPr>
        <p:spPr>
          <a:xfrm>
            <a:off x="8989954" y="5624596"/>
            <a:ext cx="1564400" cy="7873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callback1</a:t>
            </a:r>
            <a:endParaRPr lang="en-US" dirty="0"/>
          </a:p>
        </p:txBody>
      </p:sp>
      <p:sp>
        <p:nvSpPr>
          <p:cNvPr id="23" name="Rectangle 22"/>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console.log</a:t>
            </a:r>
            <a:r>
              <a:rPr lang="en-US" dirty="0" smtClean="0"/>
              <a:t>(“all”)</a:t>
            </a:r>
            <a:endParaRPr lang="en-US" dirty="0"/>
          </a:p>
        </p:txBody>
      </p:sp>
      <p:sp>
        <p:nvSpPr>
          <p:cNvPr id="24" name="Right Arrow 23"/>
          <p:cNvSpPr/>
          <p:nvPr/>
        </p:nvSpPr>
        <p:spPr>
          <a:xfrm>
            <a:off x="79022" y="2488128"/>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808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64" presetClass="path" presetSubtype="0" accel="50000" decel="50000" fill="hold" grpId="0" nodeType="afterEffect">
                                  <p:stCondLst>
                                    <p:cond delay="0"/>
                                  </p:stCondLst>
                                  <p:childTnLst>
                                    <p:animMotion origin="layout" path="M 3.95833E-6 3.7037E-6 L -0.0944 -0.26667 " pathEditMode="relative" rAng="0" ptsTypes="AA">
                                      <p:cBhvr>
                                        <p:cTn id="12" dur="2000" fill="hold"/>
                                        <p:tgtEl>
                                          <p:spTgt spid="31"/>
                                        </p:tgtEl>
                                        <p:attrNameLst>
                                          <p:attrName>ppt_x</p:attrName>
                                          <p:attrName>ppt_y</p:attrName>
                                        </p:attrNameLst>
                                      </p:cBhvr>
                                      <p:rCtr x="-47" y="-133"/>
                                    </p:animMotion>
                                  </p:childTnLst>
                                </p:cTn>
                              </p:par>
                              <p:par>
                                <p:cTn id="13" presetID="35" presetClass="path" presetSubtype="0" accel="50000" decel="50000" fill="hold" grpId="0" nodeType="withEffect">
                                  <p:stCondLst>
                                    <p:cond delay="0"/>
                                  </p:stCondLst>
                                  <p:childTnLst>
                                    <p:animMotion origin="layout" path="M 0.00573 3.7037E-6 L -0.14765 3.7037E-6 " pathEditMode="relative" rAng="0" ptsTypes="AA">
                                      <p:cBhvr>
                                        <p:cTn id="14" dur="2000" fill="hold"/>
                                        <p:tgtEl>
                                          <p:spTgt spid="19"/>
                                        </p:tgtEl>
                                        <p:attrNameLst>
                                          <p:attrName>ppt_x</p:attrName>
                                          <p:attrName>ppt_y</p:attrName>
                                        </p:attrNameLst>
                                      </p:cBhvr>
                                      <p:rCtr x="-77" y="0"/>
                                    </p:animMotion>
                                  </p:childTnLst>
                                </p:cTn>
                              </p:par>
                            </p:childTnLst>
                          </p:cTn>
                        </p:par>
                        <p:par>
                          <p:cTn id="15" fill="hold">
                            <p:stCondLst>
                              <p:cond delay="3000"/>
                            </p:stCondLst>
                            <p:childTnLst>
                              <p:par>
                                <p:cTn id="16" presetID="1" presetClass="exit" presetSubtype="0" fill="hold" grpId="1" nodeType="afterEffect">
                                  <p:stCondLst>
                                    <p:cond delay="0"/>
                                  </p:stCondLst>
                                  <p:childTnLst>
                                    <p:set>
                                      <p:cBhvr>
                                        <p:cTn id="17" dur="1" fill="hold">
                                          <p:stCondLst>
                                            <p:cond delay="0"/>
                                          </p:stCondLst>
                                        </p:cTn>
                                        <p:tgtEl>
                                          <p:spTgt spid="31"/>
                                        </p:tgtEl>
                                        <p:attrNameLst>
                                          <p:attrName>style.visibility</p:attrName>
                                        </p:attrNameLst>
                                      </p:cBhvr>
                                      <p:to>
                                        <p:strVal val="hidden"/>
                                      </p:to>
                                    </p:set>
                                  </p:childTnLst>
                                </p:cTn>
                              </p:par>
                            </p:childTnLst>
                          </p:cTn>
                        </p:par>
                        <p:par>
                          <p:cTn id="18" fill="hold">
                            <p:stCondLst>
                              <p:cond delay="30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3000"/>
                            </p:stCondLst>
                            <p:childTnLst>
                              <p:par>
                                <p:cTn id="22" presetID="1"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xEl>
                                              <p:pRg st="6" end="6"/>
                                            </p:txEl>
                                          </p:spTgt>
                                        </p:tgtEl>
                                        <p:attrNameLst>
                                          <p:attrName>style.visibility</p:attrName>
                                        </p:attrNameLst>
                                      </p:cBhvr>
                                      <p:to>
                                        <p:strVal val="visible"/>
                                      </p:to>
                                    </p:set>
                                  </p:childTnLst>
                                </p:cTn>
                              </p:par>
                            </p:childTnLst>
                          </p:cTn>
                        </p:par>
                        <p:par>
                          <p:cTn id="30" fill="hold">
                            <p:stCondLst>
                              <p:cond delay="0"/>
                            </p:stCondLst>
                            <p:childTnLst>
                              <p:par>
                                <p:cTn id="31" presetID="1" presetClass="exit" presetSubtype="0" fill="hold" grpId="1" nodeType="after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1" grpId="0" animBg="1"/>
      <p:bldP spid="31" grpId="1" animBg="1"/>
      <p:bldP spid="19" grpId="0" animBg="1"/>
      <p:bldP spid="23" grpId="0" animBg="1"/>
      <p:bldP spid="23" grpId="1" animBg="1"/>
      <p:bldP spid="24" grpId="0" animBg="1"/>
      <p:bldP spid="2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322116" y="1379095"/>
            <a:ext cx="4426529" cy="22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27" name="TextBox 26"/>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PIAIC </a:t>
            </a:r>
            <a:r>
              <a:rPr lang="en-US" dirty="0" smtClean="0">
                <a:latin typeface="Courier New" panose="02070309020205020404" pitchFamily="49" charset="0"/>
                <a:cs typeface="Courier New" panose="02070309020205020404" pitchFamily="49" charset="0"/>
              </a:rPr>
              <a:t>Students</a:t>
            </a: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all</a:t>
            </a: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there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22" name="Rectangle 21"/>
          <p:cNvSpPr/>
          <p:nvPr/>
        </p:nvSpPr>
        <p:spPr>
          <a:xfrm>
            <a:off x="7188809" y="5624601"/>
            <a:ext cx="1564400" cy="7873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callback1</a:t>
            </a:r>
            <a:endParaRPr lang="en-US" dirty="0"/>
          </a:p>
        </p:txBody>
      </p:sp>
      <p:sp>
        <p:nvSpPr>
          <p:cNvPr id="26" name="Rectangle 25"/>
          <p:cNvSpPr/>
          <p:nvPr/>
        </p:nvSpPr>
        <p:spPr>
          <a:xfrm>
            <a:off x="5628132" y="3958096"/>
            <a:ext cx="2580686" cy="4934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console.log</a:t>
            </a:r>
            <a:r>
              <a:rPr lang="en-US" dirty="0" smtClean="0"/>
              <a:t>(“there”)</a:t>
            </a:r>
            <a:endParaRPr lang="en-US" dirty="0"/>
          </a:p>
        </p:txBody>
      </p:sp>
      <p:sp>
        <p:nvSpPr>
          <p:cNvPr id="28" name="Right Arrow 27"/>
          <p:cNvSpPr/>
          <p:nvPr/>
        </p:nvSpPr>
        <p:spPr>
          <a:xfrm>
            <a:off x="79022" y="1393845"/>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9461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64" presetClass="path" presetSubtype="0" accel="50000" decel="50000" fill="hold" grpId="0" nodeType="afterEffect">
                                  <p:stCondLst>
                                    <p:cond delay="0"/>
                                  </p:stCondLst>
                                  <p:childTnLst>
                                    <p:animMotion origin="layout" path="M 3.95833E-6 3.7037E-6 L -0.09089 -0.26297 " pathEditMode="relative" rAng="0" ptsTypes="AA">
                                      <p:cBhvr>
                                        <p:cTn id="12" dur="2000" fill="hold"/>
                                        <p:tgtEl>
                                          <p:spTgt spid="22"/>
                                        </p:tgtEl>
                                        <p:attrNameLst>
                                          <p:attrName>ppt_x</p:attrName>
                                          <p:attrName>ppt_y</p:attrName>
                                        </p:attrNameLst>
                                      </p:cBhvr>
                                      <p:rCtr x="-45" y="-131"/>
                                    </p:animMotion>
                                  </p:childTnLst>
                                </p:cTn>
                              </p:par>
                            </p:childTnLst>
                          </p:cTn>
                        </p:par>
                        <p:par>
                          <p:cTn id="13" fill="hold">
                            <p:stCondLst>
                              <p:cond delay="3000"/>
                            </p:stCondLst>
                            <p:childTnLst>
                              <p:par>
                                <p:cTn id="14" presetID="1" presetClass="exit" presetSubtype="0" fill="hold" grpId="1" nodeType="after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3000"/>
                            </p:stCondLst>
                            <p:childTnLst>
                              <p:par>
                                <p:cTn id="17" presetID="1"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1" nodeType="afterEffect">
                                  <p:stCondLst>
                                    <p:cond delay="0"/>
                                  </p:stCondLst>
                                  <p:childTnLst>
                                    <p:set>
                                      <p:cBhvr>
                                        <p:cTn id="29" dur="1" fill="hold">
                                          <p:stCondLst>
                                            <p:cond delay="0"/>
                                          </p:stCondLst>
                                        </p:cTn>
                                        <p:tgtEl>
                                          <p:spTgt spid="2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5"/>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2" grpId="0" animBg="1"/>
      <p:bldP spid="22" grpId="1" animBg="1"/>
      <p:bldP spid="26" grpId="0" animBg="1"/>
      <p:bldP spid="26" grpId="1" animBg="1"/>
      <p:bldP spid="28" grpId="0" animBg="1"/>
      <p:bldP spid="2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209327"/>
            <a:ext cx="4899891" cy="3416320"/>
          </a:xfrm>
          <a:prstGeom prst="rect">
            <a:avLst/>
          </a:prstGeom>
          <a:noFill/>
          <a:ln w="19050">
            <a:solidFill>
              <a:schemeClr val="tx1"/>
            </a:solidFill>
          </a:ln>
        </p:spPr>
        <p:txBody>
          <a:bodyPr wrap="squar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console.log(“Hi”);</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console.log(“there”);</a:t>
            </a:r>
          </a:p>
          <a:p>
            <a:r>
              <a:rPr lang="en-US" dirty="0">
                <a:latin typeface="Courier New" panose="02070309020205020404" pitchFamily="49" charset="0"/>
                <a:cs typeface="Courier New" panose="02070309020205020404" pitchFamily="49" charset="0"/>
              </a:rPr>
              <a:t>}, 5000);</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setTimeout</a:t>
            </a:r>
            <a:r>
              <a:rPr lang="en-US" dirty="0">
                <a:latin typeface="Courier New" panose="02070309020205020404" pitchFamily="49" charset="0"/>
                <a:cs typeface="Courier New" panose="02070309020205020404" pitchFamily="49" charset="0"/>
              </a:rPr>
              <a:t>(function (){</a:t>
            </a:r>
          </a:p>
          <a:p>
            <a:r>
              <a:rPr lang="en-US" dirty="0">
                <a:latin typeface="Courier New" panose="02070309020205020404" pitchFamily="49" charset="0"/>
                <a:cs typeface="Courier New" panose="02070309020205020404" pitchFamily="49" charset="0"/>
              </a:rPr>
              <a:t>	console.log(“all”);</a:t>
            </a:r>
          </a:p>
          <a:p>
            <a:r>
              <a:rPr lang="en-US" dirty="0">
                <a:latin typeface="Courier New" panose="02070309020205020404" pitchFamily="49" charset="0"/>
                <a:cs typeface="Courier New" panose="02070309020205020404" pitchFamily="49" charset="0"/>
              </a:rPr>
              <a:t>}, 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console.log(“PIAIC Students”);</a:t>
            </a:r>
          </a:p>
        </p:txBody>
      </p:sp>
      <p:sp>
        <p:nvSpPr>
          <p:cNvPr id="8" name="Rectangle 7"/>
          <p:cNvSpPr/>
          <p:nvPr/>
        </p:nvSpPr>
        <p:spPr>
          <a:xfrm>
            <a:off x="5516276" y="209327"/>
            <a:ext cx="2786060" cy="4297066"/>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62109" y="209326"/>
            <a:ext cx="3314700" cy="42970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276" y="5507182"/>
            <a:ext cx="6360533" cy="1142312"/>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8132" y="5664322"/>
            <a:ext cx="1565878" cy="707886"/>
          </a:xfrm>
          <a:prstGeom prst="rect">
            <a:avLst/>
          </a:prstGeom>
          <a:noFill/>
        </p:spPr>
        <p:txBody>
          <a:bodyPr wrap="square" rtlCol="0">
            <a:spAutoFit/>
          </a:bodyPr>
          <a:lstStyle/>
          <a:p>
            <a:r>
              <a:rPr lang="en-US" sz="2000" dirty="0" smtClean="0">
                <a:latin typeface="Neutra Text TF Alt" panose="02000000000000000000" pitchFamily="2" charset="0"/>
              </a:rPr>
              <a:t>CALLBACK QUEUE</a:t>
            </a:r>
            <a:endParaRPr lang="en-US" sz="2000" dirty="0">
              <a:latin typeface="Neutra Text TF Alt"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00011" y="4506393"/>
            <a:ext cx="1000789" cy="1000789"/>
          </a:xfrm>
          <a:prstGeom prst="rect">
            <a:avLst/>
          </a:prstGeom>
        </p:spPr>
      </p:pic>
      <p:sp>
        <p:nvSpPr>
          <p:cNvPr id="13" name="TextBox 12"/>
          <p:cNvSpPr txBox="1"/>
          <p:nvPr/>
        </p:nvSpPr>
        <p:spPr>
          <a:xfrm>
            <a:off x="5516276" y="4656176"/>
            <a:ext cx="1565878" cy="707886"/>
          </a:xfrm>
          <a:prstGeom prst="rect">
            <a:avLst/>
          </a:prstGeom>
          <a:noFill/>
        </p:spPr>
        <p:txBody>
          <a:bodyPr wrap="square" rtlCol="0">
            <a:spAutoFit/>
          </a:bodyPr>
          <a:lstStyle/>
          <a:p>
            <a:r>
              <a:rPr lang="en-US" sz="2000" dirty="0" smtClean="0">
                <a:latin typeface="Neutra Text TF Alt" panose="02000000000000000000" pitchFamily="2" charset="0"/>
              </a:rPr>
              <a:t>EVENT LOOP</a:t>
            </a:r>
            <a:endParaRPr lang="en-US" sz="2000" dirty="0">
              <a:latin typeface="Neutra Text TF Alt" panose="02000000000000000000" pitchFamily="2" charset="0"/>
            </a:endParaRPr>
          </a:p>
        </p:txBody>
      </p:sp>
      <p:sp>
        <p:nvSpPr>
          <p:cNvPr id="2" name="Rectangle 1"/>
          <p:cNvSpPr/>
          <p:nvPr/>
        </p:nvSpPr>
        <p:spPr>
          <a:xfrm>
            <a:off x="264390" y="21971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264389" y="3520564"/>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5" name="Rectangle 14"/>
          <p:cNvSpPr/>
          <p:nvPr/>
        </p:nvSpPr>
        <p:spPr>
          <a:xfrm>
            <a:off x="5516276" y="230108"/>
            <a:ext cx="2786060"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6" name="Rectangle 15"/>
          <p:cNvSpPr/>
          <p:nvPr/>
        </p:nvSpPr>
        <p:spPr>
          <a:xfrm>
            <a:off x="8582891" y="230108"/>
            <a:ext cx="327313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APIs</a:t>
            </a:r>
            <a:endParaRPr lang="en-US" dirty="0"/>
          </a:p>
        </p:txBody>
      </p:sp>
      <p:sp>
        <p:nvSpPr>
          <p:cNvPr id="17" name="TextBox 16"/>
          <p:cNvSpPr txBox="1"/>
          <p:nvPr/>
        </p:nvSpPr>
        <p:spPr>
          <a:xfrm>
            <a:off x="253999" y="3510173"/>
            <a:ext cx="4899891"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Hi</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PIAIC </a:t>
            </a:r>
            <a:r>
              <a:rPr lang="en-US" dirty="0" smtClean="0">
                <a:latin typeface="Courier New" panose="02070309020205020404" pitchFamily="49" charset="0"/>
                <a:cs typeface="Courier New" panose="02070309020205020404" pitchFamily="49" charset="0"/>
              </a:rPr>
              <a:t>Students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a:t>
            </a:r>
            <a:r>
              <a:rPr lang="en-US" dirty="0" smtClean="0">
                <a:latin typeface="Courier New" panose="02070309020205020404" pitchFamily="49" charset="0"/>
                <a:cs typeface="Courier New" panose="02070309020205020404" pitchFamily="49" charset="0"/>
              </a:rPr>
              <a:t>ll</a:t>
            </a: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there</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00059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288" y="2267746"/>
            <a:ext cx="6412089" cy="1323439"/>
          </a:xfrm>
          <a:prstGeom prst="rect">
            <a:avLst/>
          </a:prstGeom>
          <a:noFill/>
        </p:spPr>
        <p:txBody>
          <a:bodyPr wrap="square" rtlCol="0">
            <a:spAutoFit/>
          </a:bodyPr>
          <a:lstStyle/>
          <a:p>
            <a:r>
              <a:rPr lang="en-US" sz="8000" dirty="0" smtClean="0">
                <a:latin typeface="Neutra Text TF Alt" panose="02000000000000000000" pitchFamily="2" charset="0"/>
              </a:rPr>
              <a:t>BLOCKING</a:t>
            </a:r>
            <a:endParaRPr lang="en-US" sz="8000" dirty="0">
              <a:latin typeface="Neutra Text TF Alt" panose="02000000000000000000" pitchFamily="2" charset="0"/>
            </a:endParaRPr>
          </a:p>
        </p:txBody>
      </p:sp>
      <p:sp>
        <p:nvSpPr>
          <p:cNvPr id="4" name="TextBox 3"/>
          <p:cNvSpPr txBox="1"/>
          <p:nvPr/>
        </p:nvSpPr>
        <p:spPr>
          <a:xfrm>
            <a:off x="1027287" y="3907809"/>
            <a:ext cx="8657039" cy="830997"/>
          </a:xfrm>
          <a:prstGeom prst="rect">
            <a:avLst/>
          </a:prstGeom>
          <a:noFill/>
        </p:spPr>
        <p:txBody>
          <a:bodyPr wrap="square" rtlCol="0">
            <a:spAutoFit/>
          </a:bodyPr>
          <a:lstStyle/>
          <a:p>
            <a:r>
              <a:rPr lang="en-US" sz="4800" dirty="0" smtClean="0">
                <a:latin typeface="Georgia" panose="02040502050405020303" pitchFamily="18" charset="0"/>
              </a:rPr>
              <a:t>Code that are slow to run</a:t>
            </a:r>
            <a:endParaRPr lang="en-US" sz="4800" dirty="0">
              <a:latin typeface="Georgia" panose="02040502050405020303" pitchFamily="18" charset="0"/>
            </a:endParaRPr>
          </a:p>
        </p:txBody>
      </p:sp>
      <p:sp>
        <p:nvSpPr>
          <p:cNvPr id="5" name="Rectangle 4"/>
          <p:cNvSpPr/>
          <p:nvPr/>
        </p:nvSpPr>
        <p:spPr>
          <a:xfrm>
            <a:off x="276498" y="836032"/>
            <a:ext cx="11639005" cy="1077218"/>
          </a:xfrm>
          <a:prstGeom prst="rect">
            <a:avLst/>
          </a:prstGeom>
        </p:spPr>
        <p:txBody>
          <a:bodyPr wrap="square">
            <a:spAutoFit/>
          </a:bodyPr>
          <a:lstStyle/>
          <a:p>
            <a:r>
              <a:rPr lang="en-US" sz="3200" b="1" u="sng" dirty="0" smtClean="0">
                <a:solidFill>
                  <a:srgbClr val="FF0000"/>
                </a:solidFill>
              </a:rPr>
              <a:t>CHALLENGE!</a:t>
            </a:r>
            <a:r>
              <a:rPr lang="en-US" sz="3200" dirty="0" smtClean="0"/>
              <a:t> =&gt; Time consuming tasks  =&gt; block the entire program =&gt; leading to unresponsive applications. </a:t>
            </a:r>
          </a:p>
        </p:txBody>
      </p:sp>
    </p:spTree>
    <p:extLst>
      <p:ext uri="{BB962C8B-B14F-4D97-AF65-F5344CB8AC3E}">
        <p14:creationId xmlns:p14="http://schemas.microsoft.com/office/powerpoint/2010/main" xmlns="" val="55838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Asynchronous Programming and JavaScript:</a:t>
            </a:r>
            <a:endParaRPr lang="en-US" dirty="0"/>
          </a:p>
        </p:txBody>
      </p:sp>
      <p:sp>
        <p:nvSpPr>
          <p:cNvPr id="3" name="Content Placeholder 2"/>
          <p:cNvSpPr>
            <a:spLocks noGrp="1"/>
          </p:cNvSpPr>
          <p:nvPr>
            <p:ph idx="1"/>
          </p:nvPr>
        </p:nvSpPr>
        <p:spPr/>
        <p:txBody>
          <a:bodyPr>
            <a:noAutofit/>
          </a:bodyPr>
          <a:lstStyle/>
          <a:p>
            <a:r>
              <a:rPr lang="en-US" sz="2400" b="1" dirty="0" smtClean="0">
                <a:latin typeface="Calibri (Body)"/>
              </a:rPr>
              <a:t>Asynchronous Programming:</a:t>
            </a:r>
          </a:p>
          <a:p>
            <a:pPr lvl="1"/>
            <a:r>
              <a:rPr lang="en-US" sz="2000" b="1" dirty="0" smtClean="0">
                <a:solidFill>
                  <a:srgbClr val="00B050"/>
                </a:solidFill>
                <a:latin typeface="Calibri (Body)"/>
              </a:rPr>
              <a:t>Solution</a:t>
            </a:r>
            <a:r>
              <a:rPr lang="en-US" sz="2000" dirty="0" smtClean="0">
                <a:latin typeface="Calibri (Body)"/>
              </a:rPr>
              <a:t> to the problem of </a:t>
            </a:r>
            <a:r>
              <a:rPr lang="en-US" sz="2000" u="sng" dirty="0" smtClean="0">
                <a:solidFill>
                  <a:srgbClr val="FF0000"/>
                </a:solidFill>
                <a:latin typeface="Calibri (Body)"/>
              </a:rPr>
              <a:t>blocking code in synchronous programming</a:t>
            </a:r>
            <a:r>
              <a:rPr lang="en-US" sz="2000" dirty="0" smtClean="0">
                <a:latin typeface="Calibri (Body)"/>
              </a:rPr>
              <a:t>. </a:t>
            </a:r>
          </a:p>
          <a:p>
            <a:pPr lvl="1"/>
            <a:r>
              <a:rPr lang="en-US" sz="2000" dirty="0" smtClean="0">
                <a:latin typeface="Calibri (Body)"/>
              </a:rPr>
              <a:t>Allows </a:t>
            </a:r>
            <a:r>
              <a:rPr lang="en-US" sz="2000" dirty="0">
                <a:latin typeface="Calibri (Body)"/>
              </a:rPr>
              <a:t>multiple tasks to run </a:t>
            </a:r>
            <a:r>
              <a:rPr lang="en-US" sz="2000" b="1" dirty="0">
                <a:latin typeface="Calibri (Body)"/>
              </a:rPr>
              <a:t>concurrently</a:t>
            </a:r>
            <a:r>
              <a:rPr lang="en-US" sz="2000" dirty="0">
                <a:latin typeface="Calibri (Body)"/>
              </a:rPr>
              <a:t>, meaning they can overlap in execution. </a:t>
            </a:r>
            <a:endParaRPr lang="en-US" sz="2000" dirty="0" smtClean="0">
              <a:latin typeface="Calibri (Body)"/>
            </a:endParaRPr>
          </a:p>
          <a:p>
            <a:pPr lvl="1"/>
            <a:r>
              <a:rPr lang="en-US" sz="2000" dirty="0" smtClean="0">
                <a:latin typeface="Calibri (Body)"/>
              </a:rPr>
              <a:t>Concurrency =&gt; Responsive Web Applications </a:t>
            </a:r>
          </a:p>
          <a:p>
            <a:pPr lvl="1"/>
            <a:r>
              <a:rPr lang="en-US" sz="2000" dirty="0" smtClean="0">
                <a:latin typeface="Calibri (Body)"/>
              </a:rPr>
              <a:t>Time exhaustive tasks</a:t>
            </a:r>
            <a:r>
              <a:rPr lang="en-US" sz="2000" dirty="0">
                <a:latin typeface="Calibri (Body)"/>
              </a:rPr>
              <a:t>, such as data fetching, animations, or user interactions, </a:t>
            </a:r>
            <a:r>
              <a:rPr lang="en-US" sz="2000" dirty="0" smtClean="0">
                <a:latin typeface="Calibri (Body)"/>
              </a:rPr>
              <a:t>proceed </a:t>
            </a:r>
            <a:r>
              <a:rPr lang="en-US" sz="2000" dirty="0">
                <a:latin typeface="Calibri (Body)"/>
              </a:rPr>
              <a:t>independently without waiting for one another. </a:t>
            </a:r>
            <a:endParaRPr lang="en-US" sz="2000" dirty="0" smtClean="0">
              <a:latin typeface="Calibri (Body)"/>
            </a:endParaRPr>
          </a:p>
        </p:txBody>
      </p:sp>
      <p:grpSp>
        <p:nvGrpSpPr>
          <p:cNvPr id="4" name="Group 3"/>
          <p:cNvGrpSpPr/>
          <p:nvPr/>
        </p:nvGrpSpPr>
        <p:grpSpPr>
          <a:xfrm>
            <a:off x="4899883" y="3907011"/>
            <a:ext cx="2392234" cy="1286178"/>
            <a:chOff x="1689083" y="314385"/>
            <a:chExt cx="2789414" cy="1394707"/>
          </a:xfrm>
        </p:grpSpPr>
        <p:sp>
          <p:nvSpPr>
            <p:cNvPr id="5" name="Rectangle 4"/>
            <p:cNvSpPr/>
            <p:nvPr/>
          </p:nvSpPr>
          <p:spPr>
            <a:xfrm>
              <a:off x="1689083" y="314385"/>
              <a:ext cx="2789414" cy="1394707"/>
            </a:xfrm>
            <a:prstGeom prst="rect">
              <a:avLst/>
            </a:prstGeom>
          </p:spPr>
          <p:style>
            <a:lnRef idx="0">
              <a:schemeClr val="lt1">
                <a:hueOff val="0"/>
                <a:satOff val="0"/>
                <a:lumOff val="0"/>
                <a:alphaOff val="0"/>
              </a:schemeClr>
            </a:lnRef>
            <a:fillRef idx="3">
              <a:schemeClr val="accent6">
                <a:alpha val="80000"/>
                <a:hueOff val="0"/>
                <a:satOff val="0"/>
                <a:lumOff val="0"/>
                <a:alphaOff val="0"/>
              </a:schemeClr>
            </a:fillRef>
            <a:effectRef idx="2">
              <a:schemeClr val="accent6">
                <a:alpha val="80000"/>
                <a:hueOff val="0"/>
                <a:satOff val="0"/>
                <a:lumOff val="0"/>
                <a:alphaOff val="0"/>
              </a:schemeClr>
            </a:effectRef>
            <a:fontRef idx="minor">
              <a:schemeClr val="lt1"/>
            </a:fontRef>
          </p:style>
        </p:sp>
        <p:sp>
          <p:nvSpPr>
            <p:cNvPr id="6" name="Rectangle 5"/>
            <p:cNvSpPr/>
            <p:nvPr/>
          </p:nvSpPr>
          <p:spPr>
            <a:xfrm>
              <a:off x="1689083" y="314385"/>
              <a:ext cx="2789414" cy="13947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2800" kern="1200" dirty="0" smtClean="0">
                  <a:solidFill>
                    <a:schemeClr val="tx1"/>
                  </a:solidFill>
                </a:rPr>
                <a:t>Asynchronous</a:t>
              </a:r>
              <a:endParaRPr lang="en-US" sz="2800" kern="1200" dirty="0">
                <a:solidFill>
                  <a:schemeClr val="tx1"/>
                </a:solidFill>
              </a:endParaRPr>
            </a:p>
          </p:txBody>
        </p:sp>
      </p:grpSp>
      <p:grpSp>
        <p:nvGrpSpPr>
          <p:cNvPr id="7" name="Group 6"/>
          <p:cNvGrpSpPr/>
          <p:nvPr/>
        </p:nvGrpSpPr>
        <p:grpSpPr>
          <a:xfrm>
            <a:off x="8653917" y="5417127"/>
            <a:ext cx="2502245" cy="1288467"/>
            <a:chOff x="1429339" y="96"/>
            <a:chExt cx="3308901" cy="1654450"/>
          </a:xfrm>
        </p:grpSpPr>
        <p:sp>
          <p:nvSpPr>
            <p:cNvPr id="8" name="Rectangle 7"/>
            <p:cNvSpPr/>
            <p:nvPr/>
          </p:nvSpPr>
          <p:spPr>
            <a:xfrm>
              <a:off x="1429339" y="96"/>
              <a:ext cx="3308901" cy="1654450"/>
            </a:xfrm>
            <a:prstGeom prst="rect">
              <a:avLst/>
            </a:prstGeom>
          </p:spPr>
          <p:style>
            <a:lnRef idx="0">
              <a:schemeClr val="lt1">
                <a:hueOff val="0"/>
                <a:satOff val="0"/>
                <a:lumOff val="0"/>
                <a:alphaOff val="0"/>
              </a:schemeClr>
            </a:lnRef>
            <a:fillRef idx="3">
              <a:schemeClr val="accent6">
                <a:alpha val="80000"/>
                <a:hueOff val="0"/>
                <a:satOff val="0"/>
                <a:lumOff val="0"/>
                <a:alphaOff val="0"/>
              </a:schemeClr>
            </a:fillRef>
            <a:effectRef idx="2">
              <a:schemeClr val="accent6">
                <a:alpha val="80000"/>
                <a:hueOff val="0"/>
                <a:satOff val="0"/>
                <a:lumOff val="0"/>
                <a:alphaOff val="0"/>
              </a:schemeClr>
            </a:effectRef>
            <a:fontRef idx="minor">
              <a:schemeClr val="lt1"/>
            </a:fontRef>
          </p:style>
        </p:sp>
        <p:sp>
          <p:nvSpPr>
            <p:cNvPr id="9" name="Rectangle 8"/>
            <p:cNvSpPr/>
            <p:nvPr/>
          </p:nvSpPr>
          <p:spPr>
            <a:xfrm>
              <a:off x="1429339" y="96"/>
              <a:ext cx="3308901" cy="16544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en-US" sz="2800" kern="1200" dirty="0" smtClean="0">
                  <a:solidFill>
                    <a:schemeClr val="tx1"/>
                  </a:solidFill>
                </a:rPr>
                <a:t>Concurrent</a:t>
              </a:r>
              <a:endParaRPr lang="en-US" sz="2800" kern="1200" dirty="0">
                <a:solidFill>
                  <a:schemeClr val="tx1"/>
                </a:solidFill>
              </a:endParaRPr>
            </a:p>
          </p:txBody>
        </p:sp>
      </p:grpSp>
      <p:grpSp>
        <p:nvGrpSpPr>
          <p:cNvPr id="10" name="Group 9"/>
          <p:cNvGrpSpPr/>
          <p:nvPr/>
        </p:nvGrpSpPr>
        <p:grpSpPr>
          <a:xfrm>
            <a:off x="1035838" y="5417127"/>
            <a:ext cx="2502245" cy="1288467"/>
            <a:chOff x="1429339" y="2349416"/>
            <a:chExt cx="3308901" cy="1654450"/>
          </a:xfrm>
        </p:grpSpPr>
        <p:sp>
          <p:nvSpPr>
            <p:cNvPr id="11" name="Rectangle 10"/>
            <p:cNvSpPr/>
            <p:nvPr/>
          </p:nvSpPr>
          <p:spPr>
            <a:xfrm>
              <a:off x="1429339" y="2349416"/>
              <a:ext cx="3308901" cy="1654450"/>
            </a:xfrm>
            <a:prstGeom prst="rect">
              <a:avLst/>
            </a:prstGeom>
          </p:spPr>
          <p:style>
            <a:lnRef idx="0">
              <a:schemeClr val="lt1">
                <a:hueOff val="0"/>
                <a:satOff val="0"/>
                <a:lumOff val="0"/>
                <a:alphaOff val="0"/>
              </a:schemeClr>
            </a:lnRef>
            <a:fillRef idx="3">
              <a:schemeClr val="accent6">
                <a:alpha val="70000"/>
                <a:hueOff val="0"/>
                <a:satOff val="0"/>
                <a:lumOff val="0"/>
                <a:alphaOff val="0"/>
              </a:schemeClr>
            </a:fillRef>
            <a:effectRef idx="2">
              <a:schemeClr val="accent6">
                <a:alpha val="70000"/>
                <a:hueOff val="0"/>
                <a:satOff val="0"/>
                <a:lumOff val="0"/>
                <a:alphaOff val="0"/>
              </a:schemeClr>
            </a:effectRef>
            <a:fontRef idx="minor">
              <a:schemeClr val="lt1"/>
            </a:fontRef>
          </p:style>
        </p:sp>
        <p:sp>
          <p:nvSpPr>
            <p:cNvPr id="12" name="Rectangle 11"/>
            <p:cNvSpPr/>
            <p:nvPr/>
          </p:nvSpPr>
          <p:spPr>
            <a:xfrm>
              <a:off x="1429339" y="2349416"/>
              <a:ext cx="3308901" cy="16544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en-US" sz="2800" kern="1200" dirty="0" smtClean="0">
                  <a:solidFill>
                    <a:schemeClr val="tx1"/>
                  </a:solidFill>
                </a:rPr>
                <a:t>Parallel</a:t>
              </a:r>
              <a:endParaRPr lang="en-US" sz="2800" kern="1200" dirty="0">
                <a:solidFill>
                  <a:schemeClr val="tx1"/>
                </a:solidFill>
              </a:endParaRPr>
            </a:p>
          </p:txBody>
        </p:sp>
      </p:grpSp>
      <p:sp>
        <p:nvSpPr>
          <p:cNvPr id="13" name="Bent-Up Arrow 12"/>
          <p:cNvSpPr/>
          <p:nvPr/>
        </p:nvSpPr>
        <p:spPr>
          <a:xfrm rot="5400000" flipV="1">
            <a:off x="4445653" y="5365379"/>
            <a:ext cx="1260695" cy="1004160"/>
          </a:xfrm>
          <a:prstGeom prst="bentUpArrow">
            <a:avLst>
              <a:gd name="adj1" fmla="val 14051"/>
              <a:gd name="adj2" fmla="val 25000"/>
              <a:gd name="adj3" fmla="val 1697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Up Arrow 14"/>
          <p:cNvSpPr/>
          <p:nvPr/>
        </p:nvSpPr>
        <p:spPr>
          <a:xfrm rot="16200000" flipH="1" flipV="1">
            <a:off x="6485651" y="5365374"/>
            <a:ext cx="1260695" cy="1004160"/>
          </a:xfrm>
          <a:prstGeom prst="bentUpArrow">
            <a:avLst>
              <a:gd name="adj1" fmla="val 14051"/>
              <a:gd name="adj2" fmla="val 25000"/>
              <a:gd name="adj3" fmla="val 1697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4618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Methods for Asynchronous Programming:</a:t>
            </a:r>
            <a:endParaRPr lang="en-US" dirty="0"/>
          </a:p>
        </p:txBody>
      </p:sp>
      <p:sp>
        <p:nvSpPr>
          <p:cNvPr id="3" name="Content Placeholder 2"/>
          <p:cNvSpPr>
            <a:spLocks noGrp="1"/>
          </p:cNvSpPr>
          <p:nvPr>
            <p:ph idx="1"/>
          </p:nvPr>
        </p:nvSpPr>
        <p:spPr>
          <a:xfrm>
            <a:off x="469323" y="1603945"/>
            <a:ext cx="11253354" cy="4351338"/>
          </a:xfrm>
        </p:spPr>
        <p:txBody>
          <a:bodyPr>
            <a:noAutofit/>
          </a:bodyPr>
          <a:lstStyle/>
          <a:p>
            <a:r>
              <a:rPr lang="en-US" sz="3200" dirty="0" smtClean="0">
                <a:latin typeface="Calibri (Body)"/>
              </a:rPr>
              <a:t>Following methods may be used to </a:t>
            </a:r>
            <a:r>
              <a:rPr lang="en-US" sz="3200" b="1" u="sng" dirty="0" smtClean="0">
                <a:solidFill>
                  <a:srgbClr val="002060"/>
                </a:solidFill>
                <a:latin typeface="Calibri (Body)"/>
              </a:rPr>
              <a:t>introduce</a:t>
            </a:r>
            <a:r>
              <a:rPr lang="en-US" sz="3200" b="1" dirty="0" smtClean="0">
                <a:solidFill>
                  <a:srgbClr val="002060"/>
                </a:solidFill>
                <a:latin typeface="Calibri (Body)"/>
              </a:rPr>
              <a:t> </a:t>
            </a:r>
            <a:r>
              <a:rPr lang="en-US" sz="3200" b="1" dirty="0" err="1" smtClean="0">
                <a:latin typeface="Calibri (Body)"/>
              </a:rPr>
              <a:t>async</a:t>
            </a:r>
            <a:r>
              <a:rPr lang="en-US" sz="3200" b="1" dirty="0" smtClean="0">
                <a:latin typeface="Calibri (Body)"/>
              </a:rPr>
              <a:t> behavior</a:t>
            </a:r>
            <a:r>
              <a:rPr lang="en-US" sz="3200" dirty="0" smtClean="0">
                <a:latin typeface="Calibri (Body)"/>
              </a:rPr>
              <a:t> and to </a:t>
            </a:r>
            <a:r>
              <a:rPr lang="en-US" sz="3200" b="1" u="sng" dirty="0" smtClean="0">
                <a:solidFill>
                  <a:srgbClr val="002060"/>
                </a:solidFill>
                <a:latin typeface="Calibri (Body)"/>
              </a:rPr>
              <a:t>handle</a:t>
            </a:r>
            <a:r>
              <a:rPr lang="en-US" sz="3200" dirty="0" smtClean="0">
                <a:solidFill>
                  <a:srgbClr val="002060"/>
                </a:solidFill>
                <a:latin typeface="Calibri (Body)"/>
              </a:rPr>
              <a:t> </a:t>
            </a:r>
            <a:r>
              <a:rPr lang="en-US" sz="3200" b="1" dirty="0" err="1" smtClean="0">
                <a:latin typeface="Calibri (Body)"/>
              </a:rPr>
              <a:t>async</a:t>
            </a:r>
            <a:r>
              <a:rPr lang="en-US" sz="3200" b="1" dirty="0" smtClean="0">
                <a:latin typeface="Calibri (Body)"/>
              </a:rPr>
              <a:t> operations</a:t>
            </a:r>
            <a:r>
              <a:rPr lang="en-US" sz="3200" dirty="0" smtClean="0">
                <a:latin typeface="Calibri (Body)"/>
              </a:rPr>
              <a:t>, each with its own advantages:-</a:t>
            </a:r>
          </a:p>
          <a:p>
            <a:pPr marL="685800" lvl="2">
              <a:spcBef>
                <a:spcPts val="1000"/>
              </a:spcBef>
            </a:pPr>
            <a:r>
              <a:rPr lang="en-US" sz="2800" b="1" dirty="0" smtClean="0">
                <a:latin typeface="Calibri (Body)"/>
              </a:rPr>
              <a:t>Callback functions:</a:t>
            </a:r>
            <a:r>
              <a:rPr lang="en-US" sz="2800" dirty="0" smtClean="0">
                <a:latin typeface="Calibri (Body)"/>
              </a:rPr>
              <a:t> passing functions as arguments to handle asynchronous tasks (dependency management). </a:t>
            </a:r>
          </a:p>
          <a:p>
            <a:pPr marL="685800" lvl="2">
              <a:spcBef>
                <a:spcPts val="1000"/>
              </a:spcBef>
            </a:pPr>
            <a:r>
              <a:rPr lang="en-US" sz="2800" b="1" dirty="0" smtClean="0">
                <a:latin typeface="Calibri (Body)"/>
              </a:rPr>
              <a:t>Promises:</a:t>
            </a:r>
            <a:r>
              <a:rPr lang="en-US" sz="2800" dirty="0" smtClean="0">
                <a:latin typeface="Calibri (Body)"/>
              </a:rPr>
              <a:t> provide a more structured and readable way to manage asynchronous operations, offering better error handling and chaining capabilities. </a:t>
            </a:r>
          </a:p>
          <a:p>
            <a:pPr marL="685800" lvl="2">
              <a:spcBef>
                <a:spcPts val="1000"/>
              </a:spcBef>
            </a:pPr>
            <a:r>
              <a:rPr lang="en-US" sz="2800" dirty="0" smtClean="0">
                <a:latin typeface="Calibri (Body)"/>
              </a:rPr>
              <a:t>The introduction of </a:t>
            </a:r>
            <a:r>
              <a:rPr lang="en-US" sz="2800" b="1" dirty="0" err="1" smtClean="0">
                <a:latin typeface="Calibri (Body)"/>
              </a:rPr>
              <a:t>async</a:t>
            </a:r>
            <a:r>
              <a:rPr lang="en-US" sz="2800" b="1" dirty="0" smtClean="0">
                <a:latin typeface="Calibri (Body)"/>
              </a:rPr>
              <a:t> / await </a:t>
            </a:r>
            <a:r>
              <a:rPr lang="en-US" sz="2800" dirty="0" smtClean="0">
                <a:latin typeface="Calibri (Body)"/>
              </a:rPr>
              <a:t>in </a:t>
            </a:r>
            <a:r>
              <a:rPr lang="en-US" sz="2800" dirty="0" err="1" smtClean="0">
                <a:latin typeface="Calibri (Body)"/>
              </a:rPr>
              <a:t>ECMAScript</a:t>
            </a:r>
            <a:r>
              <a:rPr lang="en-US" sz="2800" dirty="0" smtClean="0">
                <a:latin typeface="Calibri (Body)"/>
              </a:rPr>
              <a:t> 2017 (ES8) further simplifies asynchronous code.</a:t>
            </a:r>
          </a:p>
        </p:txBody>
      </p:sp>
    </p:spTree>
    <p:extLst>
      <p:ext uri="{BB962C8B-B14F-4D97-AF65-F5344CB8AC3E}">
        <p14:creationId xmlns:p14="http://schemas.microsoft.com/office/powerpoint/2010/main" xmlns="" val="224618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Methods for Asynchronous Programming:</a:t>
            </a:r>
            <a:endParaRPr lang="en-US" dirty="0"/>
          </a:p>
        </p:txBody>
      </p:sp>
      <p:sp>
        <p:nvSpPr>
          <p:cNvPr id="3" name="Content Placeholder 2"/>
          <p:cNvSpPr>
            <a:spLocks noGrp="1"/>
          </p:cNvSpPr>
          <p:nvPr>
            <p:ph idx="1"/>
          </p:nvPr>
        </p:nvSpPr>
        <p:spPr>
          <a:xfrm>
            <a:off x="469323" y="1603945"/>
            <a:ext cx="11253354" cy="4351338"/>
          </a:xfrm>
        </p:spPr>
        <p:txBody>
          <a:bodyPr>
            <a:noAutofit/>
          </a:bodyPr>
          <a:lstStyle/>
          <a:p>
            <a:r>
              <a:rPr lang="en-US" sz="3200" b="1" u="sng" dirty="0" smtClean="0"/>
              <a:t>Introducing </a:t>
            </a:r>
            <a:r>
              <a:rPr lang="en-US" sz="3200" b="1" u="sng" dirty="0" err="1" smtClean="0"/>
              <a:t>Async</a:t>
            </a:r>
            <a:r>
              <a:rPr lang="en-US" sz="3200" b="1" u="sng" dirty="0" smtClean="0"/>
              <a:t> Behavior:</a:t>
            </a:r>
            <a:r>
              <a:rPr lang="en-US" sz="3200" dirty="0" smtClean="0"/>
              <a:t> Allows to initiate tasks that can run in the background while the rest of the code continues executing.</a:t>
            </a:r>
          </a:p>
          <a:p>
            <a:r>
              <a:rPr lang="en-US" sz="3200" b="1" u="sng" dirty="0" smtClean="0"/>
              <a:t>Handling </a:t>
            </a:r>
            <a:r>
              <a:rPr lang="en-US" sz="3200" b="1" u="sng" dirty="0" err="1" smtClean="0"/>
              <a:t>Async</a:t>
            </a:r>
            <a:r>
              <a:rPr lang="en-US" sz="3200" b="1" u="sng" dirty="0" smtClean="0"/>
              <a:t> Behavior:</a:t>
            </a:r>
            <a:r>
              <a:rPr lang="en-US" sz="3200" dirty="0" smtClean="0"/>
              <a:t> Manage and handle the results of asynchronous operations once they complete. </a:t>
            </a:r>
          </a:p>
          <a:p>
            <a:pPr lvl="1"/>
            <a:r>
              <a:rPr lang="en-US" sz="2800" b="1" dirty="0" smtClean="0">
                <a:latin typeface="Calibri (Body)"/>
              </a:rPr>
              <a:t>Callback functions </a:t>
            </a:r>
            <a:r>
              <a:rPr lang="en-US" sz="2800" dirty="0" smtClean="0">
                <a:latin typeface="Calibri (Body)"/>
              </a:rPr>
              <a:t>are executed when the task finishes.</a:t>
            </a:r>
          </a:p>
          <a:p>
            <a:pPr lvl="1"/>
            <a:r>
              <a:rPr lang="en-US" sz="2800" b="1" dirty="0" smtClean="0">
                <a:latin typeface="Calibri (Body)"/>
              </a:rPr>
              <a:t>Promises</a:t>
            </a:r>
            <a:r>
              <a:rPr lang="en-US" sz="2800" dirty="0" smtClean="0">
                <a:latin typeface="Calibri (Body)"/>
              </a:rPr>
              <a:t> provide structured ways to handle success or failure.</a:t>
            </a:r>
          </a:p>
          <a:p>
            <a:pPr lvl="1"/>
            <a:r>
              <a:rPr lang="en-US" sz="2800" b="1" dirty="0" err="1" smtClean="0">
                <a:latin typeface="Calibri (Body)"/>
              </a:rPr>
              <a:t>async</a:t>
            </a:r>
            <a:r>
              <a:rPr lang="en-US" sz="2800" b="1" dirty="0" smtClean="0">
                <a:latin typeface="Calibri (Body)"/>
              </a:rPr>
              <a:t>/await</a:t>
            </a:r>
            <a:r>
              <a:rPr lang="en-US" sz="2800" dirty="0" smtClean="0">
                <a:latin typeface="Calibri (Body)"/>
              </a:rPr>
              <a:t> simplifies the process of working with asynchronous code by making it appear more synchronous </a:t>
            </a:r>
            <a:r>
              <a:rPr lang="en-US" sz="2800" b="1" dirty="0" smtClean="0">
                <a:solidFill>
                  <a:srgbClr val="FF0000"/>
                </a:solidFill>
                <a:latin typeface="Calibri (Body)"/>
              </a:rPr>
              <a:t>while preserving non-blocking behavior</a:t>
            </a:r>
            <a:r>
              <a:rPr lang="en-US" sz="2800" dirty="0" smtClean="0">
                <a:latin typeface="Calibri (Body)"/>
              </a:rPr>
              <a:t>.</a:t>
            </a:r>
            <a:r>
              <a:rPr lang="en-US" sz="2800" dirty="0" smtClean="0"/>
              <a:t> </a:t>
            </a:r>
            <a:endParaRPr lang="en-US" sz="2800" dirty="0" smtClean="0">
              <a:latin typeface="Calibri (Body)"/>
            </a:endParaRPr>
          </a:p>
        </p:txBody>
      </p:sp>
    </p:spTree>
    <p:extLst>
      <p:ext uri="{BB962C8B-B14F-4D97-AF65-F5344CB8AC3E}">
        <p14:creationId xmlns:p14="http://schemas.microsoft.com/office/powerpoint/2010/main" xmlns="" val="2246181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Callback Function:</a:t>
            </a:r>
            <a:endParaRPr lang="en-US" dirty="0"/>
          </a:p>
        </p:txBody>
      </p:sp>
      <p:sp>
        <p:nvSpPr>
          <p:cNvPr id="3" name="Content Placeholder 2"/>
          <p:cNvSpPr>
            <a:spLocks noGrp="1"/>
          </p:cNvSpPr>
          <p:nvPr>
            <p:ph idx="1"/>
          </p:nvPr>
        </p:nvSpPr>
        <p:spPr/>
        <p:txBody>
          <a:bodyPr>
            <a:normAutofit/>
          </a:bodyPr>
          <a:lstStyle/>
          <a:p>
            <a:r>
              <a:rPr lang="en-US" sz="3200" dirty="0" smtClean="0"/>
              <a:t>A callback function is passed as an argument to another function. </a:t>
            </a:r>
          </a:p>
          <a:p>
            <a:r>
              <a:rPr lang="en-US" sz="3200" dirty="0" smtClean="0"/>
              <a:t>The callback will usually be executed </a:t>
            </a:r>
            <a:r>
              <a:rPr lang="en-US" sz="3200" i="1" dirty="0" smtClean="0"/>
              <a:t>after</a:t>
            </a:r>
            <a:r>
              <a:rPr lang="en-US" sz="3200" dirty="0" smtClean="0"/>
              <a:t> the code has finished.</a:t>
            </a:r>
          </a:p>
          <a:p>
            <a:r>
              <a:rPr lang="en-US" sz="3200" dirty="0" smtClean="0"/>
              <a:t>You can create callback functions yourself by writing functions that accept a function as an argument, also known as </a:t>
            </a:r>
            <a:r>
              <a:rPr lang="en-US" sz="3200" i="1" dirty="0" smtClean="0"/>
              <a:t>higher-order functions</a:t>
            </a:r>
            <a:r>
              <a:rPr lang="en-US" sz="3200" dirty="0" smtClean="0"/>
              <a:t>. </a:t>
            </a:r>
          </a:p>
          <a:p>
            <a:r>
              <a:rPr lang="en-US" sz="3200" dirty="0" smtClean="0"/>
              <a:t>Note that callbacks aren't by default asynchronous.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4313" y="2786063"/>
            <a:ext cx="5986462" cy="985837"/>
          </a:xfrm>
          <a:prstGeom prst="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6948" y="352206"/>
            <a:ext cx="6539601" cy="4355038"/>
          </a:xfrm>
          <a:prstGeom prst="rect">
            <a:avLst/>
          </a:prstGeom>
          <a:noFill/>
          <a:ln w="19050">
            <a:solidFill>
              <a:schemeClr val="tx1"/>
            </a:solidFill>
          </a:ln>
        </p:spPr>
        <p:txBody>
          <a:bodyPr wrap="square" rtlCol="0">
            <a:spAutoFit/>
          </a:bodyPr>
          <a:lstStyle/>
          <a:p>
            <a:endParaRPr lang="en-US" sz="1900" dirty="0" smtClean="0">
              <a:latin typeface="Consolas" pitchFamily="49" charset="0"/>
            </a:endParaRPr>
          </a:p>
          <a:p>
            <a:endParaRPr lang="en-US" sz="1900" dirty="0" smtClean="0">
              <a:latin typeface="Consolas" pitchFamily="49" charset="0"/>
            </a:endParaRPr>
          </a:p>
          <a:p>
            <a:r>
              <a:rPr lang="en-US" sz="2000" dirty="0" smtClean="0">
                <a:latin typeface="Consolas" pitchFamily="49" charset="0"/>
                <a:cs typeface="Courier New" panose="02070309020205020404" pitchFamily="49" charset="0"/>
              </a:rPr>
              <a:t>// Generalized </a:t>
            </a:r>
            <a:r>
              <a:rPr lang="en-US" sz="2000" b="1" u="sng" dirty="0" smtClean="0">
                <a:solidFill>
                  <a:srgbClr val="00B050"/>
                </a:solidFill>
                <a:latin typeface="Consolas" pitchFamily="49" charset="0"/>
                <a:cs typeface="Courier New" panose="02070309020205020404" pitchFamily="49" charset="0"/>
              </a:rPr>
              <a:t>Callback Function</a:t>
            </a:r>
          </a:p>
          <a:p>
            <a:r>
              <a:rPr lang="en-US" sz="2000" dirty="0" smtClean="0">
                <a:latin typeface="Consolas" pitchFamily="49" charset="0"/>
              </a:rPr>
              <a:t>function add(a, b) {</a:t>
            </a:r>
          </a:p>
          <a:p>
            <a:r>
              <a:rPr lang="en-US" sz="2000" dirty="0" smtClean="0">
                <a:latin typeface="Consolas" pitchFamily="49" charset="0"/>
              </a:rPr>
              <a:t>  const result = a + b;</a:t>
            </a:r>
          </a:p>
          <a:p>
            <a:r>
              <a:rPr lang="en-US" sz="2000" dirty="0" smtClean="0">
                <a:latin typeface="Consolas" pitchFamily="49" charset="0"/>
              </a:rPr>
              <a:t>  </a:t>
            </a: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function </a:t>
            </a:r>
            <a:r>
              <a:rPr lang="en-US" sz="2000" dirty="0" err="1" smtClean="0">
                <a:latin typeface="Consolas" pitchFamily="49" charset="0"/>
              </a:rPr>
              <a:t>displayResult</a:t>
            </a:r>
            <a:r>
              <a:rPr lang="en-US" sz="2000" dirty="0" smtClean="0">
                <a:latin typeface="Consolas" pitchFamily="49" charset="0"/>
              </a:rPr>
              <a:t>(result) {</a:t>
            </a:r>
          </a:p>
          <a:p>
            <a:r>
              <a:rPr lang="en-US" sz="2000" dirty="0" smtClean="0">
                <a:latin typeface="Consolas" pitchFamily="49" charset="0"/>
              </a:rPr>
              <a:t>  console.log(`The result is: ${result}`);</a:t>
            </a: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add(5, 3); </a:t>
            </a:r>
          </a:p>
          <a:p>
            <a:endParaRPr lang="en-US" sz="1900" dirty="0" smtClean="0">
              <a:latin typeface="Consolas"/>
            </a:endParaRP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grpSp>
        <p:nvGrpSpPr>
          <p:cNvPr id="5" name="Group 16"/>
          <p:cNvGrpSpPr/>
          <p:nvPr/>
        </p:nvGrpSpPr>
        <p:grpSpPr>
          <a:xfrm>
            <a:off x="6858000" y="352639"/>
            <a:ext cx="5187052" cy="3139321"/>
            <a:chOff x="6040467" y="638400"/>
            <a:chExt cx="4899891" cy="1952318"/>
          </a:xfrm>
        </p:grpSpPr>
        <p:sp>
          <p:nvSpPr>
            <p:cNvPr id="14" name="Rectangle 13"/>
            <p:cNvSpPr/>
            <p:nvPr/>
          </p:nvSpPr>
          <p:spPr>
            <a:xfrm>
              <a:off x="6050857" y="648791"/>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040467" y="638400"/>
              <a:ext cx="4899891" cy="1952318"/>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gr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3:</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uiExpand="1" build="allAtOnce" animBg="1"/>
      <p:bldP spid="2"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4313" y="2786063"/>
            <a:ext cx="5986462" cy="985837"/>
          </a:xfrm>
          <a:prstGeom prst="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6948" y="352206"/>
            <a:ext cx="6539601" cy="4355038"/>
          </a:xfrm>
          <a:prstGeom prst="rect">
            <a:avLst/>
          </a:prstGeom>
          <a:noFill/>
          <a:ln w="19050">
            <a:solidFill>
              <a:schemeClr val="tx1"/>
            </a:solidFill>
          </a:ln>
        </p:spPr>
        <p:txBody>
          <a:bodyPr wrap="square" rtlCol="0">
            <a:spAutoFit/>
          </a:bodyPr>
          <a:lstStyle/>
          <a:p>
            <a:endParaRPr lang="en-US" sz="1900" dirty="0" smtClean="0">
              <a:latin typeface="Consolas" pitchFamily="49" charset="0"/>
            </a:endParaRPr>
          </a:p>
          <a:p>
            <a:endParaRPr lang="en-US" sz="1900" dirty="0" smtClean="0">
              <a:latin typeface="Consolas" pitchFamily="49" charset="0"/>
            </a:endParaRPr>
          </a:p>
          <a:p>
            <a:r>
              <a:rPr lang="en-US" sz="2000" dirty="0" smtClean="0">
                <a:latin typeface="Consolas" pitchFamily="49" charset="0"/>
                <a:cs typeface="Courier New" panose="02070309020205020404" pitchFamily="49" charset="0"/>
              </a:rPr>
              <a:t>// Generalized </a:t>
            </a:r>
            <a:r>
              <a:rPr lang="en-US" sz="2000" b="1" u="sng" dirty="0" smtClean="0">
                <a:solidFill>
                  <a:srgbClr val="00B050"/>
                </a:solidFill>
                <a:latin typeface="Consolas" pitchFamily="49" charset="0"/>
                <a:cs typeface="Courier New" panose="02070309020205020404" pitchFamily="49" charset="0"/>
              </a:rPr>
              <a:t>Callback Function</a:t>
            </a:r>
          </a:p>
          <a:p>
            <a:r>
              <a:rPr lang="en-US" sz="2000" dirty="0" smtClean="0">
                <a:latin typeface="Consolas" pitchFamily="49" charset="0"/>
              </a:rPr>
              <a:t>function add(a, b) {</a:t>
            </a:r>
          </a:p>
          <a:p>
            <a:r>
              <a:rPr lang="en-US" sz="2000" dirty="0" smtClean="0">
                <a:latin typeface="Consolas" pitchFamily="49" charset="0"/>
              </a:rPr>
              <a:t>  const result = a + b;</a:t>
            </a:r>
          </a:p>
          <a:p>
            <a:r>
              <a:rPr lang="en-US" sz="2000" b="1" smtClean="0">
                <a:solidFill>
                  <a:srgbClr val="FF0000"/>
                </a:solidFill>
                <a:latin typeface="Consolas" pitchFamily="49" charset="0"/>
              </a:rPr>
              <a:t>  </a:t>
            </a:r>
            <a:endParaRPr lang="en-US" sz="2000" dirty="0" smtClean="0">
              <a:latin typeface="Consolas" pitchFamily="49" charset="0"/>
            </a:endParaRP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function </a:t>
            </a:r>
            <a:r>
              <a:rPr lang="en-US" sz="2000" dirty="0" err="1" smtClean="0">
                <a:latin typeface="Consolas" pitchFamily="49" charset="0"/>
              </a:rPr>
              <a:t>displayResult</a:t>
            </a:r>
            <a:r>
              <a:rPr lang="en-US" sz="2000" dirty="0" smtClean="0">
                <a:latin typeface="Consolas" pitchFamily="49" charset="0"/>
              </a:rPr>
              <a:t>(result) {</a:t>
            </a:r>
          </a:p>
          <a:p>
            <a:r>
              <a:rPr lang="en-US" sz="2000" dirty="0" smtClean="0">
                <a:latin typeface="Consolas" pitchFamily="49" charset="0"/>
              </a:rPr>
              <a:t>  console.log(`The result is: ${result}`);</a:t>
            </a: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add(5, 3, </a:t>
            </a:r>
            <a:r>
              <a:rPr lang="en-US" sz="2000" b="1" dirty="0" err="1" smtClean="0">
                <a:solidFill>
                  <a:srgbClr val="FF0000"/>
                </a:solidFill>
                <a:latin typeface="Consolas" pitchFamily="49" charset="0"/>
              </a:rPr>
              <a:t>displayResult</a:t>
            </a:r>
            <a:r>
              <a:rPr lang="en-US" sz="2000" dirty="0" smtClean="0">
                <a:latin typeface="Consolas" pitchFamily="49" charset="0"/>
              </a:rPr>
              <a:t>); </a:t>
            </a:r>
          </a:p>
          <a:p>
            <a:endParaRPr lang="en-US" sz="1900" dirty="0" smtClean="0">
              <a:latin typeface="Consolas"/>
            </a:endParaRP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grpSp>
        <p:nvGrpSpPr>
          <p:cNvPr id="3" name="Group 16"/>
          <p:cNvGrpSpPr/>
          <p:nvPr/>
        </p:nvGrpSpPr>
        <p:grpSpPr>
          <a:xfrm>
            <a:off x="6858000" y="352639"/>
            <a:ext cx="5187052" cy="3139321"/>
            <a:chOff x="6040467" y="638400"/>
            <a:chExt cx="4899891" cy="1952318"/>
          </a:xfrm>
        </p:grpSpPr>
        <p:sp>
          <p:nvSpPr>
            <p:cNvPr id="14" name="Rectangle 13"/>
            <p:cNvSpPr/>
            <p:nvPr/>
          </p:nvSpPr>
          <p:spPr>
            <a:xfrm>
              <a:off x="6050857" y="648791"/>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040467" y="638400"/>
              <a:ext cx="4899891" cy="1952318"/>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gr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3:</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4313" y="2786063"/>
            <a:ext cx="5986462" cy="985837"/>
          </a:xfrm>
          <a:prstGeom prst="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6948" y="352206"/>
            <a:ext cx="6539601" cy="4355038"/>
          </a:xfrm>
          <a:prstGeom prst="rect">
            <a:avLst/>
          </a:prstGeom>
          <a:noFill/>
          <a:ln w="19050">
            <a:solidFill>
              <a:schemeClr val="tx1"/>
            </a:solidFill>
          </a:ln>
        </p:spPr>
        <p:txBody>
          <a:bodyPr wrap="square" rtlCol="0">
            <a:spAutoFit/>
          </a:bodyPr>
          <a:lstStyle/>
          <a:p>
            <a:endParaRPr lang="en-US" sz="1900" dirty="0" smtClean="0">
              <a:latin typeface="Consolas" pitchFamily="49" charset="0"/>
            </a:endParaRPr>
          </a:p>
          <a:p>
            <a:endParaRPr lang="en-US" sz="1900" dirty="0" smtClean="0">
              <a:latin typeface="Consolas" pitchFamily="49" charset="0"/>
            </a:endParaRPr>
          </a:p>
          <a:p>
            <a:r>
              <a:rPr lang="en-US" sz="2000" dirty="0" smtClean="0">
                <a:latin typeface="Consolas" pitchFamily="49" charset="0"/>
                <a:cs typeface="Courier New" panose="02070309020205020404" pitchFamily="49" charset="0"/>
              </a:rPr>
              <a:t>// Generalized </a:t>
            </a:r>
            <a:r>
              <a:rPr lang="en-US" sz="2000" b="1" u="sng" dirty="0" smtClean="0">
                <a:solidFill>
                  <a:srgbClr val="00B050"/>
                </a:solidFill>
                <a:latin typeface="Consolas" pitchFamily="49" charset="0"/>
                <a:cs typeface="Courier New" panose="02070309020205020404" pitchFamily="49" charset="0"/>
              </a:rPr>
              <a:t>Callback Function</a:t>
            </a:r>
          </a:p>
          <a:p>
            <a:r>
              <a:rPr lang="en-US" sz="2000" dirty="0" smtClean="0">
                <a:latin typeface="Consolas" pitchFamily="49" charset="0"/>
              </a:rPr>
              <a:t>function add(a, b, </a:t>
            </a:r>
            <a:r>
              <a:rPr lang="en-US" sz="2000" b="1" dirty="0" err="1" smtClean="0">
                <a:solidFill>
                  <a:srgbClr val="FF0000"/>
                </a:solidFill>
                <a:latin typeface="Consolas" pitchFamily="49" charset="0"/>
              </a:rPr>
              <a:t>cb</a:t>
            </a:r>
            <a:r>
              <a:rPr lang="en-US" sz="2000" b="1" dirty="0" smtClean="0">
                <a:solidFill>
                  <a:srgbClr val="FF0000"/>
                </a:solidFill>
                <a:latin typeface="Consolas" pitchFamily="49" charset="0"/>
              </a:rPr>
              <a:t>:(n:number)=&gt;void</a:t>
            </a:r>
            <a:r>
              <a:rPr lang="en-US" sz="2000" dirty="0" smtClean="0">
                <a:latin typeface="Consolas" pitchFamily="49" charset="0"/>
              </a:rPr>
              <a:t>) {</a:t>
            </a:r>
          </a:p>
          <a:p>
            <a:r>
              <a:rPr lang="en-US" sz="2000" dirty="0" smtClean="0">
                <a:latin typeface="Consolas" pitchFamily="49" charset="0"/>
              </a:rPr>
              <a:t>  const result = a + b;</a:t>
            </a:r>
          </a:p>
          <a:p>
            <a:r>
              <a:rPr lang="en-US" sz="2000" dirty="0" smtClean="0">
                <a:latin typeface="Consolas" pitchFamily="49" charset="0"/>
              </a:rPr>
              <a:t>  </a:t>
            </a: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function </a:t>
            </a:r>
            <a:r>
              <a:rPr lang="en-US" sz="2000" dirty="0" err="1" smtClean="0">
                <a:latin typeface="Consolas" pitchFamily="49" charset="0"/>
              </a:rPr>
              <a:t>displayResult</a:t>
            </a:r>
            <a:r>
              <a:rPr lang="en-US" sz="2000" dirty="0" smtClean="0">
                <a:latin typeface="Consolas" pitchFamily="49" charset="0"/>
              </a:rPr>
              <a:t>(result) {</a:t>
            </a:r>
          </a:p>
          <a:p>
            <a:r>
              <a:rPr lang="en-US" sz="2000" dirty="0" smtClean="0">
                <a:latin typeface="Consolas" pitchFamily="49" charset="0"/>
              </a:rPr>
              <a:t>  console.log(`The result is: ${result}`);</a:t>
            </a: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add(5, 3, </a:t>
            </a:r>
            <a:r>
              <a:rPr lang="en-US" sz="2000" b="1" dirty="0" err="1" smtClean="0">
                <a:solidFill>
                  <a:srgbClr val="FF0000"/>
                </a:solidFill>
                <a:latin typeface="Consolas" pitchFamily="49" charset="0"/>
              </a:rPr>
              <a:t>displayResult</a:t>
            </a:r>
            <a:r>
              <a:rPr lang="en-US" sz="2000" dirty="0" smtClean="0">
                <a:latin typeface="Consolas" pitchFamily="49" charset="0"/>
              </a:rPr>
              <a:t>); </a:t>
            </a:r>
          </a:p>
          <a:p>
            <a:endParaRPr lang="en-US" sz="1900" dirty="0" smtClean="0">
              <a:latin typeface="Consolas"/>
            </a:endParaRP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grpSp>
        <p:nvGrpSpPr>
          <p:cNvPr id="3" name="Group 16"/>
          <p:cNvGrpSpPr/>
          <p:nvPr/>
        </p:nvGrpSpPr>
        <p:grpSpPr>
          <a:xfrm>
            <a:off x="6858000" y="352639"/>
            <a:ext cx="5187052" cy="3139321"/>
            <a:chOff x="6040467" y="638400"/>
            <a:chExt cx="4899891" cy="1952318"/>
          </a:xfrm>
        </p:grpSpPr>
        <p:sp>
          <p:nvSpPr>
            <p:cNvPr id="14" name="Rectangle 13"/>
            <p:cNvSpPr/>
            <p:nvPr/>
          </p:nvSpPr>
          <p:spPr>
            <a:xfrm>
              <a:off x="6050857" y="648791"/>
              <a:ext cx="1439719"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040467" y="638400"/>
              <a:ext cx="4899891" cy="1952318"/>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gr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3:</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4313" y="2786063"/>
            <a:ext cx="5986462" cy="985837"/>
          </a:xfrm>
          <a:prstGeom prst="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6948" y="352206"/>
            <a:ext cx="6539601" cy="4355038"/>
          </a:xfrm>
          <a:prstGeom prst="rect">
            <a:avLst/>
          </a:prstGeom>
          <a:noFill/>
          <a:ln w="19050">
            <a:solidFill>
              <a:schemeClr val="tx1"/>
            </a:solidFill>
          </a:ln>
        </p:spPr>
        <p:txBody>
          <a:bodyPr wrap="square" rtlCol="0">
            <a:spAutoFit/>
          </a:bodyPr>
          <a:lstStyle/>
          <a:p>
            <a:endParaRPr lang="en-US" sz="1900" dirty="0" smtClean="0">
              <a:latin typeface="Consolas" pitchFamily="49" charset="0"/>
            </a:endParaRPr>
          </a:p>
          <a:p>
            <a:endParaRPr lang="en-US" sz="1900" dirty="0" smtClean="0">
              <a:latin typeface="Consolas" pitchFamily="49" charset="0"/>
            </a:endParaRPr>
          </a:p>
          <a:p>
            <a:r>
              <a:rPr lang="en-US" sz="2000" dirty="0" smtClean="0">
                <a:latin typeface="Consolas" pitchFamily="49" charset="0"/>
                <a:cs typeface="Courier New" panose="02070309020205020404" pitchFamily="49" charset="0"/>
              </a:rPr>
              <a:t>// Generalized </a:t>
            </a:r>
            <a:r>
              <a:rPr lang="en-US" sz="2000" b="1" u="sng" dirty="0" smtClean="0">
                <a:solidFill>
                  <a:srgbClr val="00B050"/>
                </a:solidFill>
                <a:latin typeface="Consolas" pitchFamily="49" charset="0"/>
                <a:cs typeface="Courier New" panose="02070309020205020404" pitchFamily="49" charset="0"/>
              </a:rPr>
              <a:t>Callback Function</a:t>
            </a:r>
          </a:p>
          <a:p>
            <a:r>
              <a:rPr lang="en-US" sz="2000" dirty="0" smtClean="0">
                <a:latin typeface="Consolas" pitchFamily="49" charset="0"/>
              </a:rPr>
              <a:t>function add(a, b, </a:t>
            </a:r>
            <a:r>
              <a:rPr lang="en-US" sz="2000" b="1" dirty="0" err="1" smtClean="0">
                <a:solidFill>
                  <a:srgbClr val="FF0000"/>
                </a:solidFill>
                <a:latin typeface="Consolas" pitchFamily="49" charset="0"/>
              </a:rPr>
              <a:t>cb</a:t>
            </a:r>
            <a:r>
              <a:rPr lang="en-US" sz="2000" b="1" dirty="0" smtClean="0">
                <a:solidFill>
                  <a:srgbClr val="FF0000"/>
                </a:solidFill>
                <a:latin typeface="Consolas" pitchFamily="49" charset="0"/>
              </a:rPr>
              <a:t>:(n:number)=&gt;void</a:t>
            </a:r>
            <a:r>
              <a:rPr lang="en-US" sz="2000" dirty="0" smtClean="0">
                <a:latin typeface="Consolas" pitchFamily="49" charset="0"/>
              </a:rPr>
              <a:t>) {</a:t>
            </a:r>
          </a:p>
          <a:p>
            <a:r>
              <a:rPr lang="en-US" sz="2000" dirty="0" smtClean="0">
                <a:latin typeface="Consolas" pitchFamily="49" charset="0"/>
              </a:rPr>
              <a:t>  const result = a + b;</a:t>
            </a:r>
          </a:p>
          <a:p>
            <a:r>
              <a:rPr lang="en-US" sz="2000" dirty="0" smtClean="0">
                <a:latin typeface="Consolas" pitchFamily="49" charset="0"/>
              </a:rPr>
              <a:t>  </a:t>
            </a:r>
            <a:r>
              <a:rPr lang="en-US" sz="2000" b="1" dirty="0" err="1" smtClean="0">
                <a:solidFill>
                  <a:srgbClr val="FF0000"/>
                </a:solidFill>
                <a:latin typeface="Consolas" pitchFamily="49" charset="0"/>
              </a:rPr>
              <a:t>cb</a:t>
            </a:r>
            <a:r>
              <a:rPr lang="en-US" sz="2000" b="1" dirty="0" smtClean="0">
                <a:solidFill>
                  <a:srgbClr val="FF0000"/>
                </a:solidFill>
                <a:latin typeface="Consolas" pitchFamily="49" charset="0"/>
              </a:rPr>
              <a:t>(result)</a:t>
            </a:r>
            <a:r>
              <a:rPr lang="en-US" sz="2000" dirty="0" smtClean="0">
                <a:latin typeface="Consolas" pitchFamily="49" charset="0"/>
              </a:rPr>
              <a:t>;</a:t>
            </a: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function </a:t>
            </a:r>
            <a:r>
              <a:rPr lang="en-US" sz="2000" dirty="0" err="1" smtClean="0">
                <a:latin typeface="Consolas" pitchFamily="49" charset="0"/>
              </a:rPr>
              <a:t>displayResult</a:t>
            </a:r>
            <a:r>
              <a:rPr lang="en-US" sz="2000" dirty="0" smtClean="0">
                <a:latin typeface="Consolas" pitchFamily="49" charset="0"/>
              </a:rPr>
              <a:t>(result) {</a:t>
            </a:r>
          </a:p>
          <a:p>
            <a:r>
              <a:rPr lang="en-US" sz="2000" dirty="0" smtClean="0">
                <a:latin typeface="Consolas" pitchFamily="49" charset="0"/>
              </a:rPr>
              <a:t>  console.log(`The result is: ${result}`);</a:t>
            </a:r>
          </a:p>
          <a:p>
            <a:r>
              <a:rPr lang="en-US" sz="2000" dirty="0" smtClean="0">
                <a:latin typeface="Consolas" pitchFamily="49" charset="0"/>
              </a:rPr>
              <a:t>}</a:t>
            </a:r>
          </a:p>
          <a:p>
            <a:endParaRPr lang="en-US" sz="2000" dirty="0" smtClean="0">
              <a:latin typeface="Consolas" pitchFamily="49" charset="0"/>
            </a:endParaRPr>
          </a:p>
          <a:p>
            <a:r>
              <a:rPr lang="en-US" sz="2000" dirty="0" smtClean="0">
                <a:latin typeface="Consolas" pitchFamily="49" charset="0"/>
              </a:rPr>
              <a:t>add(5, 3, </a:t>
            </a:r>
            <a:r>
              <a:rPr lang="en-US" sz="2000" b="1" dirty="0" err="1" smtClean="0">
                <a:solidFill>
                  <a:srgbClr val="FF0000"/>
                </a:solidFill>
                <a:latin typeface="Consolas" pitchFamily="49" charset="0"/>
              </a:rPr>
              <a:t>displayResult</a:t>
            </a:r>
            <a:r>
              <a:rPr lang="en-US" sz="2000" dirty="0" smtClean="0">
                <a:latin typeface="Consolas" pitchFamily="49" charset="0"/>
              </a:rPr>
              <a:t>); </a:t>
            </a:r>
          </a:p>
          <a:p>
            <a:endParaRPr lang="en-US" sz="1900" dirty="0" smtClean="0">
              <a:latin typeface="Consolas"/>
            </a:endParaRP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6868999" y="369348"/>
            <a:ext cx="1524095" cy="5155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858000" y="352639"/>
            <a:ext cx="5187052" cy="3139321"/>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smtClean="0">
              <a:latin typeface="Consolas"/>
            </a:endParaRPr>
          </a:p>
          <a:p>
            <a:r>
              <a:rPr lang="en-US" dirty="0" smtClean="0">
                <a:latin typeface="Consolas"/>
              </a:rPr>
              <a:t>The result is: 8</a:t>
            </a:r>
            <a:endParaRPr lang="en-US" dirty="0" smtClean="0">
              <a:latin typeface="Consolas"/>
              <a:cs typeface="Courier New" panose="02070309020205020404" pitchFamily="49" charset="0"/>
            </a:endParaRPr>
          </a:p>
          <a:p>
            <a:endParaRPr lang="en-US" dirty="0" smtClean="0">
              <a:latin typeface="Consolas"/>
              <a:cs typeface="Courier New" panose="02070309020205020404" pitchFamily="49" charset="0"/>
            </a:endParaRPr>
          </a:p>
          <a:p>
            <a:endParaRPr lang="en-US" dirty="0" smtClean="0">
              <a:latin typeface="Consolas"/>
              <a:cs typeface="Courier New" panose="02070309020205020404" pitchFamily="49" charset="0"/>
            </a:endParaRPr>
          </a:p>
          <a:p>
            <a:endParaRPr lang="en-US" dirty="0" smtClean="0">
              <a:latin typeface="Consolas"/>
              <a:cs typeface="Courier New" panose="02070309020205020404" pitchFamily="49" charset="0"/>
            </a:endParaRPr>
          </a:p>
          <a:p>
            <a:endParaRPr lang="en-US" dirty="0" smtClean="0">
              <a:latin typeface="Consolas"/>
              <a:cs typeface="Courier New" panose="02070309020205020404" pitchFamily="49" charset="0"/>
            </a:endParaRPr>
          </a:p>
          <a:p>
            <a:endParaRPr lang="en-US" dirty="0" smtClean="0">
              <a:latin typeface="Consolas"/>
              <a:cs typeface="Courier New" panose="02070309020205020404" pitchFamily="49" charset="0"/>
            </a:endParaRPr>
          </a:p>
          <a:p>
            <a:endParaRPr lang="en-US" dirty="0" smtClean="0">
              <a:latin typeface="Consolas"/>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3:</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48" y="352206"/>
            <a:ext cx="6539601" cy="5909310"/>
          </a:xfrm>
          <a:prstGeom prst="rect">
            <a:avLst/>
          </a:prstGeom>
          <a:noFill/>
          <a:ln w="19050">
            <a:solidFill>
              <a:schemeClr val="tx1"/>
            </a:solidFill>
          </a:ln>
        </p:spPr>
        <p:txBody>
          <a:bodyPr wrap="square" rtlCol="0">
            <a:spAutoFit/>
          </a:bodyPr>
          <a:lstStyle/>
          <a:p>
            <a:endParaRPr lang="en-US" dirty="0" smtClean="0">
              <a:latin typeface="Consolas" pitchFamily="49" charset="0"/>
            </a:endParaRPr>
          </a:p>
          <a:p>
            <a:endParaRPr lang="en-US" dirty="0" smtClean="0">
              <a:latin typeface="Consolas" pitchFamily="49" charset="0"/>
            </a:endParaRPr>
          </a:p>
          <a:p>
            <a:r>
              <a:rPr lang="en-US" dirty="0" smtClean="0">
                <a:latin typeface="Consolas" pitchFamily="49" charset="0"/>
              </a:rPr>
              <a:t>let </a:t>
            </a: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smtClean="0">
                <a:latin typeface="Consolas" pitchFamily="49" charset="0"/>
              </a:rPr>
              <a:t>function </a:t>
            </a:r>
            <a:r>
              <a:rPr lang="en-US" dirty="0" err="1" smtClean="0">
                <a:latin typeface="Consolas" pitchFamily="49" charset="0"/>
              </a:rPr>
              <a:t>asyncFun</a:t>
            </a:r>
            <a:r>
              <a:rPr lang="en-US" dirty="0" smtClean="0">
                <a:latin typeface="Consolas" pitchFamily="49" charset="0"/>
              </a:rPr>
              <a:t>() { </a:t>
            </a:r>
          </a:p>
          <a:p>
            <a:r>
              <a:rPr lang="en-US" dirty="0" smtClean="0">
                <a:latin typeface="Consolas" pitchFamily="49" charset="0"/>
              </a:rPr>
              <a:t>  </a:t>
            </a:r>
            <a:r>
              <a:rPr lang="en-US" dirty="0" err="1" smtClean="0">
                <a:latin typeface="Consolas" pitchFamily="49" charset="0"/>
              </a:rPr>
              <a:t>setTimeout</a:t>
            </a:r>
            <a:r>
              <a:rPr lang="en-US" dirty="0" smtClean="0">
                <a:latin typeface="Consolas" pitchFamily="49" charset="0"/>
              </a:rPr>
              <a:t>(()=&gt; {</a:t>
            </a:r>
          </a:p>
          <a:p>
            <a:r>
              <a:rPr lang="en-US" dirty="0" smtClean="0">
                <a:latin typeface="Consolas" pitchFamily="49" charset="0"/>
              </a:rPr>
              <a:t>    console.log("I am NOT sync... ");</a:t>
            </a:r>
          </a:p>
          <a:p>
            <a:r>
              <a:rPr lang="en-US" dirty="0" smtClean="0">
                <a:latin typeface="Consolas" pitchFamily="49" charset="0"/>
              </a:rPr>
              <a:t>    </a:t>
            </a:r>
            <a:r>
              <a:rPr lang="en-US" dirty="0" err="1" smtClean="0">
                <a:latin typeface="Consolas" pitchFamily="49" charset="0"/>
              </a:rPr>
              <a:t>syncF</a:t>
            </a:r>
            <a:r>
              <a:rPr lang="en-US" dirty="0" smtClean="0">
                <a:latin typeface="Consolas" pitchFamily="49" charset="0"/>
              </a:rPr>
              <a:t>();</a:t>
            </a:r>
          </a:p>
          <a:p>
            <a:r>
              <a:rPr lang="en-US" dirty="0" smtClean="0">
                <a:latin typeface="Consolas" pitchFamily="49" charset="0"/>
              </a:rPr>
              <a:t>  }, 2000);</a:t>
            </a:r>
          </a:p>
          <a:p>
            <a:r>
              <a:rPr lang="en-US" b="1" dirty="0" smtClean="0">
                <a:solidFill>
                  <a:srgbClr val="00B050"/>
                </a:solidFill>
                <a:latin typeface="Consolas" pitchFamily="49" charset="0"/>
              </a:rPr>
              <a:t>//  </a:t>
            </a:r>
            <a:r>
              <a:rPr lang="en-US" b="1" dirty="0" err="1" smtClean="0">
                <a:solidFill>
                  <a:srgbClr val="00B050"/>
                </a:solidFill>
                <a:latin typeface="Consolas" pitchFamily="49" charset="0"/>
              </a:rPr>
              <a:t>syncF</a:t>
            </a:r>
            <a:r>
              <a:rPr lang="en-US" b="1" dirty="0" smtClean="0">
                <a:solidFill>
                  <a:srgbClr val="00B050"/>
                </a:solidFill>
                <a:latin typeface="Consolas" pitchFamily="49" charset="0"/>
              </a:rPr>
              <a:t>(); //Not fine if I want it after 2s</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TOO or TWO...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endParaRPr lang="en-US" dirty="0">
              <a:latin typeface="Consolas" pitchFamily="49" charset="0"/>
            </a:endParaRP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6868999" y="369348"/>
            <a:ext cx="1524095" cy="5155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858000" y="352639"/>
            <a:ext cx="5187052" cy="4801314"/>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 TOO or TWO... </a:t>
            </a: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 TOO or TWO...</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4:</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48" y="352206"/>
            <a:ext cx="6539601" cy="5909310"/>
          </a:xfrm>
          <a:prstGeom prst="rect">
            <a:avLst/>
          </a:prstGeom>
          <a:noFill/>
          <a:ln w="19050">
            <a:solidFill>
              <a:schemeClr val="tx1"/>
            </a:solidFill>
          </a:ln>
        </p:spPr>
        <p:txBody>
          <a:bodyPr wrap="square" rtlCol="0">
            <a:spAutoFit/>
          </a:bodyPr>
          <a:lstStyle/>
          <a:p>
            <a:endParaRPr lang="en-US" dirty="0" smtClean="0">
              <a:latin typeface="Consolas" pitchFamily="49" charset="0"/>
            </a:endParaRPr>
          </a:p>
          <a:p>
            <a:endParaRPr lang="en-US" dirty="0" smtClean="0">
              <a:latin typeface="Consolas" pitchFamily="49" charset="0"/>
            </a:endParaRPr>
          </a:p>
          <a:p>
            <a:r>
              <a:rPr lang="en-US" dirty="0" smtClean="0">
                <a:latin typeface="Consolas" pitchFamily="49" charset="0"/>
              </a:rPr>
              <a:t>let </a:t>
            </a: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smtClean="0">
                <a:latin typeface="Consolas" pitchFamily="49" charset="0"/>
              </a:rPr>
              <a:t>function </a:t>
            </a:r>
            <a:r>
              <a:rPr lang="en-US" dirty="0" err="1" smtClean="0">
                <a:latin typeface="Consolas" pitchFamily="49" charset="0"/>
              </a:rPr>
              <a:t>asyncFun</a:t>
            </a:r>
            <a:r>
              <a:rPr lang="en-US" dirty="0" smtClean="0">
                <a:latin typeface="Consolas" pitchFamily="49" charset="0"/>
              </a:rPr>
              <a:t>() { </a:t>
            </a:r>
          </a:p>
          <a:p>
            <a:r>
              <a:rPr lang="en-US" dirty="0" smtClean="0">
                <a:latin typeface="Consolas" pitchFamily="49" charset="0"/>
              </a:rPr>
              <a:t>  </a:t>
            </a:r>
            <a:r>
              <a:rPr lang="en-US" dirty="0" err="1" smtClean="0">
                <a:latin typeface="Consolas" pitchFamily="49" charset="0"/>
              </a:rPr>
              <a:t>setTimeout</a:t>
            </a:r>
            <a:r>
              <a:rPr lang="en-US" dirty="0" smtClean="0">
                <a:latin typeface="Consolas" pitchFamily="49" charset="0"/>
              </a:rPr>
              <a:t>(()=&gt; {</a:t>
            </a:r>
          </a:p>
          <a:p>
            <a:r>
              <a:rPr lang="en-US" dirty="0" smtClean="0">
                <a:latin typeface="Consolas" pitchFamily="49" charset="0"/>
              </a:rPr>
              <a:t>    console.log("I am NOT sync... ");</a:t>
            </a:r>
          </a:p>
          <a:p>
            <a:r>
              <a:rPr lang="en-US" dirty="0" smtClean="0">
                <a:latin typeface="Consolas" pitchFamily="49" charset="0"/>
              </a:rPr>
              <a:t>    </a:t>
            </a:r>
            <a:r>
              <a:rPr lang="en-US" dirty="0" err="1" smtClean="0">
                <a:latin typeface="Consolas" pitchFamily="49" charset="0"/>
              </a:rPr>
              <a:t>syncF</a:t>
            </a:r>
            <a:r>
              <a:rPr lang="en-US" dirty="0" smtClean="0">
                <a:latin typeface="Consolas" pitchFamily="49" charset="0"/>
              </a:rPr>
              <a:t>();</a:t>
            </a:r>
          </a:p>
          <a:p>
            <a:r>
              <a:rPr lang="en-US" dirty="0" smtClean="0">
                <a:latin typeface="Consolas" pitchFamily="49" charset="0"/>
              </a:rPr>
              <a:t>  }, 2000);</a:t>
            </a:r>
          </a:p>
          <a:p>
            <a:r>
              <a:rPr lang="en-US" b="1" dirty="0" err="1" smtClean="0">
                <a:latin typeface="Consolas" pitchFamily="49" charset="0"/>
              </a:rPr>
              <a:t>syncF</a:t>
            </a:r>
            <a:r>
              <a:rPr lang="en-US" b="1" dirty="0" smtClean="0">
                <a:latin typeface="Consolas" pitchFamily="49" charset="0"/>
              </a:rPr>
              <a:t>();</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TOO or TWO...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endParaRPr lang="en-US" dirty="0">
              <a:latin typeface="Consolas" pitchFamily="49" charset="0"/>
            </a:endParaRP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6868999" y="369348"/>
            <a:ext cx="1524095" cy="5155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858000" y="352639"/>
            <a:ext cx="5187052" cy="4801314"/>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 am sync...</a:t>
            </a:r>
          </a:p>
          <a:p>
            <a:r>
              <a:rPr lang="en-US" dirty="0" smtClean="0">
                <a:latin typeface="Courier New" panose="02070309020205020404" pitchFamily="49" charset="0"/>
                <a:cs typeface="Courier New" panose="02070309020205020404" pitchFamily="49" charset="0"/>
              </a:rPr>
              <a:t>I am sync TOO or TWO... </a:t>
            </a: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 TOO or TWO... </a:t>
            </a: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 TOO or TWO...</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5:</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6352" y="921163"/>
            <a:ext cx="5463823" cy="1323439"/>
          </a:xfrm>
          <a:prstGeom prst="rect">
            <a:avLst/>
          </a:prstGeom>
          <a:noFill/>
        </p:spPr>
        <p:txBody>
          <a:bodyPr wrap="square" rtlCol="0">
            <a:spAutoFit/>
          </a:bodyPr>
          <a:lstStyle/>
          <a:p>
            <a:r>
              <a:rPr lang="en-US" sz="8000" dirty="0" smtClean="0">
                <a:latin typeface="Neutra Text TF Alt" panose="02000000000000000000" pitchFamily="2" charset="0"/>
              </a:rPr>
              <a:t>BLOCKING</a:t>
            </a:r>
            <a:endParaRPr lang="en-US" sz="8000" dirty="0">
              <a:latin typeface="Neutra Text TF Alt" panose="02000000000000000000" pitchFamily="2" charset="0"/>
            </a:endParaRPr>
          </a:p>
        </p:txBody>
      </p:sp>
      <p:sp>
        <p:nvSpPr>
          <p:cNvPr id="4" name="TextBox 3"/>
          <p:cNvSpPr txBox="1"/>
          <p:nvPr/>
        </p:nvSpPr>
        <p:spPr>
          <a:xfrm>
            <a:off x="3207455" y="2244602"/>
            <a:ext cx="5641621" cy="1015663"/>
          </a:xfrm>
          <a:prstGeom prst="rect">
            <a:avLst/>
          </a:prstGeom>
          <a:noFill/>
        </p:spPr>
        <p:txBody>
          <a:bodyPr wrap="square" rtlCol="0">
            <a:spAutoFit/>
          </a:bodyPr>
          <a:lstStyle/>
          <a:p>
            <a:r>
              <a:rPr lang="en-US" sz="6000" dirty="0" smtClean="0">
                <a:latin typeface="Georgia" panose="02040502050405020303" pitchFamily="18" charset="0"/>
              </a:rPr>
              <a:t>Some examples:</a:t>
            </a:r>
            <a:endParaRPr lang="en-US" sz="6000" dirty="0">
              <a:latin typeface="Georgia" panose="02040502050405020303" pitchFamily="18" charset="0"/>
            </a:endParaRPr>
          </a:p>
        </p:txBody>
      </p:sp>
      <p:sp>
        <p:nvSpPr>
          <p:cNvPr id="3" name="TextBox 2"/>
          <p:cNvSpPr txBox="1"/>
          <p:nvPr/>
        </p:nvSpPr>
        <p:spPr>
          <a:xfrm>
            <a:off x="699909" y="3575014"/>
            <a:ext cx="10656711" cy="1938992"/>
          </a:xfrm>
          <a:prstGeom prst="rect">
            <a:avLst/>
          </a:prstGeom>
          <a:noFill/>
        </p:spPr>
        <p:txBody>
          <a:bodyPr wrap="square" rtlCol="0">
            <a:spAutoFit/>
          </a:bodyPr>
          <a:lstStyle/>
          <a:p>
            <a:pPr marL="342900" indent="-342900">
              <a:buFontTx/>
              <a:buChar char="-"/>
            </a:pPr>
            <a:r>
              <a:rPr lang="en-US" sz="3000" dirty="0" smtClean="0">
                <a:latin typeface="Courier New" panose="02070309020205020404" pitchFamily="49" charset="0"/>
                <a:cs typeface="Courier New" panose="02070309020205020404" pitchFamily="49" charset="0"/>
              </a:rPr>
              <a:t>console.log() is not slow</a:t>
            </a:r>
          </a:p>
          <a:p>
            <a:pPr marL="342900" indent="-342900">
              <a:buFontTx/>
              <a:buChar char="-"/>
            </a:pPr>
            <a:r>
              <a:rPr lang="en-US" sz="3000" dirty="0" smtClean="0">
                <a:latin typeface="Courier New" panose="02070309020205020404" pitchFamily="49" charset="0"/>
                <a:cs typeface="Courier New" panose="02070309020205020404" pitchFamily="49" charset="0"/>
              </a:rPr>
              <a:t>A loop from 1 to 10,000,000,000 is slow</a:t>
            </a:r>
          </a:p>
          <a:p>
            <a:pPr marL="342900" indent="-342900">
              <a:buFontTx/>
              <a:buChar char="-"/>
            </a:pPr>
            <a:r>
              <a:rPr lang="en-US" sz="3000" dirty="0" smtClean="0">
                <a:latin typeface="Courier New" panose="02070309020205020404" pitchFamily="49" charset="0"/>
                <a:cs typeface="Courier New" panose="02070309020205020404" pitchFamily="49" charset="0"/>
              </a:rPr>
              <a:t>Network request is slow</a:t>
            </a:r>
          </a:p>
          <a:p>
            <a:pPr marL="342900" indent="-342900">
              <a:buFontTx/>
              <a:buChar char="-"/>
            </a:pPr>
            <a:r>
              <a:rPr lang="en-US" sz="3000" dirty="0" smtClean="0">
                <a:latin typeface="Courier New" panose="02070309020205020404" pitchFamily="49" charset="0"/>
                <a:cs typeface="Courier New" panose="02070309020205020404" pitchFamily="49" charset="0"/>
              </a:rPr>
              <a:t>Image processing is slow</a:t>
            </a:r>
            <a:endParaRPr lang="en-US" sz="3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3540139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8608" y="984492"/>
            <a:ext cx="6343650" cy="1757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8" y="4157664"/>
            <a:ext cx="6343650" cy="600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8" y="3000375"/>
            <a:ext cx="6343650" cy="91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8" y="5023164"/>
            <a:ext cx="63436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8608" y="6172201"/>
            <a:ext cx="6343650" cy="314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6868999" y="369348"/>
            <a:ext cx="1524095" cy="5155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858000" y="352639"/>
            <a:ext cx="5187052" cy="4801314"/>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 leave my car at 9 in workshop</a:t>
            </a:r>
          </a:p>
          <a:p>
            <a:r>
              <a:rPr lang="en-US" dirty="0" smtClean="0">
                <a:latin typeface="Courier New" panose="02070309020205020404" pitchFamily="49" charset="0"/>
                <a:cs typeface="Courier New" panose="02070309020205020404" pitchFamily="49" charset="0"/>
              </a:rPr>
              <a:t>Mechanic Response:  </a:t>
            </a:r>
            <a:r>
              <a:rPr lang="en-US" dirty="0" smtClean="0">
                <a:solidFill>
                  <a:srgbClr val="FF0000"/>
                </a:solidFill>
                <a:latin typeface="Courier New" panose="02070309020205020404" pitchFamily="49" charset="0"/>
                <a:cs typeface="Courier New" panose="02070309020205020404" pitchFamily="49" charset="0"/>
              </a:rPr>
              <a:t>undefined</a:t>
            </a:r>
          </a:p>
          <a:p>
            <a:r>
              <a:rPr lang="en-US" dirty="0" smtClean="0">
                <a:latin typeface="Courier New" panose="02070309020205020404" pitchFamily="49" charset="0"/>
                <a:cs typeface="Courier New" panose="02070309020205020404" pitchFamily="49" charset="0"/>
              </a:rPr>
              <a:t>Laundry Response:  </a:t>
            </a:r>
            <a:r>
              <a:rPr lang="en-US" dirty="0" smtClean="0">
                <a:solidFill>
                  <a:srgbClr val="FF0000"/>
                </a:solidFill>
                <a:latin typeface="Courier New" panose="02070309020205020404" pitchFamily="49" charset="0"/>
                <a:cs typeface="Courier New" panose="02070309020205020404" pitchFamily="49" charset="0"/>
              </a:rPr>
              <a:t>undefined</a:t>
            </a:r>
          </a:p>
          <a:p>
            <a:r>
              <a:rPr lang="en-US" dirty="0" smtClean="0">
                <a:latin typeface="Courier New" panose="02070309020205020404" pitchFamily="49" charset="0"/>
                <a:cs typeface="Courier New" panose="02070309020205020404" pitchFamily="49" charset="0"/>
              </a:rPr>
              <a:t>Do grocery</a:t>
            </a:r>
          </a:p>
          <a:p>
            <a:r>
              <a:rPr lang="en-US" dirty="0" smtClean="0">
                <a:latin typeface="Courier New" panose="02070309020205020404" pitchFamily="49" charset="0"/>
                <a:cs typeface="Courier New" panose="02070309020205020404" pitchFamily="49" charset="0"/>
              </a:rPr>
              <a:t>Dress Ready!</a:t>
            </a:r>
          </a:p>
          <a:p>
            <a:r>
              <a:rPr lang="en-US" dirty="0" smtClean="0">
                <a:latin typeface="Courier New" panose="02070309020205020404" pitchFamily="49" charset="0"/>
                <a:cs typeface="Courier New" panose="02070309020205020404" pitchFamily="49" charset="0"/>
              </a:rPr>
              <a:t>Car Fixed!</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6:</a:t>
            </a:r>
            <a:endParaRPr lang="en-US" sz="2800" dirty="0"/>
          </a:p>
        </p:txBody>
      </p:sp>
      <p:sp>
        <p:nvSpPr>
          <p:cNvPr id="11" name="Right Arrow 10"/>
          <p:cNvSpPr/>
          <p:nvPr/>
        </p:nvSpPr>
        <p:spPr>
          <a:xfrm>
            <a:off x="0" y="408220"/>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0" y="4157664"/>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0" y="984492"/>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0" y="1251196"/>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0" y="1889372"/>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0" y="3000375"/>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0" y="5023164"/>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0" y="6172201"/>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248060" y="1870316"/>
            <a:ext cx="182880" cy="25964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248060" y="5340718"/>
            <a:ext cx="182880" cy="25964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248060" y="3311597"/>
            <a:ext cx="182880" cy="25964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6948" y="352206"/>
            <a:ext cx="6539601" cy="6232475"/>
          </a:xfrm>
          <a:prstGeom prst="rect">
            <a:avLst/>
          </a:prstGeom>
          <a:noFill/>
          <a:ln w="19050">
            <a:solidFill>
              <a:schemeClr val="tx1"/>
            </a:solidFill>
          </a:ln>
        </p:spPr>
        <p:txBody>
          <a:bodyPr wrap="square" rtlCol="0">
            <a:spAutoFit/>
          </a:bodyPr>
          <a:lstStyle/>
          <a:p>
            <a:endParaRPr lang="en-US" sz="1900" dirty="0" smtClean="0">
              <a:latin typeface="Consolas" pitchFamily="49" charset="0"/>
            </a:endParaRPr>
          </a:p>
          <a:p>
            <a:endParaRPr lang="en-US" sz="1900" dirty="0" smtClean="0">
              <a:latin typeface="Consolas" pitchFamily="49" charset="0"/>
            </a:endParaRPr>
          </a:p>
          <a:p>
            <a:r>
              <a:rPr lang="en-US" sz="1900" dirty="0" smtClean="0">
                <a:latin typeface="Consolas"/>
              </a:rPr>
              <a:t>function </a:t>
            </a:r>
            <a:r>
              <a:rPr lang="en-US" sz="1900" dirty="0" err="1" smtClean="0">
                <a:latin typeface="Consolas"/>
              </a:rPr>
              <a:t>carMaintenance</a:t>
            </a:r>
            <a:r>
              <a:rPr lang="en-US" sz="1900" dirty="0" smtClean="0">
                <a:latin typeface="Consolas"/>
              </a:rPr>
              <a:t>(){</a:t>
            </a:r>
          </a:p>
          <a:p>
            <a:r>
              <a:rPr lang="en-US" sz="1900" dirty="0" smtClean="0">
                <a:latin typeface="Consolas"/>
              </a:rPr>
              <a:t>  console.log("I leave my car at 9 in workshop");</a:t>
            </a:r>
          </a:p>
          <a:p>
            <a:r>
              <a:rPr lang="en-US" sz="1900" dirty="0" smtClean="0">
                <a:latin typeface="Consolas"/>
              </a:rPr>
              <a:t>  </a:t>
            </a:r>
            <a:r>
              <a:rPr lang="en-US" sz="1900" dirty="0" err="1" smtClean="0">
                <a:latin typeface="Consolas"/>
              </a:rPr>
              <a:t>setTimeout</a:t>
            </a:r>
            <a:r>
              <a:rPr lang="en-US" sz="1900" dirty="0" smtClean="0">
                <a:latin typeface="Consolas"/>
              </a:rPr>
              <a:t>(() =&gt; {console.log("Car Fixed!")}, 2000);</a:t>
            </a:r>
          </a:p>
          <a:p>
            <a:r>
              <a:rPr lang="en-US" sz="1900" dirty="0" smtClean="0">
                <a:latin typeface="Consolas"/>
              </a:rPr>
              <a:t>}</a:t>
            </a:r>
          </a:p>
          <a:p>
            <a:r>
              <a:rPr lang="en-US" sz="1900" dirty="0" smtClean="0">
                <a:latin typeface="Consolas"/>
              </a:rPr>
              <a:t>  </a:t>
            </a:r>
          </a:p>
          <a:p>
            <a:r>
              <a:rPr lang="en-US" sz="1900" dirty="0" smtClean="0">
                <a:latin typeface="Consolas"/>
              </a:rPr>
              <a:t>function </a:t>
            </a:r>
            <a:r>
              <a:rPr lang="en-US" sz="1900" dirty="0" err="1" smtClean="0">
                <a:latin typeface="Consolas"/>
              </a:rPr>
              <a:t>pickDress</a:t>
            </a:r>
            <a:r>
              <a:rPr lang="en-US" sz="1900" dirty="0" smtClean="0">
                <a:latin typeface="Consolas"/>
              </a:rPr>
              <a:t>(){</a:t>
            </a:r>
          </a:p>
          <a:p>
            <a:r>
              <a:rPr lang="en-US" sz="1900" dirty="0" smtClean="0">
                <a:latin typeface="Consolas"/>
              </a:rPr>
              <a:t>  </a:t>
            </a:r>
            <a:r>
              <a:rPr lang="en-US" sz="1900" dirty="0" err="1" smtClean="0">
                <a:latin typeface="Consolas"/>
              </a:rPr>
              <a:t>setTimeout</a:t>
            </a:r>
            <a:r>
              <a:rPr lang="en-US" sz="1900" dirty="0" smtClean="0">
                <a:latin typeface="Consolas"/>
              </a:rPr>
              <a:t>(() =&gt; {console.log("Dress Ready!")}, 10);}</a:t>
            </a:r>
          </a:p>
          <a:p>
            <a:r>
              <a:rPr lang="en-US" sz="1900" dirty="0" smtClean="0">
                <a:latin typeface="Consolas"/>
              </a:rPr>
              <a:t>  </a:t>
            </a:r>
          </a:p>
          <a:p>
            <a:r>
              <a:rPr lang="en-US" sz="1900" dirty="0" smtClean="0">
                <a:latin typeface="Consolas"/>
              </a:rPr>
              <a:t>console.log("Mechanic Response: ", </a:t>
            </a:r>
            <a:r>
              <a:rPr lang="en-US" sz="1900" dirty="0" err="1" smtClean="0">
                <a:latin typeface="Consolas"/>
              </a:rPr>
              <a:t>carMaintenance</a:t>
            </a:r>
            <a:r>
              <a:rPr lang="en-US" sz="1900" dirty="0" smtClean="0">
                <a:latin typeface="Consolas"/>
              </a:rPr>
              <a:t>());</a:t>
            </a:r>
          </a:p>
          <a:p>
            <a:r>
              <a:rPr lang="en-US" sz="1900" dirty="0" smtClean="0">
                <a:latin typeface="Consolas"/>
              </a:rPr>
              <a:t>  </a:t>
            </a:r>
          </a:p>
          <a:p>
            <a:r>
              <a:rPr lang="en-US" sz="1900" dirty="0" err="1" smtClean="0">
                <a:latin typeface="Consolas"/>
              </a:rPr>
              <a:t>setTimeout</a:t>
            </a:r>
            <a:r>
              <a:rPr lang="en-US" sz="1900" dirty="0" smtClean="0">
                <a:latin typeface="Consolas"/>
              </a:rPr>
              <a:t>(() =&gt; {</a:t>
            </a:r>
          </a:p>
          <a:p>
            <a:r>
              <a:rPr lang="en-US" sz="1900" dirty="0" smtClean="0">
                <a:latin typeface="Consolas"/>
              </a:rPr>
              <a:t>  console.log("Do grocery");</a:t>
            </a:r>
          </a:p>
          <a:p>
            <a:r>
              <a:rPr lang="en-US" sz="1900" dirty="0" smtClean="0">
                <a:latin typeface="Consolas"/>
              </a:rPr>
              <a:t>}, 0);</a:t>
            </a:r>
          </a:p>
          <a:p>
            <a:r>
              <a:rPr lang="en-US" sz="1900" dirty="0" smtClean="0">
                <a:latin typeface="Consolas"/>
              </a:rPr>
              <a:t>  </a:t>
            </a:r>
          </a:p>
          <a:p>
            <a:r>
              <a:rPr lang="en-US" sz="1900" dirty="0" smtClean="0">
                <a:latin typeface="Consolas"/>
              </a:rPr>
              <a:t>console.log("Laundry Response: ", </a:t>
            </a:r>
            <a:r>
              <a:rPr lang="en-US" sz="1900" dirty="0" err="1" smtClean="0">
                <a:latin typeface="Consolas"/>
              </a:rPr>
              <a:t>pickDress</a:t>
            </a:r>
            <a:r>
              <a:rPr lang="en-US" sz="1900" dirty="0" smtClean="0">
                <a:latin typeface="Consolas"/>
              </a:rPr>
              <a:t>());</a:t>
            </a:r>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grpId="3"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1"/>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5"/>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8">
                                            <p:txEl>
                                              <p:pRg st="3" end="3"/>
                                            </p:txEl>
                                          </p:spTgt>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1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3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2" nodeType="click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2" nodeType="with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xit" presetSubtype="0" fill="hold" grpId="3" nodeType="withEffect">
                                  <p:stCondLst>
                                    <p:cond delay="0"/>
                                  </p:stCondLst>
                                  <p:childTnLst>
                                    <p:set>
                                      <p:cBhvr>
                                        <p:cTn id="96" dur="1" fill="hold">
                                          <p:stCondLst>
                                            <p:cond delay="0"/>
                                          </p:stCondLst>
                                        </p:cTn>
                                        <p:tgtEl>
                                          <p:spTgt spid="28"/>
                                        </p:tgtEl>
                                        <p:attrNameLst>
                                          <p:attrName>style.visibility</p:attrName>
                                        </p:attrNameLst>
                                      </p:cBhvr>
                                      <p:to>
                                        <p:strVal val="hidden"/>
                                      </p:to>
                                    </p:set>
                                  </p:childTnLst>
                                </p:cTn>
                              </p:par>
                              <p:par>
                                <p:cTn id="97" presetID="1" presetClass="exit" presetSubtype="0" fill="hold" grpId="3" nodeType="withEffect">
                                  <p:stCondLst>
                                    <p:cond delay="0"/>
                                  </p:stCondLst>
                                  <p:childTnLst>
                                    <p:set>
                                      <p:cBhvr>
                                        <p:cTn id="98" dur="1" fill="hold">
                                          <p:stCondLst>
                                            <p:cond delay="0"/>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p:cBhvr>
                                        <p:cTn id="102" dur="1000" fill="hold"/>
                                        <p:tgtEl>
                                          <p:spTgt spid="42"/>
                                        </p:tgtEl>
                                        <p:attrNameLst>
                                          <p:attrName>fillcolor</p:attrName>
                                        </p:attrNameLst>
                                      </p:cBhvr>
                                      <p:to>
                                        <a:schemeClr val="tx1"/>
                                      </p:to>
                                    </p:animClr>
                                    <p:set>
                                      <p:cBhvr>
                                        <p:cTn id="103" dur="1000" fill="hold"/>
                                        <p:tgtEl>
                                          <p:spTgt spid="42"/>
                                        </p:tgtEl>
                                        <p:attrNameLst>
                                          <p:attrName>fill.type</p:attrName>
                                        </p:attrNameLst>
                                      </p:cBhvr>
                                      <p:to>
                                        <p:strVal val="solid"/>
                                      </p:to>
                                    </p:set>
                                    <p:set>
                                      <p:cBhvr>
                                        <p:cTn id="104" dur="1000" fill="hold"/>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8">
                                            <p:txEl>
                                              <p:pRg st="4" end="4"/>
                                            </p:txEl>
                                          </p:spTgt>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37"/>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1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8">
                                            <p:txEl>
                                              <p:pRg st="5" end="5"/>
                                            </p:txEl>
                                          </p:spTgt>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4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p:cBhvr>
                                        <p:cTn id="126" dur="1000" fill="hold"/>
                                        <p:tgtEl>
                                          <p:spTgt spid="43"/>
                                        </p:tgtEl>
                                        <p:attrNameLst>
                                          <p:attrName>fillcolor</p:attrName>
                                        </p:attrNameLst>
                                      </p:cBhvr>
                                      <p:to>
                                        <a:schemeClr val="tx1"/>
                                      </p:to>
                                    </p:animClr>
                                    <p:set>
                                      <p:cBhvr>
                                        <p:cTn id="127" dur="1000" fill="hold"/>
                                        <p:tgtEl>
                                          <p:spTgt spid="43"/>
                                        </p:tgtEl>
                                        <p:attrNameLst>
                                          <p:attrName>fill.type</p:attrName>
                                        </p:attrNameLst>
                                      </p:cBhvr>
                                      <p:to>
                                        <p:strVal val="solid"/>
                                      </p:to>
                                    </p:set>
                                    <p:set>
                                      <p:cBhvr>
                                        <p:cTn id="128" dur="1000" fill="hold"/>
                                        <p:tgtEl>
                                          <p:spTgt spid="43"/>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8">
                                            <p:txEl>
                                              <p:pRg st="6" end="6"/>
                                            </p:txEl>
                                          </p:spTgt>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4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2" fill="hold" nodeType="clickEffect">
                                  <p:stCondLst>
                                    <p:cond delay="0"/>
                                  </p:stCondLst>
                                  <p:childTnLst>
                                    <p:animClr clrSpc="rgb">
                                      <p:cBhvr>
                                        <p:cTn id="138" dur="1000" fill="hold"/>
                                        <p:tgtEl>
                                          <p:spTgt spid="41"/>
                                        </p:tgtEl>
                                        <p:attrNameLst>
                                          <p:attrName>fillcolor</p:attrName>
                                        </p:attrNameLst>
                                      </p:cBhvr>
                                      <p:to>
                                        <a:schemeClr val="tx1"/>
                                      </p:to>
                                    </p:animClr>
                                    <p:set>
                                      <p:cBhvr>
                                        <p:cTn id="139" dur="1000" fill="hold"/>
                                        <p:tgtEl>
                                          <p:spTgt spid="41"/>
                                        </p:tgtEl>
                                        <p:attrNameLst>
                                          <p:attrName>fill.type</p:attrName>
                                        </p:attrNameLst>
                                      </p:cBhvr>
                                      <p:to>
                                        <p:strVal val="solid"/>
                                      </p:to>
                                    </p:set>
                                    <p:set>
                                      <p:cBhvr>
                                        <p:cTn id="140" dur="1000" fill="hold"/>
                                        <p:tgtEl>
                                          <p:spTgt spid="41"/>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
                                            <p:txEl>
                                              <p:pRg st="7" end="7"/>
                                            </p:txEl>
                                          </p:spTgt>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9" grpId="0" animBg="1"/>
      <p:bldP spid="9" grpId="1" animBg="1"/>
      <p:bldP spid="17" grpId="0" animBg="1"/>
      <p:bldP spid="17" grpId="1" animBg="1"/>
      <p:bldP spid="17" grpId="2" animBg="1"/>
      <p:bldP spid="17" grpId="3" animBg="1"/>
      <p:bldP spid="19" grpId="0" animBg="1"/>
      <p:bldP spid="19" grpId="1" animBg="1"/>
      <p:bldP spid="20" grpId="0" animBg="1"/>
      <p:bldP spid="20" grpId="1" animBg="1"/>
      <p:bldP spid="11" grpId="0" animBg="1"/>
      <p:bldP spid="11" grpId="1" animBg="1"/>
      <p:bldP spid="13" grpId="0" animBg="1"/>
      <p:bldP spid="13" grpId="1" animBg="1"/>
      <p:bldP spid="16" grpId="0" animBg="1"/>
      <p:bldP spid="16" grpId="1" animBg="1"/>
      <p:bldP spid="16" grpId="2" animBg="1"/>
      <p:bldP spid="16" grpId="3" animBg="1"/>
      <p:bldP spid="21" grpId="0" animBg="1"/>
      <p:bldP spid="21" grpId="1" animBg="1"/>
      <p:bldP spid="25" grpId="0" animBg="1"/>
      <p:bldP spid="25" grpId="1" animBg="1"/>
      <p:bldP spid="28" grpId="0" animBg="1"/>
      <p:bldP spid="28" grpId="1" animBg="1"/>
      <p:bldP spid="28" grpId="2" animBg="1"/>
      <p:bldP spid="28" grpId="3" animBg="1"/>
      <p:bldP spid="33" grpId="0" animBg="1"/>
      <p:bldP spid="33" grpId="1" animBg="1"/>
      <p:bldP spid="37" grpId="0" animBg="1"/>
      <p:bldP spid="37" grpId="1" animBg="1"/>
      <p:bldP spid="41" grpId="0" animBg="1"/>
      <p:bldP spid="41" grpId="1" animBg="1"/>
      <p:bldP spid="42" grpId="0" animBg="1"/>
      <p:bldP spid="42" grpId="1" animBg="1"/>
      <p:bldP spid="43" grpId="0" animBg="1"/>
      <p:bldP spid="4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9335" y="2738816"/>
            <a:ext cx="10153331" cy="1323439"/>
          </a:xfrm>
          <a:prstGeom prst="rect">
            <a:avLst/>
          </a:prstGeom>
          <a:noFill/>
        </p:spPr>
        <p:txBody>
          <a:bodyPr wrap="square" rtlCol="0">
            <a:spAutoFit/>
          </a:bodyPr>
          <a:lstStyle/>
          <a:p>
            <a:r>
              <a:rPr lang="en-US" sz="8000" dirty="0" smtClean="0">
                <a:latin typeface="Neutra Text TF Alt" panose="02000000000000000000" pitchFamily="2" charset="0"/>
              </a:rPr>
              <a:t>Use Callback Function</a:t>
            </a:r>
            <a:endParaRPr lang="en-US" sz="8000" dirty="0">
              <a:latin typeface="Neutra Text TF Alt" panose="02000000000000000000" pitchFamily="2" charset="0"/>
            </a:endParaRPr>
          </a:p>
        </p:txBody>
      </p:sp>
      <p:sp>
        <p:nvSpPr>
          <p:cNvPr id="4" name="TextBox 3"/>
          <p:cNvSpPr txBox="1"/>
          <p:nvPr/>
        </p:nvSpPr>
        <p:spPr>
          <a:xfrm>
            <a:off x="95250" y="4254184"/>
            <a:ext cx="12001500" cy="2400657"/>
          </a:xfrm>
          <a:prstGeom prst="rect">
            <a:avLst/>
          </a:prstGeom>
          <a:noFill/>
        </p:spPr>
        <p:txBody>
          <a:bodyPr wrap="square" rtlCol="0">
            <a:spAutoFit/>
          </a:bodyPr>
          <a:lstStyle/>
          <a:p>
            <a:pPr lvl="0" indent="171450" eaLnBrk="0" fontAlgn="base" hangingPunct="0">
              <a:lnSpc>
                <a:spcPct val="150000"/>
              </a:lnSpc>
              <a:spcBef>
                <a:spcPct val="0"/>
              </a:spcBef>
              <a:spcAft>
                <a:spcPct val="0"/>
              </a:spcAft>
              <a:buFont typeface="Arial" pitchFamily="34" charset="0"/>
              <a:buChar char="•"/>
            </a:pPr>
            <a:r>
              <a:rPr lang="en-US" sz="2000" dirty="0" smtClean="0">
                <a:latin typeface="Calibri (Body)"/>
              </a:rPr>
              <a:t>Need </a:t>
            </a:r>
            <a:r>
              <a:rPr lang="en-US" sz="2000" dirty="0">
                <a:latin typeface="Calibri (Body)"/>
              </a:rPr>
              <a:t>for synchronization in handling asynchronous tasks. </a:t>
            </a:r>
            <a:endParaRPr lang="en-US" sz="2000" dirty="0" smtClean="0">
              <a:latin typeface="Calibri (Body)"/>
            </a:endParaRPr>
          </a:p>
          <a:p>
            <a:pPr indent="171450" eaLnBrk="0" fontAlgn="base" hangingPunct="0">
              <a:lnSpc>
                <a:spcPct val="150000"/>
              </a:lnSpc>
              <a:spcBef>
                <a:spcPct val="0"/>
              </a:spcBef>
              <a:spcAft>
                <a:spcPct val="0"/>
              </a:spcAft>
              <a:buFont typeface="Arial" pitchFamily="34" charset="0"/>
              <a:buChar char="•"/>
            </a:pPr>
            <a:r>
              <a:rPr lang="en-US" sz="2000" dirty="0" smtClean="0">
                <a:latin typeface="Calibri (Body)"/>
              </a:rPr>
              <a:t>The output sequence depends on the completion of some other task(s). </a:t>
            </a:r>
          </a:p>
          <a:p>
            <a:pPr marL="171450" lvl="0" indent="-171450" eaLnBrk="0" fontAlgn="base" hangingPunct="0">
              <a:lnSpc>
                <a:spcPct val="150000"/>
              </a:lnSpc>
              <a:spcBef>
                <a:spcPct val="0"/>
              </a:spcBef>
              <a:spcAft>
                <a:spcPct val="0"/>
              </a:spcAft>
              <a:buFont typeface="Arial" pitchFamily="34" charset="0"/>
              <a:buChar char="•"/>
            </a:pPr>
            <a:r>
              <a:rPr lang="en-US" sz="2000" dirty="0" smtClean="0">
                <a:latin typeface="Calibri (Body)"/>
              </a:rPr>
              <a:t>To ensure </a:t>
            </a:r>
            <a:r>
              <a:rPr lang="en-US" sz="2000" b="1" dirty="0" smtClean="0">
                <a:solidFill>
                  <a:srgbClr val="00B050"/>
                </a:solidFill>
                <a:latin typeface="Calibri (Body)"/>
              </a:rPr>
              <a:t>desired order of execution of tasks</a:t>
            </a:r>
            <a:r>
              <a:rPr lang="en-US" sz="2000" dirty="0" smtClean="0">
                <a:latin typeface="Calibri (Body)"/>
              </a:rPr>
              <a:t> (or in other words the desired sequence of output) =&gt; Use callback </a:t>
            </a:r>
            <a:r>
              <a:rPr lang="en-US" sz="2000" dirty="0">
                <a:latin typeface="Calibri (Body)"/>
              </a:rPr>
              <a:t>functions </a:t>
            </a:r>
            <a:r>
              <a:rPr lang="en-US" sz="2000" dirty="0" smtClean="0">
                <a:latin typeface="Calibri (Body)"/>
              </a:rPr>
              <a:t>as </a:t>
            </a:r>
            <a:r>
              <a:rPr lang="en-US" sz="2000" dirty="0">
                <a:latin typeface="Calibri (Body)"/>
              </a:rPr>
              <a:t>arguments to </a:t>
            </a:r>
            <a:r>
              <a:rPr lang="en-US" sz="2000" b="1" dirty="0" err="1" smtClean="0">
                <a:latin typeface="Calibri (Body)"/>
              </a:rPr>
              <a:t>setTimeout</a:t>
            </a:r>
            <a:r>
              <a:rPr lang="en-US" sz="2000" dirty="0" smtClean="0">
                <a:latin typeface="Calibri (Body)"/>
              </a:rPr>
              <a:t> so that a task </a:t>
            </a:r>
            <a:r>
              <a:rPr lang="en-US" sz="2000" dirty="0">
                <a:latin typeface="Calibri (Body)"/>
              </a:rPr>
              <a:t>executes only after the completion of the previous </a:t>
            </a:r>
            <a:r>
              <a:rPr lang="en-US" sz="2000" dirty="0" smtClean="0">
                <a:latin typeface="Calibri (Body)"/>
              </a:rPr>
              <a:t>one</a:t>
            </a:r>
            <a:r>
              <a:rPr lang="en-US" sz="2000" dirty="0">
                <a:latin typeface="Calibri (Body)"/>
              </a:rPr>
              <a:t>,</a:t>
            </a:r>
            <a:r>
              <a:rPr lang="en-US" sz="2000" dirty="0" smtClean="0">
                <a:latin typeface="Calibri (Body)"/>
              </a:rPr>
              <a:t> </a:t>
            </a:r>
            <a:r>
              <a:rPr lang="en-US" sz="2000" b="1" u="sng" dirty="0" smtClean="0">
                <a:solidFill>
                  <a:srgbClr val="00B050"/>
                </a:solidFill>
                <a:latin typeface="Calibri (Body)"/>
              </a:rPr>
              <a:t>effectively </a:t>
            </a:r>
            <a:r>
              <a:rPr lang="en-US" sz="2000" b="1" u="sng" dirty="0">
                <a:solidFill>
                  <a:srgbClr val="00B050"/>
                </a:solidFill>
                <a:latin typeface="Calibri (Body)"/>
              </a:rPr>
              <a:t>adding synchronous behavior to asynchronous code</a:t>
            </a:r>
            <a:r>
              <a:rPr lang="en-US" sz="2000" dirty="0">
                <a:latin typeface="Calibri (Body)"/>
              </a:rPr>
              <a:t>. </a:t>
            </a:r>
            <a:endParaRPr lang="en-US" sz="3200" dirty="0">
              <a:latin typeface="Calibri (Body)"/>
            </a:endParaRPr>
          </a:p>
        </p:txBody>
      </p:sp>
      <p:sp>
        <p:nvSpPr>
          <p:cNvPr id="5" name="Rectangle 4"/>
          <p:cNvSpPr/>
          <p:nvPr/>
        </p:nvSpPr>
        <p:spPr>
          <a:xfrm>
            <a:off x="276498" y="836032"/>
            <a:ext cx="11639005" cy="1569660"/>
          </a:xfrm>
          <a:prstGeom prst="rect">
            <a:avLst/>
          </a:prstGeom>
        </p:spPr>
        <p:txBody>
          <a:bodyPr wrap="square">
            <a:spAutoFit/>
          </a:bodyPr>
          <a:lstStyle/>
          <a:p>
            <a:r>
              <a:rPr lang="en-US" sz="3200" b="1" u="sng" dirty="0" smtClean="0">
                <a:solidFill>
                  <a:srgbClr val="FF0000"/>
                </a:solidFill>
              </a:rPr>
              <a:t>CHALLENGE!</a:t>
            </a:r>
            <a:r>
              <a:rPr lang="en-US" sz="3200" dirty="0" smtClean="0"/>
              <a:t> =&gt; One function Dependent on Output(s) of other function(s) =&gt; Demands control over execution of </a:t>
            </a:r>
            <a:r>
              <a:rPr lang="en-US" sz="3200" dirty="0" err="1" smtClean="0"/>
              <a:t>async</a:t>
            </a:r>
            <a:r>
              <a:rPr lang="en-US" sz="3200" dirty="0" smtClean="0"/>
              <a:t> code (</a:t>
            </a:r>
            <a:r>
              <a:rPr lang="en-US" sz="3200" b="1" dirty="0" smtClean="0">
                <a:solidFill>
                  <a:srgbClr val="00B050"/>
                </a:solidFill>
              </a:rPr>
              <a:t>dependency management</a:t>
            </a:r>
            <a:r>
              <a:rPr lang="en-US" sz="3200" dirty="0" smtClean="0"/>
              <a:t>). </a:t>
            </a:r>
          </a:p>
        </p:txBody>
      </p:sp>
    </p:spTree>
    <p:extLst>
      <p:ext uri="{BB962C8B-B14F-4D97-AF65-F5344CB8AC3E}">
        <p14:creationId xmlns:p14="http://schemas.microsoft.com/office/powerpoint/2010/main" xmlns="" val="29089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987" y="365125"/>
            <a:ext cx="11190027" cy="1325563"/>
          </a:xfrm>
        </p:spPr>
        <p:txBody>
          <a:bodyPr/>
          <a:lstStyle/>
          <a:p>
            <a:r>
              <a:rPr lang="en-US" b="1" dirty="0" smtClean="0"/>
              <a:t>Real Life Examples of Dependency Management:</a:t>
            </a:r>
            <a:endParaRPr lang="en-US" dirty="0"/>
          </a:p>
        </p:txBody>
      </p:sp>
      <p:sp>
        <p:nvSpPr>
          <p:cNvPr id="3" name="Content Placeholder 2"/>
          <p:cNvSpPr>
            <a:spLocks noGrp="1"/>
          </p:cNvSpPr>
          <p:nvPr>
            <p:ph idx="1"/>
          </p:nvPr>
        </p:nvSpPr>
        <p:spPr>
          <a:xfrm>
            <a:off x="838200" y="1511721"/>
            <a:ext cx="10515600" cy="4351338"/>
          </a:xfrm>
        </p:spPr>
        <p:txBody>
          <a:bodyPr>
            <a:noAutofit/>
          </a:bodyPr>
          <a:lstStyle/>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Data Loading and Rendering</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Authentication and Authorization</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Form Submission</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Content Loading (</a:t>
            </a:r>
            <a:r>
              <a:rPr lang="en-US" sz="2400" dirty="0" err="1" smtClean="0">
                <a:latin typeface="Calibri (Body)"/>
              </a:rPr>
              <a:t>Youtube</a:t>
            </a:r>
            <a:r>
              <a:rPr lang="en-US" sz="2400" dirty="0" smtClean="0">
                <a:latin typeface="Calibri (Body)"/>
              </a:rPr>
              <a:t>, </a:t>
            </a:r>
            <a:r>
              <a:rPr lang="en-US" sz="2400" dirty="0" err="1" smtClean="0">
                <a:latin typeface="Calibri (Body)"/>
              </a:rPr>
              <a:t>Facebook</a:t>
            </a:r>
            <a:r>
              <a:rPr lang="en-US" sz="2400" dirty="0" smtClean="0">
                <a:latin typeface="Calibri (Body)"/>
              </a:rPr>
              <a:t>, …)</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Multi-Step Workflows</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Real-Time Updates (Chat Apps)</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Data Dependencies (Displaying relevant data only)</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File Uploads (Progress bar)</a:t>
            </a: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rPr>
              <a:t>Error Handling</a:t>
            </a:r>
          </a:p>
        </p:txBody>
      </p:sp>
    </p:spTree>
    <p:extLst>
      <p:ext uri="{BB962C8B-B14F-4D97-AF65-F5344CB8AC3E}">
        <p14:creationId xmlns:p14="http://schemas.microsoft.com/office/powerpoint/2010/main" xmlns="" val="1556747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48" y="352206"/>
            <a:ext cx="6539601" cy="5909310"/>
          </a:xfrm>
          <a:prstGeom prst="rect">
            <a:avLst/>
          </a:prstGeom>
          <a:noFill/>
          <a:ln w="19050">
            <a:solidFill>
              <a:schemeClr val="tx1"/>
            </a:solidFill>
          </a:ln>
        </p:spPr>
        <p:txBody>
          <a:bodyPr wrap="square" rtlCol="0">
            <a:spAutoFit/>
          </a:bodyPr>
          <a:lstStyle/>
          <a:p>
            <a:endParaRPr lang="en-US" dirty="0" smtClean="0">
              <a:latin typeface="Consolas" pitchFamily="49" charset="0"/>
            </a:endParaRPr>
          </a:p>
          <a:p>
            <a:endParaRPr lang="en-US" dirty="0" smtClean="0">
              <a:latin typeface="Consolas" pitchFamily="49" charset="0"/>
            </a:endParaRPr>
          </a:p>
          <a:p>
            <a:r>
              <a:rPr lang="en-US" dirty="0" smtClean="0">
                <a:latin typeface="Consolas" pitchFamily="49" charset="0"/>
              </a:rPr>
              <a:t>let </a:t>
            </a: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smtClean="0">
                <a:latin typeface="Consolas" pitchFamily="49" charset="0"/>
              </a:rPr>
              <a:t>function </a:t>
            </a:r>
            <a:r>
              <a:rPr lang="en-US" dirty="0" err="1" smtClean="0">
                <a:latin typeface="Consolas" pitchFamily="49" charset="0"/>
              </a:rPr>
              <a:t>asyncFun</a:t>
            </a:r>
            <a:r>
              <a:rPr lang="en-US" dirty="0" smtClean="0">
                <a:latin typeface="Consolas" pitchFamily="49" charset="0"/>
              </a:rPr>
              <a:t>( </a:t>
            </a:r>
            <a:r>
              <a:rPr lang="en-US" dirty="0" err="1" smtClean="0">
                <a:latin typeface="Consolas" pitchFamily="49" charset="0"/>
              </a:rPr>
              <a:t>cb</a:t>
            </a:r>
            <a:r>
              <a:rPr lang="en-US" dirty="0" smtClean="0">
                <a:latin typeface="Consolas" pitchFamily="49" charset="0"/>
              </a:rPr>
              <a:t>:()=&gt;void) { </a:t>
            </a:r>
          </a:p>
          <a:p>
            <a:r>
              <a:rPr lang="en-US" dirty="0" smtClean="0">
                <a:latin typeface="Consolas" pitchFamily="49" charset="0"/>
              </a:rPr>
              <a:t>  </a:t>
            </a:r>
            <a:r>
              <a:rPr lang="en-US" dirty="0" err="1" smtClean="0">
                <a:latin typeface="Consolas" pitchFamily="49" charset="0"/>
              </a:rPr>
              <a:t>setTimeout</a:t>
            </a:r>
            <a:r>
              <a:rPr lang="en-US" dirty="0" smtClean="0">
                <a:latin typeface="Consolas" pitchFamily="49" charset="0"/>
              </a:rPr>
              <a:t>(()=&gt; {</a:t>
            </a:r>
          </a:p>
          <a:p>
            <a:r>
              <a:rPr lang="en-US" dirty="0" smtClean="0">
                <a:latin typeface="Consolas" pitchFamily="49" charset="0"/>
              </a:rPr>
              <a:t>    console.log("I am NOT sync... ");</a:t>
            </a:r>
          </a:p>
          <a:p>
            <a:r>
              <a:rPr lang="en-US" dirty="0" smtClean="0">
                <a:latin typeface="Consolas" pitchFamily="49" charset="0"/>
              </a:rPr>
              <a:t>    </a:t>
            </a:r>
            <a:r>
              <a:rPr lang="en-US" dirty="0" err="1" smtClean="0">
                <a:latin typeface="Consolas" pitchFamily="49" charset="0"/>
              </a:rPr>
              <a:t>cb</a:t>
            </a:r>
            <a:r>
              <a:rPr lang="en-US" dirty="0" smtClean="0">
                <a:latin typeface="Consolas" pitchFamily="49" charset="0"/>
              </a:rPr>
              <a:t>();</a:t>
            </a:r>
          </a:p>
          <a:p>
            <a:r>
              <a:rPr lang="en-US" dirty="0" smtClean="0">
                <a:latin typeface="Consolas" pitchFamily="49" charset="0"/>
              </a:rPr>
              <a:t>  }, 2000);</a:t>
            </a:r>
          </a:p>
          <a:p>
            <a:r>
              <a:rPr lang="en-US" b="1" dirty="0" smtClean="0">
                <a:solidFill>
                  <a:srgbClr val="00B050"/>
                </a:solidFill>
                <a:latin typeface="Consolas" pitchFamily="49" charset="0"/>
              </a:rPr>
              <a:t>//</a:t>
            </a:r>
            <a:r>
              <a:rPr lang="en-US" b="1" dirty="0" err="1" smtClean="0">
                <a:solidFill>
                  <a:srgbClr val="00B050"/>
                </a:solidFill>
                <a:latin typeface="Consolas" pitchFamily="49" charset="0"/>
              </a:rPr>
              <a:t>syncF</a:t>
            </a:r>
            <a:r>
              <a:rPr lang="en-US" b="1" dirty="0" smtClean="0">
                <a:solidFill>
                  <a:srgbClr val="00B050"/>
                </a:solidFill>
                <a:latin typeface="Consolas" pitchFamily="49" charset="0"/>
              </a:rPr>
              <a:t>();</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r>
              <a:rPr lang="en-US" dirty="0" err="1" smtClean="0">
                <a:latin typeface="Consolas" pitchFamily="49" charset="0"/>
              </a:rPr>
              <a:t>syncF</a:t>
            </a:r>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TOO or TWO...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r>
              <a:rPr lang="en-US" dirty="0" err="1" smtClean="0">
                <a:latin typeface="Consolas" pitchFamily="49" charset="0"/>
              </a:rPr>
              <a:t>syncF</a:t>
            </a:r>
            <a:r>
              <a:rPr lang="en-US" dirty="0" smtClean="0">
                <a:latin typeface="Consolas" pitchFamily="49" charset="0"/>
              </a:rPr>
              <a:t>);</a:t>
            </a: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6868999" y="369348"/>
            <a:ext cx="1524095" cy="5155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858000" y="352639"/>
            <a:ext cx="5187052" cy="4801314"/>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 </a:t>
            </a: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 TOO or TWO...</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7:</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48" y="352206"/>
            <a:ext cx="6539601" cy="5909310"/>
          </a:xfrm>
          <a:prstGeom prst="rect">
            <a:avLst/>
          </a:prstGeom>
          <a:noFill/>
          <a:ln w="19050">
            <a:solidFill>
              <a:schemeClr val="tx1"/>
            </a:solidFill>
          </a:ln>
        </p:spPr>
        <p:txBody>
          <a:bodyPr wrap="square" rtlCol="0">
            <a:spAutoFit/>
          </a:bodyPr>
          <a:lstStyle/>
          <a:p>
            <a:endParaRPr lang="en-US" dirty="0" smtClean="0">
              <a:latin typeface="Consolas" pitchFamily="49" charset="0"/>
            </a:endParaRPr>
          </a:p>
          <a:p>
            <a:endParaRPr lang="en-US" dirty="0" smtClean="0">
              <a:latin typeface="Consolas" pitchFamily="49" charset="0"/>
            </a:endParaRPr>
          </a:p>
          <a:p>
            <a:r>
              <a:rPr lang="en-US" dirty="0" smtClean="0">
                <a:latin typeface="Consolas" pitchFamily="49" charset="0"/>
              </a:rPr>
              <a:t>let </a:t>
            </a: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smtClean="0">
                <a:latin typeface="Consolas" pitchFamily="49" charset="0"/>
              </a:rPr>
              <a:t>function </a:t>
            </a:r>
            <a:r>
              <a:rPr lang="en-US" dirty="0" err="1" smtClean="0">
                <a:latin typeface="Consolas" pitchFamily="49" charset="0"/>
              </a:rPr>
              <a:t>asyncFun</a:t>
            </a:r>
            <a:r>
              <a:rPr lang="en-US" dirty="0" smtClean="0">
                <a:latin typeface="Consolas" pitchFamily="49" charset="0"/>
              </a:rPr>
              <a:t>( </a:t>
            </a:r>
            <a:r>
              <a:rPr lang="en-US" dirty="0" err="1" smtClean="0">
                <a:latin typeface="Consolas" pitchFamily="49" charset="0"/>
              </a:rPr>
              <a:t>cb</a:t>
            </a:r>
            <a:r>
              <a:rPr lang="en-US" dirty="0" smtClean="0">
                <a:latin typeface="Consolas" pitchFamily="49" charset="0"/>
              </a:rPr>
              <a:t>:()=&gt;void) { </a:t>
            </a:r>
          </a:p>
          <a:p>
            <a:r>
              <a:rPr lang="en-US" dirty="0" smtClean="0">
                <a:latin typeface="Consolas" pitchFamily="49" charset="0"/>
              </a:rPr>
              <a:t>  </a:t>
            </a:r>
            <a:r>
              <a:rPr lang="en-US" dirty="0" err="1" smtClean="0">
                <a:latin typeface="Consolas" pitchFamily="49" charset="0"/>
              </a:rPr>
              <a:t>setTimeout</a:t>
            </a:r>
            <a:r>
              <a:rPr lang="en-US" dirty="0" smtClean="0">
                <a:latin typeface="Consolas" pitchFamily="49" charset="0"/>
              </a:rPr>
              <a:t>(()=&gt; {</a:t>
            </a:r>
          </a:p>
          <a:p>
            <a:r>
              <a:rPr lang="en-US" dirty="0" smtClean="0">
                <a:latin typeface="Consolas" pitchFamily="49" charset="0"/>
              </a:rPr>
              <a:t>    console.log("I am NOT sync... ");</a:t>
            </a:r>
          </a:p>
          <a:p>
            <a:r>
              <a:rPr lang="en-US" dirty="0" smtClean="0">
                <a:latin typeface="Consolas" pitchFamily="49" charset="0"/>
              </a:rPr>
              <a:t>    </a:t>
            </a:r>
            <a:r>
              <a:rPr lang="en-US" dirty="0" err="1" smtClean="0">
                <a:latin typeface="Consolas" pitchFamily="49" charset="0"/>
              </a:rPr>
              <a:t>cb</a:t>
            </a:r>
            <a:r>
              <a:rPr lang="en-US" dirty="0" smtClean="0">
                <a:latin typeface="Consolas" pitchFamily="49" charset="0"/>
              </a:rPr>
              <a:t>();</a:t>
            </a:r>
          </a:p>
          <a:p>
            <a:r>
              <a:rPr lang="en-US" dirty="0" smtClean="0">
                <a:latin typeface="Consolas" pitchFamily="49" charset="0"/>
              </a:rPr>
              <a:t>  }, 2000);</a:t>
            </a:r>
          </a:p>
          <a:p>
            <a:r>
              <a:rPr lang="en-US" b="1" dirty="0" err="1" smtClean="0">
                <a:latin typeface="Consolas" pitchFamily="49" charset="0"/>
              </a:rPr>
              <a:t>syncF</a:t>
            </a:r>
            <a:r>
              <a:rPr lang="en-US" b="1" dirty="0" smtClean="0">
                <a:latin typeface="Consolas" pitchFamily="49" charset="0"/>
              </a:rPr>
              <a:t>();</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r>
              <a:rPr lang="en-US" dirty="0" err="1" smtClean="0">
                <a:latin typeface="Consolas" pitchFamily="49" charset="0"/>
              </a:rPr>
              <a:t>syncF</a:t>
            </a:r>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syncF</a:t>
            </a:r>
            <a:r>
              <a:rPr lang="en-US" dirty="0" smtClean="0">
                <a:latin typeface="Consolas" pitchFamily="49" charset="0"/>
              </a:rPr>
              <a:t> = () =&gt; {</a:t>
            </a:r>
          </a:p>
          <a:p>
            <a:r>
              <a:rPr lang="en-US" dirty="0" smtClean="0">
                <a:latin typeface="Consolas" pitchFamily="49" charset="0"/>
              </a:rPr>
              <a:t>  console.log("I am sync TOO or TWO... ");</a:t>
            </a:r>
          </a:p>
          <a:p>
            <a:r>
              <a:rPr lang="en-US" dirty="0" smtClean="0">
                <a:latin typeface="Consolas" pitchFamily="49" charset="0"/>
              </a:rPr>
              <a:t>}</a:t>
            </a:r>
          </a:p>
          <a:p>
            <a:r>
              <a:rPr lang="en-US" dirty="0" smtClean="0">
                <a:latin typeface="Consolas" pitchFamily="49" charset="0"/>
              </a:rPr>
              <a:t/>
            </a:r>
            <a:br>
              <a:rPr lang="en-US" dirty="0" smtClean="0">
                <a:latin typeface="Consolas" pitchFamily="49" charset="0"/>
              </a:rPr>
            </a:br>
            <a:r>
              <a:rPr lang="en-US" dirty="0" err="1" smtClean="0">
                <a:latin typeface="Consolas" pitchFamily="49" charset="0"/>
              </a:rPr>
              <a:t>asyncFun</a:t>
            </a:r>
            <a:r>
              <a:rPr lang="en-US" dirty="0" smtClean="0">
                <a:latin typeface="Consolas" pitchFamily="49" charset="0"/>
              </a:rPr>
              <a:t>(</a:t>
            </a:r>
            <a:r>
              <a:rPr lang="en-US" dirty="0" err="1" smtClean="0">
                <a:latin typeface="Consolas" pitchFamily="49" charset="0"/>
              </a:rPr>
              <a:t>syncF</a:t>
            </a:r>
            <a:r>
              <a:rPr lang="en-US" dirty="0" smtClean="0">
                <a:latin typeface="Consolas" pitchFamily="49" charset="0"/>
              </a:rPr>
              <a:t>);</a:t>
            </a:r>
          </a:p>
        </p:txBody>
      </p:sp>
      <p:sp>
        <p:nvSpPr>
          <p:cNvPr id="2" name="Rectangle 1"/>
          <p:cNvSpPr/>
          <p:nvPr/>
        </p:nvSpPr>
        <p:spPr>
          <a:xfrm>
            <a:off x="160815" y="367542"/>
            <a:ext cx="1408389" cy="4732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6868999" y="369348"/>
            <a:ext cx="1524095" cy="5155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858000" y="352639"/>
            <a:ext cx="5187052" cy="4801314"/>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 am sync...</a:t>
            </a:r>
          </a:p>
          <a:p>
            <a:r>
              <a:rPr lang="en-US" dirty="0" smtClean="0">
                <a:latin typeface="Courier New" panose="02070309020205020404" pitchFamily="49" charset="0"/>
                <a:cs typeface="Courier New" panose="02070309020205020404" pitchFamily="49" charset="0"/>
              </a:rPr>
              <a:t>I am sync TOO or TWO... </a:t>
            </a: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a:t>
            </a:r>
          </a:p>
          <a:p>
            <a:r>
              <a:rPr lang="en-US" dirty="0" smtClean="0">
                <a:latin typeface="Courier New" panose="02070309020205020404" pitchFamily="49" charset="0"/>
                <a:cs typeface="Courier New" panose="02070309020205020404" pitchFamily="49" charset="0"/>
              </a:rPr>
              <a:t>I am NOT sync...        </a:t>
            </a:r>
          </a:p>
          <a:p>
            <a:r>
              <a:rPr lang="en-US" dirty="0" smtClean="0">
                <a:latin typeface="Courier New" panose="02070309020205020404" pitchFamily="49" charset="0"/>
                <a:cs typeface="Courier New" panose="02070309020205020404" pitchFamily="49" charset="0"/>
              </a:rPr>
              <a:t>I am sync TOO or TWO...</a:t>
            </a:r>
          </a:p>
          <a:p>
            <a:r>
              <a:rPr lang="en-US" dirty="0" smtClean="0">
                <a:latin typeface="Courier New" panose="02070309020205020404" pitchFamily="49" charset="0"/>
                <a:cs typeface="Courier New" panose="02070309020205020404" pitchFamily="49" charset="0"/>
              </a:rPr>
              <a:t> </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8:</a:t>
            </a:r>
            <a:endParaRPr lang="en-US" sz="2800" dirty="0"/>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8" y="927463"/>
            <a:ext cx="6343650" cy="94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8" y="3500847"/>
            <a:ext cx="6343650" cy="60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8" y="2090057"/>
            <a:ext cx="6343650" cy="1162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8608" y="4343888"/>
            <a:ext cx="6343650" cy="86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8608" y="5460274"/>
            <a:ext cx="6343650" cy="300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28608" y="5760720"/>
            <a:ext cx="6343650" cy="531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9"/>
          <p:cNvGrpSpPr/>
          <p:nvPr/>
        </p:nvGrpSpPr>
        <p:grpSpPr>
          <a:xfrm>
            <a:off x="146948" y="352206"/>
            <a:ext cx="6539601" cy="6070892"/>
            <a:chOff x="254000" y="637967"/>
            <a:chExt cx="4899891" cy="4113028"/>
          </a:xfrm>
        </p:grpSpPr>
        <p:sp>
          <p:nvSpPr>
            <p:cNvPr id="4" name="TextBox 3"/>
            <p:cNvSpPr txBox="1"/>
            <p:nvPr/>
          </p:nvSpPr>
          <p:spPr>
            <a:xfrm>
              <a:off x="254000" y="637967"/>
              <a:ext cx="4899891" cy="4113028"/>
            </a:xfrm>
            <a:prstGeom prst="rect">
              <a:avLst/>
            </a:prstGeom>
            <a:noFill/>
            <a:ln w="19050">
              <a:solidFill>
                <a:schemeClr val="tx1"/>
              </a:solidFill>
            </a:ln>
          </p:spPr>
          <p:txBody>
            <a:bodyPr wrap="square" rtlCol="0">
              <a:spAutoFit/>
            </a:bodyPr>
            <a:lstStyle/>
            <a:p>
              <a:endParaRPr lang="en-US" sz="1850" dirty="0" smtClean="0">
                <a:latin typeface="Consolas" pitchFamily="49" charset="0"/>
              </a:endParaRPr>
            </a:p>
            <a:p>
              <a:endParaRPr lang="en-US" sz="1850" dirty="0" smtClean="0">
                <a:latin typeface="Consolas" pitchFamily="49" charset="0"/>
              </a:endParaRPr>
            </a:p>
            <a:p>
              <a:r>
                <a:rPr lang="en-US" sz="1850" dirty="0" smtClean="0">
                  <a:latin typeface="Consolas" pitchFamily="49" charset="0"/>
                </a:rPr>
                <a:t>function </a:t>
              </a:r>
              <a:r>
                <a:rPr lang="en-US" sz="1850" dirty="0" err="1" smtClean="0">
                  <a:latin typeface="Consolas" pitchFamily="49" charset="0"/>
                </a:rPr>
                <a:t>carMaintenance</a:t>
              </a:r>
              <a:r>
                <a:rPr lang="en-US" sz="1850" dirty="0" smtClean="0">
                  <a:latin typeface="Consolas" pitchFamily="49" charset="0"/>
                </a:rPr>
                <a:t>(</a:t>
              </a:r>
              <a:r>
                <a:rPr lang="en-US" sz="1850" dirty="0" err="1" smtClean="0">
                  <a:latin typeface="Consolas" pitchFamily="49" charset="0"/>
                </a:rPr>
                <a:t>cb</a:t>
              </a:r>
              <a:r>
                <a:rPr lang="en-US" sz="1850" dirty="0" smtClean="0">
                  <a:latin typeface="Consolas" pitchFamily="49" charset="0"/>
                </a:rPr>
                <a:t>:(</a:t>
              </a:r>
              <a:r>
                <a:rPr lang="en-US" sz="1850" dirty="0" err="1" smtClean="0">
                  <a:latin typeface="Consolas" pitchFamily="49" charset="0"/>
                </a:rPr>
                <a:t>text:string</a:t>
              </a:r>
              <a:r>
                <a:rPr lang="en-US" sz="1850" dirty="0" smtClean="0">
                  <a:latin typeface="Consolas" pitchFamily="49" charset="0"/>
                </a:rPr>
                <a:t>)=&gt;void){</a:t>
              </a:r>
            </a:p>
            <a:p>
              <a:r>
                <a:rPr lang="en-US" sz="1850" dirty="0" smtClean="0">
                  <a:latin typeface="Consolas" pitchFamily="49" charset="0"/>
                </a:rPr>
                <a:t>  console.log("I leave my car at 9 in workshop");</a:t>
              </a:r>
            </a:p>
            <a:p>
              <a:r>
                <a:rPr lang="en-US" sz="1850" dirty="0" smtClean="0">
                  <a:latin typeface="Consolas" pitchFamily="49" charset="0"/>
                </a:rPr>
                <a:t>  </a:t>
              </a:r>
              <a:r>
                <a:rPr lang="en-US" sz="1850" dirty="0" err="1" smtClean="0">
                  <a:latin typeface="Consolas" pitchFamily="49" charset="0"/>
                </a:rPr>
                <a:t>setTimeout</a:t>
              </a:r>
              <a:r>
                <a:rPr lang="en-US" sz="1850" dirty="0" smtClean="0">
                  <a:latin typeface="Consolas" pitchFamily="49" charset="0"/>
                </a:rPr>
                <a:t>(() =&gt; </a:t>
              </a:r>
              <a:r>
                <a:rPr lang="en-US" sz="1850" b="1" dirty="0" smtClean="0">
                  <a:solidFill>
                    <a:schemeClr val="accent5">
                      <a:lumMod val="50000"/>
                    </a:schemeClr>
                  </a:solidFill>
                  <a:latin typeface="Consolas" pitchFamily="49" charset="0"/>
                </a:rPr>
                <a:t>{</a:t>
              </a:r>
              <a:r>
                <a:rPr lang="en-US" sz="1850" b="1" dirty="0" err="1" smtClean="0">
                  <a:solidFill>
                    <a:schemeClr val="accent5">
                      <a:lumMod val="50000"/>
                    </a:schemeClr>
                  </a:solidFill>
                  <a:latin typeface="Consolas" pitchFamily="49" charset="0"/>
                </a:rPr>
                <a:t>cb</a:t>
              </a:r>
              <a:r>
                <a:rPr lang="en-US" sz="1850" b="1" dirty="0" smtClean="0">
                  <a:solidFill>
                    <a:schemeClr val="accent5">
                      <a:lumMod val="50000"/>
                    </a:schemeClr>
                  </a:solidFill>
                  <a:latin typeface="Consolas" pitchFamily="49" charset="0"/>
                </a:rPr>
                <a:t>("Car Fixed!")}</a:t>
              </a:r>
              <a:r>
                <a:rPr lang="en-US" sz="1850" dirty="0" smtClean="0">
                  <a:latin typeface="Consolas" pitchFamily="49" charset="0"/>
                </a:rPr>
                <a:t>, 2000);}</a:t>
              </a:r>
            </a:p>
            <a:p>
              <a:r>
                <a:rPr lang="en-US" sz="1850" dirty="0" smtClean="0">
                  <a:latin typeface="Consolas" pitchFamily="49" charset="0"/>
                </a:rPr>
                <a:t/>
              </a:r>
              <a:br>
                <a:rPr lang="en-US" sz="1850" dirty="0" smtClean="0">
                  <a:latin typeface="Consolas" pitchFamily="49" charset="0"/>
                </a:rPr>
              </a:br>
              <a:r>
                <a:rPr lang="en-US" sz="1850" dirty="0" smtClean="0">
                  <a:latin typeface="Consolas" pitchFamily="49" charset="0"/>
                </a:rPr>
                <a:t>function </a:t>
              </a:r>
              <a:r>
                <a:rPr lang="en-US" sz="1850" dirty="0" err="1" smtClean="0">
                  <a:latin typeface="Consolas" pitchFamily="49" charset="0"/>
                </a:rPr>
                <a:t>carMaintCallBack</a:t>
              </a:r>
              <a:r>
                <a:rPr lang="en-US" sz="1850" dirty="0" smtClean="0">
                  <a:latin typeface="Consolas" pitchFamily="49" charset="0"/>
                </a:rPr>
                <a:t>(</a:t>
              </a:r>
              <a:r>
                <a:rPr lang="en-US" sz="1850" dirty="0" err="1" smtClean="0">
                  <a:latin typeface="Consolas" pitchFamily="49" charset="0"/>
                </a:rPr>
                <a:t>text:string</a:t>
              </a:r>
              <a:r>
                <a:rPr lang="en-US" sz="1850" dirty="0" smtClean="0">
                  <a:latin typeface="Consolas" pitchFamily="49" charset="0"/>
                </a:rPr>
                <a:t>){</a:t>
              </a:r>
            </a:p>
            <a:p>
              <a:r>
                <a:rPr lang="en-US" sz="1850" dirty="0" smtClean="0">
                  <a:latin typeface="Consolas" pitchFamily="49" charset="0"/>
                </a:rPr>
                <a:t>  console.log("Mechanic Response by CB: " , text);</a:t>
              </a:r>
            </a:p>
            <a:p>
              <a:r>
                <a:rPr lang="en-US" sz="1850" dirty="0" smtClean="0">
                  <a:latin typeface="Consolas" pitchFamily="49" charset="0"/>
                </a:rPr>
                <a:t>  </a:t>
              </a:r>
              <a:r>
                <a:rPr lang="en-US" sz="1850" dirty="0" err="1" smtClean="0">
                  <a:latin typeface="Consolas" pitchFamily="49" charset="0"/>
                </a:rPr>
                <a:t>pickDress</a:t>
              </a:r>
              <a:r>
                <a:rPr lang="en-US" sz="1850" dirty="0" smtClean="0">
                  <a:latin typeface="Consolas" pitchFamily="49" charset="0"/>
                </a:rPr>
                <a:t>(</a:t>
              </a:r>
              <a:r>
                <a:rPr lang="en-US" sz="1850" dirty="0" err="1" smtClean="0">
                  <a:latin typeface="Consolas" pitchFamily="49" charset="0"/>
                </a:rPr>
                <a:t>dressCallBack</a:t>
              </a:r>
              <a:r>
                <a:rPr lang="en-US" sz="1850" dirty="0" smtClean="0">
                  <a:latin typeface="Consolas" pitchFamily="49" charset="0"/>
                </a:rPr>
                <a:t>);}</a:t>
              </a:r>
            </a:p>
            <a:p>
              <a:r>
                <a:rPr lang="en-US" sz="1850" dirty="0" smtClean="0">
                  <a:latin typeface="Consolas" pitchFamily="49" charset="0"/>
                </a:rPr>
                <a:t/>
              </a:r>
              <a:br>
                <a:rPr lang="en-US" sz="1850" dirty="0" smtClean="0">
                  <a:latin typeface="Consolas" pitchFamily="49" charset="0"/>
                </a:rPr>
              </a:br>
              <a:r>
                <a:rPr lang="en-US" sz="1850" dirty="0" smtClean="0">
                  <a:latin typeface="Consolas" pitchFamily="49" charset="0"/>
                </a:rPr>
                <a:t>function </a:t>
              </a:r>
              <a:r>
                <a:rPr lang="en-US" sz="1850" dirty="0" err="1" smtClean="0">
                  <a:latin typeface="Consolas" pitchFamily="49" charset="0"/>
                </a:rPr>
                <a:t>pickDress</a:t>
              </a:r>
              <a:r>
                <a:rPr lang="en-US" sz="1850" dirty="0" smtClean="0">
                  <a:latin typeface="Consolas" pitchFamily="49" charset="0"/>
                </a:rPr>
                <a:t>(</a:t>
              </a:r>
              <a:r>
                <a:rPr lang="en-US" sz="1850" dirty="0" err="1" smtClean="0">
                  <a:latin typeface="Consolas" pitchFamily="49" charset="0"/>
                </a:rPr>
                <a:t>cb</a:t>
              </a:r>
              <a:r>
                <a:rPr lang="en-US" sz="1850" dirty="0" smtClean="0">
                  <a:latin typeface="Consolas" pitchFamily="49" charset="0"/>
                </a:rPr>
                <a:t>:(</a:t>
              </a:r>
              <a:r>
                <a:rPr lang="en-US" sz="1850" dirty="0" err="1" smtClean="0">
                  <a:latin typeface="Consolas" pitchFamily="49" charset="0"/>
                </a:rPr>
                <a:t>text:string</a:t>
              </a:r>
              <a:r>
                <a:rPr lang="en-US" sz="1850" dirty="0" smtClean="0">
                  <a:latin typeface="Consolas" pitchFamily="49" charset="0"/>
                </a:rPr>
                <a:t>)=&gt;void){</a:t>
              </a:r>
            </a:p>
            <a:p>
              <a:r>
                <a:rPr lang="en-US" sz="1850" dirty="0" smtClean="0">
                  <a:latin typeface="Consolas" pitchFamily="49" charset="0"/>
                </a:rPr>
                <a:t>  </a:t>
              </a:r>
              <a:r>
                <a:rPr lang="en-US" sz="1850" dirty="0" err="1" smtClean="0">
                  <a:latin typeface="Consolas" pitchFamily="49" charset="0"/>
                </a:rPr>
                <a:t>setTimeout</a:t>
              </a:r>
              <a:r>
                <a:rPr lang="en-US" sz="1850" dirty="0" smtClean="0">
                  <a:latin typeface="Consolas" pitchFamily="49" charset="0"/>
                </a:rPr>
                <a:t>(() =&gt; </a:t>
              </a:r>
              <a:r>
                <a:rPr lang="en-US" sz="1850" b="1" dirty="0" smtClean="0">
                  <a:solidFill>
                    <a:schemeClr val="accent5">
                      <a:lumMod val="50000"/>
                    </a:schemeClr>
                  </a:solidFill>
                  <a:latin typeface="Consolas" pitchFamily="49" charset="0"/>
                </a:rPr>
                <a:t>{</a:t>
              </a:r>
              <a:r>
                <a:rPr lang="en-US" sz="1850" b="1" dirty="0" err="1" smtClean="0">
                  <a:solidFill>
                    <a:schemeClr val="accent5">
                      <a:lumMod val="50000"/>
                    </a:schemeClr>
                  </a:solidFill>
                  <a:latin typeface="Consolas" pitchFamily="49" charset="0"/>
                </a:rPr>
                <a:t>cb</a:t>
              </a:r>
              <a:r>
                <a:rPr lang="en-US" sz="1850" b="1" dirty="0" smtClean="0">
                  <a:solidFill>
                    <a:schemeClr val="accent5">
                      <a:lumMod val="50000"/>
                    </a:schemeClr>
                  </a:solidFill>
                  <a:latin typeface="Consolas" pitchFamily="49" charset="0"/>
                </a:rPr>
                <a:t>("Dress Ready!")}</a:t>
              </a:r>
              <a:r>
                <a:rPr lang="en-US" sz="1850" dirty="0" smtClean="0">
                  <a:latin typeface="Consolas" pitchFamily="49" charset="0"/>
                </a:rPr>
                <a:t>, 10);}</a:t>
              </a:r>
            </a:p>
            <a:p>
              <a:r>
                <a:rPr lang="en-US" sz="1850" dirty="0" smtClean="0">
                  <a:latin typeface="Consolas" pitchFamily="49" charset="0"/>
                </a:rPr>
                <a:t/>
              </a:r>
              <a:br>
                <a:rPr lang="en-US" sz="1850" dirty="0" smtClean="0">
                  <a:latin typeface="Consolas" pitchFamily="49" charset="0"/>
                </a:rPr>
              </a:br>
              <a:r>
                <a:rPr lang="en-US" sz="1850" dirty="0" smtClean="0">
                  <a:latin typeface="Consolas" pitchFamily="49" charset="0"/>
                </a:rPr>
                <a:t>function </a:t>
              </a:r>
              <a:r>
                <a:rPr lang="en-US" sz="1850" dirty="0" err="1" smtClean="0">
                  <a:latin typeface="Consolas" pitchFamily="49" charset="0"/>
                </a:rPr>
                <a:t>dressCallBack</a:t>
              </a:r>
              <a:r>
                <a:rPr lang="en-US" sz="1850" dirty="0" smtClean="0">
                  <a:latin typeface="Consolas" pitchFamily="49" charset="0"/>
                </a:rPr>
                <a:t>(</a:t>
              </a:r>
              <a:r>
                <a:rPr lang="en-US" sz="1850" dirty="0" err="1" smtClean="0">
                  <a:latin typeface="Consolas" pitchFamily="49" charset="0"/>
                </a:rPr>
                <a:t>text:string</a:t>
              </a:r>
              <a:r>
                <a:rPr lang="en-US" sz="1850" dirty="0" smtClean="0">
                  <a:latin typeface="Consolas" pitchFamily="49" charset="0"/>
                </a:rPr>
                <a:t>){</a:t>
              </a:r>
            </a:p>
            <a:p>
              <a:r>
                <a:rPr lang="en-US" sz="1850" dirty="0" smtClean="0">
                  <a:latin typeface="Consolas" pitchFamily="49" charset="0"/>
                </a:rPr>
                <a:t>  console.log("Laundry Response by CB: " , text);}</a:t>
              </a:r>
            </a:p>
            <a:p>
              <a:r>
                <a:rPr lang="en-US" sz="1850" dirty="0" smtClean="0">
                  <a:latin typeface="Consolas" pitchFamily="49" charset="0"/>
                </a:rPr>
                <a:t/>
              </a:r>
              <a:br>
                <a:rPr lang="en-US" sz="1850" dirty="0" smtClean="0">
                  <a:latin typeface="Consolas" pitchFamily="49" charset="0"/>
                </a:rPr>
              </a:br>
              <a:r>
                <a:rPr lang="en-US" sz="1850" dirty="0" err="1" smtClean="0">
                  <a:latin typeface="Consolas" pitchFamily="49" charset="0"/>
                </a:rPr>
                <a:t>carMaintenance</a:t>
              </a:r>
              <a:r>
                <a:rPr lang="en-US" sz="1850" dirty="0" smtClean="0">
                  <a:latin typeface="Consolas" pitchFamily="49" charset="0"/>
                </a:rPr>
                <a:t>(</a:t>
              </a:r>
              <a:r>
                <a:rPr lang="en-US" sz="1850" dirty="0" err="1" smtClean="0">
                  <a:latin typeface="Consolas" pitchFamily="49" charset="0"/>
                </a:rPr>
                <a:t>carMaintCallBack</a:t>
              </a:r>
              <a:r>
                <a:rPr lang="en-US" sz="1850" dirty="0" smtClean="0">
                  <a:latin typeface="Consolas" pitchFamily="49" charset="0"/>
                </a:rPr>
                <a:t>);</a:t>
              </a:r>
            </a:p>
            <a:p>
              <a:r>
                <a:rPr lang="en-US" sz="1850" dirty="0" err="1" smtClean="0">
                  <a:latin typeface="Consolas" pitchFamily="49" charset="0"/>
                </a:rPr>
                <a:t>setTimeout</a:t>
              </a:r>
              <a:r>
                <a:rPr lang="en-US" sz="1850" dirty="0" smtClean="0">
                  <a:latin typeface="Consolas" pitchFamily="49" charset="0"/>
                </a:rPr>
                <a:t>(() =&gt; { console.log("Do grocery");}, 0);</a:t>
              </a:r>
            </a:p>
          </p:txBody>
        </p:sp>
        <p:sp>
          <p:nvSpPr>
            <p:cNvPr id="2" name="Rectangle 1"/>
            <p:cNvSpPr/>
            <p:nvPr/>
          </p:nvSpPr>
          <p:spPr>
            <a:xfrm>
              <a:off x="264390" y="648357"/>
              <a:ext cx="1055256" cy="3206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a:t>
              </a:r>
              <a:endParaRPr lang="en-US" dirty="0"/>
            </a:p>
          </p:txBody>
        </p:sp>
      </p:grpSp>
      <p:sp>
        <p:nvSpPr>
          <p:cNvPr id="14" name="Rectangle 13"/>
          <p:cNvSpPr/>
          <p:nvPr/>
        </p:nvSpPr>
        <p:spPr>
          <a:xfrm>
            <a:off x="6868999" y="369348"/>
            <a:ext cx="1524095" cy="5155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a:t>
            </a:r>
            <a:endParaRPr lang="en-US" dirty="0"/>
          </a:p>
        </p:txBody>
      </p:sp>
      <p:sp>
        <p:nvSpPr>
          <p:cNvPr id="18" name="TextBox 17"/>
          <p:cNvSpPr txBox="1"/>
          <p:nvPr/>
        </p:nvSpPr>
        <p:spPr>
          <a:xfrm>
            <a:off x="6858000" y="352639"/>
            <a:ext cx="5187052" cy="2585323"/>
          </a:xfrm>
          <a:prstGeom prst="rect">
            <a:avLst/>
          </a:prstGeom>
          <a:noFill/>
          <a:ln w="19050">
            <a:solidFill>
              <a:schemeClr val="tx1"/>
            </a:solidFill>
          </a:ln>
        </p:spPr>
        <p:txBody>
          <a:bodyPr wrap="square" rtlCol="0">
            <a:spAutoFit/>
          </a:bodyPr>
          <a:lstStyle/>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 leave my car at 9 in workshop</a:t>
            </a:r>
          </a:p>
          <a:p>
            <a:r>
              <a:rPr lang="en-US" dirty="0" smtClean="0">
                <a:latin typeface="Courier New" panose="02070309020205020404" pitchFamily="49" charset="0"/>
                <a:cs typeface="Courier New" panose="02070309020205020404" pitchFamily="49" charset="0"/>
              </a:rPr>
              <a:t>Do grocery</a:t>
            </a:r>
          </a:p>
          <a:p>
            <a:r>
              <a:rPr lang="en-US" dirty="0" smtClean="0">
                <a:latin typeface="Courier New" panose="02070309020205020404" pitchFamily="49" charset="0"/>
                <a:cs typeface="Courier New" panose="02070309020205020404" pitchFamily="49" charset="0"/>
              </a:rPr>
              <a:t>Mechanic Response by CB: Car Fixed!</a:t>
            </a:r>
          </a:p>
          <a:p>
            <a:r>
              <a:rPr lang="en-US" dirty="0" smtClean="0">
                <a:latin typeface="Courier New" panose="02070309020205020404" pitchFamily="49" charset="0"/>
                <a:cs typeface="Courier New" panose="02070309020205020404" pitchFamily="49" charset="0"/>
              </a:rPr>
              <a:t>Laundry Response by CB: Dress Ready!</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10"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9:</a:t>
            </a:r>
            <a:endParaRPr lang="en-US" sz="2800" dirty="0"/>
          </a:p>
        </p:txBody>
      </p:sp>
      <p:sp>
        <p:nvSpPr>
          <p:cNvPr id="16" name="Right Arrow 15"/>
          <p:cNvSpPr/>
          <p:nvPr/>
        </p:nvSpPr>
        <p:spPr>
          <a:xfrm>
            <a:off x="-30482" y="408220"/>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0482" y="3831089"/>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0482" y="958366"/>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0482" y="1251196"/>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0482" y="1523608"/>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0482" y="2085965"/>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30482" y="4657400"/>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48060" y="1543741"/>
            <a:ext cx="182880" cy="25964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248060" y="5771797"/>
            <a:ext cx="182880" cy="25964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248060" y="3821054"/>
            <a:ext cx="182880" cy="25964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0482" y="2404003"/>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30482" y="2984219"/>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0482" y="3517891"/>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30482" y="4341508"/>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30482" y="5482515"/>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30482" y="5775345"/>
            <a:ext cx="182880"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8998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3"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9"/>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21"/>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3" nodeType="afterEffect">
                                  <p:stCondLst>
                                    <p:cond delay="0"/>
                                  </p:stCondLst>
                                  <p:childTnLst>
                                    <p:set>
                                      <p:cBhvr>
                                        <p:cTn id="81" dur="1" fill="hold">
                                          <p:stCondLst>
                                            <p:cond delay="0"/>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5"/>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childTnLst>
                                </p:cTn>
                              </p:par>
                              <p:par>
                                <p:cTn id="96" presetID="1" presetClass="exit" presetSubtype="0" fill="hold" grpId="1" nodeType="withEffect">
                                  <p:stCondLst>
                                    <p:cond delay="0"/>
                                  </p:stCondLst>
                                  <p:childTnLst>
                                    <p:set>
                                      <p:cBhvr>
                                        <p:cTn id="97" dur="1" fill="hold">
                                          <p:stCondLst>
                                            <p:cond delay="0"/>
                                          </p:stCondLst>
                                        </p:cTn>
                                        <p:tgtEl>
                                          <p:spTgt spid="34"/>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8"/>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nodeType="clickEffect">
                                  <p:stCondLst>
                                    <p:cond delay="0"/>
                                  </p:stCondLst>
                                  <p:childTnLst>
                                    <p:animClr clrSpc="rgb">
                                      <p:cBhvr>
                                        <p:cTn id="103" dur="1000" fill="hold"/>
                                        <p:tgtEl>
                                          <p:spTgt spid="26"/>
                                        </p:tgtEl>
                                        <p:attrNameLst>
                                          <p:attrName>fillcolor</p:attrName>
                                        </p:attrNameLst>
                                      </p:cBhvr>
                                      <p:to>
                                        <a:schemeClr val="tx1"/>
                                      </p:to>
                                    </p:animClr>
                                    <p:set>
                                      <p:cBhvr>
                                        <p:cTn id="104" dur="1000" fill="hold"/>
                                        <p:tgtEl>
                                          <p:spTgt spid="26"/>
                                        </p:tgtEl>
                                        <p:attrNameLst>
                                          <p:attrName>fill.type</p:attrName>
                                        </p:attrNameLst>
                                      </p:cBhvr>
                                      <p:to>
                                        <p:strVal val="solid"/>
                                      </p:to>
                                    </p:set>
                                    <p:set>
                                      <p:cBhvr>
                                        <p:cTn id="105" dur="1000" fill="hold"/>
                                        <p:tgtEl>
                                          <p:spTgt spid="26"/>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1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18">
                                            <p:txEl>
                                              <p:pRg st="3" end="3"/>
                                            </p:txEl>
                                          </p:spTgt>
                                        </p:tgtEl>
                                        <p:attrNameLst>
                                          <p:attrName>style.visibility</p:attrName>
                                        </p:attrNameLst>
                                      </p:cBhvr>
                                      <p:to>
                                        <p:strVal val="visible"/>
                                      </p:to>
                                    </p:set>
                                  </p:childTnLst>
                                </p:cTn>
                              </p:par>
                              <p:par>
                                <p:cTn id="114" presetID="1" presetClass="exit" presetSubtype="0" fill="hold" grpId="1" nodeType="withEffect">
                                  <p:stCondLst>
                                    <p:cond delay="0"/>
                                  </p:stCondLst>
                                  <p:childTnLst>
                                    <p:set>
                                      <p:cBhvr>
                                        <p:cTn id="115" dur="1" fill="hold">
                                          <p:stCondLst>
                                            <p:cond delay="0"/>
                                          </p:stCondLst>
                                        </p:cTn>
                                        <p:tgtEl>
                                          <p:spTgt spid="2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p:cBhvr>
                                        <p:cTn id="119" dur="2000" fill="hold"/>
                                        <p:tgtEl>
                                          <p:spTgt spid="25"/>
                                        </p:tgtEl>
                                        <p:attrNameLst>
                                          <p:attrName>fillcolor</p:attrName>
                                        </p:attrNameLst>
                                      </p:cBhvr>
                                      <p:to>
                                        <a:schemeClr val="tx1"/>
                                      </p:to>
                                    </p:animClr>
                                    <p:set>
                                      <p:cBhvr>
                                        <p:cTn id="120" dur="2000" fill="hold"/>
                                        <p:tgtEl>
                                          <p:spTgt spid="25"/>
                                        </p:tgtEl>
                                        <p:attrNameLst>
                                          <p:attrName>fill.type</p:attrName>
                                        </p:attrNameLst>
                                      </p:cBhvr>
                                      <p:to>
                                        <p:strVal val="solid"/>
                                      </p:to>
                                    </p:set>
                                    <p:set>
                                      <p:cBhvr>
                                        <p:cTn id="121" dur="2000" fill="hold"/>
                                        <p:tgtEl>
                                          <p:spTgt spid="25"/>
                                        </p:tgtEl>
                                        <p:attrNameLst>
                                          <p:attrName>fill.on</p:attrName>
                                        </p:attrNameLst>
                                      </p:cBhvr>
                                      <p:to>
                                        <p:strVal val="tru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2" nodeType="clickEffect">
                                  <p:stCondLst>
                                    <p:cond delay="0"/>
                                  </p:stCondLst>
                                  <p:childTnLst>
                                    <p:set>
                                      <p:cBhvr>
                                        <p:cTn id="125" dur="1" fill="hold">
                                          <p:stCondLst>
                                            <p:cond delay="0"/>
                                          </p:stCondLst>
                                        </p:cTn>
                                        <p:tgtEl>
                                          <p:spTgt spid="22"/>
                                        </p:tgtEl>
                                        <p:attrNameLst>
                                          <p:attrName>style.visibility</p:attrName>
                                        </p:attrNameLst>
                                      </p:cBhvr>
                                      <p:to>
                                        <p:strVal val="visible"/>
                                      </p:to>
                                    </p:set>
                                  </p:childTnLst>
                                </p:cTn>
                              </p:par>
                              <p:par>
                                <p:cTn id="126" presetID="1" presetClass="entr" presetSubtype="0" fill="hold" grpId="2" nodeType="withEffect">
                                  <p:stCondLst>
                                    <p:cond delay="0"/>
                                  </p:stCondLst>
                                  <p:childTnLst>
                                    <p:set>
                                      <p:cBhvr>
                                        <p:cTn id="127" dur="1" fill="hold">
                                          <p:stCondLst>
                                            <p:cond delay="0"/>
                                          </p:stCondLst>
                                        </p:cTn>
                                        <p:tgtEl>
                                          <p:spTgt spid="12"/>
                                        </p:tgtEl>
                                        <p:attrNameLst>
                                          <p:attrName>style.visibility</p:attrName>
                                        </p:attrNameLst>
                                      </p:cBhvr>
                                      <p:to>
                                        <p:strVal val="visible"/>
                                      </p:to>
                                    </p:set>
                                  </p:childTnLst>
                                </p:cTn>
                              </p:par>
                              <p:par>
                                <p:cTn id="128" presetID="1" presetClass="exit" presetSubtype="0" fill="hold" grpId="1" nodeType="withEffect">
                                  <p:stCondLst>
                                    <p:cond delay="0"/>
                                  </p:stCondLst>
                                  <p:childTnLst>
                                    <p:set>
                                      <p:cBhvr>
                                        <p:cTn id="129" dur="1" fill="hold">
                                          <p:stCondLst>
                                            <p:cond delay="0"/>
                                          </p:stCondLst>
                                        </p:cTn>
                                        <p:tgtEl>
                                          <p:spTgt spid="25"/>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2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29"/>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3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4" nodeType="click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par>
                                <p:cTn id="148" presetID="1" presetClass="entr" presetSubtype="0" fill="hold" grpId="2" nodeType="withEffect">
                                  <p:stCondLst>
                                    <p:cond delay="0"/>
                                  </p:stCondLst>
                                  <p:childTnLst>
                                    <p:set>
                                      <p:cBhvr>
                                        <p:cTn id="149" dur="1" fill="hold">
                                          <p:stCondLst>
                                            <p:cond delay="0"/>
                                          </p:stCondLst>
                                        </p:cTn>
                                        <p:tgtEl>
                                          <p:spTgt spid="11"/>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7"/>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27"/>
                                        </p:tgtEl>
                                        <p:attrNameLst>
                                          <p:attrName>style.visibility</p:attrName>
                                        </p:attrNameLst>
                                      </p:cBhvr>
                                      <p:to>
                                        <p:strVal val="visible"/>
                                      </p:to>
                                    </p:set>
                                  </p:childTnLst>
                                </p:cTn>
                              </p:par>
                              <p:par>
                                <p:cTn id="156" presetID="1" presetClass="exit" presetSubtype="0" fill="hold" grpId="1" nodeType="withEffect">
                                  <p:stCondLst>
                                    <p:cond delay="0"/>
                                  </p:stCondLst>
                                  <p:childTnLst>
                                    <p:set>
                                      <p:cBhvr>
                                        <p:cTn id="157" dur="1" fill="hold">
                                          <p:stCondLst>
                                            <p:cond delay="0"/>
                                          </p:stCondLst>
                                        </p:cTn>
                                        <p:tgtEl>
                                          <p:spTgt spid="17"/>
                                        </p:tgtEl>
                                        <p:attrNameLst>
                                          <p:attrName>style.visibility</p:attrName>
                                        </p:attrNameLst>
                                      </p:cBhvr>
                                      <p:to>
                                        <p:strVal val="hidden"/>
                                      </p:to>
                                    </p:set>
                                  </p:childTnLst>
                                </p:cTn>
                              </p:par>
                              <p:par>
                                <p:cTn id="158" presetID="1" presetClass="exit" presetSubtype="0" fill="hold" grpId="5" nodeType="withEffect">
                                  <p:stCondLst>
                                    <p:cond delay="0"/>
                                  </p:stCondLst>
                                  <p:childTnLst>
                                    <p:set>
                                      <p:cBhvr>
                                        <p:cTn id="159" dur="1" fill="hold">
                                          <p:stCondLst>
                                            <p:cond delay="0"/>
                                          </p:stCondLst>
                                        </p:cTn>
                                        <p:tgtEl>
                                          <p:spTgt spid="31"/>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11"/>
                                        </p:tgtEl>
                                        <p:attrNameLst>
                                          <p:attrName>style.visibility</p:attrName>
                                        </p:attrNameLst>
                                      </p:cBhvr>
                                      <p:to>
                                        <p:strVal val="hidden"/>
                                      </p:to>
                                    </p:set>
                                  </p:childTnLst>
                                </p:cTn>
                              </p:par>
                              <p:par>
                                <p:cTn id="162" presetID="1" presetClass="exit" presetSubtype="0" fill="hold" grpId="3" nodeType="withEffect">
                                  <p:stCondLst>
                                    <p:cond delay="0"/>
                                  </p:stCondLst>
                                  <p:childTnLst>
                                    <p:set>
                                      <p:cBhvr>
                                        <p:cTn id="163" dur="1" fill="hold">
                                          <p:stCondLst>
                                            <p:cond delay="0"/>
                                          </p:stCondLst>
                                        </p:cTn>
                                        <p:tgtEl>
                                          <p:spTgt spid="22"/>
                                        </p:tgtEl>
                                        <p:attrNameLst>
                                          <p:attrName>style.visibility</p:attrName>
                                        </p:attrNameLst>
                                      </p:cBhvr>
                                      <p:to>
                                        <p:strVal val="hidden"/>
                                      </p:to>
                                    </p:set>
                                  </p:childTnLst>
                                </p:cTn>
                              </p:par>
                              <p:par>
                                <p:cTn id="164" presetID="1" presetClass="exit" presetSubtype="0" fill="hold" grpId="1" nodeType="withEffect">
                                  <p:stCondLst>
                                    <p:cond delay="0"/>
                                  </p:stCondLst>
                                  <p:childTnLst>
                                    <p:set>
                                      <p:cBhvr>
                                        <p:cTn id="165" dur="1" fill="hold">
                                          <p:stCondLst>
                                            <p:cond delay="0"/>
                                          </p:stCondLst>
                                        </p:cTn>
                                        <p:tgtEl>
                                          <p:spTgt spid="30"/>
                                        </p:tgtEl>
                                        <p:attrNameLst>
                                          <p:attrName>style.visibility</p:attrName>
                                        </p:attrNameLst>
                                      </p:cBhvr>
                                      <p:to>
                                        <p:strVal val="hidden"/>
                                      </p:to>
                                    </p:set>
                                  </p:childTnLst>
                                </p:cTn>
                              </p:par>
                              <p:par>
                                <p:cTn id="166" presetID="1" presetClass="exit" presetSubtype="0" fill="hold" grpId="3" nodeType="withEffect">
                                  <p:stCondLst>
                                    <p:cond delay="0"/>
                                  </p:stCondLst>
                                  <p:childTnLst>
                                    <p:set>
                                      <p:cBhvr>
                                        <p:cTn id="167" dur="1" fill="hold">
                                          <p:stCondLst>
                                            <p:cond delay="0"/>
                                          </p:stCondLst>
                                        </p:cTn>
                                        <p:tgtEl>
                                          <p:spTgt spid="12"/>
                                        </p:tgtEl>
                                        <p:attrNameLst>
                                          <p:attrName>style.visibility</p:attrName>
                                        </p:attrNameLst>
                                      </p:cBhvr>
                                      <p:to>
                                        <p:strVal val="hidden"/>
                                      </p:to>
                                    </p:set>
                                  </p:childTnLst>
                                </p:cTn>
                              </p:par>
                              <p:par>
                                <p:cTn id="168" presetID="1" presetClass="emph" presetSubtype="2" fill="hold" nodeType="withEffect">
                                  <p:stCondLst>
                                    <p:cond delay="0"/>
                                  </p:stCondLst>
                                  <p:childTnLst>
                                    <p:animClr clrSpc="rgb">
                                      <p:cBhvr>
                                        <p:cTn id="169" dur="2000" fill="hold"/>
                                        <p:tgtEl>
                                          <p:spTgt spid="27"/>
                                        </p:tgtEl>
                                        <p:attrNameLst>
                                          <p:attrName>fillcolor</p:attrName>
                                        </p:attrNameLst>
                                      </p:cBhvr>
                                      <p:to>
                                        <a:schemeClr val="tx1"/>
                                      </p:to>
                                    </p:animClr>
                                    <p:set>
                                      <p:cBhvr>
                                        <p:cTn id="170" dur="2000" fill="hold"/>
                                        <p:tgtEl>
                                          <p:spTgt spid="27"/>
                                        </p:tgtEl>
                                        <p:attrNameLst>
                                          <p:attrName>fill.type</p:attrName>
                                        </p:attrNameLst>
                                      </p:cBhvr>
                                      <p:to>
                                        <p:strVal val="solid"/>
                                      </p:to>
                                    </p:set>
                                    <p:set>
                                      <p:cBhvr>
                                        <p:cTn id="171" dur="2000" fill="hold"/>
                                        <p:tgtEl>
                                          <p:spTgt spid="27"/>
                                        </p:tgtEl>
                                        <p:attrNameLst>
                                          <p:attrName>fill.on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2" nodeType="clickEffect">
                                  <p:stCondLst>
                                    <p:cond delay="0"/>
                                  </p:stCondLst>
                                  <p:childTnLst>
                                    <p:set>
                                      <p:cBhvr>
                                        <p:cTn id="175" dur="1" fill="hold">
                                          <p:stCondLst>
                                            <p:cond delay="0"/>
                                          </p:stCondLst>
                                        </p:cTn>
                                        <p:tgtEl>
                                          <p:spTgt spid="32"/>
                                        </p:tgtEl>
                                        <p:attrNameLst>
                                          <p:attrName>style.visibility</p:attrName>
                                        </p:attrNameLst>
                                      </p:cBhvr>
                                      <p:to>
                                        <p:strVal val="visible"/>
                                      </p:to>
                                    </p:set>
                                  </p:childTnLst>
                                </p:cTn>
                              </p:par>
                              <p:par>
                                <p:cTn id="176" presetID="1" presetClass="entr" presetSubtype="0" fill="hold" grpId="2" nodeType="withEffect">
                                  <p:stCondLst>
                                    <p:cond delay="0"/>
                                  </p:stCondLst>
                                  <p:childTnLst>
                                    <p:set>
                                      <p:cBhvr>
                                        <p:cTn id="177" dur="1" fill="hold">
                                          <p:stCondLst>
                                            <p:cond delay="0"/>
                                          </p:stCondLst>
                                        </p:cTn>
                                        <p:tgtEl>
                                          <p:spTgt spid="13"/>
                                        </p:tgtEl>
                                        <p:attrNameLst>
                                          <p:attrName>style.visibility</p:attrName>
                                        </p:attrNameLst>
                                      </p:cBhvr>
                                      <p:to>
                                        <p:strVal val="visible"/>
                                      </p:to>
                                    </p:set>
                                  </p:childTnLst>
                                </p:cTn>
                              </p:par>
                              <p:par>
                                <p:cTn id="178" presetID="1" presetClass="exit" presetSubtype="0" fill="hold" grpId="1" nodeType="withEffect">
                                  <p:stCondLst>
                                    <p:cond delay="0"/>
                                  </p:stCondLst>
                                  <p:childTnLst>
                                    <p:set>
                                      <p:cBhvr>
                                        <p:cTn id="179" dur="1" fill="hold">
                                          <p:stCondLst>
                                            <p:cond delay="0"/>
                                          </p:stCondLst>
                                        </p:cTn>
                                        <p:tgtEl>
                                          <p:spTgt spid="27"/>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23"/>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1" nodeType="clickEffect">
                                  <p:stCondLst>
                                    <p:cond delay="0"/>
                                  </p:stCondLst>
                                  <p:childTnLst>
                                    <p:set>
                                      <p:cBhvr>
                                        <p:cTn id="191" dur="1" fill="hold">
                                          <p:stCondLst>
                                            <p:cond delay="0"/>
                                          </p:stCondLst>
                                        </p:cTn>
                                        <p:tgtEl>
                                          <p:spTgt spid="23"/>
                                        </p:tgtEl>
                                        <p:attrNameLst>
                                          <p:attrName>style.visibility</p:attrName>
                                        </p:attrNameLst>
                                      </p:cBhvr>
                                      <p:to>
                                        <p:strVal val="hidden"/>
                                      </p:to>
                                    </p:set>
                                  </p:childTnLst>
                                </p:cTn>
                              </p:par>
                              <p:par>
                                <p:cTn id="192" presetID="1" presetClass="exit" presetSubtype="0" fill="hold" grpId="3" nodeType="withEffect">
                                  <p:stCondLst>
                                    <p:cond delay="0"/>
                                  </p:stCondLst>
                                  <p:childTnLst>
                                    <p:set>
                                      <p:cBhvr>
                                        <p:cTn id="193" dur="1" fill="hold">
                                          <p:stCondLst>
                                            <p:cond delay="0"/>
                                          </p:stCondLst>
                                        </p:cTn>
                                        <p:tgtEl>
                                          <p:spTgt spid="32"/>
                                        </p:tgtEl>
                                        <p:attrNameLst>
                                          <p:attrName>style.visibility</p:attrName>
                                        </p:attrNameLst>
                                      </p:cBhvr>
                                      <p:to>
                                        <p:strVal val="hidden"/>
                                      </p:to>
                                    </p:set>
                                  </p:childTnLst>
                                </p:cTn>
                              </p:par>
                              <p:par>
                                <p:cTn id="194" presetID="1" presetClass="exit" presetSubtype="0" fill="hold" grpId="3" nodeType="withEffect">
                                  <p:stCondLst>
                                    <p:cond delay="0"/>
                                  </p:stCondLst>
                                  <p:childTnLst>
                                    <p:set>
                                      <p:cBhvr>
                                        <p:cTn id="195"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11" grpId="0" animBg="1"/>
      <p:bldP spid="11" grpId="1" animBg="1"/>
      <p:bldP spid="11" grpId="2" animBg="1"/>
      <p:bldP spid="11" grpId="3" animBg="1"/>
      <p:bldP spid="12" grpId="0" animBg="1"/>
      <p:bldP spid="12" grpId="1" animBg="1"/>
      <p:bldP spid="12" grpId="2" animBg="1"/>
      <p:bldP spid="12" grpId="3" animBg="1"/>
      <p:bldP spid="13" grpId="0" animBg="1"/>
      <p:bldP spid="13" grpId="1" animBg="1"/>
      <p:bldP spid="13" grpId="2" animBg="1"/>
      <p:bldP spid="13" grpId="3" animBg="1"/>
      <p:bldP spid="15" grpId="0" animBg="1"/>
      <p:bldP spid="15" grpId="1" animBg="1"/>
      <p:bldP spid="28" grpId="0" animBg="1"/>
      <p:bldP spid="28" grpId="1" animBg="1"/>
      <p:bldP spid="16" grpId="0" animBg="1"/>
      <p:bldP spid="16" grpId="1" animBg="1"/>
      <p:bldP spid="17" grpId="0" animBg="1"/>
      <p:bldP spid="17" grpId="1" animBg="1"/>
      <p:bldP spid="19" grpId="0" animBg="1"/>
      <p:bldP spid="19" grpId="1" animBg="1"/>
      <p:bldP spid="19" grpId="2" animBg="1"/>
      <p:bldP spid="19" grpId="3" animBg="1"/>
      <p:bldP spid="20" grpId="0" animBg="1"/>
      <p:bldP spid="20" grpId="1" animBg="1"/>
      <p:bldP spid="21" grpId="0" animBg="1"/>
      <p:bldP spid="21" grpId="1" animBg="1"/>
      <p:bldP spid="22" grpId="0" animBg="1"/>
      <p:bldP spid="22" grpId="1" animBg="1"/>
      <p:bldP spid="22" grpId="2" animBg="1"/>
      <p:bldP spid="22" grpId="3" animBg="1"/>
      <p:bldP spid="23" grpId="0" animBg="1"/>
      <p:bldP spid="23" grpId="1" animBg="1"/>
      <p:bldP spid="25" grpId="0" animBg="1"/>
      <p:bldP spid="25" grpId="1" animBg="1"/>
      <p:bldP spid="26" grpId="0" animBg="1"/>
      <p:bldP spid="26" grpId="1" animBg="1"/>
      <p:bldP spid="27" grpId="0" animBg="1"/>
      <p:bldP spid="27" grpId="1" animBg="1"/>
      <p:bldP spid="29" grpId="0" animBg="1"/>
      <p:bldP spid="29" grpId="1" animBg="1"/>
      <p:bldP spid="30" grpId="0" animBg="1"/>
      <p:bldP spid="30" grpId="1" animBg="1"/>
      <p:bldP spid="31" grpId="2" animBg="1"/>
      <p:bldP spid="31" grpId="3" animBg="1"/>
      <p:bldP spid="31" grpId="4" animBg="1"/>
      <p:bldP spid="31" grpId="5" animBg="1"/>
      <p:bldP spid="32" grpId="0" animBg="1"/>
      <p:bldP spid="32" grpId="1" animBg="1"/>
      <p:bldP spid="32" grpId="2" animBg="1"/>
      <p:bldP spid="32" grpId="3" animBg="1"/>
      <p:bldP spid="33" grpId="0" animBg="1"/>
      <p:bldP spid="33" grpId="1" animBg="1"/>
      <p:bldP spid="34" grpId="0" animBg="1"/>
      <p:bldP spid="34"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288" y="1953842"/>
            <a:ext cx="8884808" cy="2554545"/>
          </a:xfrm>
          <a:prstGeom prst="rect">
            <a:avLst/>
          </a:prstGeom>
          <a:noFill/>
        </p:spPr>
        <p:txBody>
          <a:bodyPr wrap="square" rtlCol="0">
            <a:spAutoFit/>
          </a:bodyPr>
          <a:lstStyle/>
          <a:p>
            <a:r>
              <a:rPr lang="en-US" sz="8000" dirty="0" smtClean="0">
                <a:latin typeface="Neutra Text TF Alt" panose="02000000000000000000" pitchFamily="2" charset="0"/>
              </a:rPr>
              <a:t>Callback Hell or Pyramid of Doom</a:t>
            </a:r>
            <a:endParaRPr lang="en-US" sz="8000" dirty="0">
              <a:latin typeface="Neutra Text TF Alt" panose="02000000000000000000" pitchFamily="2" charset="0"/>
            </a:endParaRPr>
          </a:p>
        </p:txBody>
      </p:sp>
      <p:sp>
        <p:nvSpPr>
          <p:cNvPr id="4" name="TextBox 3"/>
          <p:cNvSpPr txBox="1"/>
          <p:nvPr/>
        </p:nvSpPr>
        <p:spPr>
          <a:xfrm>
            <a:off x="734283" y="4703377"/>
            <a:ext cx="10723435" cy="1754326"/>
          </a:xfrm>
          <a:prstGeom prst="rect">
            <a:avLst/>
          </a:prstGeom>
          <a:noFill/>
        </p:spPr>
        <p:txBody>
          <a:bodyPr wrap="square" rtlCol="0">
            <a:spAutoFit/>
          </a:bodyPr>
          <a:lstStyle/>
          <a:p>
            <a:pPr lvl="0" eaLnBrk="0" fontAlgn="base" hangingPunct="0">
              <a:spcBef>
                <a:spcPct val="0"/>
              </a:spcBef>
              <a:spcAft>
                <a:spcPct val="0"/>
              </a:spcAft>
            </a:pPr>
            <a:r>
              <a:rPr lang="en-US" sz="2000" b="1" dirty="0">
                <a:solidFill>
                  <a:srgbClr val="FF0000"/>
                </a:solidFill>
              </a:rPr>
              <a:t>Callback hell</a:t>
            </a:r>
            <a:r>
              <a:rPr lang="en-US" sz="2000" dirty="0"/>
              <a:t>, also known as the "</a:t>
            </a:r>
            <a:r>
              <a:rPr lang="en-US" sz="2000" b="1" dirty="0">
                <a:solidFill>
                  <a:srgbClr val="FF0000"/>
                </a:solidFill>
              </a:rPr>
              <a:t>pyramid of doom</a:t>
            </a:r>
            <a:r>
              <a:rPr lang="en-US" sz="2000" dirty="0"/>
              <a:t>," is a term used in programming to describe a situation where asynchronous operations are nested within each other, creating a deeply nested and hard-to-read code structure. It typically occurs when multiple asynchronous tasks depend on the results of previous ones, leading to a pyramid-like indentation pattern in the code</a:t>
            </a:r>
            <a:r>
              <a:rPr lang="en-US" sz="2000" dirty="0" smtClean="0"/>
              <a:t>. The code becomes complex, difficult to manage, and it is hard to find errors. </a:t>
            </a:r>
            <a:r>
              <a:rPr lang="en-US" sz="2800" b="1" dirty="0" smtClean="0">
                <a:solidFill>
                  <a:srgbClr val="00B050"/>
                </a:solidFill>
              </a:rPr>
              <a:t>=&gt; PROMISES!</a:t>
            </a:r>
            <a:endParaRPr lang="en-US" sz="3200" b="1" dirty="0">
              <a:solidFill>
                <a:srgbClr val="00B050"/>
              </a:solidFill>
              <a:latin typeface="Arial" panose="020B0604020202020204" pitchFamily="34" charset="0"/>
            </a:endParaRPr>
          </a:p>
        </p:txBody>
      </p:sp>
      <p:sp>
        <p:nvSpPr>
          <p:cNvPr id="5" name="Rectangle 4"/>
          <p:cNvSpPr/>
          <p:nvPr/>
        </p:nvSpPr>
        <p:spPr>
          <a:xfrm>
            <a:off x="276498" y="836032"/>
            <a:ext cx="11639005" cy="1077218"/>
          </a:xfrm>
          <a:prstGeom prst="rect">
            <a:avLst/>
          </a:prstGeom>
        </p:spPr>
        <p:txBody>
          <a:bodyPr wrap="square">
            <a:spAutoFit/>
          </a:bodyPr>
          <a:lstStyle/>
          <a:p>
            <a:r>
              <a:rPr lang="en-US" sz="3200" b="1" u="sng" dirty="0" smtClean="0">
                <a:solidFill>
                  <a:srgbClr val="FF0000"/>
                </a:solidFill>
              </a:rPr>
              <a:t>CHALLENGE!</a:t>
            </a:r>
            <a:r>
              <a:rPr lang="en-US" sz="3200" dirty="0" smtClean="0"/>
              <a:t> =&gt; Nested code =&gt; Increased complexity with length =&gt; Difficulty in Debugging </a:t>
            </a:r>
          </a:p>
        </p:txBody>
      </p:sp>
    </p:spTree>
    <p:extLst>
      <p:ext uri="{BB962C8B-B14F-4D97-AF65-F5344CB8AC3E}">
        <p14:creationId xmlns:p14="http://schemas.microsoft.com/office/powerpoint/2010/main" xmlns="" val="182204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9" y="2593929"/>
            <a:ext cx="11839303" cy="1323439"/>
          </a:xfrm>
          <a:prstGeom prst="rect">
            <a:avLst/>
          </a:prstGeom>
          <a:noFill/>
        </p:spPr>
        <p:txBody>
          <a:bodyPr wrap="square" rtlCol="0">
            <a:spAutoFit/>
          </a:bodyPr>
          <a:lstStyle/>
          <a:p>
            <a:r>
              <a:rPr lang="en-US" sz="8000" dirty="0" smtClean="0">
                <a:latin typeface="Neutra Text TF Alt" panose="02000000000000000000" pitchFamily="2" charset="0"/>
              </a:rPr>
              <a:t>Inversion of Control (</a:t>
            </a:r>
            <a:r>
              <a:rPr lang="en-US" sz="8000" dirty="0" err="1" smtClean="0">
                <a:latin typeface="Neutra Text TF Alt" panose="02000000000000000000" pitchFamily="2" charset="0"/>
              </a:rPr>
              <a:t>IoC</a:t>
            </a:r>
            <a:r>
              <a:rPr lang="en-US" sz="8000" dirty="0" smtClean="0">
                <a:latin typeface="Neutra Text TF Alt" panose="02000000000000000000" pitchFamily="2" charset="0"/>
              </a:rPr>
              <a:t>)</a:t>
            </a:r>
            <a:endParaRPr lang="en-US" sz="8000" dirty="0">
              <a:latin typeface="Neutra Text TF Alt" panose="02000000000000000000" pitchFamily="2" charset="0"/>
            </a:endParaRPr>
          </a:p>
        </p:txBody>
      </p:sp>
      <p:sp>
        <p:nvSpPr>
          <p:cNvPr id="4" name="TextBox 3"/>
          <p:cNvSpPr txBox="1"/>
          <p:nvPr/>
        </p:nvSpPr>
        <p:spPr>
          <a:xfrm>
            <a:off x="404949" y="4193920"/>
            <a:ext cx="11052769" cy="1569660"/>
          </a:xfrm>
          <a:prstGeom prst="rect">
            <a:avLst/>
          </a:prstGeom>
          <a:noFill/>
        </p:spPr>
        <p:txBody>
          <a:bodyPr wrap="square" rtlCol="0">
            <a:spAutoFit/>
          </a:bodyPr>
          <a:lstStyle/>
          <a:p>
            <a:pPr lvl="0" algn="just" eaLnBrk="0" fontAlgn="base" hangingPunct="0">
              <a:spcBef>
                <a:spcPct val="0"/>
              </a:spcBef>
              <a:spcAft>
                <a:spcPct val="0"/>
              </a:spcAft>
            </a:pPr>
            <a:r>
              <a:rPr lang="en-US" sz="3200" dirty="0" smtClean="0"/>
              <a:t>The concept of Inversion of Control (</a:t>
            </a:r>
            <a:r>
              <a:rPr lang="en-US" sz="3200" dirty="0" err="1" smtClean="0"/>
              <a:t>IoC</a:t>
            </a:r>
            <a:r>
              <a:rPr lang="en-US" sz="3200" dirty="0" smtClean="0"/>
              <a:t>) can be illustrated through the analogy of driving yourself (calling function) versus being driven by a taxi driver (callback function).</a:t>
            </a:r>
            <a:endParaRPr lang="en-US" sz="3200" b="1" dirty="0">
              <a:solidFill>
                <a:srgbClr val="00B050"/>
              </a:solidFill>
              <a:latin typeface="Arial" panose="020B0604020202020204" pitchFamily="34" charset="0"/>
            </a:endParaRPr>
          </a:p>
        </p:txBody>
      </p:sp>
      <p:sp>
        <p:nvSpPr>
          <p:cNvPr id="5" name="Rectangle 4"/>
          <p:cNvSpPr/>
          <p:nvPr/>
        </p:nvSpPr>
        <p:spPr>
          <a:xfrm>
            <a:off x="276498" y="836032"/>
            <a:ext cx="11639005" cy="1077218"/>
          </a:xfrm>
          <a:prstGeom prst="rect">
            <a:avLst/>
          </a:prstGeom>
        </p:spPr>
        <p:txBody>
          <a:bodyPr wrap="square">
            <a:spAutoFit/>
          </a:bodyPr>
          <a:lstStyle/>
          <a:p>
            <a:r>
              <a:rPr lang="en-US" sz="3200" b="1" u="sng" dirty="0" smtClean="0">
                <a:solidFill>
                  <a:srgbClr val="FF0000"/>
                </a:solidFill>
              </a:rPr>
              <a:t>Another CHALLENGE!</a:t>
            </a:r>
            <a:r>
              <a:rPr lang="en-US" sz="3200" dirty="0" smtClean="0"/>
              <a:t> Inversion of Control (</a:t>
            </a:r>
            <a:r>
              <a:rPr lang="en-US" sz="3200" dirty="0" err="1" smtClean="0"/>
              <a:t>IoC</a:t>
            </a:r>
            <a:r>
              <a:rPr lang="en-US" sz="3200" dirty="0" smtClean="0"/>
              <a:t>) =&gt; A phenomenon =&gt; We add intentionally =&gt; May be a drawback </a:t>
            </a:r>
          </a:p>
        </p:txBody>
      </p:sp>
    </p:spTree>
    <p:extLst>
      <p:ext uri="{BB962C8B-B14F-4D97-AF65-F5344CB8AC3E}">
        <p14:creationId xmlns:p14="http://schemas.microsoft.com/office/powerpoint/2010/main" xmlns="" val="182204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631" y="1961003"/>
            <a:ext cx="8615191" cy="3046988"/>
          </a:xfrm>
          <a:prstGeom prst="rect">
            <a:avLst/>
          </a:prstGeom>
          <a:noFill/>
        </p:spPr>
        <p:txBody>
          <a:bodyPr wrap="square" rtlCol="0">
            <a:spAutoFit/>
          </a:bodyPr>
          <a:lstStyle/>
          <a:p>
            <a:pPr algn="ctr"/>
            <a:r>
              <a:rPr lang="en-US" sz="9600" dirty="0" smtClean="0">
                <a:latin typeface="Neutra Text TF Alt" panose="02000000000000000000" pitchFamily="2" charset="0"/>
              </a:rPr>
              <a:t>DEMOS WITH </a:t>
            </a:r>
            <a:r>
              <a:rPr lang="en-US" sz="9600" dirty="0" smtClean="0">
                <a:latin typeface="Neutra Text TF Alt" panose="02000000000000000000" pitchFamily="2" charset="0"/>
                <a:hlinkClick r:id="rId2"/>
              </a:rPr>
              <a:t>jsv9000</a:t>
            </a:r>
            <a:endParaRPr lang="en-US" sz="9600" dirty="0">
              <a:latin typeface="Neutra Text TF Alt" panose="02000000000000000000" pitchFamily="2" charset="0"/>
            </a:endParaRPr>
          </a:p>
        </p:txBody>
      </p:sp>
    </p:spTree>
    <p:extLst>
      <p:ext uri="{BB962C8B-B14F-4D97-AF65-F5344CB8AC3E}">
        <p14:creationId xmlns:p14="http://schemas.microsoft.com/office/powerpoint/2010/main" xmlns="" val="25326580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987" y="365125"/>
            <a:ext cx="11190027" cy="1325563"/>
          </a:xfrm>
        </p:spPr>
        <p:txBody>
          <a:bodyPr/>
          <a:lstStyle/>
          <a:p>
            <a:r>
              <a:rPr lang="en-US" b="1" dirty="0" smtClean="0"/>
              <a:t>References:</a:t>
            </a:r>
            <a:endParaRPr lang="en-US" dirty="0"/>
          </a:p>
        </p:txBody>
      </p:sp>
      <p:sp>
        <p:nvSpPr>
          <p:cNvPr id="3" name="Content Placeholder 2"/>
          <p:cNvSpPr>
            <a:spLocks noGrp="1"/>
          </p:cNvSpPr>
          <p:nvPr>
            <p:ph idx="1"/>
          </p:nvPr>
        </p:nvSpPr>
        <p:spPr>
          <a:xfrm>
            <a:off x="838200" y="1511721"/>
            <a:ext cx="10515600" cy="4351338"/>
          </a:xfrm>
        </p:spPr>
        <p:txBody>
          <a:bodyPr>
            <a:noAutofit/>
          </a:bodyPr>
          <a:lstStyle/>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hlinkClick r:id="rId2"/>
              </a:rPr>
              <a:t>https://www.slideshare.net/Designveloper-DSV/javascript-event-loop-64720816</a:t>
            </a:r>
            <a:endParaRPr lang="en-US" sz="2400" dirty="0" smtClean="0">
              <a:latin typeface="Calibri (Body)"/>
            </a:endParaRP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hlinkClick r:id="rId3"/>
              </a:rPr>
              <a:t>https://wesbos.com/javascript/12-advanced-flow-control/66-the-event-loop-and-callback-hell</a:t>
            </a:r>
            <a:endParaRPr lang="en-US" sz="2400" dirty="0" smtClean="0">
              <a:latin typeface="Calibri (Body)"/>
            </a:endParaRP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hlinkClick r:id="rId4"/>
              </a:rPr>
              <a:t>https://www.jsv9000.app/</a:t>
            </a:r>
            <a:endParaRPr lang="en-US" sz="2400" dirty="0" smtClean="0">
              <a:latin typeface="Calibri (Body)"/>
            </a:endParaRPr>
          </a:p>
          <a:p>
            <a:pPr marL="457200" lvl="0" indent="-457200" eaLnBrk="0" fontAlgn="base" hangingPunct="0">
              <a:lnSpc>
                <a:spcPct val="150000"/>
              </a:lnSpc>
              <a:spcBef>
                <a:spcPct val="0"/>
              </a:spcBef>
              <a:spcAft>
                <a:spcPct val="0"/>
              </a:spcAft>
              <a:buFont typeface="+mj-lt"/>
              <a:buAutoNum type="arabicPeriod"/>
            </a:pPr>
            <a:r>
              <a:rPr lang="en-US" sz="2400" dirty="0" smtClean="0">
                <a:latin typeface="Calibri (Body)"/>
                <a:hlinkClick r:id="rId5"/>
              </a:rPr>
              <a:t>http://latentflip.com/loupe/</a:t>
            </a:r>
            <a:endParaRPr lang="en-US" sz="2400" dirty="0">
              <a:latin typeface="Calibri (Body)"/>
            </a:endParaRPr>
          </a:p>
        </p:txBody>
      </p:sp>
    </p:spTree>
    <p:extLst>
      <p:ext uri="{BB962C8B-B14F-4D97-AF65-F5344CB8AC3E}">
        <p14:creationId xmlns:p14="http://schemas.microsoft.com/office/powerpoint/2010/main" xmlns="" val="155674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3066" y="347019"/>
            <a:ext cx="6412089" cy="2554545"/>
          </a:xfrm>
          <a:prstGeom prst="rect">
            <a:avLst/>
          </a:prstGeom>
          <a:noFill/>
        </p:spPr>
        <p:txBody>
          <a:bodyPr wrap="square" rtlCol="0">
            <a:spAutoFit/>
          </a:bodyPr>
          <a:lstStyle/>
          <a:p>
            <a:r>
              <a:rPr lang="en-US" sz="8000" dirty="0" smtClean="0">
                <a:latin typeface="Neutra Text TF Alt" panose="02000000000000000000" pitchFamily="2" charset="0"/>
              </a:rPr>
              <a:t>THE CALLSTACK</a:t>
            </a:r>
            <a:endParaRPr lang="en-US" sz="8000" dirty="0">
              <a:latin typeface="Neutra Text TF Alt" panose="02000000000000000000" pitchFamily="2" charset="0"/>
            </a:endParaRPr>
          </a:p>
        </p:txBody>
      </p:sp>
      <p:sp>
        <p:nvSpPr>
          <p:cNvPr id="4" name="TextBox 3"/>
          <p:cNvSpPr txBox="1"/>
          <p:nvPr/>
        </p:nvSpPr>
        <p:spPr>
          <a:xfrm>
            <a:off x="259772" y="4529751"/>
            <a:ext cx="11932227" cy="1908215"/>
          </a:xfrm>
          <a:prstGeom prst="rect">
            <a:avLst/>
          </a:prstGeom>
          <a:noFill/>
        </p:spPr>
        <p:txBody>
          <a:bodyPr wrap="square" rtlCol="0">
            <a:spAutoFit/>
          </a:bodyPr>
          <a:lstStyle/>
          <a:p>
            <a:r>
              <a:rPr lang="en-US" sz="4000" dirty="0" smtClean="0"/>
              <a:t>Responsible for tracking function execution sequentially. </a:t>
            </a:r>
          </a:p>
          <a:p>
            <a:endParaRPr lang="en-US" sz="3900" dirty="0" smtClean="0">
              <a:latin typeface="Georgia" panose="02040502050405020303" pitchFamily="18" charset="0"/>
            </a:endParaRPr>
          </a:p>
          <a:p>
            <a:r>
              <a:rPr lang="en-US" sz="3900" dirty="0" smtClean="0">
                <a:solidFill>
                  <a:srgbClr val="FF0000"/>
                </a:solidFill>
                <a:latin typeface="Georgia" panose="02040502050405020303" pitchFamily="18" charset="0"/>
              </a:rPr>
              <a:t>One thread == One call stack == One task at a time</a:t>
            </a:r>
            <a:endParaRPr lang="en-US" sz="3900" dirty="0">
              <a:solidFill>
                <a:srgbClr val="FF0000"/>
              </a:solidFill>
              <a:latin typeface="Georgia" panose="02040502050405020303" pitchFamily="18" charset="0"/>
            </a:endParaRPr>
          </a:p>
        </p:txBody>
      </p:sp>
      <p:sp>
        <p:nvSpPr>
          <p:cNvPr id="38" name="Rectangle 37"/>
          <p:cNvSpPr/>
          <p:nvPr/>
        </p:nvSpPr>
        <p:spPr>
          <a:xfrm>
            <a:off x="8131527" y="351249"/>
            <a:ext cx="2849035" cy="3894667"/>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297332" y="3501995"/>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49" name="Rectangle 48"/>
          <p:cNvSpPr/>
          <p:nvPr/>
        </p:nvSpPr>
        <p:spPr>
          <a:xfrm>
            <a:off x="8297331" y="2819017"/>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fun1(n)</a:t>
            </a:r>
            <a:endParaRPr lang="en-US" dirty="0"/>
          </a:p>
        </p:txBody>
      </p:sp>
      <p:sp>
        <p:nvSpPr>
          <p:cNvPr id="51" name="Rectangle 50"/>
          <p:cNvSpPr/>
          <p:nvPr/>
        </p:nvSpPr>
        <p:spPr>
          <a:xfrm>
            <a:off x="8297330" y="2136039"/>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fun2InFun1(n, n)</a:t>
            </a:r>
            <a:endParaRPr lang="en-US" dirty="0"/>
          </a:p>
        </p:txBody>
      </p:sp>
      <p:sp>
        <p:nvSpPr>
          <p:cNvPr id="9" name="TextBox 8"/>
          <p:cNvSpPr txBox="1"/>
          <p:nvPr/>
        </p:nvSpPr>
        <p:spPr>
          <a:xfrm>
            <a:off x="920541" y="2979464"/>
            <a:ext cx="7461448" cy="1107996"/>
          </a:xfrm>
          <a:prstGeom prst="rect">
            <a:avLst/>
          </a:prstGeom>
          <a:noFill/>
        </p:spPr>
        <p:txBody>
          <a:bodyPr wrap="square" rtlCol="0">
            <a:spAutoFit/>
          </a:bodyPr>
          <a:lstStyle/>
          <a:p>
            <a:r>
              <a:rPr lang="en-US" sz="6600" b="1" dirty="0" smtClean="0">
                <a:solidFill>
                  <a:srgbClr val="FF0000"/>
                </a:solidFill>
                <a:latin typeface="Neutra Text TF Alt" panose="02000000000000000000" pitchFamily="2" charset="0"/>
              </a:rPr>
              <a:t>L</a:t>
            </a:r>
            <a:r>
              <a:rPr lang="en-US" sz="6600" dirty="0" smtClean="0">
                <a:latin typeface="Neutra Text TF Alt" panose="02000000000000000000" pitchFamily="2" charset="0"/>
              </a:rPr>
              <a:t>ast </a:t>
            </a:r>
            <a:r>
              <a:rPr lang="en-US" sz="6600" b="1" dirty="0" smtClean="0">
                <a:solidFill>
                  <a:srgbClr val="FF0000"/>
                </a:solidFill>
                <a:latin typeface="Neutra Text TF Alt" panose="02000000000000000000" pitchFamily="2" charset="0"/>
              </a:rPr>
              <a:t>I</a:t>
            </a:r>
            <a:r>
              <a:rPr lang="en-US" sz="6600" dirty="0" smtClean="0">
                <a:latin typeface="Neutra Text TF Alt" panose="02000000000000000000" pitchFamily="2" charset="0"/>
              </a:rPr>
              <a:t>n </a:t>
            </a:r>
            <a:r>
              <a:rPr lang="en-US" sz="6600" b="1" dirty="0" smtClean="0">
                <a:solidFill>
                  <a:srgbClr val="FF0000"/>
                </a:solidFill>
                <a:latin typeface="Neutra Text TF Alt" panose="02000000000000000000" pitchFamily="2" charset="0"/>
              </a:rPr>
              <a:t>F</a:t>
            </a:r>
            <a:r>
              <a:rPr lang="en-US" sz="6600" dirty="0" smtClean="0">
                <a:latin typeface="Neutra Text TF Alt" panose="02000000000000000000" pitchFamily="2" charset="0"/>
              </a:rPr>
              <a:t>irst </a:t>
            </a:r>
            <a:r>
              <a:rPr lang="en-US" sz="6600" b="1" dirty="0" smtClean="0">
                <a:solidFill>
                  <a:srgbClr val="FF0000"/>
                </a:solidFill>
                <a:latin typeface="Neutra Text TF Alt" panose="02000000000000000000" pitchFamily="2" charset="0"/>
              </a:rPr>
              <a:t>O</a:t>
            </a:r>
            <a:r>
              <a:rPr lang="en-US" sz="6600" dirty="0" smtClean="0">
                <a:latin typeface="Neutra Text TF Alt" panose="02000000000000000000" pitchFamily="2" charset="0"/>
              </a:rPr>
              <a:t>ut</a:t>
            </a:r>
            <a:endParaRPr lang="en-US" sz="6600" dirty="0">
              <a:latin typeface="Neutra Text TF Alt" panose="02000000000000000000" pitchFamily="2" charset="0"/>
            </a:endParaRPr>
          </a:p>
        </p:txBody>
      </p:sp>
    </p:spTree>
    <p:extLst>
      <p:ext uri="{BB962C8B-B14F-4D97-AF65-F5344CB8AC3E}">
        <p14:creationId xmlns:p14="http://schemas.microsoft.com/office/powerpoint/2010/main" xmlns="" val="230468041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9" grpId="0" animBg="1"/>
      <p:bldP spid="49" grpId="1" animBg="1"/>
      <p:bldP spid="51" grpId="0" animBg="1"/>
      <p:bldP spid="51" grpId="1"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987" y="-34939"/>
            <a:ext cx="11190027" cy="1325563"/>
          </a:xfrm>
        </p:spPr>
        <p:txBody>
          <a:bodyPr>
            <a:normAutofit/>
          </a:bodyPr>
          <a:lstStyle/>
          <a:p>
            <a:r>
              <a:rPr lang="en-US" sz="2800" b="1" dirty="0" smtClean="0"/>
              <a:t>Alternative Names for Components of JavaScript Runtime Environment:</a:t>
            </a:r>
            <a:endParaRPr lang="en-US" sz="2800" dirty="0"/>
          </a:p>
        </p:txBody>
      </p:sp>
      <p:sp>
        <p:nvSpPr>
          <p:cNvPr id="3" name="Content Placeholder 2"/>
          <p:cNvSpPr>
            <a:spLocks noGrp="1"/>
          </p:cNvSpPr>
          <p:nvPr>
            <p:ph idx="1"/>
          </p:nvPr>
        </p:nvSpPr>
        <p:spPr>
          <a:xfrm>
            <a:off x="838200" y="1111657"/>
            <a:ext cx="10515600" cy="4351338"/>
          </a:xfrm>
        </p:spPr>
        <p:txBody>
          <a:bodyPr>
            <a:noAutofit/>
          </a:bodyPr>
          <a:lstStyle/>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JavaScript Engine: JavaScript interpreter, JavaScript virtual machine (JSVM), </a:t>
            </a:r>
            <a:r>
              <a:rPr lang="en-US" sz="1800" dirty="0" err="1" smtClean="0">
                <a:latin typeface="Calibri (Body)"/>
              </a:rPr>
              <a:t>ECMAScript</a:t>
            </a:r>
            <a:r>
              <a:rPr lang="en-US" sz="1800" dirty="0" smtClean="0">
                <a:latin typeface="Calibri (Body)"/>
              </a:rPr>
              <a:t> engine (V8 Engine)</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Call Stack: Execution stack, control stack, function stack.</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Heap: Memory heap, data heap.</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Event Loop: Message loop, message dispatcher.</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Callback Queue: Message queue, task queue, event queue.</a:t>
            </a:r>
          </a:p>
          <a:p>
            <a:pPr marL="457200" lvl="0" indent="-457200" eaLnBrk="0" fontAlgn="base" hangingPunct="0">
              <a:lnSpc>
                <a:spcPct val="150000"/>
              </a:lnSpc>
              <a:spcBef>
                <a:spcPct val="0"/>
              </a:spcBef>
              <a:spcAft>
                <a:spcPct val="0"/>
              </a:spcAft>
              <a:buFont typeface="+mj-lt"/>
              <a:buAutoNum type="arabicPeriod"/>
            </a:pPr>
            <a:r>
              <a:rPr lang="en-US" sz="1800" dirty="0" err="1" smtClean="0">
                <a:latin typeface="Calibri (Body)"/>
              </a:rPr>
              <a:t>Microtask</a:t>
            </a:r>
            <a:r>
              <a:rPr lang="en-US" sz="1800" dirty="0" smtClean="0">
                <a:latin typeface="Calibri (Body)"/>
              </a:rPr>
              <a:t> Queue: Job queue, </a:t>
            </a:r>
            <a:r>
              <a:rPr lang="en-US" sz="1800" dirty="0" err="1" smtClean="0">
                <a:latin typeface="Calibri (Body)"/>
              </a:rPr>
              <a:t>microtask</a:t>
            </a:r>
            <a:r>
              <a:rPr lang="en-US" sz="1800" dirty="0" smtClean="0">
                <a:latin typeface="Calibri (Body)"/>
              </a:rPr>
              <a:t> list.</a:t>
            </a:r>
          </a:p>
          <a:p>
            <a:pPr marL="457200" lvl="0" indent="-457200" eaLnBrk="0" fontAlgn="base" hangingPunct="0">
              <a:lnSpc>
                <a:spcPct val="150000"/>
              </a:lnSpc>
              <a:spcBef>
                <a:spcPct val="0"/>
              </a:spcBef>
              <a:spcAft>
                <a:spcPct val="0"/>
              </a:spcAft>
              <a:buFont typeface="+mj-lt"/>
              <a:buAutoNum type="arabicPeriod"/>
            </a:pPr>
            <a:r>
              <a:rPr lang="en-US" sz="1800" dirty="0" err="1" smtClean="0">
                <a:latin typeface="Calibri (Body)"/>
              </a:rPr>
              <a:t>Macrotask</a:t>
            </a:r>
            <a:r>
              <a:rPr lang="en-US" sz="1800" dirty="0" smtClean="0">
                <a:latin typeface="Calibri (Body)"/>
              </a:rPr>
              <a:t> Queue: Callback queue, Task queue, </a:t>
            </a:r>
            <a:r>
              <a:rPr lang="en-US" sz="1800" dirty="0" err="1" smtClean="0">
                <a:latin typeface="Calibri (Body)"/>
              </a:rPr>
              <a:t>macrotask</a:t>
            </a:r>
            <a:r>
              <a:rPr lang="en-US" sz="1800" dirty="0" smtClean="0">
                <a:latin typeface="Calibri (Body)"/>
              </a:rPr>
              <a:t> list.</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Web APIs: Browser APIs, DOM APIs, platform APIs.</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Promises: Promise objects, deferred objects.</a:t>
            </a:r>
          </a:p>
          <a:p>
            <a:pPr marL="457200" lvl="0" indent="-457200" eaLnBrk="0" fontAlgn="base" hangingPunct="0">
              <a:lnSpc>
                <a:spcPct val="150000"/>
              </a:lnSpc>
              <a:spcBef>
                <a:spcPct val="0"/>
              </a:spcBef>
              <a:spcAft>
                <a:spcPct val="0"/>
              </a:spcAft>
              <a:buFont typeface="+mj-lt"/>
              <a:buAutoNum type="arabicPeriod"/>
            </a:pPr>
            <a:r>
              <a:rPr lang="en-US" sz="1800" dirty="0" err="1" smtClean="0">
                <a:latin typeface="Calibri (Body)"/>
              </a:rPr>
              <a:t>Async</a:t>
            </a:r>
            <a:r>
              <a:rPr lang="en-US" sz="1800" dirty="0" smtClean="0">
                <a:latin typeface="Calibri (Body)"/>
              </a:rPr>
              <a:t>/Await: </a:t>
            </a:r>
            <a:r>
              <a:rPr lang="en-US" sz="1800" dirty="0" err="1" smtClean="0">
                <a:latin typeface="Calibri (Body)"/>
              </a:rPr>
              <a:t>Async</a:t>
            </a:r>
            <a:r>
              <a:rPr lang="en-US" sz="1800" dirty="0" smtClean="0">
                <a:latin typeface="Calibri (Body)"/>
              </a:rPr>
              <a:t> functions, asynchronous functions, </a:t>
            </a:r>
            <a:r>
              <a:rPr lang="en-US" sz="1800" dirty="0" err="1" smtClean="0">
                <a:latin typeface="Calibri (Body)"/>
              </a:rPr>
              <a:t>async</a:t>
            </a:r>
            <a:r>
              <a:rPr lang="en-US" sz="1800" dirty="0" smtClean="0">
                <a:latin typeface="Calibri (Body)"/>
              </a:rPr>
              <a:t>/await syntax.</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Event Handlers: Event listeners, event callbacks.</a:t>
            </a:r>
          </a:p>
          <a:p>
            <a:pPr marL="457200" lvl="0" indent="-457200" eaLnBrk="0" fontAlgn="base" hangingPunct="0">
              <a:lnSpc>
                <a:spcPct val="150000"/>
              </a:lnSpc>
              <a:spcBef>
                <a:spcPct val="0"/>
              </a:spcBef>
              <a:spcAft>
                <a:spcPct val="0"/>
              </a:spcAft>
              <a:buFont typeface="+mj-lt"/>
              <a:buAutoNum type="arabicPeriod"/>
            </a:pPr>
            <a:r>
              <a:rPr lang="en-US" sz="1800" dirty="0" smtClean="0">
                <a:latin typeface="Calibri (Body)"/>
              </a:rPr>
              <a:t>Timers: Timer functions, </a:t>
            </a:r>
            <a:r>
              <a:rPr lang="en-US" sz="1800" dirty="0" err="1" smtClean="0">
                <a:latin typeface="Calibri (Body)"/>
              </a:rPr>
              <a:t>setTimeout</a:t>
            </a:r>
            <a:r>
              <a:rPr lang="en-US" sz="1800" dirty="0" smtClean="0">
                <a:latin typeface="Calibri (Body)"/>
              </a:rPr>
              <a:t>, </a:t>
            </a:r>
            <a:r>
              <a:rPr lang="en-US" sz="1800" dirty="0" err="1" smtClean="0">
                <a:latin typeface="Calibri (Body)"/>
              </a:rPr>
              <a:t>setInterval</a:t>
            </a:r>
            <a:r>
              <a:rPr lang="en-US" sz="1800" dirty="0" smtClean="0">
                <a:latin typeface="Calibri (Body)"/>
              </a:rPr>
              <a:t>.</a:t>
            </a:r>
          </a:p>
        </p:txBody>
      </p:sp>
      <p:sp>
        <p:nvSpPr>
          <p:cNvPr id="4" name="Right Arrow 3">
            <a:hlinkClick r:id="rId2" action="ppaction://hlinksldjump"/>
          </p:cNvPr>
          <p:cNvSpPr/>
          <p:nvPr/>
        </p:nvSpPr>
        <p:spPr>
          <a:xfrm flipH="1">
            <a:off x="11540910" y="6525488"/>
            <a:ext cx="526473" cy="2493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5674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32605"/>
            <a:ext cx="11596255" cy="1325563"/>
          </a:xfrm>
        </p:spPr>
        <p:txBody>
          <a:bodyPr>
            <a:normAutofit/>
          </a:bodyPr>
          <a:lstStyle/>
          <a:p>
            <a:r>
              <a:rPr lang="en-US" sz="3600" b="1" dirty="0" smtClean="0"/>
              <a:t>Standardization of Web APIs for Cross-Browser </a:t>
            </a:r>
            <a:r>
              <a:rPr lang="en-US" sz="3600" b="1" dirty="0" smtClean="0"/>
              <a:t>Compatibility:</a:t>
            </a:r>
            <a:endParaRPr lang="en-US" sz="3600" b="1" dirty="0" smtClean="0"/>
          </a:p>
        </p:txBody>
      </p:sp>
      <p:sp>
        <p:nvSpPr>
          <p:cNvPr id="3" name="Content Placeholder 2"/>
          <p:cNvSpPr>
            <a:spLocks noGrp="1"/>
          </p:cNvSpPr>
          <p:nvPr>
            <p:ph idx="1"/>
          </p:nvPr>
        </p:nvSpPr>
        <p:spPr>
          <a:xfrm>
            <a:off x="838200" y="1493105"/>
            <a:ext cx="10515600" cy="4351338"/>
          </a:xfrm>
        </p:spPr>
        <p:txBody>
          <a:bodyPr>
            <a:noAutofit/>
          </a:bodyPr>
          <a:lstStyle/>
          <a:p>
            <a:pPr algn="just"/>
            <a:r>
              <a:rPr lang="en-US" sz="2050" b="1" dirty="0" smtClean="0"/>
              <a:t>Web APIs (Application Programming Interfaces) are typically standardized by organizations that oversee web standards</a:t>
            </a:r>
            <a:r>
              <a:rPr lang="en-US" sz="2050" dirty="0" smtClean="0"/>
              <a:t>. The primary organization responsible for web standards is the </a:t>
            </a:r>
            <a:r>
              <a:rPr lang="en-US" sz="2050" b="1" dirty="0" smtClean="0"/>
              <a:t>World Wide Web Consortium</a:t>
            </a:r>
            <a:r>
              <a:rPr lang="en-US" sz="2050" dirty="0" smtClean="0"/>
              <a:t> (</a:t>
            </a:r>
            <a:r>
              <a:rPr lang="en-US" sz="2050" b="1" dirty="0" smtClean="0"/>
              <a:t>W3C</a:t>
            </a:r>
            <a:r>
              <a:rPr lang="en-US" sz="2050" dirty="0" smtClean="0"/>
              <a:t>). They develop and maintain specifications for a wide range of web technologies, including HTML, CSS, and various web APIs</a:t>
            </a:r>
            <a:r>
              <a:rPr lang="en-US" sz="2050" dirty="0" smtClean="0"/>
              <a:t>.</a:t>
            </a:r>
            <a:endParaRPr lang="en-US" sz="2050" dirty="0" smtClean="0"/>
          </a:p>
          <a:p>
            <a:pPr algn="just"/>
            <a:r>
              <a:rPr lang="en-US" sz="2050" dirty="0" smtClean="0"/>
              <a:t>The </a:t>
            </a:r>
            <a:r>
              <a:rPr lang="en-US" sz="2050" b="1" dirty="0" smtClean="0"/>
              <a:t>process typically involves collaboration between browser vendors </a:t>
            </a:r>
            <a:r>
              <a:rPr lang="en-US" sz="2050" dirty="0" smtClean="0"/>
              <a:t>(companies like Google, Mozilla, Apple, Microsoft, etc.) and other stakeholders in the web community. They work together to define and agree upon standards for web APIs to ensure compatibility and interoperability across different browsers</a:t>
            </a:r>
            <a:r>
              <a:rPr lang="en-US" sz="2050" dirty="0" smtClean="0"/>
              <a:t>.</a:t>
            </a:r>
            <a:endParaRPr lang="en-US" sz="2050" dirty="0" smtClean="0"/>
          </a:p>
          <a:p>
            <a:pPr algn="just"/>
            <a:r>
              <a:rPr lang="en-US" sz="2050" b="1" dirty="0" smtClean="0"/>
              <a:t>Once a standard is agreed upon, browser vendors implement it in their respective browsers</a:t>
            </a:r>
            <a:r>
              <a:rPr lang="en-US" sz="2050" dirty="0" smtClean="0"/>
              <a:t>. This collaborative approach helps ensure that web developers can write code that works consistently across different browsers. However, there can still be some variations and nuances in how APIs are implemented, which is why thorough testing is important to ensure compatibility</a:t>
            </a:r>
            <a:r>
              <a:rPr lang="en-US" sz="2050" dirty="0" smtClean="0"/>
              <a:t>.</a:t>
            </a:r>
            <a:endParaRPr lang="en-US" sz="2050" dirty="0" smtClean="0"/>
          </a:p>
          <a:p>
            <a:pPr algn="just"/>
            <a:r>
              <a:rPr lang="en-US" sz="2050" dirty="0" smtClean="0"/>
              <a:t>In addition to the W3C, there are other organizations and groups, such as the Web Platform Incubator Community Group (WICG), that work on evolving web standards and developing new APIs. The goal is to keep the web platform modern, secure, and feature-rich while maintaining compatibility.</a:t>
            </a:r>
            <a:endParaRPr lang="en-US" sz="2050" dirty="0"/>
          </a:p>
        </p:txBody>
      </p:sp>
      <p:sp>
        <p:nvSpPr>
          <p:cNvPr id="4" name="Right Arrow 3">
            <a:hlinkClick r:id="rId2" action="ppaction://hlinksldjump"/>
          </p:cNvPr>
          <p:cNvSpPr/>
          <p:nvPr/>
        </p:nvSpPr>
        <p:spPr>
          <a:xfrm flipH="1">
            <a:off x="11540910" y="6525488"/>
            <a:ext cx="526473" cy="2493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8933038" y="1095023"/>
            <a:ext cx="2849035" cy="4594578"/>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1200" y="427536"/>
            <a:ext cx="7902222" cy="5262979"/>
          </a:xfrm>
          <a:prstGeom prst="rect">
            <a:avLst/>
          </a:prstGeom>
          <a:noFill/>
          <a:ln w="19050">
            <a:solidFill>
              <a:schemeClr val="tx1"/>
            </a:solidFill>
          </a:ln>
        </p:spPr>
        <p:txBody>
          <a:bodyPr wrap="square" rtlCol="0">
            <a:spAutoFit/>
          </a:bodyPr>
          <a:lstStyle/>
          <a:p>
            <a:r>
              <a:rPr lang="en-US" sz="2400" dirty="0" smtClean="0">
                <a:latin typeface="Courier New" panose="02070309020205020404" pitchFamily="49" charset="0"/>
                <a:cs typeface="Courier New" panose="02070309020205020404" pitchFamily="49" charset="0"/>
              </a:rPr>
              <a:t>function after10Seconds(</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 … Delay of 10 seconds</a:t>
            </a:r>
          </a:p>
          <a:p>
            <a:r>
              <a:rPr lang="en-US" sz="2400" dirty="0" smtClean="0">
                <a:latin typeface="Courier New" panose="02070309020205020404" pitchFamily="49" charset="0"/>
                <a:cs typeface="Courier New" panose="02070309020205020404" pitchFamily="49" charset="0"/>
              </a:rPr>
              <a:t>	// … then return </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 + 1</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let a = after10Seconds(1);</a:t>
            </a:r>
          </a:p>
          <a:p>
            <a:r>
              <a:rPr lang="en-US" sz="2400" dirty="0" smtClean="0">
                <a:latin typeface="Courier New" panose="02070309020205020404" pitchFamily="49" charset="0"/>
                <a:cs typeface="Courier New" panose="02070309020205020404" pitchFamily="49" charset="0"/>
              </a:rPr>
              <a:t>let b = after10Seconds(2);</a:t>
            </a:r>
          </a:p>
          <a:p>
            <a:r>
              <a:rPr lang="en-US" sz="2400" dirty="0" smtClean="0">
                <a:latin typeface="Courier New" panose="02070309020205020404" pitchFamily="49" charset="0"/>
                <a:cs typeface="Courier New" panose="02070309020205020404" pitchFamily="49" charset="0"/>
              </a:rPr>
              <a:t>let c = after10Seconds(3);</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done with the blocking functions</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c</a:t>
            </a:r>
            <a:r>
              <a:rPr lang="en-US" sz="2400" dirty="0" smtClean="0">
                <a:latin typeface="Courier New" panose="02070309020205020404" pitchFamily="49" charset="0"/>
                <a:cs typeface="Courier New" panose="02070309020205020404" pitchFamily="49" charset="0"/>
              </a:rPr>
              <a:t>onsole.log(a);</a:t>
            </a:r>
          </a:p>
          <a:p>
            <a:r>
              <a:rPr lang="en-US" sz="2400" dirty="0" smtClean="0">
                <a:latin typeface="Courier New" panose="02070309020205020404" pitchFamily="49" charset="0"/>
                <a:cs typeface="Courier New" panose="02070309020205020404" pitchFamily="49" charset="0"/>
              </a:rPr>
              <a:t>console.log(b);</a:t>
            </a:r>
          </a:p>
          <a:p>
            <a:r>
              <a:rPr lang="en-US" sz="2400" dirty="0" smtClean="0">
                <a:latin typeface="Courier New" panose="02070309020205020404" pitchFamily="49" charset="0"/>
                <a:cs typeface="Courier New" panose="02070309020205020404" pitchFamily="49" charset="0"/>
              </a:rPr>
              <a:t>console.log(c);</a:t>
            </a:r>
            <a:endParaRPr lang="en-US" sz="2400" dirty="0">
              <a:latin typeface="Courier New" panose="02070309020205020404" pitchFamily="49" charset="0"/>
              <a:cs typeface="Courier New" panose="02070309020205020404" pitchFamily="49" charset="0"/>
            </a:endParaRPr>
          </a:p>
        </p:txBody>
      </p:sp>
      <p:sp>
        <p:nvSpPr>
          <p:cNvPr id="5" name="TextBox 4"/>
          <p:cNvSpPr txBox="1"/>
          <p:nvPr/>
        </p:nvSpPr>
        <p:spPr>
          <a:xfrm>
            <a:off x="9245600" y="5740402"/>
            <a:ext cx="2457451" cy="400110"/>
          </a:xfrm>
          <a:prstGeom prst="rect">
            <a:avLst/>
          </a:prstGeom>
          <a:noFill/>
        </p:spPr>
        <p:txBody>
          <a:bodyPr wrap="square" rtlCol="0">
            <a:spAutoFit/>
          </a:bodyPr>
          <a:lstStyle/>
          <a:p>
            <a:r>
              <a:rPr lang="en-US" sz="2000" dirty="0" smtClean="0">
                <a:latin typeface="Neutra Text TF Alt" panose="02000000000000000000" pitchFamily="2" charset="0"/>
              </a:rPr>
              <a:t>THE CALL STACK</a:t>
            </a:r>
            <a:endParaRPr lang="en-US" sz="2000" dirty="0">
              <a:latin typeface="Neutra Text TF Alt" panose="02000000000000000000" pitchFamily="2" charset="0"/>
            </a:endParaRPr>
          </a:p>
        </p:txBody>
      </p:sp>
      <p:sp>
        <p:nvSpPr>
          <p:cNvPr id="6" name="Rectangle 5"/>
          <p:cNvSpPr/>
          <p:nvPr/>
        </p:nvSpPr>
        <p:spPr>
          <a:xfrm>
            <a:off x="9098843" y="4893724"/>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7" name="Right Arrow 6"/>
          <p:cNvSpPr/>
          <p:nvPr/>
        </p:nvSpPr>
        <p:spPr>
          <a:xfrm>
            <a:off x="154517" y="514157"/>
            <a:ext cx="474133"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838200" y="29980"/>
            <a:ext cx="10515600" cy="3135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Example 1:</a:t>
            </a:r>
            <a:endParaRPr lang="en-US" sz="2800" dirty="0"/>
          </a:p>
        </p:txBody>
      </p:sp>
    </p:spTree>
    <p:extLst>
      <p:ext uri="{BB962C8B-B14F-4D97-AF65-F5344CB8AC3E}">
        <p14:creationId xmlns:p14="http://schemas.microsoft.com/office/powerpoint/2010/main" xmlns="" val="64711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934" y="2329162"/>
            <a:ext cx="5825067" cy="25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54517" y="2329162"/>
            <a:ext cx="474133"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1200" y="427536"/>
            <a:ext cx="7902222" cy="5262979"/>
          </a:xfrm>
          <a:prstGeom prst="rect">
            <a:avLst/>
          </a:prstGeom>
          <a:noFill/>
          <a:ln w="19050">
            <a:solidFill>
              <a:schemeClr val="tx1"/>
            </a:solidFill>
          </a:ln>
        </p:spPr>
        <p:txBody>
          <a:bodyPr wrap="square" rtlCol="0">
            <a:spAutoFit/>
          </a:bodyPr>
          <a:lstStyle/>
          <a:p>
            <a:r>
              <a:rPr lang="en-US" sz="2400" dirty="0" smtClean="0">
                <a:latin typeface="Courier New" panose="02070309020205020404" pitchFamily="49" charset="0"/>
                <a:cs typeface="Courier New" panose="02070309020205020404" pitchFamily="49" charset="0"/>
              </a:rPr>
              <a:t>function after10Seconds(</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 … Delay of 10 seconds</a:t>
            </a:r>
          </a:p>
          <a:p>
            <a:r>
              <a:rPr lang="en-US" sz="2400" dirty="0" smtClean="0">
                <a:latin typeface="Courier New" panose="02070309020205020404" pitchFamily="49" charset="0"/>
                <a:cs typeface="Courier New" panose="02070309020205020404" pitchFamily="49" charset="0"/>
              </a:rPr>
              <a:t>	// … then return </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 + 1</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let a = after10Seconds(1);</a:t>
            </a:r>
          </a:p>
          <a:p>
            <a:r>
              <a:rPr lang="en-US" sz="2400" dirty="0" smtClean="0">
                <a:latin typeface="Courier New" panose="02070309020205020404" pitchFamily="49" charset="0"/>
                <a:cs typeface="Courier New" panose="02070309020205020404" pitchFamily="49" charset="0"/>
              </a:rPr>
              <a:t>let b = after10Seconds(2);</a:t>
            </a:r>
          </a:p>
          <a:p>
            <a:r>
              <a:rPr lang="en-US" sz="2400" dirty="0" smtClean="0">
                <a:latin typeface="Courier New" panose="02070309020205020404" pitchFamily="49" charset="0"/>
                <a:cs typeface="Courier New" panose="02070309020205020404" pitchFamily="49" charset="0"/>
              </a:rPr>
              <a:t>let c = after10Seconds(3);</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done with the blocking functions</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console.log(a);</a:t>
            </a:r>
          </a:p>
          <a:p>
            <a:r>
              <a:rPr lang="en-US" sz="2400" dirty="0" smtClean="0">
                <a:latin typeface="Courier New" panose="02070309020205020404" pitchFamily="49" charset="0"/>
                <a:cs typeface="Courier New" panose="02070309020205020404" pitchFamily="49" charset="0"/>
              </a:rPr>
              <a:t>console.log(b);</a:t>
            </a:r>
          </a:p>
          <a:p>
            <a:r>
              <a:rPr lang="en-US" sz="2400" dirty="0" smtClean="0">
                <a:latin typeface="Courier New" panose="02070309020205020404" pitchFamily="49" charset="0"/>
                <a:cs typeface="Courier New" panose="02070309020205020404" pitchFamily="49" charset="0"/>
              </a:rPr>
              <a:t>console.log(c);</a:t>
            </a:r>
            <a:endParaRPr lang="en-US" sz="2400" dirty="0">
              <a:latin typeface="Courier New" panose="02070309020205020404" pitchFamily="49" charset="0"/>
              <a:cs typeface="Courier New" panose="02070309020205020404" pitchFamily="49" charset="0"/>
            </a:endParaRPr>
          </a:p>
        </p:txBody>
      </p:sp>
      <p:sp>
        <p:nvSpPr>
          <p:cNvPr id="38" name="Rectangle 37"/>
          <p:cNvSpPr/>
          <p:nvPr/>
        </p:nvSpPr>
        <p:spPr>
          <a:xfrm>
            <a:off x="8933038" y="1095023"/>
            <a:ext cx="2849035" cy="4594578"/>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45600" y="5740402"/>
            <a:ext cx="2457451" cy="400110"/>
          </a:xfrm>
          <a:prstGeom prst="rect">
            <a:avLst/>
          </a:prstGeom>
          <a:noFill/>
        </p:spPr>
        <p:txBody>
          <a:bodyPr wrap="square" rtlCol="0">
            <a:spAutoFit/>
          </a:bodyPr>
          <a:lstStyle/>
          <a:p>
            <a:r>
              <a:rPr lang="en-US" sz="2000" dirty="0" smtClean="0">
                <a:latin typeface="Neutra Text TF Alt" panose="02000000000000000000" pitchFamily="2" charset="0"/>
              </a:rPr>
              <a:t>THE CALL STACK</a:t>
            </a:r>
            <a:endParaRPr lang="en-US" sz="2000" dirty="0">
              <a:latin typeface="Neutra Text TF Alt" panose="02000000000000000000" pitchFamily="2" charset="0"/>
            </a:endParaRPr>
          </a:p>
        </p:txBody>
      </p:sp>
      <p:sp>
        <p:nvSpPr>
          <p:cNvPr id="6" name="Rectangle 5"/>
          <p:cNvSpPr/>
          <p:nvPr/>
        </p:nvSpPr>
        <p:spPr>
          <a:xfrm>
            <a:off x="9098843" y="4893724"/>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9" name="Rectangle 8"/>
          <p:cNvSpPr/>
          <p:nvPr/>
        </p:nvSpPr>
        <p:spPr>
          <a:xfrm>
            <a:off x="9098842" y="4210746"/>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after10Seconds(1)</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86578" y="1550168"/>
            <a:ext cx="3756378" cy="3756378"/>
          </a:xfrm>
          <a:prstGeom prst="rect">
            <a:avLst/>
          </a:prstGeom>
        </p:spPr>
      </p:pic>
    </p:spTree>
    <p:extLst>
      <p:ext uri="{BB962C8B-B14F-4D97-AF65-F5344CB8AC3E}">
        <p14:creationId xmlns:p14="http://schemas.microsoft.com/office/powerpoint/2010/main" xmlns="" val="163592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2"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934" y="2703247"/>
            <a:ext cx="5825067" cy="25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54517" y="2703247"/>
            <a:ext cx="474133"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1200" y="427536"/>
            <a:ext cx="7902222" cy="5262979"/>
          </a:xfrm>
          <a:prstGeom prst="rect">
            <a:avLst/>
          </a:prstGeom>
          <a:noFill/>
          <a:ln w="19050">
            <a:solidFill>
              <a:schemeClr val="tx1"/>
            </a:solidFill>
          </a:ln>
        </p:spPr>
        <p:txBody>
          <a:bodyPr wrap="square" rtlCol="0">
            <a:spAutoFit/>
          </a:bodyPr>
          <a:lstStyle/>
          <a:p>
            <a:r>
              <a:rPr lang="en-US" sz="2400" dirty="0" smtClean="0">
                <a:latin typeface="Courier New" panose="02070309020205020404" pitchFamily="49" charset="0"/>
                <a:cs typeface="Courier New" panose="02070309020205020404" pitchFamily="49" charset="0"/>
              </a:rPr>
              <a:t>function after10Seconds(</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 … Delay of 10 seconds</a:t>
            </a:r>
          </a:p>
          <a:p>
            <a:r>
              <a:rPr lang="en-US" sz="2400" dirty="0" smtClean="0">
                <a:latin typeface="Courier New" panose="02070309020205020404" pitchFamily="49" charset="0"/>
                <a:cs typeface="Courier New" panose="02070309020205020404" pitchFamily="49" charset="0"/>
              </a:rPr>
              <a:t>	// … then return </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 + 1</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let a = after10Seconds(1);</a:t>
            </a:r>
          </a:p>
          <a:p>
            <a:r>
              <a:rPr lang="en-US" sz="2400" dirty="0" smtClean="0">
                <a:latin typeface="Courier New" panose="02070309020205020404" pitchFamily="49" charset="0"/>
                <a:cs typeface="Courier New" panose="02070309020205020404" pitchFamily="49" charset="0"/>
              </a:rPr>
              <a:t>let b = after10Seconds(2);</a:t>
            </a:r>
          </a:p>
          <a:p>
            <a:r>
              <a:rPr lang="en-US" sz="2400" dirty="0" smtClean="0">
                <a:latin typeface="Courier New" panose="02070309020205020404" pitchFamily="49" charset="0"/>
                <a:cs typeface="Courier New" panose="02070309020205020404" pitchFamily="49" charset="0"/>
              </a:rPr>
              <a:t>let c = after10Seconds(3);</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done with the blocking functions</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console.log(a);</a:t>
            </a:r>
          </a:p>
          <a:p>
            <a:r>
              <a:rPr lang="en-US" sz="2400" dirty="0" smtClean="0">
                <a:latin typeface="Courier New" panose="02070309020205020404" pitchFamily="49" charset="0"/>
                <a:cs typeface="Courier New" panose="02070309020205020404" pitchFamily="49" charset="0"/>
              </a:rPr>
              <a:t>console.log(b);</a:t>
            </a:r>
          </a:p>
          <a:p>
            <a:r>
              <a:rPr lang="en-US" sz="2400" dirty="0" smtClean="0">
                <a:latin typeface="Courier New" panose="02070309020205020404" pitchFamily="49" charset="0"/>
                <a:cs typeface="Courier New" panose="02070309020205020404" pitchFamily="49" charset="0"/>
              </a:rPr>
              <a:t>console.log(c);</a:t>
            </a:r>
            <a:endParaRPr lang="en-US" sz="2400" dirty="0">
              <a:latin typeface="Courier New" panose="02070309020205020404" pitchFamily="49" charset="0"/>
              <a:cs typeface="Courier New" panose="02070309020205020404" pitchFamily="49" charset="0"/>
            </a:endParaRPr>
          </a:p>
        </p:txBody>
      </p:sp>
      <p:sp>
        <p:nvSpPr>
          <p:cNvPr id="38" name="Rectangle 37"/>
          <p:cNvSpPr/>
          <p:nvPr/>
        </p:nvSpPr>
        <p:spPr>
          <a:xfrm>
            <a:off x="8933038" y="1095023"/>
            <a:ext cx="2849035" cy="4594578"/>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45600" y="5740402"/>
            <a:ext cx="2457451" cy="400110"/>
          </a:xfrm>
          <a:prstGeom prst="rect">
            <a:avLst/>
          </a:prstGeom>
          <a:noFill/>
        </p:spPr>
        <p:txBody>
          <a:bodyPr wrap="square" rtlCol="0">
            <a:spAutoFit/>
          </a:bodyPr>
          <a:lstStyle/>
          <a:p>
            <a:r>
              <a:rPr lang="en-US" sz="2000" dirty="0" smtClean="0">
                <a:latin typeface="Neutra Text TF Alt" panose="02000000000000000000" pitchFamily="2" charset="0"/>
              </a:rPr>
              <a:t>THE CALL STACK</a:t>
            </a:r>
            <a:endParaRPr lang="en-US" sz="2000" dirty="0">
              <a:latin typeface="Neutra Text TF Alt" panose="02000000000000000000" pitchFamily="2" charset="0"/>
            </a:endParaRPr>
          </a:p>
        </p:txBody>
      </p:sp>
      <p:sp>
        <p:nvSpPr>
          <p:cNvPr id="6" name="Rectangle 5"/>
          <p:cNvSpPr/>
          <p:nvPr/>
        </p:nvSpPr>
        <p:spPr>
          <a:xfrm>
            <a:off x="9098843" y="4893724"/>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9" name="Rectangle 8"/>
          <p:cNvSpPr/>
          <p:nvPr/>
        </p:nvSpPr>
        <p:spPr>
          <a:xfrm>
            <a:off x="9098842" y="4210746"/>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after10Seconds(2)</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86578" y="1550168"/>
            <a:ext cx="3756378" cy="3756378"/>
          </a:xfrm>
          <a:prstGeom prst="rect">
            <a:avLst/>
          </a:prstGeom>
        </p:spPr>
      </p:pic>
    </p:spTree>
    <p:extLst>
      <p:ext uri="{BB962C8B-B14F-4D97-AF65-F5344CB8AC3E}">
        <p14:creationId xmlns:p14="http://schemas.microsoft.com/office/powerpoint/2010/main" xmlns="" val="163592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2"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934" y="3063477"/>
            <a:ext cx="5825067" cy="25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54517" y="3063477"/>
            <a:ext cx="474133" cy="259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11200" y="427536"/>
            <a:ext cx="7902222" cy="5262979"/>
          </a:xfrm>
          <a:prstGeom prst="rect">
            <a:avLst/>
          </a:prstGeom>
          <a:noFill/>
          <a:ln w="19050">
            <a:solidFill>
              <a:schemeClr val="tx1"/>
            </a:solidFill>
          </a:ln>
        </p:spPr>
        <p:txBody>
          <a:bodyPr wrap="square" rtlCol="0">
            <a:spAutoFit/>
          </a:bodyPr>
          <a:lstStyle/>
          <a:p>
            <a:r>
              <a:rPr lang="en-US" sz="2400" dirty="0" smtClean="0">
                <a:latin typeface="Courier New" panose="02070309020205020404" pitchFamily="49" charset="0"/>
                <a:cs typeface="Courier New" panose="02070309020205020404" pitchFamily="49" charset="0"/>
              </a:rPr>
              <a:t>function after10Seconds(</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 … Delay of 10 seconds</a:t>
            </a:r>
          </a:p>
          <a:p>
            <a:r>
              <a:rPr lang="en-US" sz="2400" dirty="0" smtClean="0">
                <a:latin typeface="Courier New" panose="02070309020205020404" pitchFamily="49" charset="0"/>
                <a:cs typeface="Courier New" panose="02070309020205020404" pitchFamily="49" charset="0"/>
              </a:rPr>
              <a:t>	// … then return </a:t>
            </a:r>
            <a:r>
              <a:rPr lang="en-US" sz="2400" dirty="0" err="1" smtClean="0">
                <a:latin typeface="Courier New" panose="02070309020205020404" pitchFamily="49" charset="0"/>
                <a:cs typeface="Courier New" panose="02070309020205020404" pitchFamily="49" charset="0"/>
              </a:rPr>
              <a:t>val</a:t>
            </a:r>
            <a:r>
              <a:rPr lang="en-US" sz="2400" dirty="0" smtClean="0">
                <a:latin typeface="Courier New" panose="02070309020205020404" pitchFamily="49" charset="0"/>
                <a:cs typeface="Courier New" panose="02070309020205020404" pitchFamily="49" charset="0"/>
              </a:rPr>
              <a:t> + 1</a:t>
            </a:r>
          </a:p>
          <a:p>
            <a:r>
              <a:rPr lang="en-US" sz="2400" dirty="0" smtClean="0">
                <a:latin typeface="Courier New" panose="02070309020205020404" pitchFamily="49" charset="0"/>
                <a:cs typeface="Courier New" panose="02070309020205020404" pitchFamily="49" charset="0"/>
              </a:rPr>
              <a:t>}</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let a = after10Seconds(1);</a:t>
            </a:r>
          </a:p>
          <a:p>
            <a:r>
              <a:rPr lang="en-US" sz="2400" dirty="0" smtClean="0">
                <a:latin typeface="Courier New" panose="02070309020205020404" pitchFamily="49" charset="0"/>
                <a:cs typeface="Courier New" panose="02070309020205020404" pitchFamily="49" charset="0"/>
              </a:rPr>
              <a:t>let b = after10Seconds(2);</a:t>
            </a:r>
          </a:p>
          <a:p>
            <a:r>
              <a:rPr lang="en-US" sz="2400" dirty="0" smtClean="0">
                <a:latin typeface="Courier New" panose="02070309020205020404" pitchFamily="49" charset="0"/>
                <a:cs typeface="Courier New" panose="02070309020205020404" pitchFamily="49" charset="0"/>
              </a:rPr>
              <a:t>let c = after10Seconds(3);</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done with the blocking functions</a:t>
            </a: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console.log(a);</a:t>
            </a:r>
          </a:p>
          <a:p>
            <a:r>
              <a:rPr lang="en-US" sz="2400" dirty="0" smtClean="0">
                <a:latin typeface="Courier New" panose="02070309020205020404" pitchFamily="49" charset="0"/>
                <a:cs typeface="Courier New" panose="02070309020205020404" pitchFamily="49" charset="0"/>
              </a:rPr>
              <a:t>console.log(b);</a:t>
            </a:r>
          </a:p>
          <a:p>
            <a:r>
              <a:rPr lang="en-US" sz="2400" dirty="0" smtClean="0">
                <a:latin typeface="Courier New" panose="02070309020205020404" pitchFamily="49" charset="0"/>
                <a:cs typeface="Courier New" panose="02070309020205020404" pitchFamily="49" charset="0"/>
              </a:rPr>
              <a:t>console.log(c);</a:t>
            </a:r>
            <a:endParaRPr lang="en-US" sz="2400" dirty="0">
              <a:latin typeface="Courier New" panose="02070309020205020404" pitchFamily="49" charset="0"/>
              <a:cs typeface="Courier New" panose="02070309020205020404" pitchFamily="49" charset="0"/>
            </a:endParaRPr>
          </a:p>
        </p:txBody>
      </p:sp>
      <p:sp>
        <p:nvSpPr>
          <p:cNvPr id="38" name="Rectangle 37"/>
          <p:cNvSpPr/>
          <p:nvPr/>
        </p:nvSpPr>
        <p:spPr>
          <a:xfrm>
            <a:off x="8933038" y="1095023"/>
            <a:ext cx="2849035" cy="4594578"/>
          </a:xfrm>
          <a:prstGeom prst="rect">
            <a:avLst/>
          </a:prstGeom>
          <a:noFill/>
          <a:ln w="31750" cap="sq" cmpd="sng">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245600" y="5740402"/>
            <a:ext cx="2457451" cy="400110"/>
          </a:xfrm>
          <a:prstGeom prst="rect">
            <a:avLst/>
          </a:prstGeom>
          <a:noFill/>
        </p:spPr>
        <p:txBody>
          <a:bodyPr wrap="square" rtlCol="0">
            <a:spAutoFit/>
          </a:bodyPr>
          <a:lstStyle/>
          <a:p>
            <a:r>
              <a:rPr lang="en-US" sz="2000" dirty="0" smtClean="0">
                <a:latin typeface="Neutra Text TF Alt" panose="02000000000000000000" pitchFamily="2" charset="0"/>
              </a:rPr>
              <a:t>THE CALL STACK</a:t>
            </a:r>
            <a:endParaRPr lang="en-US" sz="2000" dirty="0">
              <a:latin typeface="Neutra Text TF Alt" panose="02000000000000000000" pitchFamily="2" charset="0"/>
            </a:endParaRPr>
          </a:p>
        </p:txBody>
      </p:sp>
      <p:sp>
        <p:nvSpPr>
          <p:cNvPr id="6" name="Rectangle 5"/>
          <p:cNvSpPr/>
          <p:nvPr/>
        </p:nvSpPr>
        <p:spPr>
          <a:xfrm>
            <a:off x="9098843" y="4893724"/>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9" name="Rectangle 8"/>
          <p:cNvSpPr/>
          <p:nvPr/>
        </p:nvSpPr>
        <p:spPr>
          <a:xfrm>
            <a:off x="9098842" y="4210746"/>
            <a:ext cx="2517423" cy="63217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after10Seconds(3)</a:t>
            </a:r>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86578" y="1550168"/>
            <a:ext cx="3756378" cy="3756378"/>
          </a:xfrm>
          <a:prstGeom prst="rect">
            <a:avLst/>
          </a:prstGeom>
        </p:spPr>
      </p:pic>
    </p:spTree>
    <p:extLst>
      <p:ext uri="{BB962C8B-B14F-4D97-AF65-F5344CB8AC3E}">
        <p14:creationId xmlns:p14="http://schemas.microsoft.com/office/powerpoint/2010/main" xmlns="" val="163592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2"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2143</Words>
  <Application>Microsoft Office PowerPoint</Application>
  <PresentationFormat>Custom</PresentationFormat>
  <Paragraphs>863</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TYPESCRIPT</vt:lpstr>
      <vt:lpstr>Synchronous Programming and JavaScript: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Web APIs:</vt:lpstr>
      <vt:lpstr>Example 2:</vt:lpstr>
      <vt:lpstr>Slide 20</vt:lpstr>
      <vt:lpstr>Slide 21</vt:lpstr>
      <vt:lpstr>Slide 22</vt:lpstr>
      <vt:lpstr>Slide 23</vt:lpstr>
      <vt:lpstr>Slide 24</vt:lpstr>
      <vt:lpstr>Slide 25</vt:lpstr>
      <vt:lpstr>WHAT DOES                             DO ?</vt:lpstr>
      <vt:lpstr>Slide 27</vt:lpstr>
      <vt:lpstr>Slide 28</vt:lpstr>
      <vt:lpstr>Slide 29</vt:lpstr>
      <vt:lpstr>Asynchronous Programming and JavaScript:</vt:lpstr>
      <vt:lpstr>Methods for Asynchronous Programming:</vt:lpstr>
      <vt:lpstr>Methods for Asynchronous Programming:</vt:lpstr>
      <vt:lpstr>Callback Function:</vt:lpstr>
      <vt:lpstr>Slide 34</vt:lpstr>
      <vt:lpstr>Slide 35</vt:lpstr>
      <vt:lpstr>Slide 36</vt:lpstr>
      <vt:lpstr>Slide 37</vt:lpstr>
      <vt:lpstr>Slide 38</vt:lpstr>
      <vt:lpstr>Slide 39</vt:lpstr>
      <vt:lpstr>Slide 40</vt:lpstr>
      <vt:lpstr>Slide 41</vt:lpstr>
      <vt:lpstr>Real Life Examples of Dependency Management:</vt:lpstr>
      <vt:lpstr>Slide 43</vt:lpstr>
      <vt:lpstr>Slide 44</vt:lpstr>
      <vt:lpstr>Slide 45</vt:lpstr>
      <vt:lpstr>Slide 46</vt:lpstr>
      <vt:lpstr>Slide 47</vt:lpstr>
      <vt:lpstr>Slide 48</vt:lpstr>
      <vt:lpstr>References:</vt:lpstr>
      <vt:lpstr>Alternative Names for Components of JavaScript Runtime Environment:</vt:lpstr>
      <vt:lpstr>Standardization of Web APIs for Cross-Browser Compatibility: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 Son</dc:creator>
  <cp:lastModifiedBy>Windows User</cp:lastModifiedBy>
  <cp:revision>324</cp:revision>
  <dcterms:created xsi:type="dcterms:W3CDTF">2014-10-20T05:25:16Z</dcterms:created>
  <dcterms:modified xsi:type="dcterms:W3CDTF">2023-09-20T14:44:20Z</dcterms:modified>
</cp:coreProperties>
</file>