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0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4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02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172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3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85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72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48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1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3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4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3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7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4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6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80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linkedin.com/in/wessam-aftab-0551571b0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92A5-9C6E-9421-577B-7B732A389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5603" y="915363"/>
            <a:ext cx="5091332" cy="1196563"/>
          </a:xfrm>
        </p:spPr>
        <p:txBody>
          <a:bodyPr anchor="b">
            <a:normAutofit/>
          </a:bodyPr>
          <a:lstStyle/>
          <a:p>
            <a:r>
              <a:rPr lang="en-US" sz="4800" dirty="0" err="1">
                <a:solidFill>
                  <a:srgbClr val="FF0000"/>
                </a:solidFill>
                <a:highlight>
                  <a:srgbClr val="000080"/>
                </a:highlight>
              </a:rPr>
              <a:t>TYPESCRIpt</a:t>
            </a:r>
            <a:r>
              <a:rPr lang="en-US" sz="4800" dirty="0">
                <a:solidFill>
                  <a:srgbClr val="FF0000"/>
                </a:solidFill>
                <a:highlight>
                  <a:srgbClr val="000080"/>
                </a:highlight>
              </a:rPr>
              <a:t>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AB776-DA86-9DFC-12E1-26A354688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5603" y="2220859"/>
            <a:ext cx="4023360" cy="120814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PROMISES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7CB7A2-B2C9-B8AD-39DE-4A68DDF75892}"/>
              </a:ext>
            </a:extLst>
          </p:cNvPr>
          <p:cNvSpPr txBox="1"/>
          <p:nvPr/>
        </p:nvSpPr>
        <p:spPr>
          <a:xfrm>
            <a:off x="1890540" y="2540000"/>
            <a:ext cx="3353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WESSAMAFTAB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9AE45479-AB4B-1252-B3AC-EB6A54FA2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90" y="2401264"/>
            <a:ext cx="723550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5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20D3-32FA-AB41-9DE7-2C0DC504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64373"/>
            <a:ext cx="10857271" cy="1293028"/>
          </a:xfrm>
        </p:spPr>
        <p:txBody>
          <a:bodyPr>
            <a:normAutofit/>
          </a:bodyPr>
          <a:lstStyle/>
          <a:p>
            <a:r>
              <a:rPr lang="en-US" dirty="0"/>
              <a:t>HOW DOES JAVASCRIPT WORKS? WHAT THE HELL IS EXECUTION CONTEXT?</a:t>
            </a:r>
          </a:p>
        </p:txBody>
      </p:sp>
      <p:pic>
        <p:nvPicPr>
          <p:cNvPr id="13" name="Content Placeholder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1C220BD-E381-E393-E588-C843F60E7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19" y="2743994"/>
            <a:ext cx="8102990" cy="2924175"/>
          </a:xfrm>
        </p:spPr>
      </p:pic>
    </p:spTree>
    <p:extLst>
      <p:ext uri="{BB962C8B-B14F-4D97-AF65-F5344CB8AC3E}">
        <p14:creationId xmlns:p14="http://schemas.microsoft.com/office/powerpoint/2010/main" val="186327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72C1-5904-CDB4-CB66-15A8B18C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BACK TAKES EXECUTION CONTEXT:</a:t>
            </a:r>
          </a:p>
        </p:txBody>
      </p:sp>
      <p:pic>
        <p:nvPicPr>
          <p:cNvPr id="5" name="Content Placeholder 4" descr="A blue and yellow rectangular shapes&#10;&#10;Description automatically generated">
            <a:extLst>
              <a:ext uri="{FF2B5EF4-FFF2-40B4-BE49-F238E27FC236}">
                <a16:creationId xmlns:a16="http://schemas.microsoft.com/office/drawing/2014/main" id="{36256D32-098E-FA1A-0FBE-60935FDD8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833" y="2193925"/>
            <a:ext cx="7154334" cy="4024313"/>
          </a:xfrm>
        </p:spPr>
      </p:pic>
    </p:spTree>
    <p:extLst>
      <p:ext uri="{BB962C8B-B14F-4D97-AF65-F5344CB8AC3E}">
        <p14:creationId xmlns:p14="http://schemas.microsoft.com/office/powerpoint/2010/main" val="344822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5A108-5CD0-7AC3-0026-67410348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4465"/>
            <a:ext cx="11506200" cy="2286000"/>
          </a:xfrm>
        </p:spPr>
        <p:txBody>
          <a:bodyPr>
            <a:normAutofit/>
          </a:bodyPr>
          <a:lstStyle/>
          <a:p>
            <a:pPr algn="l"/>
            <a:r>
              <a:rPr lang="en-US" sz="2400" b="0" i="1" dirty="0">
                <a:effectLst/>
                <a:latin typeface="Inter"/>
              </a:rPr>
              <a:t>pending</a:t>
            </a:r>
            <a:r>
              <a:rPr lang="en-US" sz="2400" b="0" i="0" dirty="0">
                <a:effectLst/>
                <a:latin typeface="Inter"/>
              </a:rPr>
              <a:t>: initial state, neither fulfilled nor rejected.</a:t>
            </a:r>
            <a:br>
              <a:rPr lang="en-US" sz="2400" b="0" i="0" dirty="0">
                <a:effectLst/>
                <a:latin typeface="Inter"/>
              </a:rPr>
            </a:br>
            <a:br>
              <a:rPr lang="en-US" sz="2400" b="0" i="0" dirty="0">
                <a:effectLst/>
                <a:latin typeface="Inter"/>
              </a:rPr>
            </a:br>
            <a:r>
              <a:rPr lang="en-US" sz="2400" b="0" i="1" dirty="0">
                <a:effectLst/>
                <a:latin typeface="Inter"/>
              </a:rPr>
              <a:t>fulfilled</a:t>
            </a:r>
            <a:r>
              <a:rPr lang="en-US" sz="2400" b="0" i="0" dirty="0">
                <a:effectLst/>
                <a:latin typeface="Inter"/>
              </a:rPr>
              <a:t>: meaning that the operation was completed successfully.</a:t>
            </a:r>
            <a:br>
              <a:rPr lang="en-US" sz="2400" b="0" i="0" dirty="0">
                <a:effectLst/>
                <a:latin typeface="Inter"/>
              </a:rPr>
            </a:br>
            <a:br>
              <a:rPr lang="en-US" sz="2400" b="0" i="0" dirty="0">
                <a:effectLst/>
                <a:latin typeface="Inter"/>
              </a:rPr>
            </a:br>
            <a:r>
              <a:rPr lang="en-US" sz="2400" b="0" i="1" dirty="0">
                <a:effectLst/>
                <a:latin typeface="Inter"/>
              </a:rPr>
              <a:t>rejected</a:t>
            </a:r>
            <a:r>
              <a:rPr lang="en-US" sz="2400" b="0" i="0" dirty="0">
                <a:effectLst/>
                <a:latin typeface="Inter"/>
              </a:rPr>
              <a:t>: meaning that the operation failed.</a:t>
            </a:r>
            <a:br>
              <a:rPr lang="en-US" sz="2400" b="0" i="0" dirty="0">
                <a:effectLst/>
                <a:latin typeface="Inter"/>
              </a:rPr>
            </a:br>
            <a:endParaRPr lang="en-US" sz="2400" dirty="0"/>
          </a:p>
        </p:txBody>
      </p:sp>
      <p:pic>
        <p:nvPicPr>
          <p:cNvPr id="5" name="Content Placeholder 4" descr="A diagram of a program&#10;&#10;Description automatically generated">
            <a:extLst>
              <a:ext uri="{FF2B5EF4-FFF2-40B4-BE49-F238E27FC236}">
                <a16:creationId xmlns:a16="http://schemas.microsoft.com/office/drawing/2014/main" id="{CFF783B7-0BBA-7733-8119-DF43E204F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8452"/>
            <a:ext cx="12373071" cy="3805083"/>
          </a:xfrm>
        </p:spPr>
      </p:pic>
    </p:spTree>
    <p:extLst>
      <p:ext uri="{BB962C8B-B14F-4D97-AF65-F5344CB8AC3E}">
        <p14:creationId xmlns:p14="http://schemas.microsoft.com/office/powerpoint/2010/main" val="225933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B14AB0-A79B-C1A9-9851-A44C17E0127A}"/>
              </a:ext>
            </a:extLst>
          </p:cNvPr>
          <p:cNvSpPr txBox="1"/>
          <p:nvPr/>
        </p:nvSpPr>
        <p:spPr>
          <a:xfrm>
            <a:off x="313899" y="1460310"/>
            <a:ext cx="117902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 HAS OBJECT TYPE WITH DIFERRENT STATE (DISCUSSED EARLIER). </a:t>
            </a:r>
          </a:p>
          <a:p>
            <a:endParaRPr lang="en-US" dirty="0"/>
          </a:p>
          <a:p>
            <a:r>
              <a:rPr lang="en-US" dirty="0"/>
              <a:t>PROMISES EXECUTES in async and sync way . It depends upon how we </a:t>
            </a:r>
            <a:r>
              <a:rPr lang="en-US" dirty="0" err="1"/>
              <a:t>utlilize</a:t>
            </a:r>
            <a:r>
              <a:rPr lang="en-US" dirty="0"/>
              <a:t> them . </a:t>
            </a:r>
          </a:p>
          <a:p>
            <a:endParaRPr lang="en-US" dirty="0"/>
          </a:p>
          <a:p>
            <a:r>
              <a:rPr lang="en-US" dirty="0"/>
              <a:t>IN REAL TIME, PROMISES RETURN  OBJECTS LIKE WE SAY IN INQUIRER OR FETCH API.</a:t>
            </a:r>
          </a:p>
          <a:p>
            <a:r>
              <a:rPr lang="en-US" dirty="0"/>
              <a:t>PRIORITY OF PROMISES: </a:t>
            </a:r>
          </a:p>
          <a:p>
            <a:r>
              <a:rPr lang="en-US" dirty="0"/>
              <a:t>AFTER EXECUTION , PROMISES AND DOM OPERATIONS ARE SENT INTO MICROQUEUE . </a:t>
            </a:r>
          </a:p>
          <a:p>
            <a:r>
              <a:rPr lang="en-US" dirty="0"/>
              <a:t>SO,AFTER MAIN STACK MICROQUEUE IS LOADED AND THEN UPON RENDERING ,</a:t>
            </a:r>
          </a:p>
          <a:p>
            <a:r>
              <a:rPr lang="en-US" dirty="0"/>
              <a:t>MACROQUEUE LOADS WHICH CONTAIN CALLBACK HAVING SETTIMMEOUT AND SETTIMEINTERVAL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i="0" dirty="0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In summary, macro tasks are typically used for less time-sensitive operations like timers and I/O, 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while micro tasks are used for more critical tasks like Promise resolution and DOM updates. 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Understanding the difference and their order of execution is crucial for writing efficient and 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responsive asynchronous code in JavaScript.</a:t>
            </a:r>
            <a:endParaRPr lang="en-US" b="1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3454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F354D8-FCAF-8BB6-746B-F95236A31842}"/>
              </a:ext>
            </a:extLst>
          </p:cNvPr>
          <p:cNvSpPr txBox="1"/>
          <p:nvPr/>
        </p:nvSpPr>
        <p:spPr>
          <a:xfrm>
            <a:off x="627797" y="1692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3B64B00-444D-6321-C4C1-764C8645D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56343" y="2118940"/>
            <a:ext cx="87087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B0DF50-A46D-F521-A099-6769938D308F}"/>
              </a:ext>
            </a:extLst>
          </p:cNvPr>
          <p:cNvSpPr txBox="1"/>
          <p:nvPr/>
        </p:nvSpPr>
        <p:spPr>
          <a:xfrm>
            <a:off x="457123" y="948690"/>
            <a:ext cx="1110708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You can create a new Promise using its constructor. The constructor takes a single function, commonly referred to as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the executor function, which has two parameters: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resolve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reject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Inside the executor function,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you perform the asynchronous operation and call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resolve(result)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when it succeeds 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reject(error)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when it fails.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//BELOW FOR THOSE WHO HAVE OOPS BACKGEOUND  FOR BETTER UNDERSTANDING PROMISES: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class Person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firstName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: string;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lastName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: string;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 constructor(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firstName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: string,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lastName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: string)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this.firstName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firstName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this.lastName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lastName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const john = new Person("John", "Doe");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john.firstName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); // "John"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john.lastName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); // "Doe"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6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FEF4A1-8E00-1278-E5CE-16B2002129B5}"/>
              </a:ext>
            </a:extLst>
          </p:cNvPr>
          <p:cNvSpPr txBox="1"/>
          <p:nvPr/>
        </p:nvSpPr>
        <p:spPr>
          <a:xfrm>
            <a:off x="1524000" y="1611086"/>
            <a:ext cx="760817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practically discuss </a:t>
            </a:r>
            <a:r>
              <a:rPr lang="en-US" dirty="0" err="1"/>
              <a:t>chaining,finally,then</a:t>
            </a:r>
            <a:r>
              <a:rPr lang="en-US" dirty="0"/>
              <a:t> with two call backs: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then can handle both resolution and rejection why to use catch:</a:t>
            </a:r>
          </a:p>
          <a:p>
            <a:pPr marL="342900" indent="-342900">
              <a:buAutoNum type="arabicPeriod"/>
            </a:pPr>
            <a:r>
              <a:rPr lang="en-US" dirty="0"/>
              <a:t>Chaining.</a:t>
            </a:r>
          </a:p>
          <a:p>
            <a:pPr marL="342900" indent="-342900">
              <a:buAutoNum type="arabicPeriod"/>
            </a:pPr>
            <a:r>
              <a:rPr lang="en-US" dirty="0" err="1"/>
              <a:t>Readibility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Separation of concerns and consistency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err="1"/>
              <a:t>Fiinally</a:t>
            </a:r>
            <a:r>
              <a:rPr lang="en-US" dirty="0"/>
              <a:t> do execute in both situations (resolution or rejection)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2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E3DF11-6240-64D1-026F-2F81B73BF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934687"/>
              </p:ext>
            </p:extLst>
          </p:nvPr>
        </p:nvGraphicFramePr>
        <p:xfrm>
          <a:off x="0" y="1394651"/>
          <a:ext cx="12192000" cy="5187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980505812"/>
                    </a:ext>
                  </a:extLst>
                </a:gridCol>
              </a:tblGrid>
              <a:tr h="643943">
                <a:tc>
                  <a:txBody>
                    <a:bodyPr/>
                    <a:lstStyle/>
                    <a:p>
                      <a:r>
                        <a:rPr lang="en-US" dirty="0"/>
                        <a:t>PRONS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954269"/>
                  </a:ext>
                </a:extLst>
              </a:tr>
              <a:tr h="883320">
                <a:tc>
                  <a:txBody>
                    <a:bodyPr/>
                    <a:lstStyle/>
                    <a:p>
                      <a:r>
                        <a:rPr lang="en-US" dirty="0"/>
                        <a:t>CHAINING.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915129"/>
                  </a:ext>
                </a:extLst>
              </a:tr>
              <a:tr h="883320">
                <a:tc>
                  <a:txBody>
                    <a:bodyPr/>
                    <a:lstStyle/>
                    <a:p>
                      <a:r>
                        <a:rPr lang="en-US" dirty="0"/>
                        <a:t>EVENTS ARE LINKED NOT 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43891"/>
                  </a:ext>
                </a:extLst>
              </a:tr>
              <a:tr h="883320">
                <a:tc>
                  <a:txBody>
                    <a:bodyPr/>
                    <a:lstStyle/>
                    <a:p>
                      <a:r>
                        <a:rPr lang="en-US" dirty="0"/>
                        <a:t>ELEMINATES NESTING.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256764"/>
                  </a:ext>
                </a:extLst>
              </a:tr>
              <a:tr h="883320">
                <a:tc>
                  <a:txBody>
                    <a:bodyPr/>
                    <a:lstStyle/>
                    <a:p>
                      <a:r>
                        <a:rPr lang="en-US" dirty="0"/>
                        <a:t>ASYNC ITSELF UNLIKE CALLBACKS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07282"/>
                  </a:ext>
                </a:extLst>
              </a:tr>
              <a:tr h="1010526">
                <a:tc>
                  <a:txBody>
                    <a:bodyPr/>
                    <a:lstStyle/>
                    <a:p>
                      <a:r>
                        <a:rPr lang="en-US" dirty="0"/>
                        <a:t>ERROR HANDLING . CALLBACK HAD NO ERROR HANDLING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372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32450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</TotalTime>
  <Words>414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Inter</vt:lpstr>
      <vt:lpstr>Söhne</vt:lpstr>
      <vt:lpstr>Söhne Mono</vt:lpstr>
      <vt:lpstr>Vapor Trail</vt:lpstr>
      <vt:lpstr>TYPESCRIpt :</vt:lpstr>
      <vt:lpstr>HOW DOES JAVASCRIPT WORKS? WHAT THE HELL IS EXECUTION CONTEXT?</vt:lpstr>
      <vt:lpstr>CALL BACK TAKES EXECUTION CONTEXT:</vt:lpstr>
      <vt:lpstr>pending: initial state, neither fulfilled nor rejected.  fulfilled: meaning that the operation was completed successfully.  rejected: meaning that the operation failed.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:</dc:title>
  <dc:creator>Wessam Aftab</dc:creator>
  <cp:lastModifiedBy>Wessam Aftab</cp:lastModifiedBy>
  <cp:revision>2</cp:revision>
  <dcterms:created xsi:type="dcterms:W3CDTF">2023-09-20T13:08:16Z</dcterms:created>
  <dcterms:modified xsi:type="dcterms:W3CDTF">2023-09-20T14:58:29Z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2023-09-20T14:16:06Z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5cd875bb-53af-477b-a950-905cb1802010</vt:lpwstr>
  </property>
  <property fmtid="{D5CDD505-2E9C-101B-9397-08002B2CF9AE}" pid="7" name="MSIP_Label_defa4170-0d19-0005-0004-bc88714345d2_ActionId">
    <vt:lpwstr>8766a7ff-1034-4c35-9926-75e348e9cfcb</vt:lpwstr>
  </property>
  <property fmtid="{D5CDD505-2E9C-101B-9397-08002B2CF9AE}" pid="8" name="MSIP_Label_defa4170-0d19-0005-0004-bc88714345d2_ContentBits">
    <vt:lpwstr>0</vt:lpwstr>
  </property>
</Properties>
</file>