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7"/>
  </p:notesMasterIdLst>
  <p:sldIdLst>
    <p:sldId id="289" r:id="rId2"/>
    <p:sldId id="290" r:id="rId3"/>
    <p:sldId id="291" r:id="rId4"/>
    <p:sldId id="292" r:id="rId5"/>
    <p:sldId id="293" r:id="rId6"/>
    <p:sldId id="302" r:id="rId7"/>
    <p:sldId id="306" r:id="rId8"/>
    <p:sldId id="308" r:id="rId9"/>
    <p:sldId id="294" r:id="rId10"/>
    <p:sldId id="298" r:id="rId11"/>
    <p:sldId id="295" r:id="rId12"/>
    <p:sldId id="299" r:id="rId13"/>
    <p:sldId id="300" r:id="rId14"/>
    <p:sldId id="301" r:id="rId15"/>
    <p:sldId id="297" r:id="rId16"/>
    <p:sldId id="314" r:id="rId17"/>
    <p:sldId id="296" r:id="rId18"/>
    <p:sldId id="309" r:id="rId19"/>
    <p:sldId id="310" r:id="rId20"/>
    <p:sldId id="311" r:id="rId21"/>
    <p:sldId id="312" r:id="rId22"/>
    <p:sldId id="313" r:id="rId23"/>
    <p:sldId id="316" r:id="rId24"/>
    <p:sldId id="317" r:id="rId25"/>
    <p:sldId id="315"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A6A0149-5E82-4150-B335-CFBBEB6F4FCD}">
          <p14:sldIdLst>
            <p14:sldId id="289"/>
            <p14:sldId id="290"/>
            <p14:sldId id="291"/>
            <p14:sldId id="292"/>
            <p14:sldId id="293"/>
            <p14:sldId id="302"/>
            <p14:sldId id="306"/>
            <p14:sldId id="308"/>
            <p14:sldId id="294"/>
            <p14:sldId id="298"/>
            <p14:sldId id="295"/>
            <p14:sldId id="299"/>
            <p14:sldId id="300"/>
            <p14:sldId id="301"/>
            <p14:sldId id="297"/>
            <p14:sldId id="314"/>
            <p14:sldId id="296"/>
            <p14:sldId id="309"/>
            <p14:sldId id="310"/>
            <p14:sldId id="311"/>
            <p14:sldId id="312"/>
            <p14:sldId id="313"/>
            <p14:sldId id="316"/>
            <p14:sldId id="317"/>
            <p14:sldId id="315"/>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E2E2E2"/>
    <a:srgbClr val="FF0000"/>
    <a:srgbClr val="E73A1C"/>
    <a:srgbClr val="F4F4F4"/>
    <a:srgbClr val="FFFF00"/>
    <a:srgbClr val="002060"/>
    <a:srgbClr val="00B0F0"/>
    <a:srgbClr val="92D050"/>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437" autoAdjust="0"/>
  </p:normalViewPr>
  <p:slideViewPr>
    <p:cSldViewPr snapToGrid="0" snapToObjects="1">
      <p:cViewPr varScale="1">
        <p:scale>
          <a:sx n="81" d="100"/>
          <a:sy n="81" d="100"/>
        </p:scale>
        <p:origin x="691" y="67"/>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p:scale>
        <a:sx n="75" d="100"/>
        <a:sy n="75" d="100"/>
      </p:scale>
      <p:origin x="0" y="0"/>
    </p:cViewPr>
  </p:sorterViewPr>
  <p:notesViewPr>
    <p:cSldViewPr snapToGrid="0" snapToObjects="1">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1" dirty="0"/>
              <a:t>Test Set Accuracy</a:t>
            </a:r>
            <a:endParaRPr lang="zh-CN" sz="2400" b="1"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Decision Tree</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Count Vectorized</c:v>
                </c:pt>
                <c:pt idx="1">
                  <c:v>TFIDF</c:v>
                </c:pt>
                <c:pt idx="2">
                  <c:v>Majority</c:v>
                </c:pt>
              </c:strCache>
            </c:strRef>
          </c:cat>
          <c:val>
            <c:numRef>
              <c:f>Sheet1!$B$2:$B$4</c:f>
              <c:numCache>
                <c:formatCode>0.00%</c:formatCode>
                <c:ptCount val="3"/>
                <c:pt idx="0">
                  <c:v>0.84399999999999997</c:v>
                </c:pt>
                <c:pt idx="1">
                  <c:v>0.82099999999999995</c:v>
                </c:pt>
              </c:numCache>
            </c:numRef>
          </c:val>
          <c:extLst>
            <c:ext xmlns:c16="http://schemas.microsoft.com/office/drawing/2014/chart" uri="{C3380CC4-5D6E-409C-BE32-E72D297353CC}">
              <c16:uniqueId val="{00000000-5BFD-4E54-AD02-B480ABB3A8FD}"/>
            </c:ext>
          </c:extLst>
        </c:ser>
        <c:ser>
          <c:idx val="1"/>
          <c:order val="1"/>
          <c:tx>
            <c:strRef>
              <c:f>Sheet1!$C$1</c:f>
              <c:strCache>
                <c:ptCount val="1"/>
                <c:pt idx="0">
                  <c:v>Random Forest</c:v>
                </c:pt>
              </c:strCache>
            </c:strRef>
          </c:tx>
          <c:spPr>
            <a:solidFill>
              <a:schemeClr val="accent1">
                <a:lumMod val="75000"/>
              </a:schemeClr>
            </a:solidFill>
            <a:ln>
              <a:noFill/>
            </a:ln>
            <a:effectLst/>
          </c:spPr>
          <c:invertIfNegative val="0"/>
          <c:dLbls>
            <c:dLbl>
              <c:idx val="2"/>
              <c:layout>
                <c:manualLayout>
                  <c:x val="-5.106382978723404E-3"/>
                  <c:y val="2.480705192213632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EE8-AB43-A1C1-F03D2C90A18C}"/>
                </c:ext>
              </c:extLst>
            </c:dLbl>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Count Vectorized</c:v>
                </c:pt>
                <c:pt idx="1">
                  <c:v>TFIDF</c:v>
                </c:pt>
                <c:pt idx="2">
                  <c:v>Majority</c:v>
                </c:pt>
              </c:strCache>
            </c:strRef>
          </c:cat>
          <c:val>
            <c:numRef>
              <c:f>Sheet1!$C$2:$C$4</c:f>
              <c:numCache>
                <c:formatCode>0.00%</c:formatCode>
                <c:ptCount val="3"/>
                <c:pt idx="0">
                  <c:v>0.73499999999999999</c:v>
                </c:pt>
                <c:pt idx="1">
                  <c:v>0.73699999999999999</c:v>
                </c:pt>
                <c:pt idx="2">
                  <c:v>0.52200000000000002</c:v>
                </c:pt>
              </c:numCache>
            </c:numRef>
          </c:val>
          <c:extLst>
            <c:ext xmlns:c16="http://schemas.microsoft.com/office/drawing/2014/chart" uri="{C3380CC4-5D6E-409C-BE32-E72D297353CC}">
              <c16:uniqueId val="{00000001-5BFD-4E54-AD02-B480ABB3A8FD}"/>
            </c:ext>
          </c:extLst>
        </c:ser>
        <c:ser>
          <c:idx val="2"/>
          <c:order val="2"/>
          <c:tx>
            <c:strRef>
              <c:f>Sheet1!$D$1</c:f>
              <c:strCache>
                <c:ptCount val="1"/>
                <c:pt idx="0">
                  <c:v>XGBoost</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Count Vectorized</c:v>
                </c:pt>
                <c:pt idx="1">
                  <c:v>TFIDF</c:v>
                </c:pt>
                <c:pt idx="2">
                  <c:v>Majority</c:v>
                </c:pt>
              </c:strCache>
            </c:strRef>
          </c:cat>
          <c:val>
            <c:numRef>
              <c:f>Sheet1!$D$2:$D$4</c:f>
              <c:numCache>
                <c:formatCode>0.00%</c:formatCode>
                <c:ptCount val="3"/>
                <c:pt idx="0">
                  <c:v>0.85</c:v>
                </c:pt>
                <c:pt idx="1">
                  <c:v>0.83399999999999996</c:v>
                </c:pt>
              </c:numCache>
            </c:numRef>
          </c:val>
          <c:extLst>
            <c:ext xmlns:c16="http://schemas.microsoft.com/office/drawing/2014/chart" uri="{C3380CC4-5D6E-409C-BE32-E72D297353CC}">
              <c16:uniqueId val="{00000002-5BFD-4E54-AD02-B480ABB3A8FD}"/>
            </c:ext>
          </c:extLst>
        </c:ser>
        <c:dLbls>
          <c:showLegendKey val="0"/>
          <c:showVal val="1"/>
          <c:showCatName val="0"/>
          <c:showSerName val="0"/>
          <c:showPercent val="0"/>
          <c:showBubbleSize val="0"/>
        </c:dLbls>
        <c:gapWidth val="150"/>
        <c:overlap val="-25"/>
        <c:axId val="1315382800"/>
        <c:axId val="733020784"/>
      </c:barChart>
      <c:catAx>
        <c:axId val="131538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733020784"/>
        <c:crosses val="autoZero"/>
        <c:auto val="1"/>
        <c:lblAlgn val="ctr"/>
        <c:lblOffset val="100"/>
        <c:noMultiLvlLbl val="0"/>
      </c:catAx>
      <c:valAx>
        <c:axId val="733020784"/>
        <c:scaling>
          <c:orientation val="minMax"/>
        </c:scaling>
        <c:delete val="1"/>
        <c:axPos val="l"/>
        <c:numFmt formatCode="0.00%" sourceLinked="1"/>
        <c:majorTickMark val="none"/>
        <c:minorTickMark val="none"/>
        <c:tickLblPos val="nextTo"/>
        <c:crossAx val="1315382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16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F208A-09F4-450F-B241-4A6A4176DD45}" type="datetimeFigureOut">
              <a:rPr lang="zh-CN" altLang="en-US" smtClean="0"/>
              <a:t>2022/3/28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C374-55F3-4064-B297-7826F4B8F89C}" type="slidenum">
              <a:rPr lang="zh-CN" altLang="en-US" smtClean="0"/>
              <a:t>‹#›</a:t>
            </a:fld>
            <a:endParaRPr lang="zh-CN" altLang="en-US"/>
          </a:p>
        </p:txBody>
      </p:sp>
    </p:spTree>
    <p:extLst>
      <p:ext uri="{BB962C8B-B14F-4D97-AF65-F5344CB8AC3E}">
        <p14:creationId xmlns:p14="http://schemas.microsoft.com/office/powerpoint/2010/main" val="202460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p>
        </p:txBody>
      </p:sp>
      <p:sp>
        <p:nvSpPr>
          <p:cNvPr id="4" name="灯片编号占位符 3"/>
          <p:cNvSpPr>
            <a:spLocks noGrp="1"/>
          </p:cNvSpPr>
          <p:nvPr>
            <p:ph type="sldNum" sz="quarter" idx="10"/>
          </p:nvPr>
        </p:nvSpPr>
        <p:spPr/>
        <p:txBody>
          <a:bodyPr/>
          <a:lstStyle/>
          <a:p>
            <a:fld id="{4A56C374-55F3-4064-B297-7826F4B8F89C}" type="slidenum">
              <a:rPr lang="zh-CN" altLang="en-US" smtClean="0"/>
              <a:t>2</a:t>
            </a:fld>
            <a:endParaRPr lang="zh-CN" altLang="en-US"/>
          </a:p>
        </p:txBody>
      </p:sp>
    </p:spTree>
    <p:extLst>
      <p:ext uri="{BB962C8B-B14F-4D97-AF65-F5344CB8AC3E}">
        <p14:creationId xmlns:p14="http://schemas.microsoft.com/office/powerpoint/2010/main" val="926169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56C374-55F3-4064-B297-7826F4B8F89C}" type="slidenum">
              <a:rPr lang="zh-CN" altLang="en-US" smtClean="0"/>
              <a:t>15</a:t>
            </a:fld>
            <a:endParaRPr lang="zh-CN" altLang="en-US"/>
          </a:p>
        </p:txBody>
      </p:sp>
    </p:spTree>
    <p:extLst>
      <p:ext uri="{BB962C8B-B14F-4D97-AF65-F5344CB8AC3E}">
        <p14:creationId xmlns:p14="http://schemas.microsoft.com/office/powerpoint/2010/main" val="269895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56C374-55F3-4064-B297-7826F4B8F89C}" type="slidenum">
              <a:rPr lang="zh-CN" altLang="en-US" smtClean="0"/>
              <a:t>17</a:t>
            </a:fld>
            <a:endParaRPr lang="zh-CN" altLang="en-US"/>
          </a:p>
        </p:txBody>
      </p:sp>
    </p:spTree>
    <p:extLst>
      <p:ext uri="{BB962C8B-B14F-4D97-AF65-F5344CB8AC3E}">
        <p14:creationId xmlns:p14="http://schemas.microsoft.com/office/powerpoint/2010/main" val="245642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18</a:t>
            </a:fld>
            <a:endParaRPr lang="zh-CN" altLang="en-US"/>
          </a:p>
        </p:txBody>
      </p:sp>
    </p:spTree>
    <p:extLst>
      <p:ext uri="{BB962C8B-B14F-4D97-AF65-F5344CB8AC3E}">
        <p14:creationId xmlns:p14="http://schemas.microsoft.com/office/powerpoint/2010/main" val="735622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19</a:t>
            </a:fld>
            <a:endParaRPr lang="zh-CN" altLang="en-US"/>
          </a:p>
        </p:txBody>
      </p:sp>
    </p:spTree>
    <p:extLst>
      <p:ext uri="{BB962C8B-B14F-4D97-AF65-F5344CB8AC3E}">
        <p14:creationId xmlns:p14="http://schemas.microsoft.com/office/powerpoint/2010/main" val="418140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20</a:t>
            </a:fld>
            <a:endParaRPr lang="zh-CN" altLang="en-US"/>
          </a:p>
        </p:txBody>
      </p:sp>
    </p:spTree>
    <p:extLst>
      <p:ext uri="{BB962C8B-B14F-4D97-AF65-F5344CB8AC3E}">
        <p14:creationId xmlns:p14="http://schemas.microsoft.com/office/powerpoint/2010/main" val="2598918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21</a:t>
            </a:fld>
            <a:endParaRPr lang="zh-CN" altLang="en-US"/>
          </a:p>
        </p:txBody>
      </p:sp>
    </p:spTree>
    <p:extLst>
      <p:ext uri="{BB962C8B-B14F-4D97-AF65-F5344CB8AC3E}">
        <p14:creationId xmlns:p14="http://schemas.microsoft.com/office/powerpoint/2010/main" val="99504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22</a:t>
            </a:fld>
            <a:endParaRPr lang="zh-CN" altLang="en-US"/>
          </a:p>
        </p:txBody>
      </p:sp>
    </p:spTree>
    <p:extLst>
      <p:ext uri="{BB962C8B-B14F-4D97-AF65-F5344CB8AC3E}">
        <p14:creationId xmlns:p14="http://schemas.microsoft.com/office/powerpoint/2010/main" val="3304173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56C374-55F3-4064-B297-7826F4B8F89C}" type="slidenum">
              <a:rPr lang="zh-CN" altLang="en-US" smtClean="0"/>
              <a:t>23</a:t>
            </a:fld>
            <a:endParaRPr lang="zh-CN" altLang="en-US"/>
          </a:p>
        </p:txBody>
      </p:sp>
    </p:spTree>
    <p:extLst>
      <p:ext uri="{BB962C8B-B14F-4D97-AF65-F5344CB8AC3E}">
        <p14:creationId xmlns:p14="http://schemas.microsoft.com/office/powerpoint/2010/main" val="78968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56C374-55F3-4064-B297-7826F4B8F89C}" type="slidenum">
              <a:rPr lang="zh-CN" altLang="en-US" smtClean="0"/>
              <a:t>3</a:t>
            </a:fld>
            <a:endParaRPr lang="zh-CN" altLang="en-US"/>
          </a:p>
        </p:txBody>
      </p:sp>
    </p:spTree>
    <p:extLst>
      <p:ext uri="{BB962C8B-B14F-4D97-AF65-F5344CB8AC3E}">
        <p14:creationId xmlns:p14="http://schemas.microsoft.com/office/powerpoint/2010/main" val="378895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Reuters.com Facebook(</a:t>
            </a:r>
            <a:r>
              <a:rPr lang="en-US" altLang="zh-CN" dirty="0" err="1"/>
              <a:t>Politifact</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4</a:t>
            </a:fld>
            <a:endParaRPr lang="zh-CN" altLang="en-US"/>
          </a:p>
        </p:txBody>
      </p:sp>
    </p:spTree>
    <p:extLst>
      <p:ext uri="{BB962C8B-B14F-4D97-AF65-F5344CB8AC3E}">
        <p14:creationId xmlns:p14="http://schemas.microsoft.com/office/powerpoint/2010/main" val="139731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56C374-55F3-4064-B297-7826F4B8F89C}" type="slidenum">
              <a:rPr lang="zh-CN" altLang="en-US" smtClean="0"/>
              <a:t>5</a:t>
            </a:fld>
            <a:endParaRPr lang="zh-CN" altLang="en-US"/>
          </a:p>
        </p:txBody>
      </p:sp>
    </p:spTree>
    <p:extLst>
      <p:ext uri="{BB962C8B-B14F-4D97-AF65-F5344CB8AC3E}">
        <p14:creationId xmlns:p14="http://schemas.microsoft.com/office/powerpoint/2010/main" val="65988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56C374-55F3-4064-B297-7826F4B8F89C}" type="slidenum">
              <a:rPr lang="zh-CN" altLang="en-US" smtClean="0"/>
              <a:t>9</a:t>
            </a:fld>
            <a:endParaRPr lang="zh-CN" altLang="en-US"/>
          </a:p>
        </p:txBody>
      </p:sp>
    </p:spTree>
    <p:extLst>
      <p:ext uri="{BB962C8B-B14F-4D97-AF65-F5344CB8AC3E}">
        <p14:creationId xmlns:p14="http://schemas.microsoft.com/office/powerpoint/2010/main" val="14742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10</a:t>
            </a:fld>
            <a:endParaRPr lang="zh-CN" altLang="en-US"/>
          </a:p>
        </p:txBody>
      </p:sp>
    </p:spTree>
    <p:extLst>
      <p:ext uri="{BB962C8B-B14F-4D97-AF65-F5344CB8AC3E}">
        <p14:creationId xmlns:p14="http://schemas.microsoft.com/office/powerpoint/2010/main" val="1466267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56C374-55F3-4064-B297-7826F4B8F89C}" type="slidenum">
              <a:rPr lang="zh-CN" altLang="en-US" smtClean="0"/>
              <a:t>11</a:t>
            </a:fld>
            <a:endParaRPr lang="zh-CN" altLang="en-US"/>
          </a:p>
        </p:txBody>
      </p:sp>
    </p:spTree>
    <p:extLst>
      <p:ext uri="{BB962C8B-B14F-4D97-AF65-F5344CB8AC3E}">
        <p14:creationId xmlns:p14="http://schemas.microsoft.com/office/powerpoint/2010/main" val="424379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12</a:t>
            </a:fld>
            <a:endParaRPr lang="zh-CN" altLang="en-US"/>
          </a:p>
        </p:txBody>
      </p:sp>
    </p:spTree>
    <p:extLst>
      <p:ext uri="{BB962C8B-B14F-4D97-AF65-F5344CB8AC3E}">
        <p14:creationId xmlns:p14="http://schemas.microsoft.com/office/powerpoint/2010/main" val="1032279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13</a:t>
            </a:fld>
            <a:endParaRPr lang="zh-CN" altLang="en-US"/>
          </a:p>
        </p:txBody>
      </p:sp>
    </p:spTree>
    <p:extLst>
      <p:ext uri="{BB962C8B-B14F-4D97-AF65-F5344CB8AC3E}">
        <p14:creationId xmlns:p14="http://schemas.microsoft.com/office/powerpoint/2010/main" val="190449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86004" y="-662988"/>
            <a:ext cx="5309996" cy="8183976"/>
          </a:xfrm>
          <a:prstGeom prst="rect">
            <a:avLst/>
          </a:prstGeom>
        </p:spPr>
      </p:pic>
      <p:pic>
        <p:nvPicPr>
          <p:cNvPr id="4" name="图片 3">
            <a:extLst>
              <a:ext uri="{FF2B5EF4-FFF2-40B4-BE49-F238E27FC236}">
                <a16:creationId xmlns:a16="http://schemas.microsoft.com/office/drawing/2014/main" id="{86442BF1-BC32-46BC-BB87-EAD07BE83E74}"/>
              </a:ext>
            </a:extLst>
          </p:cNvPr>
          <p:cNvPicPr>
            <a:picLocks noChangeAspect="1"/>
          </p:cNvPicPr>
          <p:nvPr userDrawn="1"/>
        </p:nvPicPr>
        <p:blipFill rotWithShape="1">
          <a:blip r:embed="rId2"/>
          <a:srcRect l="54115" t="20375" r="25555" b="20378"/>
          <a:stretch/>
        </p:blipFill>
        <p:spPr>
          <a:xfrm flipH="1">
            <a:off x="6096000" y="-662988"/>
            <a:ext cx="5309996" cy="8183976"/>
          </a:xfrm>
          <a:prstGeom prst="rect">
            <a:avLst/>
          </a:prstGeom>
        </p:spPr>
      </p:pic>
    </p:spTree>
    <p:extLst>
      <p:ext uri="{BB962C8B-B14F-4D97-AF65-F5344CB8AC3E}">
        <p14:creationId xmlns:p14="http://schemas.microsoft.com/office/powerpoint/2010/main" val="409506717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85" r:id="rId7"/>
    <p:sldLayoutId id="2147483662" r:id="rId8"/>
    <p:sldLayoutId id="214748366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A83B80-25E2-4329-891C-B633771F24C4}"/>
              </a:ext>
            </a:extLst>
          </p:cNvPr>
          <p:cNvSpPr/>
          <p:nvPr/>
        </p:nvSpPr>
        <p:spPr>
          <a:xfrm>
            <a:off x="3037180" y="2767281"/>
            <a:ext cx="6117637" cy="1323439"/>
          </a:xfrm>
          <a:prstGeom prst="rect">
            <a:avLst/>
          </a:prstGeom>
        </p:spPr>
        <p:txBody>
          <a:bodyPr wrap="none">
            <a:spAutoFit/>
          </a:bodyPr>
          <a:lstStyle/>
          <a:p>
            <a:pPr algn="ctr"/>
            <a:r>
              <a:rPr lang="en-US" altLang="zh-CN" sz="4000" b="1" dirty="0"/>
              <a:t>Credibility Assessment </a:t>
            </a:r>
          </a:p>
          <a:p>
            <a:pPr algn="ctr"/>
            <a:r>
              <a:rPr lang="en-US" altLang="zh-CN" sz="4000" b="1" dirty="0"/>
              <a:t>of News on Social Media</a:t>
            </a:r>
          </a:p>
        </p:txBody>
      </p:sp>
      <p:sp>
        <p:nvSpPr>
          <p:cNvPr id="3" name="矩形 2">
            <a:extLst>
              <a:ext uri="{FF2B5EF4-FFF2-40B4-BE49-F238E27FC236}">
                <a16:creationId xmlns:a16="http://schemas.microsoft.com/office/drawing/2014/main" id="{A2AAC7CC-DF5A-4212-8458-FA4E388F3C8D}"/>
              </a:ext>
            </a:extLst>
          </p:cNvPr>
          <p:cNvSpPr/>
          <p:nvPr/>
        </p:nvSpPr>
        <p:spPr>
          <a:xfrm>
            <a:off x="4169787" y="4712894"/>
            <a:ext cx="3843213" cy="1875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Group 7</a:t>
            </a:r>
          </a:p>
          <a:p>
            <a:pPr algn="ctr"/>
            <a:r>
              <a:rPr lang="en-US" altLang="zh-CN" dirty="0">
                <a:solidFill>
                  <a:schemeClr val="tx1"/>
                </a:solidFill>
              </a:rPr>
              <a:t>Chen </a:t>
            </a:r>
            <a:r>
              <a:rPr lang="en-US" altLang="zh-CN" dirty="0" err="1">
                <a:solidFill>
                  <a:schemeClr val="tx1"/>
                </a:solidFill>
              </a:rPr>
              <a:t>Liuyang</a:t>
            </a:r>
            <a:r>
              <a:rPr lang="en-US" altLang="zh-CN" dirty="0">
                <a:solidFill>
                  <a:schemeClr val="tx1"/>
                </a:solidFill>
              </a:rPr>
              <a:t> A0231850M</a:t>
            </a:r>
          </a:p>
          <a:p>
            <a:pPr algn="ctr"/>
            <a:r>
              <a:rPr lang="en-US" altLang="zh-CN" dirty="0" err="1">
                <a:solidFill>
                  <a:schemeClr val="tx1"/>
                </a:solidFill>
              </a:rPr>
              <a:t>Jiankun</a:t>
            </a:r>
            <a:r>
              <a:rPr lang="en-US" altLang="zh-CN" dirty="0">
                <a:solidFill>
                  <a:schemeClr val="tx1"/>
                </a:solidFill>
              </a:rPr>
              <a:t> Wang A0231869U</a:t>
            </a:r>
          </a:p>
          <a:p>
            <a:pPr algn="ctr"/>
            <a:r>
              <a:rPr lang="it-IT" altLang="zh-CN" dirty="0">
                <a:solidFill>
                  <a:schemeClr val="tx1"/>
                </a:solidFill>
              </a:rPr>
              <a:t>Liu Yishun A0231849X</a:t>
            </a:r>
          </a:p>
          <a:p>
            <a:pPr algn="ctr"/>
            <a:r>
              <a:rPr lang="it-IT" altLang="zh-CN" dirty="0">
                <a:solidFill>
                  <a:schemeClr val="tx1"/>
                </a:solidFill>
              </a:rPr>
              <a:t>Nanhai Zhong A0231953E</a:t>
            </a:r>
          </a:p>
          <a:p>
            <a:pPr algn="ctr"/>
            <a:r>
              <a:rPr lang="it-IT" altLang="zh-CN" dirty="0">
                <a:solidFill>
                  <a:schemeClr val="tx1"/>
                </a:solidFill>
              </a:rPr>
              <a:t>Yuankai Ma A0231868W </a:t>
            </a:r>
            <a:endParaRPr lang="en-US" altLang="zh-CN" sz="1400" dirty="0">
              <a:solidFill>
                <a:schemeClr val="tx1"/>
              </a:solidFill>
            </a:endParaRPr>
          </a:p>
        </p:txBody>
      </p:sp>
      <p:sp>
        <p:nvSpPr>
          <p:cNvPr id="4" name="椭圆 3">
            <a:extLst>
              <a:ext uri="{FF2B5EF4-FFF2-40B4-BE49-F238E27FC236}">
                <a16:creationId xmlns:a16="http://schemas.microsoft.com/office/drawing/2014/main" id="{09332113-798F-4E1A-9C12-0B382578C1CD}"/>
              </a:ext>
            </a:extLst>
          </p:cNvPr>
          <p:cNvSpPr/>
          <p:nvPr/>
        </p:nvSpPr>
        <p:spPr>
          <a:xfrm>
            <a:off x="1706749"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39440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BE3BC8E-3CE0-45CB-B077-29503E5025BF}"/>
              </a:ext>
            </a:extLst>
          </p:cNvPr>
          <p:cNvPicPr>
            <a:picLocks noChangeAspect="1"/>
          </p:cNvPicPr>
          <p:nvPr/>
        </p:nvPicPr>
        <p:blipFill rotWithShape="1">
          <a:blip r:embed="rId3"/>
          <a:srcRect l="49843"/>
          <a:stretch/>
        </p:blipFill>
        <p:spPr>
          <a:xfrm>
            <a:off x="46059" y="465876"/>
            <a:ext cx="3082337" cy="6145301"/>
          </a:xfrm>
          <a:prstGeom prst="rect">
            <a:avLst/>
          </a:prstGeom>
        </p:spPr>
      </p:pic>
      <p:sp>
        <p:nvSpPr>
          <p:cNvPr id="130" name="任意多边形 13">
            <a:extLst>
              <a:ext uri="{FF2B5EF4-FFF2-40B4-BE49-F238E27FC236}">
                <a16:creationId xmlns:a16="http://schemas.microsoft.com/office/drawing/2014/main" id="{E4133852-2182-4A67-A331-4F8D38E631DF}"/>
              </a:ext>
            </a:extLst>
          </p:cNvPr>
          <p:cNvSpPr/>
          <p:nvPr/>
        </p:nvSpPr>
        <p:spPr>
          <a:xfrm flipV="1">
            <a:off x="-1" y="3516226"/>
            <a:ext cx="5049810" cy="2085942"/>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BADAF24-E018-41E1-866B-215290F58178}"/>
              </a:ext>
            </a:extLst>
          </p:cNvPr>
          <p:cNvPicPr>
            <a:picLocks noChangeAspect="1"/>
          </p:cNvPicPr>
          <p:nvPr/>
        </p:nvPicPr>
        <p:blipFill>
          <a:blip r:embed="rId4"/>
          <a:stretch>
            <a:fillRect/>
          </a:stretch>
        </p:blipFill>
        <p:spPr>
          <a:xfrm>
            <a:off x="4406900" y="5162664"/>
            <a:ext cx="612762" cy="495300"/>
          </a:xfrm>
          <a:prstGeom prst="rect">
            <a:avLst/>
          </a:prstGeom>
        </p:spPr>
      </p:pic>
      <p:sp>
        <p:nvSpPr>
          <p:cNvPr id="131" name="矩形 130">
            <a:extLst>
              <a:ext uri="{FF2B5EF4-FFF2-40B4-BE49-F238E27FC236}">
                <a16:creationId xmlns:a16="http://schemas.microsoft.com/office/drawing/2014/main" id="{C0A15339-8F16-453D-BF6E-D80B6BE21E38}"/>
              </a:ext>
            </a:extLst>
          </p:cNvPr>
          <p:cNvSpPr/>
          <p:nvPr/>
        </p:nvSpPr>
        <p:spPr>
          <a:xfrm>
            <a:off x="0" y="60523"/>
            <a:ext cx="2825774" cy="307777"/>
          </a:xfrm>
          <a:prstGeom prst="rect">
            <a:avLst/>
          </a:prstGeom>
        </p:spPr>
        <p:txBody>
          <a:bodyPr wrap="none">
            <a:spAutoFit/>
          </a:bodyPr>
          <a:lstStyle/>
          <a:p>
            <a:r>
              <a:rPr lang="en-US" altLang="zh-CN" sz="1400" dirty="0"/>
              <a:t>PART THREE </a:t>
            </a:r>
            <a:r>
              <a:rPr lang="en-US" altLang="zh-CN" sz="1400" b="1" dirty="0"/>
              <a:t>Data Preprocessing</a:t>
            </a:r>
            <a:endParaRPr lang="zh-CN" altLang="en-US" sz="1400" b="1" dirty="0"/>
          </a:p>
        </p:txBody>
      </p:sp>
      <p:sp>
        <p:nvSpPr>
          <p:cNvPr id="3" name="椭圆 2"/>
          <p:cNvSpPr/>
          <p:nvPr/>
        </p:nvSpPr>
        <p:spPr>
          <a:xfrm>
            <a:off x="2795193"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77" name="组合 76"/>
          <p:cNvGrpSpPr/>
          <p:nvPr/>
        </p:nvGrpSpPr>
        <p:grpSpPr>
          <a:xfrm>
            <a:off x="-25400" y="727081"/>
            <a:ext cx="4513866" cy="4905938"/>
            <a:chOff x="-25400" y="646062"/>
            <a:chExt cx="4513866" cy="4905938"/>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flipV="1">
              <a:off x="-25400" y="3403598"/>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361366" y="646062"/>
              <a:ext cx="108000" cy="108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8" name="椭圆 17"/>
            <p:cNvSpPr/>
            <p:nvPr/>
          </p:nvSpPr>
          <p:spPr>
            <a:xfrm>
              <a:off x="4361366" y="1732467"/>
              <a:ext cx="108000" cy="108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4361366" y="2814032"/>
              <a:ext cx="108000" cy="108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4361366" y="3933800"/>
              <a:ext cx="108000" cy="108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4380466" y="5444000"/>
              <a:ext cx="108000" cy="108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3" name="矩形 22"/>
          <p:cNvSpPr/>
          <p:nvPr/>
        </p:nvSpPr>
        <p:spPr>
          <a:xfrm>
            <a:off x="4581317" y="999998"/>
            <a:ext cx="6072496" cy="345094"/>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Labeled datasets (id, label, text) and unlabeled dataset (id, text)</a:t>
            </a:r>
            <a:endParaRPr lang="zh-CN" altLang="en-US" sz="1400" dirty="0">
              <a:solidFill>
                <a:schemeClr val="bg1">
                  <a:lumMod val="50000"/>
                </a:schemeClr>
              </a:solidFill>
              <a:latin typeface="微软雅黑" charset="0"/>
              <a:ea typeface="微软雅黑" charset="0"/>
            </a:endParaRPr>
          </a:p>
        </p:txBody>
      </p:sp>
      <p:sp>
        <p:nvSpPr>
          <p:cNvPr id="25" name="矩形 24"/>
          <p:cNvSpPr/>
          <p:nvPr/>
        </p:nvSpPr>
        <p:spPr>
          <a:xfrm>
            <a:off x="4581317" y="509427"/>
            <a:ext cx="6072496" cy="47100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4568825" y="496460"/>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a:off x="4568825" y="967468"/>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10650854" y="955897"/>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10650191" y="48998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矩形 29"/>
          <p:cNvSpPr/>
          <p:nvPr/>
        </p:nvSpPr>
        <p:spPr>
          <a:xfrm>
            <a:off x="4608283" y="560265"/>
            <a:ext cx="6072496" cy="369332"/>
          </a:xfrm>
          <a:prstGeom prst="rect">
            <a:avLst/>
          </a:prstGeom>
        </p:spPr>
        <p:txBody>
          <a:bodyPr wrap="none">
            <a:spAutoFit/>
          </a:bodyPr>
          <a:lstStyle/>
          <a:p>
            <a:pPr algn="ctr"/>
            <a:r>
              <a:rPr lang="en-US" altLang="zh-CN" dirty="0"/>
              <a:t>Construct the labeled datasets and the unlabeled datasets</a:t>
            </a:r>
            <a:endParaRPr lang="zh-CN" altLang="en-US" dirty="0"/>
          </a:p>
        </p:txBody>
      </p:sp>
      <p:sp>
        <p:nvSpPr>
          <p:cNvPr id="83" name="矩形 82"/>
          <p:cNvSpPr/>
          <p:nvPr/>
        </p:nvSpPr>
        <p:spPr>
          <a:xfrm>
            <a:off x="4581317" y="1597263"/>
            <a:ext cx="6072496" cy="47100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a:off x="4568825" y="1584296"/>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a:off x="4568825" y="2055304"/>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椭圆 85"/>
          <p:cNvSpPr/>
          <p:nvPr/>
        </p:nvSpPr>
        <p:spPr>
          <a:xfrm>
            <a:off x="10650854" y="204373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7" name="椭圆 86"/>
          <p:cNvSpPr/>
          <p:nvPr/>
        </p:nvSpPr>
        <p:spPr>
          <a:xfrm>
            <a:off x="10650191" y="157781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矩形 81"/>
          <p:cNvSpPr/>
          <p:nvPr/>
        </p:nvSpPr>
        <p:spPr>
          <a:xfrm>
            <a:off x="4677733" y="1648101"/>
            <a:ext cx="5859416" cy="369332"/>
          </a:xfrm>
          <a:prstGeom prst="rect">
            <a:avLst/>
          </a:prstGeom>
        </p:spPr>
        <p:txBody>
          <a:bodyPr wrap="square">
            <a:spAutoFit/>
          </a:bodyPr>
          <a:lstStyle/>
          <a:p>
            <a:pPr algn="ctr"/>
            <a:r>
              <a:rPr lang="en-US" altLang="zh-CN" dirty="0"/>
              <a:t>Convert to lowercase and remove noise</a:t>
            </a:r>
            <a:endParaRPr lang="zh-CN" altLang="en-US" dirty="0"/>
          </a:p>
        </p:txBody>
      </p:sp>
      <p:sp>
        <p:nvSpPr>
          <p:cNvPr id="89" name="矩形 88"/>
          <p:cNvSpPr/>
          <p:nvPr/>
        </p:nvSpPr>
        <p:spPr>
          <a:xfrm>
            <a:off x="4607713" y="2086323"/>
            <a:ext cx="4972680" cy="345094"/>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Remove numbers, punctuation and </a:t>
            </a:r>
            <a:r>
              <a:rPr lang="en-US" altLang="zh-CN" sz="1400" dirty="0" err="1">
                <a:solidFill>
                  <a:schemeClr val="bg1">
                    <a:lumMod val="50000"/>
                  </a:schemeClr>
                </a:solidFill>
                <a:latin typeface="微软雅黑" charset="0"/>
                <a:ea typeface="微软雅黑" charset="0"/>
              </a:rPr>
              <a:t>stopwords</a:t>
            </a:r>
            <a:endParaRPr lang="zh-CN" altLang="en-US" sz="1400" dirty="0">
              <a:solidFill>
                <a:schemeClr val="bg1">
                  <a:lumMod val="50000"/>
                </a:schemeClr>
              </a:solidFill>
              <a:latin typeface="微软雅黑" charset="0"/>
              <a:ea typeface="微软雅黑" charset="0"/>
            </a:endParaRPr>
          </a:p>
        </p:txBody>
      </p:sp>
      <p:sp>
        <p:nvSpPr>
          <p:cNvPr id="92" name="矩形 91"/>
          <p:cNvSpPr/>
          <p:nvPr/>
        </p:nvSpPr>
        <p:spPr>
          <a:xfrm>
            <a:off x="4581317" y="2702636"/>
            <a:ext cx="6072496" cy="47100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p:cNvSpPr/>
          <p:nvPr/>
        </p:nvSpPr>
        <p:spPr>
          <a:xfrm>
            <a:off x="4568825" y="268966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a:off x="4568825" y="3160677"/>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椭圆 94"/>
          <p:cNvSpPr/>
          <p:nvPr/>
        </p:nvSpPr>
        <p:spPr>
          <a:xfrm>
            <a:off x="10650854" y="3149106"/>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a:off x="10650191" y="2683192"/>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1" name="矩形 90"/>
          <p:cNvSpPr/>
          <p:nvPr/>
        </p:nvSpPr>
        <p:spPr>
          <a:xfrm>
            <a:off x="4677733" y="2753474"/>
            <a:ext cx="5859416" cy="369332"/>
          </a:xfrm>
          <a:prstGeom prst="rect">
            <a:avLst/>
          </a:prstGeom>
        </p:spPr>
        <p:txBody>
          <a:bodyPr wrap="square">
            <a:spAutoFit/>
          </a:bodyPr>
          <a:lstStyle/>
          <a:p>
            <a:pPr algn="ctr"/>
            <a:r>
              <a:rPr lang="en-US" altLang="zh-CN" dirty="0"/>
              <a:t>Lemmatize the words</a:t>
            </a:r>
            <a:endParaRPr lang="zh-CN" altLang="en-US" dirty="0"/>
          </a:p>
        </p:txBody>
      </p:sp>
      <p:sp>
        <p:nvSpPr>
          <p:cNvPr id="98" name="矩形 97"/>
          <p:cNvSpPr/>
          <p:nvPr/>
        </p:nvSpPr>
        <p:spPr>
          <a:xfrm>
            <a:off x="4607713" y="3186893"/>
            <a:ext cx="6058592" cy="625171"/>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Define part of speech tag</a:t>
            </a:r>
          </a:p>
          <a:p>
            <a:pPr marL="17145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Use </a:t>
            </a:r>
            <a:r>
              <a:rPr lang="en-US" altLang="zh-CN" sz="1400" dirty="0" err="1">
                <a:solidFill>
                  <a:schemeClr val="bg1">
                    <a:lumMod val="50000"/>
                  </a:schemeClr>
                </a:solidFill>
                <a:latin typeface="微软雅黑" charset="0"/>
                <a:ea typeface="微软雅黑" charset="0"/>
              </a:rPr>
              <a:t>WordNetLemmatizer</a:t>
            </a:r>
            <a:r>
              <a:rPr lang="en-US" altLang="zh-CN" sz="1400" dirty="0">
                <a:solidFill>
                  <a:schemeClr val="bg1">
                    <a:lumMod val="50000"/>
                  </a:schemeClr>
                </a:solidFill>
                <a:latin typeface="微软雅黑" charset="0"/>
                <a:ea typeface="微软雅黑" charset="0"/>
              </a:rPr>
              <a:t> </a:t>
            </a:r>
            <a:endParaRPr lang="zh-CN" altLang="en-US" sz="1400" dirty="0">
              <a:solidFill>
                <a:schemeClr val="bg1">
                  <a:lumMod val="50000"/>
                </a:schemeClr>
              </a:solidFill>
              <a:latin typeface="微软雅黑" charset="0"/>
              <a:ea typeface="微软雅黑" charset="0"/>
            </a:endParaRPr>
          </a:p>
        </p:txBody>
      </p:sp>
      <p:sp>
        <p:nvSpPr>
          <p:cNvPr id="101" name="矩形 100"/>
          <p:cNvSpPr/>
          <p:nvPr/>
        </p:nvSpPr>
        <p:spPr>
          <a:xfrm>
            <a:off x="4581317" y="3798596"/>
            <a:ext cx="6072496" cy="47100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2" name="椭圆 101"/>
          <p:cNvSpPr/>
          <p:nvPr/>
        </p:nvSpPr>
        <p:spPr>
          <a:xfrm>
            <a:off x="4568825" y="378562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3" name="椭圆 102"/>
          <p:cNvSpPr/>
          <p:nvPr/>
        </p:nvSpPr>
        <p:spPr>
          <a:xfrm>
            <a:off x="4568825" y="4256637"/>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a:off x="10650854" y="4245066"/>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a:off x="10650191" y="3779152"/>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0" name="矩形 99"/>
          <p:cNvSpPr/>
          <p:nvPr/>
        </p:nvSpPr>
        <p:spPr>
          <a:xfrm>
            <a:off x="4677733" y="3849434"/>
            <a:ext cx="5859416" cy="369332"/>
          </a:xfrm>
          <a:prstGeom prst="rect">
            <a:avLst/>
          </a:prstGeom>
        </p:spPr>
        <p:txBody>
          <a:bodyPr wrap="square">
            <a:spAutoFit/>
          </a:bodyPr>
          <a:lstStyle/>
          <a:p>
            <a:pPr algn="ctr"/>
            <a:r>
              <a:rPr lang="en-US" altLang="zh-CN" dirty="0"/>
              <a:t>Tokenize and Vectorize</a:t>
            </a:r>
            <a:endParaRPr lang="zh-CN" altLang="en-US" dirty="0"/>
          </a:p>
        </p:txBody>
      </p:sp>
      <p:sp>
        <p:nvSpPr>
          <p:cNvPr id="107" name="矩形 106"/>
          <p:cNvSpPr/>
          <p:nvPr/>
        </p:nvSpPr>
        <p:spPr>
          <a:xfrm>
            <a:off x="4581317" y="4267576"/>
            <a:ext cx="4972680" cy="625171"/>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Count Vectorize: </a:t>
            </a:r>
            <a:r>
              <a:rPr lang="en-US" altLang="zh-CN" sz="1400" dirty="0" err="1">
                <a:solidFill>
                  <a:schemeClr val="bg1">
                    <a:lumMod val="50000"/>
                  </a:schemeClr>
                </a:solidFill>
                <a:latin typeface="微软雅黑" charset="0"/>
                <a:ea typeface="微软雅黑" charset="0"/>
              </a:rPr>
              <a:t>pyspark</a:t>
            </a:r>
            <a:r>
              <a:rPr lang="en-US" altLang="zh-CN" sz="1400" dirty="0">
                <a:solidFill>
                  <a:schemeClr val="bg1">
                    <a:lumMod val="50000"/>
                  </a:schemeClr>
                </a:solidFill>
                <a:latin typeface="微软雅黑" charset="0"/>
                <a:ea typeface="微软雅黑" charset="0"/>
              </a:rPr>
              <a:t>..</a:t>
            </a:r>
            <a:r>
              <a:rPr lang="en-US" altLang="zh-CN" sz="1400" dirty="0" err="1">
                <a:solidFill>
                  <a:schemeClr val="bg1">
                    <a:lumMod val="50000"/>
                  </a:schemeClr>
                </a:solidFill>
                <a:latin typeface="微软雅黑" charset="0"/>
                <a:ea typeface="微软雅黑" charset="0"/>
              </a:rPr>
              <a:t>ml.feature</a:t>
            </a:r>
            <a:r>
              <a:rPr lang="en-US" altLang="zh-CN" sz="1400" dirty="0">
                <a:solidFill>
                  <a:schemeClr val="bg1">
                    <a:lumMod val="50000"/>
                  </a:schemeClr>
                </a:solidFill>
                <a:latin typeface="微软雅黑" charset="0"/>
                <a:ea typeface="微软雅黑" charset="0"/>
              </a:rPr>
              <a:t> </a:t>
            </a:r>
            <a:r>
              <a:rPr lang="en-US" altLang="zh-CN" sz="1400" dirty="0" err="1">
                <a:solidFill>
                  <a:schemeClr val="bg1">
                    <a:lumMod val="50000"/>
                  </a:schemeClr>
                </a:solidFill>
                <a:latin typeface="微软雅黑" charset="0"/>
                <a:ea typeface="微软雅黑" charset="0"/>
              </a:rPr>
              <a:t>CountVector</a:t>
            </a:r>
            <a:endParaRPr lang="en-US" altLang="zh-CN" sz="1400" dirty="0">
              <a:solidFill>
                <a:schemeClr val="bg1">
                  <a:lumMod val="50000"/>
                </a:schemeClr>
              </a:solidFill>
              <a:latin typeface="微软雅黑" charset="0"/>
              <a:ea typeface="微软雅黑" charset="0"/>
            </a:endParaRPr>
          </a:p>
          <a:p>
            <a:pPr marL="17145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TF-IDF Vectorize: </a:t>
            </a:r>
            <a:r>
              <a:rPr lang="en-US" altLang="zh-CN" sz="1400" dirty="0" err="1">
                <a:solidFill>
                  <a:schemeClr val="bg1">
                    <a:lumMod val="50000"/>
                  </a:schemeClr>
                </a:solidFill>
                <a:latin typeface="微软雅黑" charset="0"/>
                <a:ea typeface="微软雅黑" charset="0"/>
              </a:rPr>
              <a:t>pyspark</a:t>
            </a:r>
            <a:r>
              <a:rPr lang="en-US" altLang="zh-CN" sz="1400" dirty="0">
                <a:solidFill>
                  <a:schemeClr val="bg1">
                    <a:lumMod val="50000"/>
                  </a:schemeClr>
                </a:solidFill>
                <a:latin typeface="微软雅黑" charset="0"/>
                <a:ea typeface="微软雅黑" charset="0"/>
              </a:rPr>
              <a:t>..</a:t>
            </a:r>
            <a:r>
              <a:rPr lang="en-US" altLang="zh-CN" sz="1400" dirty="0" err="1">
                <a:solidFill>
                  <a:schemeClr val="bg1">
                    <a:lumMod val="50000"/>
                  </a:schemeClr>
                </a:solidFill>
                <a:latin typeface="微软雅黑" charset="0"/>
                <a:ea typeface="微软雅黑" charset="0"/>
              </a:rPr>
              <a:t>ml.feature</a:t>
            </a:r>
            <a:r>
              <a:rPr lang="en-US" altLang="zh-CN" sz="1400" dirty="0">
                <a:solidFill>
                  <a:schemeClr val="bg1">
                    <a:lumMod val="50000"/>
                  </a:schemeClr>
                </a:solidFill>
                <a:latin typeface="微软雅黑" charset="0"/>
                <a:ea typeface="微软雅黑" charset="0"/>
              </a:rPr>
              <a:t> Hashing TF, IDF</a:t>
            </a:r>
          </a:p>
        </p:txBody>
      </p:sp>
      <p:sp>
        <p:nvSpPr>
          <p:cNvPr id="136" name="矩形 135">
            <a:extLst>
              <a:ext uri="{FF2B5EF4-FFF2-40B4-BE49-F238E27FC236}">
                <a16:creationId xmlns:a16="http://schemas.microsoft.com/office/drawing/2014/main" id="{D64BD776-216F-4241-B198-C0F413C96236}"/>
              </a:ext>
            </a:extLst>
          </p:cNvPr>
          <p:cNvSpPr/>
          <p:nvPr/>
        </p:nvSpPr>
        <p:spPr>
          <a:xfrm>
            <a:off x="4592892" y="5203871"/>
            <a:ext cx="6060921" cy="69716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7" name="椭圆 136">
            <a:extLst>
              <a:ext uri="{FF2B5EF4-FFF2-40B4-BE49-F238E27FC236}">
                <a16:creationId xmlns:a16="http://schemas.microsoft.com/office/drawing/2014/main" id="{151B7795-A0DA-4C4B-9FFF-41F9F1207F82}"/>
              </a:ext>
            </a:extLst>
          </p:cNvPr>
          <p:cNvSpPr/>
          <p:nvPr/>
        </p:nvSpPr>
        <p:spPr>
          <a:xfrm>
            <a:off x="4580400" y="5190905"/>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8" name="椭圆 137">
            <a:extLst>
              <a:ext uri="{FF2B5EF4-FFF2-40B4-BE49-F238E27FC236}">
                <a16:creationId xmlns:a16="http://schemas.microsoft.com/office/drawing/2014/main" id="{C7B0D9E9-51D4-4393-94D7-B8F3FA828CD0}"/>
              </a:ext>
            </a:extLst>
          </p:cNvPr>
          <p:cNvSpPr/>
          <p:nvPr/>
        </p:nvSpPr>
        <p:spPr>
          <a:xfrm>
            <a:off x="4580400" y="5904984"/>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9" name="椭圆 138">
            <a:extLst>
              <a:ext uri="{FF2B5EF4-FFF2-40B4-BE49-F238E27FC236}">
                <a16:creationId xmlns:a16="http://schemas.microsoft.com/office/drawing/2014/main" id="{E2E8654A-DF08-4F53-8A46-70C23E48911E}"/>
              </a:ext>
            </a:extLst>
          </p:cNvPr>
          <p:cNvSpPr/>
          <p:nvPr/>
        </p:nvSpPr>
        <p:spPr>
          <a:xfrm>
            <a:off x="10662429" y="589341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0" name="椭圆 139">
            <a:extLst>
              <a:ext uri="{FF2B5EF4-FFF2-40B4-BE49-F238E27FC236}">
                <a16:creationId xmlns:a16="http://schemas.microsoft.com/office/drawing/2014/main" id="{F5BC7920-9C26-4404-8598-D8963EE38729}"/>
              </a:ext>
            </a:extLst>
          </p:cNvPr>
          <p:cNvSpPr/>
          <p:nvPr/>
        </p:nvSpPr>
        <p:spPr>
          <a:xfrm>
            <a:off x="10661766" y="5184428"/>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5" name="矩形 134">
            <a:extLst>
              <a:ext uri="{FF2B5EF4-FFF2-40B4-BE49-F238E27FC236}">
                <a16:creationId xmlns:a16="http://schemas.microsoft.com/office/drawing/2014/main" id="{01BA61F4-9CFD-4D65-82E1-C6CBBA6F8E30}"/>
              </a:ext>
            </a:extLst>
          </p:cNvPr>
          <p:cNvSpPr/>
          <p:nvPr/>
        </p:nvSpPr>
        <p:spPr>
          <a:xfrm>
            <a:off x="4689308" y="5254710"/>
            <a:ext cx="5972457" cy="646331"/>
          </a:xfrm>
          <a:prstGeom prst="rect">
            <a:avLst/>
          </a:prstGeom>
        </p:spPr>
        <p:txBody>
          <a:bodyPr wrap="square">
            <a:spAutoFit/>
          </a:bodyPr>
          <a:lstStyle/>
          <a:p>
            <a:pPr algn="ctr"/>
            <a:r>
              <a:rPr lang="en-US" altLang="zh-CN" dirty="0">
                <a:solidFill>
                  <a:srgbClr val="FF0000"/>
                </a:solidFill>
              </a:rPr>
              <a:t>Vector of the labeled dataset: 84897*100948</a:t>
            </a:r>
          </a:p>
          <a:p>
            <a:pPr algn="ctr"/>
            <a:r>
              <a:rPr lang="en-US" altLang="zh-CN" dirty="0">
                <a:solidFill>
                  <a:srgbClr val="FF0000"/>
                </a:solidFill>
              </a:rPr>
              <a:t>Vector of the unlabeled dataset: 11677*100948</a:t>
            </a:r>
            <a:endParaRPr lang="zh-CN" altLang="en-US" dirty="0">
              <a:solidFill>
                <a:srgbClr val="FF0000"/>
              </a:solidFill>
            </a:endParaRPr>
          </a:p>
        </p:txBody>
      </p:sp>
      <p:pic>
        <p:nvPicPr>
          <p:cNvPr id="5" name="图片 4"/>
          <p:cNvPicPr>
            <a:picLocks noChangeAspect="1"/>
          </p:cNvPicPr>
          <p:nvPr/>
        </p:nvPicPr>
        <p:blipFill rotWithShape="1">
          <a:blip r:embed="rId5"/>
          <a:srcRect l="49574"/>
          <a:stretch/>
        </p:blipFill>
        <p:spPr>
          <a:xfrm>
            <a:off x="-2402" y="2017433"/>
            <a:ext cx="1592604" cy="3095949"/>
          </a:xfrm>
          <a:prstGeom prst="rect">
            <a:avLst/>
          </a:prstGeom>
        </p:spPr>
      </p:pic>
      <p:sp>
        <p:nvSpPr>
          <p:cNvPr id="124" name="文本框 123"/>
          <p:cNvSpPr txBox="1"/>
          <p:nvPr/>
        </p:nvSpPr>
        <p:spPr>
          <a:xfrm>
            <a:off x="3613589" y="5307195"/>
            <a:ext cx="798617" cy="369332"/>
          </a:xfrm>
          <a:prstGeom prst="rect">
            <a:avLst/>
          </a:prstGeom>
          <a:noFill/>
        </p:spPr>
        <p:txBody>
          <a:bodyPr wrap="none" rtlCol="0">
            <a:spAutoFit/>
          </a:bodyPr>
          <a:lstStyle/>
          <a:p>
            <a:r>
              <a:rPr lang="en-US" altLang="zh-CN" dirty="0"/>
              <a:t>Result</a:t>
            </a:r>
            <a:endParaRPr lang="zh-CN" altLang="en-US" dirty="0"/>
          </a:p>
        </p:txBody>
      </p:sp>
      <p:sp>
        <p:nvSpPr>
          <p:cNvPr id="151" name="文本框 150">
            <a:extLst>
              <a:ext uri="{FF2B5EF4-FFF2-40B4-BE49-F238E27FC236}">
                <a16:creationId xmlns:a16="http://schemas.microsoft.com/office/drawing/2014/main" id="{955ECBA5-472B-4DC1-B82E-5C21FDC93BD6}"/>
              </a:ext>
            </a:extLst>
          </p:cNvPr>
          <p:cNvSpPr txBox="1"/>
          <p:nvPr/>
        </p:nvSpPr>
        <p:spPr>
          <a:xfrm>
            <a:off x="3613589" y="3814063"/>
            <a:ext cx="821443" cy="369332"/>
          </a:xfrm>
          <a:prstGeom prst="rect">
            <a:avLst/>
          </a:prstGeom>
          <a:noFill/>
        </p:spPr>
        <p:txBody>
          <a:bodyPr wrap="none" rtlCol="0">
            <a:spAutoFit/>
          </a:bodyPr>
          <a:lstStyle/>
          <a:p>
            <a:r>
              <a:rPr lang="en-US" altLang="zh-CN" dirty="0"/>
              <a:t>Step 4</a:t>
            </a:r>
            <a:endParaRPr lang="zh-CN" altLang="en-US" dirty="0"/>
          </a:p>
        </p:txBody>
      </p:sp>
      <p:sp>
        <p:nvSpPr>
          <p:cNvPr id="152" name="文本框 151">
            <a:extLst>
              <a:ext uri="{FF2B5EF4-FFF2-40B4-BE49-F238E27FC236}">
                <a16:creationId xmlns:a16="http://schemas.microsoft.com/office/drawing/2014/main" id="{D8E9C67C-0212-4C39-B842-D88B6D159B2B}"/>
              </a:ext>
            </a:extLst>
          </p:cNvPr>
          <p:cNvSpPr txBox="1"/>
          <p:nvPr/>
        </p:nvSpPr>
        <p:spPr>
          <a:xfrm>
            <a:off x="3613589" y="2656593"/>
            <a:ext cx="821443" cy="369332"/>
          </a:xfrm>
          <a:prstGeom prst="rect">
            <a:avLst/>
          </a:prstGeom>
          <a:noFill/>
        </p:spPr>
        <p:txBody>
          <a:bodyPr wrap="none" rtlCol="0">
            <a:spAutoFit/>
          </a:bodyPr>
          <a:lstStyle/>
          <a:p>
            <a:r>
              <a:rPr lang="en-US" altLang="zh-CN" dirty="0"/>
              <a:t>Step 3</a:t>
            </a:r>
            <a:endParaRPr lang="zh-CN" altLang="en-US" dirty="0"/>
          </a:p>
        </p:txBody>
      </p:sp>
      <p:sp>
        <p:nvSpPr>
          <p:cNvPr id="153" name="文本框 152">
            <a:extLst>
              <a:ext uri="{FF2B5EF4-FFF2-40B4-BE49-F238E27FC236}">
                <a16:creationId xmlns:a16="http://schemas.microsoft.com/office/drawing/2014/main" id="{1EF5B9D2-E870-4F61-A46B-28D9A55DFCC5}"/>
              </a:ext>
            </a:extLst>
          </p:cNvPr>
          <p:cNvSpPr txBox="1"/>
          <p:nvPr/>
        </p:nvSpPr>
        <p:spPr>
          <a:xfrm>
            <a:off x="3613589" y="1580149"/>
            <a:ext cx="821443" cy="369332"/>
          </a:xfrm>
          <a:prstGeom prst="rect">
            <a:avLst/>
          </a:prstGeom>
          <a:noFill/>
        </p:spPr>
        <p:txBody>
          <a:bodyPr wrap="none" rtlCol="0">
            <a:spAutoFit/>
          </a:bodyPr>
          <a:lstStyle/>
          <a:p>
            <a:r>
              <a:rPr lang="en-US" altLang="zh-CN" dirty="0"/>
              <a:t>Step 2</a:t>
            </a:r>
            <a:endParaRPr lang="zh-CN" altLang="en-US" dirty="0"/>
          </a:p>
        </p:txBody>
      </p:sp>
      <p:sp>
        <p:nvSpPr>
          <p:cNvPr id="154" name="文本框 153">
            <a:extLst>
              <a:ext uri="{FF2B5EF4-FFF2-40B4-BE49-F238E27FC236}">
                <a16:creationId xmlns:a16="http://schemas.microsoft.com/office/drawing/2014/main" id="{1F4F4E20-7E0E-4350-864F-DECD9D0318FE}"/>
              </a:ext>
            </a:extLst>
          </p:cNvPr>
          <p:cNvSpPr txBox="1"/>
          <p:nvPr/>
        </p:nvSpPr>
        <p:spPr>
          <a:xfrm>
            <a:off x="3613589" y="515276"/>
            <a:ext cx="821443" cy="369332"/>
          </a:xfrm>
          <a:prstGeom prst="rect">
            <a:avLst/>
          </a:prstGeom>
          <a:noFill/>
        </p:spPr>
        <p:txBody>
          <a:bodyPr wrap="none" rtlCol="0">
            <a:spAutoFit/>
          </a:bodyPr>
          <a:lstStyle/>
          <a:p>
            <a:r>
              <a:rPr lang="en-US" altLang="zh-CN" dirty="0"/>
              <a:t>Step 1</a:t>
            </a:r>
            <a:endParaRPr lang="zh-CN" altLang="en-US" dirty="0"/>
          </a:p>
        </p:txBody>
      </p:sp>
      <p:sp>
        <p:nvSpPr>
          <p:cNvPr id="155" name="文本框 154">
            <a:extLst>
              <a:ext uri="{FF2B5EF4-FFF2-40B4-BE49-F238E27FC236}">
                <a16:creationId xmlns:a16="http://schemas.microsoft.com/office/drawing/2014/main" id="{66DB0815-EA40-4E91-AC50-501D4346096F}"/>
              </a:ext>
            </a:extLst>
          </p:cNvPr>
          <p:cNvSpPr txBox="1"/>
          <p:nvPr/>
        </p:nvSpPr>
        <p:spPr>
          <a:xfrm>
            <a:off x="78046" y="3253784"/>
            <a:ext cx="1475834" cy="461665"/>
          </a:xfrm>
          <a:prstGeom prst="rect">
            <a:avLst/>
          </a:prstGeom>
          <a:noFill/>
        </p:spPr>
        <p:txBody>
          <a:bodyPr wrap="square" rtlCol="0">
            <a:spAutoFit/>
          </a:bodyPr>
          <a:lstStyle/>
          <a:p>
            <a:r>
              <a:rPr lang="en-US" altLang="zh-CN" sz="2400" b="1" dirty="0" err="1"/>
              <a:t>PySpark</a:t>
            </a:r>
            <a:endParaRPr lang="zh-CN" altLang="en-US" sz="2400" b="1" dirty="0"/>
          </a:p>
        </p:txBody>
      </p:sp>
      <p:sp>
        <p:nvSpPr>
          <p:cNvPr id="8" name="椭圆 7">
            <a:extLst>
              <a:ext uri="{FF2B5EF4-FFF2-40B4-BE49-F238E27FC236}">
                <a16:creationId xmlns:a16="http://schemas.microsoft.com/office/drawing/2014/main" id="{F8FA39B6-D0BE-4CA6-B6F7-4F1C7D6A6A07}"/>
              </a:ext>
            </a:extLst>
          </p:cNvPr>
          <p:cNvSpPr/>
          <p:nvPr/>
        </p:nvSpPr>
        <p:spPr>
          <a:xfrm>
            <a:off x="-1510512" y="2005894"/>
            <a:ext cx="3107488" cy="3107488"/>
          </a:xfrm>
          <a:prstGeom prst="ellipse">
            <a:avLst/>
          </a:prstGeom>
          <a:noFill/>
          <a:ln w="12700" cap="flat" cmpd="sng" algn="ctr">
            <a:solidFill>
              <a:srgbClr val="E2E2E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Tree>
    <p:extLst>
      <p:ext uri="{BB962C8B-B14F-4D97-AF65-F5344CB8AC3E}">
        <p14:creationId xmlns:p14="http://schemas.microsoft.com/office/powerpoint/2010/main" val="329671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506704"/>
            <a:ext cx="3602146" cy="593752"/>
          </a:xfrm>
          <a:prstGeom prst="rect">
            <a:avLst/>
          </a:prstGeom>
          <a:noFill/>
        </p:spPr>
        <p:txBody>
          <a:bodyPr wrap="square" rtlCol="0">
            <a:spAutoFit/>
          </a:bodyPr>
          <a:lstStyle/>
          <a:p>
            <a:pPr algn="ctr" defTabSz="609585">
              <a:lnSpc>
                <a:spcPct val="130000"/>
              </a:lnSpc>
            </a:pPr>
            <a:r>
              <a:rPr lang="en-US" altLang="zh-CN" sz="2800" dirty="0">
                <a:latin typeface="+mj-lt"/>
                <a:ea typeface="微软雅黑" charset="0"/>
              </a:rPr>
              <a:t>PART</a:t>
            </a:r>
            <a:r>
              <a:rPr lang="zh-CN" altLang="en-US" sz="2800" dirty="0">
                <a:latin typeface="+mj-lt"/>
                <a:ea typeface="微软雅黑" charset="0"/>
              </a:rPr>
              <a:t> </a:t>
            </a:r>
            <a:r>
              <a:rPr lang="en-US" altLang="zh-CN" sz="2800" dirty="0">
                <a:latin typeface="+mj-lt"/>
                <a:ea typeface="微软雅黑" charset="0"/>
              </a:rPr>
              <a:t>FOUR</a:t>
            </a:r>
            <a:endParaRPr lang="zh-CN" altLang="en-US" sz="2800" dirty="0">
              <a:latin typeface="+mj-lt"/>
              <a:ea typeface="微软雅黑" charset="0"/>
            </a:endParaRPr>
          </a:p>
        </p:txBody>
      </p:sp>
      <p:sp>
        <p:nvSpPr>
          <p:cNvPr id="3" name="文本框 2"/>
          <p:cNvSpPr txBox="1"/>
          <p:nvPr/>
        </p:nvSpPr>
        <p:spPr>
          <a:xfrm>
            <a:off x="2332216" y="2478552"/>
            <a:ext cx="7527568" cy="1166794"/>
          </a:xfrm>
          <a:prstGeom prst="rect">
            <a:avLst/>
          </a:prstGeom>
          <a:noFill/>
        </p:spPr>
        <p:txBody>
          <a:bodyPr wrap="square" rtlCol="0">
            <a:spAutoFit/>
          </a:bodyPr>
          <a:lstStyle/>
          <a:p>
            <a:pPr algn="ctr" defTabSz="609585">
              <a:lnSpc>
                <a:spcPct val="130000"/>
              </a:lnSpc>
            </a:pPr>
            <a:r>
              <a:rPr lang="en-US" altLang="zh-CN" sz="6000" b="1" dirty="0">
                <a:ea typeface="微软雅黑" charset="0"/>
              </a:rPr>
              <a:t>Baseline Model</a:t>
            </a:r>
            <a:endParaRPr lang="zh-CN" altLang="en-US" sz="6000" b="1" dirty="0">
              <a:ea typeface="微软雅黑" charset="0"/>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04049050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482399" y="2964519"/>
            <a:ext cx="2300757" cy="1312380"/>
            <a:chOff x="888096" y="1000203"/>
            <a:chExt cx="4259825" cy="944066"/>
          </a:xfrm>
        </p:grpSpPr>
        <p:sp>
          <p:nvSpPr>
            <p:cNvPr id="7" name="矩形 6"/>
            <p:cNvSpPr/>
            <p:nvPr/>
          </p:nvSpPr>
          <p:spPr>
            <a:xfrm>
              <a:off x="911225" y="1045634"/>
              <a:ext cx="4199466"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p:nvGrpSpPr>
        <p:grpSpPr>
          <a:xfrm>
            <a:off x="6115444" y="2009096"/>
            <a:ext cx="230075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4" name="组合 23"/>
          <p:cNvGrpSpPr/>
          <p:nvPr/>
        </p:nvGrpSpPr>
        <p:grpSpPr>
          <a:xfrm>
            <a:off x="6075892" y="4764112"/>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67" name="直接连接符 66"/>
          <p:cNvCxnSpPr>
            <a:cxnSpLocks/>
            <a:stCxn id="7" idx="3"/>
          </p:cNvCxnSpPr>
          <p:nvPr/>
        </p:nvCxnSpPr>
        <p:spPr>
          <a:xfrm>
            <a:off x="5763048" y="3633819"/>
            <a:ext cx="177847" cy="16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cxnSpLocks/>
          </p:cNvCxnSpPr>
          <p:nvPr/>
        </p:nvCxnSpPr>
        <p:spPr>
          <a:xfrm>
            <a:off x="5930645" y="2299504"/>
            <a:ext cx="0" cy="27195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940895" y="230211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940895" y="501906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3662881" y="3264487"/>
            <a:ext cx="1922321" cy="369332"/>
          </a:xfrm>
          <a:prstGeom prst="rect">
            <a:avLst/>
          </a:prstGeom>
        </p:spPr>
        <p:txBody>
          <a:bodyPr wrap="none">
            <a:spAutoFit/>
          </a:bodyPr>
          <a:lstStyle/>
          <a:p>
            <a:r>
              <a:rPr lang="en-US" altLang="zh-CN" dirty="0"/>
              <a:t>2</a:t>
            </a:r>
            <a:r>
              <a:rPr lang="zh-CN" altLang="en-US" dirty="0"/>
              <a:t> </a:t>
            </a:r>
            <a:r>
              <a:rPr lang="en-US" altLang="zh-CN" dirty="0"/>
              <a:t>labeled dataset</a:t>
            </a:r>
            <a:endParaRPr lang="zh-CN" altLang="en-US" dirty="0"/>
          </a:p>
        </p:txBody>
      </p:sp>
      <p:sp>
        <p:nvSpPr>
          <p:cNvPr id="94" name="矩形 93"/>
          <p:cNvSpPr/>
          <p:nvPr/>
        </p:nvSpPr>
        <p:spPr>
          <a:xfrm>
            <a:off x="6221714" y="2083738"/>
            <a:ext cx="2039213" cy="369332"/>
          </a:xfrm>
          <a:prstGeom prst="rect">
            <a:avLst/>
          </a:prstGeom>
        </p:spPr>
        <p:txBody>
          <a:bodyPr wrap="none">
            <a:spAutoFit/>
          </a:bodyPr>
          <a:lstStyle/>
          <a:p>
            <a:pPr fontAlgn="base"/>
            <a:r>
              <a:rPr lang="en-US" altLang="zh-CN" dirty="0"/>
              <a:t>Frequency Vectors</a:t>
            </a:r>
          </a:p>
        </p:txBody>
      </p:sp>
      <p:sp>
        <p:nvSpPr>
          <p:cNvPr id="95" name="矩形 94"/>
          <p:cNvSpPr/>
          <p:nvPr/>
        </p:nvSpPr>
        <p:spPr>
          <a:xfrm>
            <a:off x="6395312" y="4826303"/>
            <a:ext cx="1654299" cy="369332"/>
          </a:xfrm>
          <a:prstGeom prst="rect">
            <a:avLst/>
          </a:prstGeom>
        </p:spPr>
        <p:txBody>
          <a:bodyPr wrap="none">
            <a:spAutoFit/>
          </a:bodyPr>
          <a:lstStyle/>
          <a:p>
            <a:r>
              <a:rPr lang="en-US" altLang="zh-CN" dirty="0"/>
              <a:t>TF-IDF Vectors</a:t>
            </a:r>
            <a:endParaRPr lang="zh-CN" altLang="en-US" dirty="0"/>
          </a:p>
        </p:txBody>
      </p:sp>
      <p:sp>
        <p:nvSpPr>
          <p:cNvPr id="100" name="矩形 99"/>
          <p:cNvSpPr/>
          <p:nvPr/>
        </p:nvSpPr>
        <p:spPr>
          <a:xfrm>
            <a:off x="3501964" y="859923"/>
            <a:ext cx="4557851" cy="523220"/>
          </a:xfrm>
          <a:prstGeom prst="rect">
            <a:avLst/>
          </a:prstGeom>
        </p:spPr>
        <p:txBody>
          <a:bodyPr wrap="none">
            <a:spAutoFit/>
          </a:bodyPr>
          <a:lstStyle/>
          <a:p>
            <a:r>
              <a:rPr lang="en-US" altLang="zh-CN" sz="2800" b="1" dirty="0"/>
              <a:t>Prediction Model Pipeline</a:t>
            </a:r>
          </a:p>
        </p:txBody>
      </p:sp>
      <p:sp>
        <p:nvSpPr>
          <p:cNvPr id="76" name="矩形 75">
            <a:extLst>
              <a:ext uri="{FF2B5EF4-FFF2-40B4-BE49-F238E27FC236}">
                <a16:creationId xmlns:a16="http://schemas.microsoft.com/office/drawing/2014/main" id="{4E990291-528F-5048-A146-7A7FD8CBADC2}"/>
              </a:ext>
            </a:extLst>
          </p:cNvPr>
          <p:cNvSpPr/>
          <p:nvPr/>
        </p:nvSpPr>
        <p:spPr>
          <a:xfrm>
            <a:off x="0" y="60523"/>
            <a:ext cx="2424831" cy="307777"/>
          </a:xfrm>
          <a:prstGeom prst="rect">
            <a:avLst/>
          </a:prstGeom>
        </p:spPr>
        <p:txBody>
          <a:bodyPr wrap="none">
            <a:spAutoFit/>
          </a:bodyPr>
          <a:lstStyle/>
          <a:p>
            <a:r>
              <a:rPr lang="en-US" altLang="zh-CN" sz="1400" dirty="0"/>
              <a:t>PART FOUR </a:t>
            </a:r>
            <a:r>
              <a:rPr lang="en-US" altLang="zh-CN" sz="1400" b="1" dirty="0"/>
              <a:t>Baseline Model</a:t>
            </a:r>
            <a:endParaRPr lang="zh-CN" altLang="en-US" sz="1400" b="1" dirty="0"/>
          </a:p>
        </p:txBody>
      </p:sp>
      <p:sp>
        <p:nvSpPr>
          <p:cNvPr id="90" name="矩形 89">
            <a:extLst>
              <a:ext uri="{FF2B5EF4-FFF2-40B4-BE49-F238E27FC236}">
                <a16:creationId xmlns:a16="http://schemas.microsoft.com/office/drawing/2014/main" id="{F13D56A1-6910-5C43-A3F8-BB84F2C8F761}"/>
              </a:ext>
            </a:extLst>
          </p:cNvPr>
          <p:cNvSpPr/>
          <p:nvPr/>
        </p:nvSpPr>
        <p:spPr>
          <a:xfrm>
            <a:off x="3494891" y="4372985"/>
            <a:ext cx="2351734" cy="369332"/>
          </a:xfrm>
          <a:prstGeom prst="rect">
            <a:avLst/>
          </a:prstGeom>
        </p:spPr>
        <p:txBody>
          <a:bodyPr wrap="none">
            <a:spAutoFit/>
          </a:bodyPr>
          <a:lstStyle/>
          <a:p>
            <a:pPr fontAlgn="base"/>
            <a:r>
              <a:rPr lang="en-US" altLang="zh-CN" dirty="0"/>
              <a:t>&lt;ID&gt; &lt;text&gt; &lt;label&gt;</a:t>
            </a:r>
          </a:p>
        </p:txBody>
      </p:sp>
      <p:sp>
        <p:nvSpPr>
          <p:cNvPr id="104" name="矩形 103">
            <a:extLst>
              <a:ext uri="{FF2B5EF4-FFF2-40B4-BE49-F238E27FC236}">
                <a16:creationId xmlns:a16="http://schemas.microsoft.com/office/drawing/2014/main" id="{ECC7773A-FA40-1D45-9B7E-E7F1D38A22F0}"/>
              </a:ext>
            </a:extLst>
          </p:cNvPr>
          <p:cNvSpPr/>
          <p:nvPr/>
        </p:nvSpPr>
        <p:spPr>
          <a:xfrm>
            <a:off x="3827380" y="3637505"/>
            <a:ext cx="1593321" cy="369332"/>
          </a:xfrm>
          <a:prstGeom prst="rect">
            <a:avLst/>
          </a:prstGeom>
        </p:spPr>
        <p:txBody>
          <a:bodyPr wrap="none">
            <a:spAutoFit/>
          </a:bodyPr>
          <a:lstStyle/>
          <a:p>
            <a:r>
              <a:rPr lang="en-US" altLang="zh-CN" dirty="0"/>
              <a:t>Concatenated</a:t>
            </a:r>
            <a:endParaRPr lang="zh-CN" altLang="en-US" dirty="0"/>
          </a:p>
        </p:txBody>
      </p:sp>
      <p:sp>
        <p:nvSpPr>
          <p:cNvPr id="105" name="矩形 104">
            <a:extLst>
              <a:ext uri="{FF2B5EF4-FFF2-40B4-BE49-F238E27FC236}">
                <a16:creationId xmlns:a16="http://schemas.microsoft.com/office/drawing/2014/main" id="{37BC5F72-30AC-1A4B-B271-54B6D8236909}"/>
              </a:ext>
            </a:extLst>
          </p:cNvPr>
          <p:cNvSpPr/>
          <p:nvPr/>
        </p:nvSpPr>
        <p:spPr>
          <a:xfrm>
            <a:off x="6227637" y="3469155"/>
            <a:ext cx="1989647" cy="369332"/>
          </a:xfrm>
          <a:prstGeom prst="rect">
            <a:avLst/>
          </a:prstGeom>
        </p:spPr>
        <p:txBody>
          <a:bodyPr wrap="none">
            <a:spAutoFit/>
          </a:bodyPr>
          <a:lstStyle/>
          <a:p>
            <a:pPr fontAlgn="base"/>
            <a:r>
              <a:rPr lang="en-US" altLang="zh-CN" dirty="0"/>
              <a:t>Same Dimensions</a:t>
            </a:r>
          </a:p>
        </p:txBody>
      </p:sp>
      <p:sp>
        <p:nvSpPr>
          <p:cNvPr id="106" name="矩形 105">
            <a:extLst>
              <a:ext uri="{FF2B5EF4-FFF2-40B4-BE49-F238E27FC236}">
                <a16:creationId xmlns:a16="http://schemas.microsoft.com/office/drawing/2014/main" id="{6BA596F6-8FAA-D041-8CCF-F330ECED0DAE}"/>
              </a:ext>
            </a:extLst>
          </p:cNvPr>
          <p:cNvSpPr/>
          <p:nvPr/>
        </p:nvSpPr>
        <p:spPr>
          <a:xfrm rot="5400000">
            <a:off x="6907043" y="4009743"/>
            <a:ext cx="564581" cy="369332"/>
          </a:xfrm>
          <a:prstGeom prst="rect">
            <a:avLst/>
          </a:prstGeom>
        </p:spPr>
        <p:txBody>
          <a:bodyPr wrap="square">
            <a:spAutoFit/>
          </a:bodyPr>
          <a:lstStyle/>
          <a:p>
            <a:pPr fontAlgn="base"/>
            <a:r>
              <a:rPr lang="en-US" altLang="zh-CN" dirty="0"/>
              <a:t>&gt; &gt;</a:t>
            </a:r>
          </a:p>
        </p:txBody>
      </p:sp>
      <p:sp>
        <p:nvSpPr>
          <p:cNvPr id="107" name="矩形 106">
            <a:extLst>
              <a:ext uri="{FF2B5EF4-FFF2-40B4-BE49-F238E27FC236}">
                <a16:creationId xmlns:a16="http://schemas.microsoft.com/office/drawing/2014/main" id="{27FF9B9C-19E6-6645-BA73-F4E4BF33D70E}"/>
              </a:ext>
            </a:extLst>
          </p:cNvPr>
          <p:cNvSpPr/>
          <p:nvPr/>
        </p:nvSpPr>
        <p:spPr>
          <a:xfrm rot="16200000">
            <a:off x="6875211" y="3007663"/>
            <a:ext cx="564578" cy="369332"/>
          </a:xfrm>
          <a:prstGeom prst="rect">
            <a:avLst/>
          </a:prstGeom>
        </p:spPr>
        <p:txBody>
          <a:bodyPr wrap="none">
            <a:spAutoFit/>
          </a:bodyPr>
          <a:lstStyle/>
          <a:p>
            <a:pPr fontAlgn="base"/>
            <a:r>
              <a:rPr lang="en-US" altLang="zh-CN" dirty="0"/>
              <a:t>&gt; &gt;</a:t>
            </a:r>
          </a:p>
        </p:txBody>
      </p:sp>
      <p:cxnSp>
        <p:nvCxnSpPr>
          <p:cNvPr id="109" name="直接连接符 79">
            <a:extLst>
              <a:ext uri="{FF2B5EF4-FFF2-40B4-BE49-F238E27FC236}">
                <a16:creationId xmlns:a16="http://schemas.microsoft.com/office/drawing/2014/main" id="{81136CB4-721B-AE48-B52E-938144B8395D}"/>
              </a:ext>
            </a:extLst>
          </p:cNvPr>
          <p:cNvCxnSpPr>
            <a:cxnSpLocks/>
            <a:stCxn id="19" idx="3"/>
            <a:endCxn id="31" idx="1"/>
          </p:cNvCxnSpPr>
          <p:nvPr/>
        </p:nvCxnSpPr>
        <p:spPr>
          <a:xfrm flipV="1">
            <a:off x="8396093" y="2263841"/>
            <a:ext cx="367553" cy="52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62" name="组合 161">
            <a:extLst>
              <a:ext uri="{FF2B5EF4-FFF2-40B4-BE49-F238E27FC236}">
                <a16:creationId xmlns:a16="http://schemas.microsoft.com/office/drawing/2014/main" id="{077DA793-F1AF-0D47-BF70-2CCD6CA38B23}"/>
              </a:ext>
            </a:extLst>
          </p:cNvPr>
          <p:cNvGrpSpPr/>
          <p:nvPr/>
        </p:nvGrpSpPr>
        <p:grpSpPr>
          <a:xfrm>
            <a:off x="8567771" y="1435799"/>
            <a:ext cx="2492649" cy="1616400"/>
            <a:chOff x="8567771" y="1435799"/>
            <a:chExt cx="2492649" cy="1616400"/>
          </a:xfrm>
        </p:grpSpPr>
        <p:grpSp>
          <p:nvGrpSpPr>
            <p:cNvPr id="30" name="组合 29"/>
            <p:cNvGrpSpPr/>
            <p:nvPr/>
          </p:nvGrpSpPr>
          <p:grpSpPr>
            <a:xfrm>
              <a:off x="8751154" y="2003799"/>
              <a:ext cx="2300757" cy="509896"/>
              <a:chOff x="888096" y="1000203"/>
              <a:chExt cx="4259825" cy="944066"/>
            </a:xfrm>
          </p:grpSpPr>
          <p:sp>
            <p:nvSpPr>
              <p:cNvPr id="31" name="矩形 3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6" name="组合 35"/>
            <p:cNvGrpSpPr/>
            <p:nvPr/>
          </p:nvGrpSpPr>
          <p:grpSpPr>
            <a:xfrm>
              <a:off x="8755854" y="1435799"/>
              <a:ext cx="23007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7" name="直接连接符 76"/>
            <p:cNvCxnSpPr>
              <a:cxnSpLocks/>
            </p:cNvCxnSpPr>
            <p:nvPr/>
          </p:nvCxnSpPr>
          <p:spPr>
            <a:xfrm>
              <a:off x="8576573" y="1690912"/>
              <a:ext cx="508" cy="1109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cxnSpLocks/>
              <a:endCxn id="141" idx="1"/>
            </p:cNvCxnSpPr>
            <p:nvPr/>
          </p:nvCxnSpPr>
          <p:spPr>
            <a:xfrm>
              <a:off x="8567771" y="2800247"/>
              <a:ext cx="204384" cy="20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cxnSpLocks/>
              <a:endCxn id="37" idx="1"/>
            </p:cNvCxnSpPr>
            <p:nvPr/>
          </p:nvCxnSpPr>
          <p:spPr>
            <a:xfrm>
              <a:off x="8574866" y="1695841"/>
              <a:ext cx="1934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p:cNvCxnSpPr>
            <p:nvPr/>
          </p:nvCxnSpPr>
          <p:spPr>
            <a:xfrm>
              <a:off x="8567771" y="2289518"/>
              <a:ext cx="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9045163" y="2073290"/>
              <a:ext cx="1722138" cy="369332"/>
            </a:xfrm>
            <a:prstGeom prst="rect">
              <a:avLst/>
            </a:prstGeom>
          </p:spPr>
          <p:txBody>
            <a:bodyPr wrap="none">
              <a:spAutoFit/>
            </a:bodyPr>
            <a:lstStyle/>
            <a:p>
              <a:r>
                <a:rPr lang="en-US" altLang="zh-CN" dirty="0"/>
                <a:t>Random Forest</a:t>
              </a:r>
              <a:endParaRPr lang="zh-CN" altLang="en-US" dirty="0"/>
            </a:p>
          </p:txBody>
        </p:sp>
        <p:sp>
          <p:nvSpPr>
            <p:cNvPr id="97" name="矩形 96"/>
            <p:cNvSpPr/>
            <p:nvPr/>
          </p:nvSpPr>
          <p:spPr>
            <a:xfrm>
              <a:off x="9141760" y="1511175"/>
              <a:ext cx="1528945" cy="369332"/>
            </a:xfrm>
            <a:prstGeom prst="rect">
              <a:avLst/>
            </a:prstGeom>
          </p:spPr>
          <p:txBody>
            <a:bodyPr wrap="none">
              <a:spAutoFit/>
            </a:bodyPr>
            <a:lstStyle/>
            <a:p>
              <a:r>
                <a:rPr lang="en-US" altLang="zh-CN" dirty="0"/>
                <a:t>Decision Tree</a:t>
              </a:r>
              <a:endParaRPr lang="zh-CN" altLang="en-US" dirty="0"/>
            </a:p>
          </p:txBody>
        </p:sp>
        <p:grpSp>
          <p:nvGrpSpPr>
            <p:cNvPr id="140" name="组合 139">
              <a:extLst>
                <a:ext uri="{FF2B5EF4-FFF2-40B4-BE49-F238E27FC236}">
                  <a16:creationId xmlns:a16="http://schemas.microsoft.com/office/drawing/2014/main" id="{036DBC7D-247D-7442-86B5-8D3058BCD6EF}"/>
                </a:ext>
              </a:extLst>
            </p:cNvPr>
            <p:cNvGrpSpPr/>
            <p:nvPr/>
          </p:nvGrpSpPr>
          <p:grpSpPr>
            <a:xfrm>
              <a:off x="8759663" y="2542303"/>
              <a:ext cx="2300757" cy="509896"/>
              <a:chOff x="888096" y="1000203"/>
              <a:chExt cx="4259825" cy="944066"/>
            </a:xfrm>
          </p:grpSpPr>
          <p:sp>
            <p:nvSpPr>
              <p:cNvPr id="141" name="矩形 140">
                <a:extLst>
                  <a:ext uri="{FF2B5EF4-FFF2-40B4-BE49-F238E27FC236}">
                    <a16:creationId xmlns:a16="http://schemas.microsoft.com/office/drawing/2014/main" id="{04319BB1-2E08-6642-B874-6C2507BE6A4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2" name="椭圆 141">
                <a:extLst>
                  <a:ext uri="{FF2B5EF4-FFF2-40B4-BE49-F238E27FC236}">
                    <a16:creationId xmlns:a16="http://schemas.microsoft.com/office/drawing/2014/main" id="{076AECA3-7E5A-FA49-B40E-633DD8156084}"/>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3" name="椭圆 142">
                <a:extLst>
                  <a:ext uri="{FF2B5EF4-FFF2-40B4-BE49-F238E27FC236}">
                    <a16:creationId xmlns:a16="http://schemas.microsoft.com/office/drawing/2014/main" id="{DF328DC8-765F-9B47-AB26-899C9AEF4A64}"/>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4" name="椭圆 143">
                <a:extLst>
                  <a:ext uri="{FF2B5EF4-FFF2-40B4-BE49-F238E27FC236}">
                    <a16:creationId xmlns:a16="http://schemas.microsoft.com/office/drawing/2014/main" id="{B0924FE6-D84C-4649-ADCE-116A8D5D032F}"/>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5" name="椭圆 144">
                <a:extLst>
                  <a:ext uri="{FF2B5EF4-FFF2-40B4-BE49-F238E27FC236}">
                    <a16:creationId xmlns:a16="http://schemas.microsoft.com/office/drawing/2014/main" id="{522C3CE0-929A-8F41-92C4-FA01F0E0050E}"/>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46" name="矩形 145">
              <a:extLst>
                <a:ext uri="{FF2B5EF4-FFF2-40B4-BE49-F238E27FC236}">
                  <a16:creationId xmlns:a16="http://schemas.microsoft.com/office/drawing/2014/main" id="{B1DF67F2-15A9-6044-A26F-0B5672A9FD3A}"/>
                </a:ext>
              </a:extLst>
            </p:cNvPr>
            <p:cNvSpPr/>
            <p:nvPr/>
          </p:nvSpPr>
          <p:spPr>
            <a:xfrm>
              <a:off x="9369855" y="2608297"/>
              <a:ext cx="1055738" cy="369332"/>
            </a:xfrm>
            <a:prstGeom prst="rect">
              <a:avLst/>
            </a:prstGeom>
          </p:spPr>
          <p:txBody>
            <a:bodyPr wrap="none">
              <a:spAutoFit/>
            </a:bodyPr>
            <a:lstStyle/>
            <a:p>
              <a:r>
                <a:rPr lang="en-US" altLang="zh-CN" dirty="0" err="1"/>
                <a:t>XGBoost</a:t>
              </a:r>
              <a:endParaRPr lang="zh-CN" altLang="en-US" dirty="0"/>
            </a:p>
          </p:txBody>
        </p:sp>
      </p:grpSp>
      <p:grpSp>
        <p:nvGrpSpPr>
          <p:cNvPr id="163" name="组合 162">
            <a:extLst>
              <a:ext uri="{FF2B5EF4-FFF2-40B4-BE49-F238E27FC236}">
                <a16:creationId xmlns:a16="http://schemas.microsoft.com/office/drawing/2014/main" id="{D43FEF56-17DE-DB4E-A2DF-BA209DBD1A2A}"/>
              </a:ext>
            </a:extLst>
          </p:cNvPr>
          <p:cNvGrpSpPr/>
          <p:nvPr/>
        </p:nvGrpSpPr>
        <p:grpSpPr>
          <a:xfrm>
            <a:off x="8593164" y="4193704"/>
            <a:ext cx="2492649" cy="1616400"/>
            <a:chOff x="8567771" y="1435799"/>
            <a:chExt cx="2492649" cy="1616400"/>
          </a:xfrm>
        </p:grpSpPr>
        <p:grpSp>
          <p:nvGrpSpPr>
            <p:cNvPr id="164" name="组合 163">
              <a:extLst>
                <a:ext uri="{FF2B5EF4-FFF2-40B4-BE49-F238E27FC236}">
                  <a16:creationId xmlns:a16="http://schemas.microsoft.com/office/drawing/2014/main" id="{0604147A-31C6-F841-B494-7235D86B7E5B}"/>
                </a:ext>
              </a:extLst>
            </p:cNvPr>
            <p:cNvGrpSpPr/>
            <p:nvPr/>
          </p:nvGrpSpPr>
          <p:grpSpPr>
            <a:xfrm>
              <a:off x="8751154" y="2003799"/>
              <a:ext cx="2300757" cy="509896"/>
              <a:chOff x="888096" y="1000203"/>
              <a:chExt cx="4259825" cy="944066"/>
            </a:xfrm>
          </p:grpSpPr>
          <p:sp>
            <p:nvSpPr>
              <p:cNvPr id="184" name="矩形 183">
                <a:extLst>
                  <a:ext uri="{FF2B5EF4-FFF2-40B4-BE49-F238E27FC236}">
                    <a16:creationId xmlns:a16="http://schemas.microsoft.com/office/drawing/2014/main" id="{53C9C885-A469-6441-B690-6C6B3BDEA8B2}"/>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5" name="椭圆 184">
                <a:extLst>
                  <a:ext uri="{FF2B5EF4-FFF2-40B4-BE49-F238E27FC236}">
                    <a16:creationId xmlns:a16="http://schemas.microsoft.com/office/drawing/2014/main" id="{6E6C7B4E-0167-0C4F-8740-A601761357A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a:extLst>
                  <a:ext uri="{FF2B5EF4-FFF2-40B4-BE49-F238E27FC236}">
                    <a16:creationId xmlns:a16="http://schemas.microsoft.com/office/drawing/2014/main" id="{0185D661-1437-BD4C-BAC5-0EFA192C2702}"/>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7" name="椭圆 186">
                <a:extLst>
                  <a:ext uri="{FF2B5EF4-FFF2-40B4-BE49-F238E27FC236}">
                    <a16:creationId xmlns:a16="http://schemas.microsoft.com/office/drawing/2014/main" id="{8D7EBB43-9E05-2D47-A0FE-7281CD4CF15C}"/>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a:extLst>
                  <a:ext uri="{FF2B5EF4-FFF2-40B4-BE49-F238E27FC236}">
                    <a16:creationId xmlns:a16="http://schemas.microsoft.com/office/drawing/2014/main" id="{79221FDB-8BEB-CB47-8A93-09306B3D699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5" name="组合 164">
              <a:extLst>
                <a:ext uri="{FF2B5EF4-FFF2-40B4-BE49-F238E27FC236}">
                  <a16:creationId xmlns:a16="http://schemas.microsoft.com/office/drawing/2014/main" id="{A4D1DB43-EBF0-504B-A7A9-C755153E078A}"/>
                </a:ext>
              </a:extLst>
            </p:cNvPr>
            <p:cNvGrpSpPr/>
            <p:nvPr/>
          </p:nvGrpSpPr>
          <p:grpSpPr>
            <a:xfrm>
              <a:off x="8755854" y="1435799"/>
              <a:ext cx="2300757" cy="509896"/>
              <a:chOff x="888096" y="1000203"/>
              <a:chExt cx="4259825" cy="944066"/>
            </a:xfrm>
          </p:grpSpPr>
          <p:sp>
            <p:nvSpPr>
              <p:cNvPr id="179" name="矩形 178">
                <a:extLst>
                  <a:ext uri="{FF2B5EF4-FFF2-40B4-BE49-F238E27FC236}">
                    <a16:creationId xmlns:a16="http://schemas.microsoft.com/office/drawing/2014/main" id="{25F79E82-36D5-E84C-9684-CF600E243C20}"/>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a:extLst>
                  <a:ext uri="{FF2B5EF4-FFF2-40B4-BE49-F238E27FC236}">
                    <a16:creationId xmlns:a16="http://schemas.microsoft.com/office/drawing/2014/main" id="{60544A6D-107D-8544-93EE-9BE274F276A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1" name="椭圆 180">
                <a:extLst>
                  <a:ext uri="{FF2B5EF4-FFF2-40B4-BE49-F238E27FC236}">
                    <a16:creationId xmlns:a16="http://schemas.microsoft.com/office/drawing/2014/main" id="{671827A6-EB7F-544E-A175-6F3636D00FE9}"/>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a:extLst>
                  <a:ext uri="{FF2B5EF4-FFF2-40B4-BE49-F238E27FC236}">
                    <a16:creationId xmlns:a16="http://schemas.microsoft.com/office/drawing/2014/main" id="{38EA1350-F57D-AD4C-95D5-A41621AF1E3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3" name="椭圆 182">
                <a:extLst>
                  <a:ext uri="{FF2B5EF4-FFF2-40B4-BE49-F238E27FC236}">
                    <a16:creationId xmlns:a16="http://schemas.microsoft.com/office/drawing/2014/main" id="{2E3CBC71-C6C5-6940-804C-D7726B80AF67}"/>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66" name="直接连接符 76">
              <a:extLst>
                <a:ext uri="{FF2B5EF4-FFF2-40B4-BE49-F238E27FC236}">
                  <a16:creationId xmlns:a16="http://schemas.microsoft.com/office/drawing/2014/main" id="{3EDF7077-0840-B445-91D0-0B23C8BF66A1}"/>
                </a:ext>
              </a:extLst>
            </p:cNvPr>
            <p:cNvCxnSpPr>
              <a:cxnSpLocks/>
            </p:cNvCxnSpPr>
            <p:nvPr/>
          </p:nvCxnSpPr>
          <p:spPr>
            <a:xfrm>
              <a:off x="8576573" y="1690912"/>
              <a:ext cx="508" cy="1109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78">
              <a:extLst>
                <a:ext uri="{FF2B5EF4-FFF2-40B4-BE49-F238E27FC236}">
                  <a16:creationId xmlns:a16="http://schemas.microsoft.com/office/drawing/2014/main" id="{D2189B86-C10B-B94A-873D-C74C99CD14A8}"/>
                </a:ext>
              </a:extLst>
            </p:cNvPr>
            <p:cNvCxnSpPr>
              <a:cxnSpLocks/>
              <a:endCxn id="174" idx="1"/>
            </p:cNvCxnSpPr>
            <p:nvPr/>
          </p:nvCxnSpPr>
          <p:spPr>
            <a:xfrm>
              <a:off x="8567771" y="2800247"/>
              <a:ext cx="204384" cy="20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79">
              <a:extLst>
                <a:ext uri="{FF2B5EF4-FFF2-40B4-BE49-F238E27FC236}">
                  <a16:creationId xmlns:a16="http://schemas.microsoft.com/office/drawing/2014/main" id="{BBD47C0F-6B1A-524C-A7FA-F0AF49EB9328}"/>
                </a:ext>
              </a:extLst>
            </p:cNvPr>
            <p:cNvCxnSpPr>
              <a:cxnSpLocks/>
              <a:endCxn id="179" idx="1"/>
            </p:cNvCxnSpPr>
            <p:nvPr/>
          </p:nvCxnSpPr>
          <p:spPr>
            <a:xfrm>
              <a:off x="8574866" y="1695841"/>
              <a:ext cx="1934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88">
              <a:extLst>
                <a:ext uri="{FF2B5EF4-FFF2-40B4-BE49-F238E27FC236}">
                  <a16:creationId xmlns:a16="http://schemas.microsoft.com/office/drawing/2014/main" id="{47DC6BBD-E61B-1347-84F1-D004BE1C4715}"/>
                </a:ext>
              </a:extLst>
            </p:cNvPr>
            <p:cNvCxnSpPr>
              <a:cxnSpLocks/>
            </p:cNvCxnSpPr>
            <p:nvPr/>
          </p:nvCxnSpPr>
          <p:spPr>
            <a:xfrm>
              <a:off x="8567771" y="2289518"/>
              <a:ext cx="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0" name="矩形 169">
              <a:extLst>
                <a:ext uri="{FF2B5EF4-FFF2-40B4-BE49-F238E27FC236}">
                  <a16:creationId xmlns:a16="http://schemas.microsoft.com/office/drawing/2014/main" id="{7AE57073-F375-A749-8FC7-55B382549022}"/>
                </a:ext>
              </a:extLst>
            </p:cNvPr>
            <p:cNvSpPr/>
            <p:nvPr/>
          </p:nvSpPr>
          <p:spPr>
            <a:xfrm>
              <a:off x="9045163" y="2073290"/>
              <a:ext cx="1722138" cy="369332"/>
            </a:xfrm>
            <a:prstGeom prst="rect">
              <a:avLst/>
            </a:prstGeom>
          </p:spPr>
          <p:txBody>
            <a:bodyPr wrap="none">
              <a:spAutoFit/>
            </a:bodyPr>
            <a:lstStyle/>
            <a:p>
              <a:r>
                <a:rPr lang="en-US" altLang="zh-CN" dirty="0"/>
                <a:t>Random Forest</a:t>
              </a:r>
              <a:endParaRPr lang="zh-CN" altLang="en-US" dirty="0"/>
            </a:p>
          </p:txBody>
        </p:sp>
        <p:sp>
          <p:nvSpPr>
            <p:cNvPr id="171" name="矩形 170">
              <a:extLst>
                <a:ext uri="{FF2B5EF4-FFF2-40B4-BE49-F238E27FC236}">
                  <a16:creationId xmlns:a16="http://schemas.microsoft.com/office/drawing/2014/main" id="{1F6C9147-01D9-2547-8089-F8F9CDDECD62}"/>
                </a:ext>
              </a:extLst>
            </p:cNvPr>
            <p:cNvSpPr/>
            <p:nvPr/>
          </p:nvSpPr>
          <p:spPr>
            <a:xfrm>
              <a:off x="9141760" y="1511175"/>
              <a:ext cx="1528945" cy="369332"/>
            </a:xfrm>
            <a:prstGeom prst="rect">
              <a:avLst/>
            </a:prstGeom>
          </p:spPr>
          <p:txBody>
            <a:bodyPr wrap="none">
              <a:spAutoFit/>
            </a:bodyPr>
            <a:lstStyle/>
            <a:p>
              <a:r>
                <a:rPr lang="en-US" altLang="zh-CN" dirty="0"/>
                <a:t>Decision Tree</a:t>
              </a:r>
              <a:endParaRPr lang="zh-CN" altLang="en-US" dirty="0"/>
            </a:p>
          </p:txBody>
        </p:sp>
        <p:grpSp>
          <p:nvGrpSpPr>
            <p:cNvPr id="172" name="组合 171">
              <a:extLst>
                <a:ext uri="{FF2B5EF4-FFF2-40B4-BE49-F238E27FC236}">
                  <a16:creationId xmlns:a16="http://schemas.microsoft.com/office/drawing/2014/main" id="{25E183BB-5E35-994B-9029-7BEB0D7E44B6}"/>
                </a:ext>
              </a:extLst>
            </p:cNvPr>
            <p:cNvGrpSpPr/>
            <p:nvPr/>
          </p:nvGrpSpPr>
          <p:grpSpPr>
            <a:xfrm>
              <a:off x="8759663" y="2542303"/>
              <a:ext cx="2300757" cy="509896"/>
              <a:chOff x="888096" y="1000203"/>
              <a:chExt cx="4259825" cy="944066"/>
            </a:xfrm>
          </p:grpSpPr>
          <p:sp>
            <p:nvSpPr>
              <p:cNvPr id="174" name="矩形 173">
                <a:extLst>
                  <a:ext uri="{FF2B5EF4-FFF2-40B4-BE49-F238E27FC236}">
                    <a16:creationId xmlns:a16="http://schemas.microsoft.com/office/drawing/2014/main" id="{47F0593F-4AA4-894D-9309-6495B5BC448F}"/>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5" name="椭圆 174">
                <a:extLst>
                  <a:ext uri="{FF2B5EF4-FFF2-40B4-BE49-F238E27FC236}">
                    <a16:creationId xmlns:a16="http://schemas.microsoft.com/office/drawing/2014/main" id="{6F5EA196-404B-1344-BA28-570E1DA6F5F8}"/>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a:extLst>
                  <a:ext uri="{FF2B5EF4-FFF2-40B4-BE49-F238E27FC236}">
                    <a16:creationId xmlns:a16="http://schemas.microsoft.com/office/drawing/2014/main" id="{402AF2D3-FCE6-0149-99A2-9F14F2BAA307}"/>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7" name="椭圆 176">
                <a:extLst>
                  <a:ext uri="{FF2B5EF4-FFF2-40B4-BE49-F238E27FC236}">
                    <a16:creationId xmlns:a16="http://schemas.microsoft.com/office/drawing/2014/main" id="{F3BD069B-DD3C-D048-992D-D1C4D4EE1D5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a:extLst>
                  <a:ext uri="{FF2B5EF4-FFF2-40B4-BE49-F238E27FC236}">
                    <a16:creationId xmlns:a16="http://schemas.microsoft.com/office/drawing/2014/main" id="{80210C8C-7CF2-084C-AF7F-8B125235082D}"/>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73" name="矩形 172">
              <a:extLst>
                <a:ext uri="{FF2B5EF4-FFF2-40B4-BE49-F238E27FC236}">
                  <a16:creationId xmlns:a16="http://schemas.microsoft.com/office/drawing/2014/main" id="{4C7C11B9-D030-DC4D-BB22-06932E48A589}"/>
                </a:ext>
              </a:extLst>
            </p:cNvPr>
            <p:cNvSpPr/>
            <p:nvPr/>
          </p:nvSpPr>
          <p:spPr>
            <a:xfrm>
              <a:off x="9369855" y="2608297"/>
              <a:ext cx="1055738" cy="369332"/>
            </a:xfrm>
            <a:prstGeom prst="rect">
              <a:avLst/>
            </a:prstGeom>
          </p:spPr>
          <p:txBody>
            <a:bodyPr wrap="none">
              <a:spAutoFit/>
            </a:bodyPr>
            <a:lstStyle/>
            <a:p>
              <a:r>
                <a:rPr lang="en-US" altLang="zh-CN" dirty="0" err="1"/>
                <a:t>XGBoost</a:t>
              </a:r>
              <a:endParaRPr lang="zh-CN" altLang="en-US" dirty="0"/>
            </a:p>
          </p:txBody>
        </p:sp>
      </p:grpSp>
      <p:cxnSp>
        <p:nvCxnSpPr>
          <p:cNvPr id="189" name="直接连接符 79">
            <a:extLst>
              <a:ext uri="{FF2B5EF4-FFF2-40B4-BE49-F238E27FC236}">
                <a16:creationId xmlns:a16="http://schemas.microsoft.com/office/drawing/2014/main" id="{9947B373-9B17-8849-B1EE-39F33D53CF08}"/>
              </a:ext>
            </a:extLst>
          </p:cNvPr>
          <p:cNvCxnSpPr>
            <a:cxnSpLocks/>
            <a:stCxn id="25" idx="3"/>
            <a:endCxn id="184" idx="1"/>
          </p:cNvCxnSpPr>
          <p:nvPr/>
        </p:nvCxnSpPr>
        <p:spPr>
          <a:xfrm flipV="1">
            <a:off x="8356541" y="5021746"/>
            <a:ext cx="432498" cy="2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8" name="椭圆 2">
            <a:extLst>
              <a:ext uri="{FF2B5EF4-FFF2-40B4-BE49-F238E27FC236}">
                <a16:creationId xmlns:a16="http://schemas.microsoft.com/office/drawing/2014/main" id="{30773A7B-9E6D-40AD-BD12-855EB09E2D7E}"/>
              </a:ext>
            </a:extLst>
          </p:cNvPr>
          <p:cNvSpPr/>
          <p:nvPr/>
        </p:nvSpPr>
        <p:spPr>
          <a:xfrm>
            <a:off x="2438411"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67266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8" name="组合 67"/>
          <p:cNvGrpSpPr/>
          <p:nvPr/>
        </p:nvGrpSpPr>
        <p:grpSpPr>
          <a:xfrm>
            <a:off x="4556575" y="1093399"/>
            <a:ext cx="2300757" cy="1589432"/>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0" name="组合 79"/>
          <p:cNvGrpSpPr/>
          <p:nvPr/>
        </p:nvGrpSpPr>
        <p:grpSpPr>
          <a:xfrm>
            <a:off x="1907479"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6" name="组合 85"/>
          <p:cNvGrpSpPr/>
          <p:nvPr/>
        </p:nvGrpSpPr>
        <p:grpSpPr>
          <a:xfrm>
            <a:off x="6176434" y="4038186"/>
            <a:ext cx="2300757" cy="1589432"/>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2" name="组合 91"/>
          <p:cNvGrpSpPr/>
          <p:nvPr/>
        </p:nvGrpSpPr>
        <p:grpSpPr>
          <a:xfrm>
            <a:off x="8819967" y="1093399"/>
            <a:ext cx="2300757" cy="1589432"/>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8" name="矩形 97"/>
          <p:cNvSpPr/>
          <p:nvPr/>
        </p:nvSpPr>
        <p:spPr>
          <a:xfrm>
            <a:off x="766104" y="1215813"/>
            <a:ext cx="1620957" cy="307777"/>
          </a:xfrm>
          <a:prstGeom prst="rect">
            <a:avLst/>
          </a:prstGeom>
        </p:spPr>
        <p:txBody>
          <a:bodyPr wrap="square">
            <a:spAutoFit/>
          </a:bodyPr>
          <a:lstStyle/>
          <a:p>
            <a:r>
              <a:rPr lang="en-US" altLang="zh-CN" sz="1400" b="1" dirty="0"/>
              <a:t>Split the Data</a:t>
            </a:r>
            <a:endParaRPr lang="zh-CN" altLang="en-US" sz="1400" b="1" dirty="0"/>
          </a:p>
        </p:txBody>
      </p:sp>
      <p:sp>
        <p:nvSpPr>
          <p:cNvPr id="99" name="矩形 98"/>
          <p:cNvSpPr/>
          <p:nvPr/>
        </p:nvSpPr>
        <p:spPr>
          <a:xfrm>
            <a:off x="294144" y="1525890"/>
            <a:ext cx="2188812" cy="625171"/>
          </a:xfrm>
          <a:prstGeom prst="rect">
            <a:avLst/>
          </a:prstGeom>
        </p:spPr>
        <p:txBody>
          <a:bodyPr wrap="square">
            <a:spAutoFit/>
          </a:bodyPr>
          <a:lstStyle/>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70% into training set</a:t>
            </a:r>
          </a:p>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30% into test set</a:t>
            </a:r>
            <a:endParaRPr lang="zh-CN" altLang="en-US" sz="1400" dirty="0">
              <a:solidFill>
                <a:schemeClr val="bg1">
                  <a:lumMod val="50000"/>
                </a:schemeClr>
              </a:solidFill>
              <a:latin typeface="微软雅黑" charset="0"/>
              <a:ea typeface="微软雅黑" charset="0"/>
            </a:endParaRPr>
          </a:p>
        </p:txBody>
      </p:sp>
      <p:sp>
        <p:nvSpPr>
          <p:cNvPr id="103" name="矩形 102"/>
          <p:cNvSpPr/>
          <p:nvPr/>
        </p:nvSpPr>
        <p:spPr>
          <a:xfrm>
            <a:off x="4548417" y="1453267"/>
            <a:ext cx="3235215" cy="905248"/>
          </a:xfrm>
          <a:prstGeom prst="rect">
            <a:avLst/>
          </a:prstGeom>
        </p:spPr>
        <p:txBody>
          <a:bodyPr wrap="square">
            <a:spAutoFit/>
          </a:bodyPr>
          <a:lstStyle/>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Cross Validation</a:t>
            </a:r>
          </a:p>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5-Fold</a:t>
            </a:r>
          </a:p>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Grid Search Parameters</a:t>
            </a:r>
          </a:p>
        </p:txBody>
      </p:sp>
      <p:sp>
        <p:nvSpPr>
          <p:cNvPr id="104" name="矩形 103"/>
          <p:cNvSpPr/>
          <p:nvPr/>
        </p:nvSpPr>
        <p:spPr>
          <a:xfrm>
            <a:off x="8892784" y="1215813"/>
            <a:ext cx="1897379" cy="307777"/>
          </a:xfrm>
          <a:prstGeom prst="rect">
            <a:avLst/>
          </a:prstGeom>
        </p:spPr>
        <p:txBody>
          <a:bodyPr wrap="none">
            <a:spAutoFit/>
          </a:bodyPr>
          <a:lstStyle/>
          <a:p>
            <a:r>
              <a:rPr lang="en-US" altLang="zh-CN" sz="1400" b="1" dirty="0"/>
              <a:t>Evaluate on test set</a:t>
            </a:r>
            <a:endParaRPr lang="zh-CN" altLang="en-US" sz="1400" b="1" dirty="0"/>
          </a:p>
        </p:txBody>
      </p:sp>
      <p:sp>
        <p:nvSpPr>
          <p:cNvPr id="105" name="矩形 104"/>
          <p:cNvSpPr/>
          <p:nvPr/>
        </p:nvSpPr>
        <p:spPr>
          <a:xfrm>
            <a:off x="8788400" y="1539060"/>
            <a:ext cx="2771256" cy="905248"/>
          </a:xfrm>
          <a:prstGeom prst="rect">
            <a:avLst/>
          </a:prstGeom>
        </p:spPr>
        <p:txBody>
          <a:bodyPr wrap="square">
            <a:spAutoFit/>
          </a:bodyPr>
          <a:lstStyle/>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Evaluate the predicting performance on test set</a:t>
            </a:r>
          </a:p>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Focus on the accuracy</a:t>
            </a:r>
          </a:p>
        </p:txBody>
      </p:sp>
      <p:sp>
        <p:nvSpPr>
          <p:cNvPr id="106" name="矩形 105"/>
          <p:cNvSpPr/>
          <p:nvPr/>
        </p:nvSpPr>
        <p:spPr>
          <a:xfrm>
            <a:off x="1887514" y="4158503"/>
            <a:ext cx="2320059" cy="307777"/>
          </a:xfrm>
          <a:prstGeom prst="rect">
            <a:avLst/>
          </a:prstGeom>
        </p:spPr>
        <p:txBody>
          <a:bodyPr wrap="none">
            <a:spAutoFit/>
          </a:bodyPr>
          <a:lstStyle/>
          <a:p>
            <a:r>
              <a:rPr lang="en-US" altLang="zh-CN" sz="1400" b="1" dirty="0"/>
              <a:t> Build Tree-Based Models</a:t>
            </a:r>
            <a:endParaRPr lang="zh-CN" altLang="en-US" sz="1400" b="1" dirty="0"/>
          </a:p>
        </p:txBody>
      </p:sp>
      <p:sp>
        <p:nvSpPr>
          <p:cNvPr id="108" name="矩形 107"/>
          <p:cNvSpPr/>
          <p:nvPr/>
        </p:nvSpPr>
        <p:spPr>
          <a:xfrm>
            <a:off x="6176293" y="4136048"/>
            <a:ext cx="2403222" cy="307777"/>
          </a:xfrm>
          <a:prstGeom prst="rect">
            <a:avLst/>
          </a:prstGeom>
        </p:spPr>
        <p:txBody>
          <a:bodyPr wrap="none">
            <a:spAutoFit/>
          </a:bodyPr>
          <a:lstStyle/>
          <a:p>
            <a:r>
              <a:rPr lang="en-US" altLang="zh-CN" sz="1400" b="1" dirty="0"/>
              <a:t>Choose Best Combination </a:t>
            </a:r>
            <a:endParaRPr lang="zh-CN" altLang="en-US" sz="1400" b="1" dirty="0"/>
          </a:p>
        </p:txBody>
      </p:sp>
      <p:sp>
        <p:nvSpPr>
          <p:cNvPr id="101" name="矩形 100">
            <a:extLst>
              <a:ext uri="{FF2B5EF4-FFF2-40B4-BE49-F238E27FC236}">
                <a16:creationId xmlns:a16="http://schemas.microsoft.com/office/drawing/2014/main" id="{0252717E-CABF-4E43-86FB-122BDE5478FC}"/>
              </a:ext>
            </a:extLst>
          </p:cNvPr>
          <p:cNvSpPr/>
          <p:nvPr/>
        </p:nvSpPr>
        <p:spPr>
          <a:xfrm>
            <a:off x="0" y="60523"/>
            <a:ext cx="2424831" cy="307777"/>
          </a:xfrm>
          <a:prstGeom prst="rect">
            <a:avLst/>
          </a:prstGeom>
        </p:spPr>
        <p:txBody>
          <a:bodyPr wrap="none">
            <a:spAutoFit/>
          </a:bodyPr>
          <a:lstStyle/>
          <a:p>
            <a:r>
              <a:rPr lang="en-US" altLang="zh-CN" sz="1400" dirty="0"/>
              <a:t>PART FOUR </a:t>
            </a:r>
            <a:r>
              <a:rPr lang="en-US" altLang="zh-CN" sz="1400" b="1" dirty="0"/>
              <a:t>Baseline Model</a:t>
            </a:r>
            <a:endParaRPr lang="zh-CN" altLang="en-US" sz="1400" b="1" dirty="0"/>
          </a:p>
        </p:txBody>
      </p:sp>
      <p:sp>
        <p:nvSpPr>
          <p:cNvPr id="110" name="矩形 109">
            <a:extLst>
              <a:ext uri="{FF2B5EF4-FFF2-40B4-BE49-F238E27FC236}">
                <a16:creationId xmlns:a16="http://schemas.microsoft.com/office/drawing/2014/main" id="{FF3F1EC5-EFE7-9243-96B5-0E8D7E78C771}"/>
              </a:ext>
            </a:extLst>
          </p:cNvPr>
          <p:cNvSpPr/>
          <p:nvPr/>
        </p:nvSpPr>
        <p:spPr>
          <a:xfrm>
            <a:off x="292602" y="422810"/>
            <a:ext cx="6419771" cy="369332"/>
          </a:xfrm>
          <a:prstGeom prst="rect">
            <a:avLst/>
          </a:prstGeom>
        </p:spPr>
        <p:txBody>
          <a:bodyPr wrap="none">
            <a:spAutoFit/>
          </a:bodyPr>
          <a:lstStyle/>
          <a:p>
            <a:r>
              <a:rPr lang="en-US" altLang="zh-CN" b="1" dirty="0"/>
              <a:t>For both the Count Vectorized dataset and TF-IDF dataset</a:t>
            </a:r>
          </a:p>
        </p:txBody>
      </p:sp>
      <p:sp>
        <p:nvSpPr>
          <p:cNvPr id="113" name="矩形 112">
            <a:extLst>
              <a:ext uri="{FF2B5EF4-FFF2-40B4-BE49-F238E27FC236}">
                <a16:creationId xmlns:a16="http://schemas.microsoft.com/office/drawing/2014/main" id="{5461948B-565F-EC49-AC39-1940FD3BDC6E}"/>
              </a:ext>
            </a:extLst>
          </p:cNvPr>
          <p:cNvSpPr/>
          <p:nvPr/>
        </p:nvSpPr>
        <p:spPr>
          <a:xfrm>
            <a:off x="1959643" y="4439815"/>
            <a:ext cx="2188812" cy="905248"/>
          </a:xfrm>
          <a:prstGeom prst="rect">
            <a:avLst/>
          </a:prstGeom>
        </p:spPr>
        <p:txBody>
          <a:bodyPr wrap="square">
            <a:spAutoFit/>
          </a:bodyPr>
          <a:lstStyle/>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Decision Tree</a:t>
            </a:r>
          </a:p>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Random Forest</a:t>
            </a:r>
          </a:p>
          <a:p>
            <a:pPr marL="171450" lvl="0" indent="-171450">
              <a:lnSpc>
                <a:spcPct val="130000"/>
              </a:lnSpc>
              <a:buFont typeface="Arial" panose="020B0604020202020204" pitchFamily="34" charset="0"/>
              <a:buChar char="•"/>
            </a:pPr>
            <a:r>
              <a:rPr lang="en-US" altLang="zh-CN" sz="1400" dirty="0" err="1">
                <a:solidFill>
                  <a:schemeClr val="bg1">
                    <a:lumMod val="50000"/>
                  </a:schemeClr>
                </a:solidFill>
                <a:latin typeface="微软雅黑" charset="0"/>
                <a:ea typeface="微软雅黑" charset="0"/>
              </a:rPr>
              <a:t>XGBoost</a:t>
            </a:r>
            <a:endParaRPr lang="zh-CN" altLang="en-US" sz="1400" dirty="0">
              <a:solidFill>
                <a:schemeClr val="bg1">
                  <a:lumMod val="50000"/>
                </a:schemeClr>
              </a:solidFill>
              <a:latin typeface="微软雅黑" charset="0"/>
              <a:ea typeface="微软雅黑" charset="0"/>
            </a:endParaRPr>
          </a:p>
        </p:txBody>
      </p:sp>
      <p:sp>
        <p:nvSpPr>
          <p:cNvPr id="114" name="矩形 113">
            <a:extLst>
              <a:ext uri="{FF2B5EF4-FFF2-40B4-BE49-F238E27FC236}">
                <a16:creationId xmlns:a16="http://schemas.microsoft.com/office/drawing/2014/main" id="{4878AE21-2671-864F-BD25-05EE656A3428}"/>
              </a:ext>
            </a:extLst>
          </p:cNvPr>
          <p:cNvSpPr/>
          <p:nvPr/>
        </p:nvSpPr>
        <p:spPr>
          <a:xfrm>
            <a:off x="4560816" y="1157774"/>
            <a:ext cx="2256965" cy="307777"/>
          </a:xfrm>
          <a:prstGeom prst="rect">
            <a:avLst/>
          </a:prstGeom>
        </p:spPr>
        <p:txBody>
          <a:bodyPr wrap="none">
            <a:spAutoFit/>
          </a:bodyPr>
          <a:lstStyle/>
          <a:p>
            <a:r>
              <a:rPr lang="en-US" altLang="zh-CN" sz="1400" b="1" dirty="0"/>
              <a:t> Hyperparameter Tuning</a:t>
            </a:r>
            <a:endParaRPr lang="zh-CN" altLang="en-US" sz="1400" b="1" dirty="0"/>
          </a:p>
        </p:txBody>
      </p:sp>
      <p:sp>
        <p:nvSpPr>
          <p:cNvPr id="116" name="矩形 115">
            <a:extLst>
              <a:ext uri="{FF2B5EF4-FFF2-40B4-BE49-F238E27FC236}">
                <a16:creationId xmlns:a16="http://schemas.microsoft.com/office/drawing/2014/main" id="{550F669D-272D-FC4A-8197-E50C48A6AFC5}"/>
              </a:ext>
            </a:extLst>
          </p:cNvPr>
          <p:cNvSpPr/>
          <p:nvPr/>
        </p:nvSpPr>
        <p:spPr>
          <a:xfrm>
            <a:off x="6231288" y="4376370"/>
            <a:ext cx="2183431" cy="1185324"/>
          </a:xfrm>
          <a:prstGeom prst="rect">
            <a:avLst/>
          </a:prstGeom>
        </p:spPr>
        <p:txBody>
          <a:bodyPr wrap="square">
            <a:spAutoFit/>
          </a:bodyPr>
          <a:lstStyle/>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Best Hyperparameter for 3 models</a:t>
            </a:r>
          </a:p>
          <a:p>
            <a:pPr marL="171450" lvl="0" indent="-171450">
              <a:lnSpc>
                <a:spcPct val="130000"/>
              </a:lnSpc>
              <a:buFont typeface="Arial" panose="020B0604020202020204" pitchFamily="34" charset="0"/>
              <a:buChar char="•"/>
            </a:pPr>
            <a:r>
              <a:rPr lang="en-US" altLang="zh-CN" sz="1400" dirty="0">
                <a:solidFill>
                  <a:schemeClr val="bg1">
                    <a:lumMod val="50000"/>
                  </a:schemeClr>
                </a:solidFill>
                <a:latin typeface="微软雅黑" charset="0"/>
                <a:ea typeface="微软雅黑" charset="0"/>
              </a:rPr>
              <a:t>Based on the cross-validation accuracy </a:t>
            </a:r>
          </a:p>
        </p:txBody>
      </p:sp>
      <p:sp>
        <p:nvSpPr>
          <p:cNvPr id="100" name="椭圆 2">
            <a:extLst>
              <a:ext uri="{FF2B5EF4-FFF2-40B4-BE49-F238E27FC236}">
                <a16:creationId xmlns:a16="http://schemas.microsoft.com/office/drawing/2014/main" id="{C482E69C-44E3-4872-BD4A-6EAC1A99DA07}"/>
              </a:ext>
            </a:extLst>
          </p:cNvPr>
          <p:cNvSpPr/>
          <p:nvPr/>
        </p:nvSpPr>
        <p:spPr>
          <a:xfrm>
            <a:off x="2438411"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6134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图表 14"/>
          <p:cNvGraphicFramePr/>
          <p:nvPr>
            <p:extLst>
              <p:ext uri="{D42A27DB-BD31-4B8C-83A1-F6EECF244321}">
                <p14:modId xmlns:p14="http://schemas.microsoft.com/office/powerpoint/2010/main" val="4032678382"/>
              </p:ext>
            </p:extLst>
          </p:nvPr>
        </p:nvGraphicFramePr>
        <p:xfrm>
          <a:off x="432486" y="766119"/>
          <a:ext cx="8587946" cy="5358556"/>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AA9DA124-464F-B04C-9C7F-7D8170A80DD2}"/>
              </a:ext>
            </a:extLst>
          </p:cNvPr>
          <p:cNvSpPr txBox="1"/>
          <p:nvPr/>
        </p:nvSpPr>
        <p:spPr>
          <a:xfrm>
            <a:off x="6626578" y="1083733"/>
            <a:ext cx="184731" cy="369332"/>
          </a:xfrm>
          <a:prstGeom prst="rect">
            <a:avLst/>
          </a:prstGeom>
          <a:noFill/>
        </p:spPr>
        <p:txBody>
          <a:bodyPr wrap="none" rtlCol="0">
            <a:spAutoFit/>
          </a:bodyPr>
          <a:lstStyle/>
          <a:p>
            <a:endParaRPr kumimoji="1" lang="zh-CN" altLang="en-US" dirty="0"/>
          </a:p>
        </p:txBody>
      </p:sp>
      <p:sp>
        <p:nvSpPr>
          <p:cNvPr id="17" name="矩形 16">
            <a:extLst>
              <a:ext uri="{FF2B5EF4-FFF2-40B4-BE49-F238E27FC236}">
                <a16:creationId xmlns:a16="http://schemas.microsoft.com/office/drawing/2014/main" id="{C62E64BF-FA2A-804E-9E8C-AB5EA8972336}"/>
              </a:ext>
            </a:extLst>
          </p:cNvPr>
          <p:cNvSpPr/>
          <p:nvPr/>
        </p:nvSpPr>
        <p:spPr>
          <a:xfrm>
            <a:off x="0" y="60523"/>
            <a:ext cx="2424831" cy="307777"/>
          </a:xfrm>
          <a:prstGeom prst="rect">
            <a:avLst/>
          </a:prstGeom>
        </p:spPr>
        <p:txBody>
          <a:bodyPr wrap="none">
            <a:spAutoFit/>
          </a:bodyPr>
          <a:lstStyle/>
          <a:p>
            <a:r>
              <a:rPr lang="en-US" altLang="zh-CN" sz="1400" dirty="0"/>
              <a:t>PART FOUR </a:t>
            </a:r>
            <a:r>
              <a:rPr lang="en-US" altLang="zh-CN" sz="1400" b="1" dirty="0"/>
              <a:t>Baseline Model</a:t>
            </a:r>
            <a:endParaRPr lang="zh-CN" altLang="en-US" sz="1400" b="1" dirty="0"/>
          </a:p>
        </p:txBody>
      </p:sp>
      <p:sp>
        <p:nvSpPr>
          <p:cNvPr id="3" name="矩形 2">
            <a:extLst>
              <a:ext uri="{FF2B5EF4-FFF2-40B4-BE49-F238E27FC236}">
                <a16:creationId xmlns:a16="http://schemas.microsoft.com/office/drawing/2014/main" id="{448069B8-4CF3-6341-BF43-8E7FA5DBD2FA}"/>
              </a:ext>
            </a:extLst>
          </p:cNvPr>
          <p:cNvSpPr/>
          <p:nvPr/>
        </p:nvSpPr>
        <p:spPr>
          <a:xfrm>
            <a:off x="7141069" y="3429000"/>
            <a:ext cx="641131" cy="219403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B84AE745-19BA-9247-8A99-FB3EFAE32BDD}"/>
              </a:ext>
            </a:extLst>
          </p:cNvPr>
          <p:cNvSpPr/>
          <p:nvPr/>
        </p:nvSpPr>
        <p:spPr>
          <a:xfrm>
            <a:off x="2286000" y="1717589"/>
            <a:ext cx="827902" cy="1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a:extLst>
              <a:ext uri="{FF2B5EF4-FFF2-40B4-BE49-F238E27FC236}">
                <a16:creationId xmlns:a16="http://schemas.microsoft.com/office/drawing/2014/main" id="{465F66DD-806C-0F4C-BFAC-FEB6B24FBC6A}"/>
              </a:ext>
            </a:extLst>
          </p:cNvPr>
          <p:cNvSpPr/>
          <p:nvPr/>
        </p:nvSpPr>
        <p:spPr>
          <a:xfrm>
            <a:off x="2286000" y="1705232"/>
            <a:ext cx="741405" cy="404066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1F5FF131-CD1C-4F47-837D-0BE91E9BF246}"/>
              </a:ext>
            </a:extLst>
          </p:cNvPr>
          <p:cNvSpPr/>
          <p:nvPr/>
        </p:nvSpPr>
        <p:spPr>
          <a:xfrm>
            <a:off x="778551" y="6124675"/>
            <a:ext cx="7895816" cy="369332"/>
          </a:xfrm>
          <a:prstGeom prst="rect">
            <a:avLst/>
          </a:prstGeom>
        </p:spPr>
        <p:txBody>
          <a:bodyPr wrap="none">
            <a:spAutoFit/>
          </a:bodyPr>
          <a:lstStyle/>
          <a:p>
            <a:r>
              <a:rPr lang="en-US" altLang="zh-CN" b="1" dirty="0"/>
              <a:t>So, we will use </a:t>
            </a:r>
            <a:r>
              <a:rPr lang="en-US" altLang="zh-CN" b="1" dirty="0" err="1"/>
              <a:t>CountVectorize</a:t>
            </a:r>
            <a:r>
              <a:rPr lang="en-US" altLang="zh-CN" b="1" dirty="0"/>
              <a:t> &gt;&gt; </a:t>
            </a:r>
            <a:r>
              <a:rPr lang="en-US" altLang="zh-CN" b="1" dirty="0" err="1"/>
              <a:t>XGBoost</a:t>
            </a:r>
            <a:r>
              <a:rPr lang="en-US" altLang="zh-CN" b="1" dirty="0"/>
              <a:t> pipeline to do self-training </a:t>
            </a:r>
          </a:p>
        </p:txBody>
      </p:sp>
      <p:sp>
        <p:nvSpPr>
          <p:cNvPr id="9" name="椭圆 2">
            <a:extLst>
              <a:ext uri="{FF2B5EF4-FFF2-40B4-BE49-F238E27FC236}">
                <a16:creationId xmlns:a16="http://schemas.microsoft.com/office/drawing/2014/main" id="{B8202572-9F18-4EE4-AA58-A6D5288953E3}"/>
              </a:ext>
            </a:extLst>
          </p:cNvPr>
          <p:cNvSpPr/>
          <p:nvPr/>
        </p:nvSpPr>
        <p:spPr>
          <a:xfrm>
            <a:off x="2438411"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0699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0"/>
                                        </p:tgtEl>
                                        <p:attrNameLst>
                                          <p:attrName>ppt_y</p:attrName>
                                        </p:attrNameLst>
                                      </p:cBhvr>
                                      <p:tavLst>
                                        <p:tav tm="0">
                                          <p:val>
                                            <p:strVal val="#ppt_y"/>
                                          </p:val>
                                        </p:tav>
                                        <p:tav tm="100000">
                                          <p:val>
                                            <p:strVal val="#ppt_y"/>
                                          </p:val>
                                        </p:tav>
                                      </p:tavLst>
                                    </p:anim>
                                    <p:anim calcmode="lin" valueType="num">
                                      <p:cBhvr>
                                        <p:cTn id="1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506704"/>
            <a:ext cx="3602146" cy="593752"/>
          </a:xfrm>
          <a:prstGeom prst="rect">
            <a:avLst/>
          </a:prstGeom>
          <a:noFill/>
        </p:spPr>
        <p:txBody>
          <a:bodyPr wrap="square" rtlCol="0">
            <a:spAutoFit/>
          </a:bodyPr>
          <a:lstStyle/>
          <a:p>
            <a:pPr algn="ctr" defTabSz="609585">
              <a:lnSpc>
                <a:spcPct val="130000"/>
              </a:lnSpc>
            </a:pPr>
            <a:r>
              <a:rPr lang="en-US" altLang="zh-CN" sz="2800" dirty="0">
                <a:latin typeface="+mj-lt"/>
                <a:ea typeface="微软雅黑" charset="0"/>
              </a:rPr>
              <a:t>PART</a:t>
            </a:r>
            <a:r>
              <a:rPr lang="zh-CN" altLang="en-US" sz="2800" dirty="0">
                <a:latin typeface="+mj-lt"/>
                <a:ea typeface="微软雅黑" charset="0"/>
              </a:rPr>
              <a:t> </a:t>
            </a:r>
            <a:r>
              <a:rPr lang="en-US" altLang="zh-CN" sz="2800" dirty="0">
                <a:latin typeface="+mj-lt"/>
                <a:ea typeface="微软雅黑" charset="0"/>
              </a:rPr>
              <a:t>FIVE</a:t>
            </a:r>
            <a:endParaRPr lang="zh-CN" altLang="en-US" sz="2800" dirty="0">
              <a:latin typeface="+mj-lt"/>
              <a:ea typeface="微软雅黑" charset="0"/>
            </a:endParaRPr>
          </a:p>
        </p:txBody>
      </p:sp>
      <p:sp>
        <p:nvSpPr>
          <p:cNvPr id="3" name="文本框 2"/>
          <p:cNvSpPr txBox="1"/>
          <p:nvPr/>
        </p:nvSpPr>
        <p:spPr>
          <a:xfrm>
            <a:off x="2332216" y="2478552"/>
            <a:ext cx="7527568" cy="1166794"/>
          </a:xfrm>
          <a:prstGeom prst="rect">
            <a:avLst/>
          </a:prstGeom>
          <a:noFill/>
        </p:spPr>
        <p:txBody>
          <a:bodyPr wrap="square" rtlCol="0">
            <a:spAutoFit/>
          </a:bodyPr>
          <a:lstStyle/>
          <a:p>
            <a:pPr algn="ctr" defTabSz="609585">
              <a:lnSpc>
                <a:spcPct val="130000"/>
              </a:lnSpc>
            </a:pPr>
            <a:r>
              <a:rPr lang="en-US" altLang="zh-CN" sz="6000" b="1" dirty="0">
                <a:ea typeface="微软雅黑" charset="0"/>
              </a:rPr>
              <a:t>Self-training</a:t>
            </a:r>
            <a:endParaRPr lang="zh-CN" altLang="en-US" sz="6000" b="1" dirty="0">
              <a:ea typeface="微软雅黑" charset="0"/>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6022692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625658F-418C-42E9-BD4C-4976C729253A}"/>
              </a:ext>
            </a:extLst>
          </p:cNvPr>
          <p:cNvSpPr/>
          <p:nvPr/>
        </p:nvSpPr>
        <p:spPr>
          <a:xfrm>
            <a:off x="0" y="60523"/>
            <a:ext cx="2106731" cy="307777"/>
          </a:xfrm>
          <a:prstGeom prst="rect">
            <a:avLst/>
          </a:prstGeom>
        </p:spPr>
        <p:txBody>
          <a:bodyPr wrap="none">
            <a:spAutoFit/>
          </a:bodyPr>
          <a:lstStyle/>
          <a:p>
            <a:r>
              <a:rPr lang="en-US" altLang="zh-CN" sz="1400" dirty="0"/>
              <a:t>PART FIVE </a:t>
            </a:r>
            <a:r>
              <a:rPr lang="en-US" altLang="zh-CN" sz="1400" b="1" dirty="0"/>
              <a:t>Self-Training</a:t>
            </a:r>
            <a:endParaRPr lang="zh-CN" altLang="en-US" sz="1400" b="1" dirty="0"/>
          </a:p>
        </p:txBody>
      </p:sp>
      <p:grpSp>
        <p:nvGrpSpPr>
          <p:cNvPr id="12" name="组合 11">
            <a:extLst>
              <a:ext uri="{FF2B5EF4-FFF2-40B4-BE49-F238E27FC236}">
                <a16:creationId xmlns:a16="http://schemas.microsoft.com/office/drawing/2014/main" id="{AFDDBFA5-082C-48DA-AC67-A47F9A239D6C}"/>
              </a:ext>
            </a:extLst>
          </p:cNvPr>
          <p:cNvGrpSpPr/>
          <p:nvPr/>
        </p:nvGrpSpPr>
        <p:grpSpPr>
          <a:xfrm>
            <a:off x="910794" y="928946"/>
            <a:ext cx="2300757" cy="509896"/>
            <a:chOff x="888096" y="1000203"/>
            <a:chExt cx="4259825" cy="944066"/>
          </a:xfrm>
        </p:grpSpPr>
        <p:sp>
          <p:nvSpPr>
            <p:cNvPr id="13" name="矩形 12">
              <a:extLst>
                <a:ext uri="{FF2B5EF4-FFF2-40B4-BE49-F238E27FC236}">
                  <a16:creationId xmlns:a16="http://schemas.microsoft.com/office/drawing/2014/main" id="{CF75C021-6D73-43B1-996D-F906B7657E72}"/>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a:extLst>
                <a:ext uri="{FF2B5EF4-FFF2-40B4-BE49-F238E27FC236}">
                  <a16:creationId xmlns:a16="http://schemas.microsoft.com/office/drawing/2014/main" id="{A928C477-8675-4802-A373-57A95E85B8E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a:extLst>
                <a:ext uri="{FF2B5EF4-FFF2-40B4-BE49-F238E27FC236}">
                  <a16:creationId xmlns:a16="http://schemas.microsoft.com/office/drawing/2014/main" id="{1C2E71D1-68B0-445F-9876-05F6BF044F84}"/>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a:extLst>
                <a:ext uri="{FF2B5EF4-FFF2-40B4-BE49-F238E27FC236}">
                  <a16:creationId xmlns:a16="http://schemas.microsoft.com/office/drawing/2014/main" id="{792269C0-9AF0-47A8-9294-56B253A0E203}"/>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a:extLst>
                <a:ext uri="{FF2B5EF4-FFF2-40B4-BE49-F238E27FC236}">
                  <a16:creationId xmlns:a16="http://schemas.microsoft.com/office/drawing/2014/main" id="{3AB3BA2B-DA66-4FFE-A006-744A935D6748}"/>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8" name="矩形 17">
            <a:extLst>
              <a:ext uri="{FF2B5EF4-FFF2-40B4-BE49-F238E27FC236}">
                <a16:creationId xmlns:a16="http://schemas.microsoft.com/office/drawing/2014/main" id="{3D62DC48-473F-4EE3-A155-A89E2536C085}"/>
              </a:ext>
            </a:extLst>
          </p:cNvPr>
          <p:cNvSpPr/>
          <p:nvPr/>
        </p:nvSpPr>
        <p:spPr>
          <a:xfrm>
            <a:off x="1298983" y="1004322"/>
            <a:ext cx="1516762" cy="369332"/>
          </a:xfrm>
          <a:prstGeom prst="rect">
            <a:avLst/>
          </a:prstGeom>
        </p:spPr>
        <p:txBody>
          <a:bodyPr wrap="none">
            <a:spAutoFit/>
          </a:bodyPr>
          <a:lstStyle/>
          <a:p>
            <a:r>
              <a:rPr lang="en-US" altLang="zh-CN" dirty="0"/>
              <a:t>Labeled Data</a:t>
            </a:r>
            <a:endParaRPr lang="zh-CN" altLang="en-US" dirty="0"/>
          </a:p>
        </p:txBody>
      </p:sp>
      <p:sp>
        <p:nvSpPr>
          <p:cNvPr id="19" name="矩形 18">
            <a:extLst>
              <a:ext uri="{FF2B5EF4-FFF2-40B4-BE49-F238E27FC236}">
                <a16:creationId xmlns:a16="http://schemas.microsoft.com/office/drawing/2014/main" id="{D0A7A411-1D79-4D0F-85B7-4066EBEFBEC4}"/>
              </a:ext>
            </a:extLst>
          </p:cNvPr>
          <p:cNvSpPr/>
          <p:nvPr/>
        </p:nvSpPr>
        <p:spPr>
          <a:xfrm>
            <a:off x="959621" y="1481030"/>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A trained supervised model using labeled data </a:t>
            </a:r>
            <a:endParaRPr lang="zh-CN" altLang="en-US" sz="1400" dirty="0">
              <a:solidFill>
                <a:schemeClr val="bg1">
                  <a:lumMod val="50000"/>
                </a:schemeClr>
              </a:solidFill>
              <a:latin typeface="微软雅黑" charset="0"/>
              <a:ea typeface="微软雅黑" charset="0"/>
            </a:endParaRPr>
          </a:p>
        </p:txBody>
      </p:sp>
      <p:cxnSp>
        <p:nvCxnSpPr>
          <p:cNvPr id="21" name="直接箭头连接符 20">
            <a:extLst>
              <a:ext uri="{FF2B5EF4-FFF2-40B4-BE49-F238E27FC236}">
                <a16:creationId xmlns:a16="http://schemas.microsoft.com/office/drawing/2014/main" id="{3372805C-5FCE-4538-A152-307EF3DD4140}"/>
              </a:ext>
            </a:extLst>
          </p:cNvPr>
          <p:cNvCxnSpPr/>
          <p:nvPr/>
        </p:nvCxnSpPr>
        <p:spPr>
          <a:xfrm>
            <a:off x="1974756" y="1913641"/>
            <a:ext cx="0" cy="41478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22" name="组合 21">
            <a:extLst>
              <a:ext uri="{FF2B5EF4-FFF2-40B4-BE49-F238E27FC236}">
                <a16:creationId xmlns:a16="http://schemas.microsoft.com/office/drawing/2014/main" id="{509FB8ED-33AB-4FC2-93E6-A3B3F9D1B2C8}"/>
              </a:ext>
            </a:extLst>
          </p:cNvPr>
          <p:cNvGrpSpPr/>
          <p:nvPr/>
        </p:nvGrpSpPr>
        <p:grpSpPr>
          <a:xfrm>
            <a:off x="910282" y="2387657"/>
            <a:ext cx="2300757" cy="509896"/>
            <a:chOff x="888096" y="1000203"/>
            <a:chExt cx="4259825" cy="944066"/>
          </a:xfrm>
        </p:grpSpPr>
        <p:sp>
          <p:nvSpPr>
            <p:cNvPr id="23" name="矩形 22">
              <a:extLst>
                <a:ext uri="{FF2B5EF4-FFF2-40B4-BE49-F238E27FC236}">
                  <a16:creationId xmlns:a16="http://schemas.microsoft.com/office/drawing/2014/main" id="{8DEAFA0D-82CD-450F-B3C1-E0B77E78EE0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a:extLst>
                <a:ext uri="{FF2B5EF4-FFF2-40B4-BE49-F238E27FC236}">
                  <a16:creationId xmlns:a16="http://schemas.microsoft.com/office/drawing/2014/main" id="{4A8AFEB9-8393-497C-B748-F5FF5199DE0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a:extLst>
                <a:ext uri="{FF2B5EF4-FFF2-40B4-BE49-F238E27FC236}">
                  <a16:creationId xmlns:a16="http://schemas.microsoft.com/office/drawing/2014/main" id="{3DCAD5DB-A5EA-40D6-8929-54F8104F6425}"/>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a:extLst>
                <a:ext uri="{FF2B5EF4-FFF2-40B4-BE49-F238E27FC236}">
                  <a16:creationId xmlns:a16="http://schemas.microsoft.com/office/drawing/2014/main" id="{1F2CF1BA-1979-42C8-BDEC-810FBD026B6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a:extLst>
                <a:ext uri="{FF2B5EF4-FFF2-40B4-BE49-F238E27FC236}">
                  <a16:creationId xmlns:a16="http://schemas.microsoft.com/office/drawing/2014/main" id="{4F253A8F-6500-4B6A-8962-68EB0BD1BD4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8" name="矩形 27">
            <a:extLst>
              <a:ext uri="{FF2B5EF4-FFF2-40B4-BE49-F238E27FC236}">
                <a16:creationId xmlns:a16="http://schemas.microsoft.com/office/drawing/2014/main" id="{F8613C5D-834A-4CCB-819B-C786A41E6C6F}"/>
              </a:ext>
            </a:extLst>
          </p:cNvPr>
          <p:cNvSpPr/>
          <p:nvPr/>
        </p:nvSpPr>
        <p:spPr>
          <a:xfrm>
            <a:off x="1230529" y="2463033"/>
            <a:ext cx="1752403" cy="369332"/>
          </a:xfrm>
          <a:prstGeom prst="rect">
            <a:avLst/>
          </a:prstGeom>
        </p:spPr>
        <p:txBody>
          <a:bodyPr wrap="none">
            <a:spAutoFit/>
          </a:bodyPr>
          <a:lstStyle/>
          <a:p>
            <a:r>
              <a:rPr lang="en-US" altLang="zh-CN" dirty="0"/>
              <a:t>Unlabeled Data</a:t>
            </a:r>
            <a:endParaRPr lang="zh-CN" altLang="en-US" dirty="0"/>
          </a:p>
        </p:txBody>
      </p:sp>
      <p:sp>
        <p:nvSpPr>
          <p:cNvPr id="29" name="矩形 28">
            <a:extLst>
              <a:ext uri="{FF2B5EF4-FFF2-40B4-BE49-F238E27FC236}">
                <a16:creationId xmlns:a16="http://schemas.microsoft.com/office/drawing/2014/main" id="{BB1DCD50-5261-4A13-82E6-8A83B0E99BAC}"/>
              </a:ext>
            </a:extLst>
          </p:cNvPr>
          <p:cNvSpPr/>
          <p:nvPr/>
        </p:nvSpPr>
        <p:spPr>
          <a:xfrm>
            <a:off x="959109" y="2939741"/>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Predict on unlabeled data using previous model</a:t>
            </a:r>
            <a:endParaRPr lang="zh-CN" altLang="en-US" sz="1400" dirty="0">
              <a:solidFill>
                <a:schemeClr val="bg1">
                  <a:lumMod val="50000"/>
                </a:schemeClr>
              </a:solidFill>
              <a:latin typeface="微软雅黑" charset="0"/>
              <a:ea typeface="微软雅黑" charset="0"/>
            </a:endParaRPr>
          </a:p>
        </p:txBody>
      </p:sp>
      <p:cxnSp>
        <p:nvCxnSpPr>
          <p:cNvPr id="30" name="直接箭头连接符 29">
            <a:extLst>
              <a:ext uri="{FF2B5EF4-FFF2-40B4-BE49-F238E27FC236}">
                <a16:creationId xmlns:a16="http://schemas.microsoft.com/office/drawing/2014/main" id="{41F91296-1D66-4533-8844-752A6437FA66}"/>
              </a:ext>
            </a:extLst>
          </p:cNvPr>
          <p:cNvCxnSpPr/>
          <p:nvPr/>
        </p:nvCxnSpPr>
        <p:spPr>
          <a:xfrm>
            <a:off x="1971454" y="3350824"/>
            <a:ext cx="0" cy="41478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31" name="组合 30">
            <a:extLst>
              <a:ext uri="{FF2B5EF4-FFF2-40B4-BE49-F238E27FC236}">
                <a16:creationId xmlns:a16="http://schemas.microsoft.com/office/drawing/2014/main" id="{41976185-EC55-4471-AED3-12BD0957E4A5}"/>
              </a:ext>
            </a:extLst>
          </p:cNvPr>
          <p:cNvGrpSpPr/>
          <p:nvPr/>
        </p:nvGrpSpPr>
        <p:grpSpPr>
          <a:xfrm>
            <a:off x="908590" y="3864484"/>
            <a:ext cx="2300757" cy="509896"/>
            <a:chOff x="888096" y="1000203"/>
            <a:chExt cx="4259825" cy="944066"/>
          </a:xfrm>
        </p:grpSpPr>
        <p:sp>
          <p:nvSpPr>
            <p:cNvPr id="32" name="矩形 31">
              <a:extLst>
                <a:ext uri="{FF2B5EF4-FFF2-40B4-BE49-F238E27FC236}">
                  <a16:creationId xmlns:a16="http://schemas.microsoft.com/office/drawing/2014/main" id="{BA24F636-1F4D-4046-AAB2-6D9684196DBD}"/>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a:extLst>
                <a:ext uri="{FF2B5EF4-FFF2-40B4-BE49-F238E27FC236}">
                  <a16:creationId xmlns:a16="http://schemas.microsoft.com/office/drawing/2014/main" id="{AC02D242-7594-4A87-A7DB-D6DE62B1B981}"/>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124291B7-E264-4CE3-9FE5-B2CF96FD98FC}"/>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a:extLst>
                <a:ext uri="{FF2B5EF4-FFF2-40B4-BE49-F238E27FC236}">
                  <a16:creationId xmlns:a16="http://schemas.microsoft.com/office/drawing/2014/main" id="{7B949E39-B694-4C67-B1C4-D86DFFB58631}"/>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a:extLst>
                <a:ext uri="{FF2B5EF4-FFF2-40B4-BE49-F238E27FC236}">
                  <a16:creationId xmlns:a16="http://schemas.microsoft.com/office/drawing/2014/main" id="{363DB0D4-B158-4898-93C9-A21BAD1702E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7" name="矩形 36">
            <a:extLst>
              <a:ext uri="{FF2B5EF4-FFF2-40B4-BE49-F238E27FC236}">
                <a16:creationId xmlns:a16="http://schemas.microsoft.com/office/drawing/2014/main" id="{11A54D6D-3A9F-4ADA-BC65-7D4B22BDF849}"/>
              </a:ext>
            </a:extLst>
          </p:cNvPr>
          <p:cNvSpPr/>
          <p:nvPr/>
        </p:nvSpPr>
        <p:spPr>
          <a:xfrm>
            <a:off x="921082" y="3931653"/>
            <a:ext cx="2305439" cy="369332"/>
          </a:xfrm>
          <a:prstGeom prst="rect">
            <a:avLst/>
          </a:prstGeom>
        </p:spPr>
        <p:txBody>
          <a:bodyPr wrap="none">
            <a:spAutoFit/>
          </a:bodyPr>
          <a:lstStyle/>
          <a:p>
            <a:r>
              <a:rPr lang="en-US" altLang="zh-CN" dirty="0"/>
              <a:t>Pseudo-labeled Data</a:t>
            </a:r>
            <a:endParaRPr lang="zh-CN" altLang="en-US" dirty="0"/>
          </a:p>
        </p:txBody>
      </p:sp>
      <p:sp>
        <p:nvSpPr>
          <p:cNvPr id="38" name="矩形 37">
            <a:extLst>
              <a:ext uri="{FF2B5EF4-FFF2-40B4-BE49-F238E27FC236}">
                <a16:creationId xmlns:a16="http://schemas.microsoft.com/office/drawing/2014/main" id="{2A1B1A00-DFE9-41FF-AA1D-8368F0AD95BA}"/>
              </a:ext>
            </a:extLst>
          </p:cNvPr>
          <p:cNvSpPr/>
          <p:nvPr/>
        </p:nvSpPr>
        <p:spPr>
          <a:xfrm>
            <a:off x="957417" y="4416568"/>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Add predictions satisfying probability threshold to pseudo-labeled set</a:t>
            </a:r>
            <a:endParaRPr lang="zh-CN" altLang="en-US" sz="1400" dirty="0">
              <a:solidFill>
                <a:schemeClr val="bg1">
                  <a:lumMod val="50000"/>
                </a:schemeClr>
              </a:solidFill>
              <a:latin typeface="微软雅黑" charset="0"/>
              <a:ea typeface="微软雅黑" charset="0"/>
            </a:endParaRPr>
          </a:p>
        </p:txBody>
      </p:sp>
      <p:cxnSp>
        <p:nvCxnSpPr>
          <p:cNvPr id="39" name="直接箭头连接符 38">
            <a:extLst>
              <a:ext uri="{FF2B5EF4-FFF2-40B4-BE49-F238E27FC236}">
                <a16:creationId xmlns:a16="http://schemas.microsoft.com/office/drawing/2014/main" id="{606E5DBF-6CB4-4553-9886-4B5B3230477F}"/>
              </a:ext>
            </a:extLst>
          </p:cNvPr>
          <p:cNvCxnSpPr/>
          <p:nvPr/>
        </p:nvCxnSpPr>
        <p:spPr>
          <a:xfrm>
            <a:off x="1969762" y="4827651"/>
            <a:ext cx="0" cy="41478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直接连接符 42">
            <a:extLst>
              <a:ext uri="{FF2B5EF4-FFF2-40B4-BE49-F238E27FC236}">
                <a16:creationId xmlns:a16="http://schemas.microsoft.com/office/drawing/2014/main" id="{6AB6DC55-AA79-4B82-86CA-0E1370A87DAC}"/>
              </a:ext>
            </a:extLst>
          </p:cNvPr>
          <p:cNvCxnSpPr/>
          <p:nvPr/>
        </p:nvCxnSpPr>
        <p:spPr>
          <a:xfrm>
            <a:off x="3431357" y="4124526"/>
            <a:ext cx="20833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45" name="直接连接符 44">
            <a:extLst>
              <a:ext uri="{FF2B5EF4-FFF2-40B4-BE49-F238E27FC236}">
                <a16:creationId xmlns:a16="http://schemas.microsoft.com/office/drawing/2014/main" id="{E37569C8-F3F0-4850-830C-A2AC48BD0EBF}"/>
              </a:ext>
            </a:extLst>
          </p:cNvPr>
          <p:cNvCxnSpPr/>
          <p:nvPr/>
        </p:nvCxnSpPr>
        <p:spPr>
          <a:xfrm flipV="1">
            <a:off x="5514680" y="1188988"/>
            <a:ext cx="0" cy="2927331"/>
          </a:xfrm>
          <a:prstGeom prst="line">
            <a:avLst/>
          </a:prstGeom>
        </p:spPr>
        <p:style>
          <a:lnRef idx="1">
            <a:schemeClr val="accent3"/>
          </a:lnRef>
          <a:fillRef idx="0">
            <a:schemeClr val="accent3"/>
          </a:fillRef>
          <a:effectRef idx="0">
            <a:schemeClr val="accent3"/>
          </a:effectRef>
          <a:fontRef idx="minor">
            <a:schemeClr val="tx1"/>
          </a:fontRef>
        </p:style>
      </p:cxnSp>
      <p:cxnSp>
        <p:nvCxnSpPr>
          <p:cNvPr id="47" name="直接箭头连接符 46">
            <a:extLst>
              <a:ext uri="{FF2B5EF4-FFF2-40B4-BE49-F238E27FC236}">
                <a16:creationId xmlns:a16="http://schemas.microsoft.com/office/drawing/2014/main" id="{3CA525C1-F598-4D9B-A528-1DE9E79892DC}"/>
              </a:ext>
            </a:extLst>
          </p:cNvPr>
          <p:cNvCxnSpPr/>
          <p:nvPr/>
        </p:nvCxnSpPr>
        <p:spPr>
          <a:xfrm flipH="1">
            <a:off x="3318235" y="1188988"/>
            <a:ext cx="2196445"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8" name="矩形 47">
            <a:extLst>
              <a:ext uri="{FF2B5EF4-FFF2-40B4-BE49-F238E27FC236}">
                <a16:creationId xmlns:a16="http://schemas.microsoft.com/office/drawing/2014/main" id="{B22EE9AF-07AB-487F-BE23-B69310F8AF6A}"/>
              </a:ext>
            </a:extLst>
          </p:cNvPr>
          <p:cNvSpPr/>
          <p:nvPr/>
        </p:nvSpPr>
        <p:spPr>
          <a:xfrm>
            <a:off x="5705788" y="1801919"/>
            <a:ext cx="2111388" cy="174547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Combine labeled and pseudo-labeled data and train next version of the model,</a:t>
            </a:r>
          </a:p>
          <a:p>
            <a:pPr>
              <a:lnSpc>
                <a:spcPct val="130000"/>
              </a:lnSpc>
            </a:pPr>
            <a:r>
              <a:rPr lang="en-US" altLang="zh-CN" sz="1400" dirty="0">
                <a:solidFill>
                  <a:schemeClr val="bg1">
                    <a:lumMod val="50000"/>
                  </a:schemeClr>
                </a:solidFill>
                <a:latin typeface="微软雅黑" charset="0"/>
                <a:ea typeface="微软雅黑" charset="0"/>
              </a:rPr>
              <a:t>Repeat until no satisfying observation </a:t>
            </a:r>
            <a:endParaRPr lang="zh-CN" altLang="en-US" sz="1400" dirty="0">
              <a:solidFill>
                <a:schemeClr val="bg1">
                  <a:lumMod val="50000"/>
                </a:schemeClr>
              </a:solidFill>
              <a:latin typeface="微软雅黑" charset="0"/>
              <a:ea typeface="微软雅黑" charset="0"/>
            </a:endParaRPr>
          </a:p>
        </p:txBody>
      </p:sp>
      <p:grpSp>
        <p:nvGrpSpPr>
          <p:cNvPr id="49" name="组合 48">
            <a:extLst>
              <a:ext uri="{FF2B5EF4-FFF2-40B4-BE49-F238E27FC236}">
                <a16:creationId xmlns:a16="http://schemas.microsoft.com/office/drawing/2014/main" id="{F3310F2C-15BB-4C9E-8FA8-E75E5F479ECF}"/>
              </a:ext>
            </a:extLst>
          </p:cNvPr>
          <p:cNvGrpSpPr/>
          <p:nvPr/>
        </p:nvGrpSpPr>
        <p:grpSpPr>
          <a:xfrm>
            <a:off x="921082" y="5341311"/>
            <a:ext cx="2300757" cy="509896"/>
            <a:chOff x="888096" y="1000203"/>
            <a:chExt cx="4259825" cy="944066"/>
          </a:xfrm>
        </p:grpSpPr>
        <p:sp>
          <p:nvSpPr>
            <p:cNvPr id="50" name="矩形 49">
              <a:extLst>
                <a:ext uri="{FF2B5EF4-FFF2-40B4-BE49-F238E27FC236}">
                  <a16:creationId xmlns:a16="http://schemas.microsoft.com/office/drawing/2014/main" id="{18A19AC7-6191-48D6-9BE5-D29EDEF44A85}"/>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a:extLst>
                <a:ext uri="{FF2B5EF4-FFF2-40B4-BE49-F238E27FC236}">
                  <a16:creationId xmlns:a16="http://schemas.microsoft.com/office/drawing/2014/main" id="{417DF2F6-FD1D-4F73-8AA7-28A45CF28546}"/>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a:extLst>
                <a:ext uri="{FF2B5EF4-FFF2-40B4-BE49-F238E27FC236}">
                  <a16:creationId xmlns:a16="http://schemas.microsoft.com/office/drawing/2014/main" id="{EABD6BA3-96CC-4BC4-9ADF-F25415937EB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椭圆 52">
              <a:extLst>
                <a:ext uri="{FF2B5EF4-FFF2-40B4-BE49-F238E27FC236}">
                  <a16:creationId xmlns:a16="http://schemas.microsoft.com/office/drawing/2014/main" id="{0DD732C3-0700-4204-9162-0C7D52C5FC2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a:extLst>
                <a:ext uri="{FF2B5EF4-FFF2-40B4-BE49-F238E27FC236}">
                  <a16:creationId xmlns:a16="http://schemas.microsoft.com/office/drawing/2014/main" id="{3B9860A2-58BE-421C-ACB6-EB00C57781A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55" name="矩形 54">
            <a:extLst>
              <a:ext uri="{FF2B5EF4-FFF2-40B4-BE49-F238E27FC236}">
                <a16:creationId xmlns:a16="http://schemas.microsoft.com/office/drawing/2014/main" id="{FD1AD7C3-487D-4696-95C8-9A6E7C78B792}"/>
              </a:ext>
            </a:extLst>
          </p:cNvPr>
          <p:cNvSpPr/>
          <p:nvPr/>
        </p:nvSpPr>
        <p:spPr>
          <a:xfrm>
            <a:off x="969909" y="5893395"/>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Get insights on the original unlabeled data</a:t>
            </a:r>
            <a:endParaRPr lang="zh-CN" altLang="en-US" sz="1400" dirty="0">
              <a:solidFill>
                <a:schemeClr val="bg1">
                  <a:lumMod val="50000"/>
                </a:schemeClr>
              </a:solidFill>
              <a:latin typeface="微软雅黑" charset="0"/>
              <a:ea typeface="微软雅黑" charset="0"/>
            </a:endParaRPr>
          </a:p>
        </p:txBody>
      </p:sp>
      <p:sp>
        <p:nvSpPr>
          <p:cNvPr id="56" name="矩形 55">
            <a:extLst>
              <a:ext uri="{FF2B5EF4-FFF2-40B4-BE49-F238E27FC236}">
                <a16:creationId xmlns:a16="http://schemas.microsoft.com/office/drawing/2014/main" id="{2C3DAFB4-6536-40C8-BC72-5DD95E7C2028}"/>
              </a:ext>
            </a:extLst>
          </p:cNvPr>
          <p:cNvSpPr/>
          <p:nvPr/>
        </p:nvSpPr>
        <p:spPr>
          <a:xfrm>
            <a:off x="1283516" y="5403588"/>
            <a:ext cx="1372492" cy="369332"/>
          </a:xfrm>
          <a:prstGeom prst="rect">
            <a:avLst/>
          </a:prstGeom>
        </p:spPr>
        <p:txBody>
          <a:bodyPr wrap="none">
            <a:spAutoFit/>
          </a:bodyPr>
          <a:lstStyle/>
          <a:p>
            <a:r>
              <a:rPr lang="en-US" altLang="zh-CN" dirty="0"/>
              <a:t>Final Model</a:t>
            </a:r>
            <a:endParaRPr lang="zh-CN" altLang="en-US" dirty="0"/>
          </a:p>
        </p:txBody>
      </p:sp>
      <p:sp>
        <p:nvSpPr>
          <p:cNvPr id="42" name="椭圆 2">
            <a:extLst>
              <a:ext uri="{FF2B5EF4-FFF2-40B4-BE49-F238E27FC236}">
                <a16:creationId xmlns:a16="http://schemas.microsoft.com/office/drawing/2014/main" id="{6669AA2B-A99B-44E1-8D1E-ADE75CDEF65D}"/>
              </a:ext>
            </a:extLst>
          </p:cNvPr>
          <p:cNvSpPr/>
          <p:nvPr/>
        </p:nvSpPr>
        <p:spPr>
          <a:xfrm>
            <a:off x="2051912"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69401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506704"/>
            <a:ext cx="3602146" cy="593752"/>
          </a:xfrm>
          <a:prstGeom prst="rect">
            <a:avLst/>
          </a:prstGeom>
          <a:noFill/>
        </p:spPr>
        <p:txBody>
          <a:bodyPr wrap="square" rtlCol="0">
            <a:spAutoFit/>
          </a:bodyPr>
          <a:lstStyle/>
          <a:p>
            <a:pPr algn="ctr" defTabSz="609585">
              <a:lnSpc>
                <a:spcPct val="130000"/>
              </a:lnSpc>
            </a:pPr>
            <a:r>
              <a:rPr lang="en-US" altLang="zh-CN" sz="2800" dirty="0">
                <a:latin typeface="+mj-lt"/>
                <a:ea typeface="微软雅黑" charset="0"/>
              </a:rPr>
              <a:t>PART</a:t>
            </a:r>
            <a:r>
              <a:rPr lang="zh-CN" altLang="en-US" sz="2800" dirty="0">
                <a:latin typeface="+mj-lt"/>
                <a:ea typeface="微软雅黑" charset="0"/>
              </a:rPr>
              <a:t> </a:t>
            </a:r>
            <a:r>
              <a:rPr lang="en-US" altLang="zh-CN" sz="2800" dirty="0">
                <a:latin typeface="+mj-lt"/>
                <a:ea typeface="微软雅黑" charset="0"/>
              </a:rPr>
              <a:t>SIX</a:t>
            </a:r>
            <a:endParaRPr lang="zh-CN" altLang="en-US" sz="2800" dirty="0">
              <a:latin typeface="+mj-lt"/>
              <a:ea typeface="微软雅黑" charset="0"/>
            </a:endParaRPr>
          </a:p>
        </p:txBody>
      </p:sp>
      <p:sp>
        <p:nvSpPr>
          <p:cNvPr id="3" name="文本框 2"/>
          <p:cNvSpPr txBox="1"/>
          <p:nvPr/>
        </p:nvSpPr>
        <p:spPr>
          <a:xfrm>
            <a:off x="2332216" y="2478552"/>
            <a:ext cx="7527568" cy="1166794"/>
          </a:xfrm>
          <a:prstGeom prst="rect">
            <a:avLst/>
          </a:prstGeom>
          <a:noFill/>
        </p:spPr>
        <p:txBody>
          <a:bodyPr wrap="square" rtlCol="0">
            <a:spAutoFit/>
          </a:bodyPr>
          <a:lstStyle/>
          <a:p>
            <a:pPr algn="ctr" defTabSz="609585">
              <a:lnSpc>
                <a:spcPct val="130000"/>
              </a:lnSpc>
            </a:pPr>
            <a:r>
              <a:rPr lang="en-US" altLang="zh-CN" sz="6000" b="1" dirty="0">
                <a:ea typeface="微软雅黑" charset="0"/>
              </a:rPr>
              <a:t>Insights</a:t>
            </a:r>
            <a:endParaRPr kumimoji="1" lang="zh-CN" altLang="en-US" sz="6000" b="1" dirty="0">
              <a:ea typeface="微软雅黑" charset="0"/>
            </a:endParaRP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08089222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C2918AC-50E4-4E9B-8C27-CF0ACC853D24}"/>
              </a:ext>
            </a:extLst>
          </p:cNvPr>
          <p:cNvPicPr>
            <a:picLocks noChangeAspect="1"/>
          </p:cNvPicPr>
          <p:nvPr/>
        </p:nvPicPr>
        <p:blipFill rotWithShape="1">
          <a:blip r:embed="rId3"/>
          <a:srcRect t="8822" r="102" b="9463"/>
          <a:stretch/>
        </p:blipFill>
        <p:spPr>
          <a:xfrm>
            <a:off x="254000" y="760156"/>
            <a:ext cx="11155680" cy="4562650"/>
          </a:xfrm>
          <a:prstGeom prst="rect">
            <a:avLst/>
          </a:prstGeom>
        </p:spPr>
      </p:pic>
      <p:sp>
        <p:nvSpPr>
          <p:cNvPr id="2" name="矩形 1"/>
          <p:cNvSpPr/>
          <p:nvPr/>
        </p:nvSpPr>
        <p:spPr>
          <a:xfrm>
            <a:off x="61395" y="60523"/>
            <a:ext cx="1596078" cy="307777"/>
          </a:xfrm>
          <a:prstGeom prst="rect">
            <a:avLst/>
          </a:prstGeom>
        </p:spPr>
        <p:txBody>
          <a:bodyPr wrap="none">
            <a:spAutoFit/>
          </a:bodyPr>
          <a:lstStyle/>
          <a:p>
            <a:r>
              <a:rPr lang="en-US" altLang="zh-CN" sz="1400" dirty="0"/>
              <a:t>PART SIX </a:t>
            </a:r>
            <a:r>
              <a:rPr lang="en-US" altLang="zh-CN" sz="1400" b="1" dirty="0">
                <a:ea typeface="微软雅黑" charset="0"/>
              </a:rPr>
              <a:t>Insights</a:t>
            </a:r>
            <a:endParaRPr kumimoji="1" lang="zh-CN" altLang="en-US" sz="1400" b="1" dirty="0">
              <a:ea typeface="微软雅黑" charset="0"/>
            </a:endParaRPr>
          </a:p>
        </p:txBody>
      </p:sp>
      <p:sp>
        <p:nvSpPr>
          <p:cNvPr id="3" name="椭圆 2"/>
          <p:cNvSpPr/>
          <p:nvPr/>
        </p:nvSpPr>
        <p:spPr>
          <a:xfrm>
            <a:off x="1706749"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8" name="文本框 7">
            <a:extLst>
              <a:ext uri="{FF2B5EF4-FFF2-40B4-BE49-F238E27FC236}">
                <a16:creationId xmlns:a16="http://schemas.microsoft.com/office/drawing/2014/main" id="{DA82D24D-ACDE-4F3F-BE35-B4B140D74B2F}"/>
              </a:ext>
            </a:extLst>
          </p:cNvPr>
          <p:cNvSpPr txBox="1"/>
          <p:nvPr/>
        </p:nvSpPr>
        <p:spPr>
          <a:xfrm>
            <a:off x="2306320" y="368300"/>
            <a:ext cx="6918960" cy="369332"/>
          </a:xfrm>
          <a:prstGeom prst="rect">
            <a:avLst/>
          </a:prstGeom>
          <a:noFill/>
        </p:spPr>
        <p:txBody>
          <a:bodyPr wrap="square" rtlCol="0">
            <a:spAutoFit/>
          </a:bodyPr>
          <a:lstStyle/>
          <a:p>
            <a:pPr algn="ctr"/>
            <a:r>
              <a:rPr lang="en-US" altLang="zh-CN" dirty="0"/>
              <a:t>Top 5 Authors of fake and true news</a:t>
            </a:r>
            <a:endParaRPr lang="zh-CN" altLang="en-US" dirty="0"/>
          </a:p>
        </p:txBody>
      </p:sp>
      <p:sp>
        <p:nvSpPr>
          <p:cNvPr id="9" name="文本框 8">
            <a:extLst>
              <a:ext uri="{FF2B5EF4-FFF2-40B4-BE49-F238E27FC236}">
                <a16:creationId xmlns:a16="http://schemas.microsoft.com/office/drawing/2014/main" id="{1680A1DF-83BB-4E00-B787-112F4C05A8D5}"/>
              </a:ext>
            </a:extLst>
          </p:cNvPr>
          <p:cNvSpPr txBox="1"/>
          <p:nvPr/>
        </p:nvSpPr>
        <p:spPr>
          <a:xfrm>
            <a:off x="1808480" y="5490197"/>
            <a:ext cx="8422640" cy="646331"/>
          </a:xfrm>
          <a:prstGeom prst="rect">
            <a:avLst/>
          </a:prstGeom>
          <a:solidFill>
            <a:srgbClr val="FFC000"/>
          </a:solidFill>
        </p:spPr>
        <p:txBody>
          <a:bodyPr wrap="square" rtlCol="0">
            <a:spAutoFit/>
          </a:bodyPr>
          <a:lstStyle/>
          <a:p>
            <a:r>
              <a:rPr lang="en-US" altLang="zh-CN" dirty="0"/>
              <a:t>According to the charts above, we can identify two authors with a high probability of publishing fake news ('</a:t>
            </a:r>
            <a:r>
              <a:rPr lang="en-US" altLang="zh-CN" dirty="0" err="1"/>
              <a:t>EdJenner</a:t>
            </a:r>
            <a:r>
              <a:rPr lang="en-US" altLang="zh-CN" dirty="0"/>
              <a:t>’ and 'noreply@blogger.com (Alexander Light)’).</a:t>
            </a:r>
            <a:endParaRPr lang="zh-CN" altLang="en-US" dirty="0"/>
          </a:p>
        </p:txBody>
      </p:sp>
    </p:spTree>
    <p:extLst>
      <p:ext uri="{BB962C8B-B14F-4D97-AF65-F5344CB8AC3E}">
        <p14:creationId xmlns:p14="http://schemas.microsoft.com/office/powerpoint/2010/main" val="367371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A82D24D-ACDE-4F3F-BE35-B4B140D74B2F}"/>
              </a:ext>
            </a:extLst>
          </p:cNvPr>
          <p:cNvSpPr txBox="1"/>
          <p:nvPr/>
        </p:nvSpPr>
        <p:spPr>
          <a:xfrm>
            <a:off x="2164080" y="368300"/>
            <a:ext cx="6918960" cy="369332"/>
          </a:xfrm>
          <a:prstGeom prst="rect">
            <a:avLst/>
          </a:prstGeom>
          <a:noFill/>
        </p:spPr>
        <p:txBody>
          <a:bodyPr wrap="square" rtlCol="0">
            <a:spAutoFit/>
          </a:bodyPr>
          <a:lstStyle/>
          <a:p>
            <a:pPr algn="ctr"/>
            <a:r>
              <a:rPr lang="en-US" altLang="zh-CN" dirty="0"/>
              <a:t>Top 5 Site URLs of fake and true news</a:t>
            </a:r>
            <a:endParaRPr lang="zh-CN" altLang="en-US" dirty="0"/>
          </a:p>
        </p:txBody>
      </p:sp>
      <p:sp>
        <p:nvSpPr>
          <p:cNvPr id="9" name="文本框 8">
            <a:extLst>
              <a:ext uri="{FF2B5EF4-FFF2-40B4-BE49-F238E27FC236}">
                <a16:creationId xmlns:a16="http://schemas.microsoft.com/office/drawing/2014/main" id="{1680A1DF-83BB-4E00-B787-112F4C05A8D5}"/>
              </a:ext>
            </a:extLst>
          </p:cNvPr>
          <p:cNvSpPr txBox="1"/>
          <p:nvPr/>
        </p:nvSpPr>
        <p:spPr>
          <a:xfrm>
            <a:off x="1259840" y="5713717"/>
            <a:ext cx="9611360" cy="923330"/>
          </a:xfrm>
          <a:prstGeom prst="rect">
            <a:avLst/>
          </a:prstGeom>
          <a:solidFill>
            <a:srgbClr val="FFC000"/>
          </a:solidFill>
        </p:spPr>
        <p:txBody>
          <a:bodyPr wrap="square" rtlCol="0">
            <a:spAutoFit/>
          </a:bodyPr>
          <a:lstStyle/>
          <a:p>
            <a:r>
              <a:rPr lang="en-US" altLang="zh-CN" dirty="0"/>
              <a:t>Since there is no overlap, it is reasonable to classify these five sites ('conservativetribune.com’, 'occupydemocrats.com’, 'waterfordwhispersnews.com', 'ihavethetruth.com', 'thepoke.co.uk'), which each posted more than 80 fake news items, as fake news sites.</a:t>
            </a:r>
            <a:endParaRPr lang="zh-CN" altLang="en-US" dirty="0"/>
          </a:p>
        </p:txBody>
      </p:sp>
      <p:pic>
        <p:nvPicPr>
          <p:cNvPr id="5" name="图片 4">
            <a:extLst>
              <a:ext uri="{FF2B5EF4-FFF2-40B4-BE49-F238E27FC236}">
                <a16:creationId xmlns:a16="http://schemas.microsoft.com/office/drawing/2014/main" id="{0E5E3919-5B26-4E96-AF44-6DBF762F9167}"/>
              </a:ext>
            </a:extLst>
          </p:cNvPr>
          <p:cNvPicPr>
            <a:picLocks noChangeAspect="1"/>
          </p:cNvPicPr>
          <p:nvPr/>
        </p:nvPicPr>
        <p:blipFill rotWithShape="1">
          <a:blip r:embed="rId3"/>
          <a:srcRect l="8821" t="7590" r="7896" b="8855"/>
          <a:stretch/>
        </p:blipFill>
        <p:spPr>
          <a:xfrm>
            <a:off x="1295400" y="721472"/>
            <a:ext cx="9149080" cy="4895424"/>
          </a:xfrm>
          <a:prstGeom prst="rect">
            <a:avLst/>
          </a:prstGeom>
        </p:spPr>
      </p:pic>
      <p:sp>
        <p:nvSpPr>
          <p:cNvPr id="7" name="矩形 6">
            <a:extLst>
              <a:ext uri="{FF2B5EF4-FFF2-40B4-BE49-F238E27FC236}">
                <a16:creationId xmlns:a16="http://schemas.microsoft.com/office/drawing/2014/main" id="{D862266E-0875-4AC7-A16E-9A8E9662713A}"/>
              </a:ext>
            </a:extLst>
          </p:cNvPr>
          <p:cNvSpPr/>
          <p:nvPr/>
        </p:nvSpPr>
        <p:spPr>
          <a:xfrm>
            <a:off x="61395" y="60523"/>
            <a:ext cx="1596078" cy="307777"/>
          </a:xfrm>
          <a:prstGeom prst="rect">
            <a:avLst/>
          </a:prstGeom>
        </p:spPr>
        <p:txBody>
          <a:bodyPr wrap="none">
            <a:spAutoFit/>
          </a:bodyPr>
          <a:lstStyle/>
          <a:p>
            <a:r>
              <a:rPr lang="en-US" altLang="zh-CN" sz="1400" dirty="0"/>
              <a:t>PART SIX </a:t>
            </a:r>
            <a:r>
              <a:rPr lang="en-US" altLang="zh-CN" sz="1400" b="1" dirty="0">
                <a:ea typeface="微软雅黑" charset="0"/>
              </a:rPr>
              <a:t>Insights</a:t>
            </a:r>
            <a:endParaRPr kumimoji="1" lang="zh-CN" altLang="en-US" sz="1400" b="1" dirty="0">
              <a:ea typeface="微软雅黑" charset="0"/>
            </a:endParaRPr>
          </a:p>
        </p:txBody>
      </p:sp>
      <p:sp>
        <p:nvSpPr>
          <p:cNvPr id="10" name="椭圆 9">
            <a:extLst>
              <a:ext uri="{FF2B5EF4-FFF2-40B4-BE49-F238E27FC236}">
                <a16:creationId xmlns:a16="http://schemas.microsoft.com/office/drawing/2014/main" id="{4E68BB8E-F27C-4DA3-9893-427F5F3BA36B}"/>
              </a:ext>
            </a:extLst>
          </p:cNvPr>
          <p:cNvSpPr/>
          <p:nvPr/>
        </p:nvSpPr>
        <p:spPr>
          <a:xfrm>
            <a:off x="1706749"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6315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307945" y="965935"/>
            <a:ext cx="3576107" cy="1015663"/>
          </a:xfrm>
          <a:prstGeom prst="rect">
            <a:avLst/>
          </a:prstGeom>
        </p:spPr>
        <p:txBody>
          <a:bodyPr wrap="none">
            <a:spAutoFit/>
          </a:bodyPr>
          <a:lstStyle/>
          <a:p>
            <a:pPr algn="ctr"/>
            <a:r>
              <a:rPr lang="en-US" altLang="zh-CN" sz="6000" dirty="0">
                <a:latin typeface="+mj-lt"/>
              </a:rPr>
              <a:t>CONTENT</a:t>
            </a:r>
            <a:endParaRPr lang="en-US" altLang="zh-CN" sz="2400" dirty="0">
              <a:latin typeface="+mj-lt"/>
            </a:endParaRPr>
          </a:p>
        </p:txBody>
      </p:sp>
      <p:sp>
        <p:nvSpPr>
          <p:cNvPr id="16" name="文本框 15"/>
          <p:cNvSpPr txBox="1"/>
          <p:nvPr/>
        </p:nvSpPr>
        <p:spPr>
          <a:xfrm>
            <a:off x="1020063" y="2434174"/>
            <a:ext cx="2240027" cy="414665"/>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4894182" y="2434174"/>
            <a:ext cx="2432932" cy="414665"/>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8833562" y="2434174"/>
            <a:ext cx="2624755" cy="414665"/>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1087441" y="4364827"/>
            <a:ext cx="2154041" cy="414665"/>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kumimoji="1" lang="zh-CN" altLang="en-US" dirty="0">
              <a:latin typeface="+mj-lt"/>
              <a:ea typeface="微软雅黑" charset="0"/>
            </a:endParaRPr>
          </a:p>
        </p:txBody>
      </p:sp>
      <p:sp>
        <p:nvSpPr>
          <p:cNvPr id="20" name="文本框 19"/>
          <p:cNvSpPr txBox="1"/>
          <p:nvPr/>
        </p:nvSpPr>
        <p:spPr>
          <a:xfrm>
            <a:off x="5086360" y="4364827"/>
            <a:ext cx="1862112" cy="414665"/>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FIVE</a:t>
            </a:r>
            <a:endParaRPr kumimoji="1" lang="zh-CN" altLang="en-US" dirty="0">
              <a:latin typeface="+mj-lt"/>
              <a:ea typeface="微软雅黑" charset="0"/>
            </a:endParaRPr>
          </a:p>
        </p:txBody>
      </p:sp>
      <p:sp>
        <p:nvSpPr>
          <p:cNvPr id="21" name="文本框 20"/>
          <p:cNvSpPr txBox="1"/>
          <p:nvPr/>
        </p:nvSpPr>
        <p:spPr>
          <a:xfrm>
            <a:off x="9122627" y="4368854"/>
            <a:ext cx="1872220" cy="414665"/>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SIX</a:t>
            </a:r>
            <a:endParaRPr kumimoji="1" lang="zh-CN" altLang="en-US" dirty="0">
              <a:latin typeface="+mj-lt"/>
              <a:ea typeface="微软雅黑" charset="0"/>
            </a:endParaRPr>
          </a:p>
        </p:txBody>
      </p:sp>
      <p:sp>
        <p:nvSpPr>
          <p:cNvPr id="22" name="文本框 21"/>
          <p:cNvSpPr txBox="1"/>
          <p:nvPr/>
        </p:nvSpPr>
        <p:spPr>
          <a:xfrm>
            <a:off x="874763" y="1969416"/>
            <a:ext cx="2685519" cy="593752"/>
          </a:xfrm>
          <a:prstGeom prst="rect">
            <a:avLst/>
          </a:prstGeom>
          <a:noFill/>
        </p:spPr>
        <p:txBody>
          <a:bodyPr wrap="square" rtlCol="0">
            <a:spAutoFit/>
          </a:bodyPr>
          <a:lstStyle/>
          <a:p>
            <a:pPr algn="ctr" defTabSz="609585">
              <a:lnSpc>
                <a:spcPct val="130000"/>
              </a:lnSpc>
            </a:pPr>
            <a:r>
              <a:rPr lang="en-US" altLang="zh-CN" sz="2800" b="1" dirty="0">
                <a:latin typeface="+mj-lt"/>
                <a:ea typeface="微软雅黑" charset="0"/>
              </a:rPr>
              <a:t>Introduction</a:t>
            </a:r>
            <a:endParaRPr lang="zh-CN" altLang="en-US" sz="2800" b="1" dirty="0">
              <a:latin typeface="+mj-lt"/>
              <a:ea typeface="微软雅黑" charset="0"/>
            </a:endParaRPr>
          </a:p>
        </p:txBody>
      </p:sp>
      <p:sp>
        <p:nvSpPr>
          <p:cNvPr id="23" name="文本框 22"/>
          <p:cNvSpPr txBox="1"/>
          <p:nvPr/>
        </p:nvSpPr>
        <p:spPr>
          <a:xfrm>
            <a:off x="4789784" y="1969416"/>
            <a:ext cx="2685519" cy="593752"/>
          </a:xfrm>
          <a:prstGeom prst="rect">
            <a:avLst/>
          </a:prstGeom>
          <a:noFill/>
        </p:spPr>
        <p:txBody>
          <a:bodyPr wrap="square" rtlCol="0">
            <a:spAutoFit/>
          </a:bodyPr>
          <a:lstStyle/>
          <a:p>
            <a:pPr algn="ctr" defTabSz="609585">
              <a:lnSpc>
                <a:spcPct val="130000"/>
              </a:lnSpc>
            </a:pPr>
            <a:r>
              <a:rPr lang="en-US" altLang="zh-CN" sz="2800" b="1" dirty="0">
                <a:latin typeface="+mj-lt"/>
                <a:ea typeface="微软雅黑" charset="0"/>
              </a:rPr>
              <a:t>EDA</a:t>
            </a:r>
            <a:endParaRPr lang="zh-CN" altLang="en-US" sz="2800" b="1" dirty="0">
              <a:latin typeface="+mj-lt"/>
              <a:ea typeface="微软雅黑" charset="0"/>
            </a:endParaRPr>
          </a:p>
        </p:txBody>
      </p:sp>
      <p:sp>
        <p:nvSpPr>
          <p:cNvPr id="24" name="文本框 23"/>
          <p:cNvSpPr txBox="1"/>
          <p:nvPr/>
        </p:nvSpPr>
        <p:spPr>
          <a:xfrm>
            <a:off x="8809202" y="1969416"/>
            <a:ext cx="2685519" cy="593752"/>
          </a:xfrm>
          <a:prstGeom prst="rect">
            <a:avLst/>
          </a:prstGeom>
          <a:noFill/>
        </p:spPr>
        <p:txBody>
          <a:bodyPr wrap="square" rtlCol="0">
            <a:spAutoFit/>
          </a:bodyPr>
          <a:lstStyle/>
          <a:p>
            <a:pPr algn="ctr" defTabSz="609585">
              <a:lnSpc>
                <a:spcPct val="130000"/>
              </a:lnSpc>
            </a:pPr>
            <a:r>
              <a:rPr lang="en-US" altLang="zh-CN" sz="2800" b="1" dirty="0">
                <a:latin typeface="+mj-lt"/>
                <a:ea typeface="微软雅黑" charset="0"/>
              </a:rPr>
              <a:t>Preprocessing</a:t>
            </a:r>
            <a:endParaRPr lang="zh-CN" altLang="en-US" sz="2800" b="1" dirty="0">
              <a:latin typeface="+mj-lt"/>
              <a:ea typeface="微软雅黑" charset="0"/>
            </a:endParaRPr>
          </a:p>
        </p:txBody>
      </p:sp>
      <p:sp>
        <p:nvSpPr>
          <p:cNvPr id="25" name="文本框 24"/>
          <p:cNvSpPr txBox="1"/>
          <p:nvPr/>
        </p:nvSpPr>
        <p:spPr>
          <a:xfrm>
            <a:off x="736777" y="3900069"/>
            <a:ext cx="3017170" cy="593752"/>
          </a:xfrm>
          <a:prstGeom prst="rect">
            <a:avLst/>
          </a:prstGeom>
          <a:noFill/>
        </p:spPr>
        <p:txBody>
          <a:bodyPr wrap="square" rtlCol="0">
            <a:spAutoFit/>
          </a:bodyPr>
          <a:lstStyle/>
          <a:p>
            <a:pPr algn="ctr" defTabSz="609585">
              <a:lnSpc>
                <a:spcPct val="130000"/>
              </a:lnSpc>
            </a:pPr>
            <a:r>
              <a:rPr kumimoji="1" lang="en-US" altLang="zh-CN" sz="2800" b="1" dirty="0">
                <a:latin typeface="+mj-lt"/>
                <a:ea typeface="微软雅黑" charset="0"/>
              </a:rPr>
              <a:t>Baseline Model</a:t>
            </a:r>
            <a:endParaRPr kumimoji="1" lang="zh-CN" altLang="en-US" sz="2800" b="1" dirty="0">
              <a:latin typeface="+mj-lt"/>
              <a:ea typeface="微软雅黑" charset="0"/>
            </a:endParaRPr>
          </a:p>
        </p:txBody>
      </p:sp>
      <p:sp>
        <p:nvSpPr>
          <p:cNvPr id="26" name="文本框 25"/>
          <p:cNvSpPr txBox="1"/>
          <p:nvPr/>
        </p:nvSpPr>
        <p:spPr>
          <a:xfrm>
            <a:off x="4817800" y="3900069"/>
            <a:ext cx="2685519" cy="593752"/>
          </a:xfrm>
          <a:prstGeom prst="rect">
            <a:avLst/>
          </a:prstGeom>
          <a:noFill/>
        </p:spPr>
        <p:txBody>
          <a:bodyPr wrap="square" rtlCol="0">
            <a:spAutoFit/>
          </a:bodyPr>
          <a:lstStyle/>
          <a:p>
            <a:pPr algn="ctr" defTabSz="609585">
              <a:lnSpc>
                <a:spcPct val="130000"/>
              </a:lnSpc>
            </a:pPr>
            <a:r>
              <a:rPr kumimoji="1" lang="en-US" altLang="zh-CN" sz="2800" b="1" dirty="0">
                <a:latin typeface="+mj-lt"/>
                <a:ea typeface="微软雅黑" charset="0"/>
              </a:rPr>
              <a:t>Self-training</a:t>
            </a:r>
            <a:endParaRPr kumimoji="1" lang="zh-CN" altLang="en-US" sz="2800" b="1" dirty="0">
              <a:latin typeface="+mj-lt"/>
              <a:ea typeface="微软雅黑" charset="0"/>
            </a:endParaRPr>
          </a:p>
        </p:txBody>
      </p:sp>
      <p:sp>
        <p:nvSpPr>
          <p:cNvPr id="27" name="文本框 26"/>
          <p:cNvSpPr txBox="1"/>
          <p:nvPr/>
        </p:nvSpPr>
        <p:spPr>
          <a:xfrm>
            <a:off x="8854067" y="3876396"/>
            <a:ext cx="2685519" cy="593752"/>
          </a:xfrm>
          <a:prstGeom prst="rect">
            <a:avLst/>
          </a:prstGeom>
          <a:noFill/>
        </p:spPr>
        <p:txBody>
          <a:bodyPr wrap="square" rtlCol="0">
            <a:spAutoFit/>
          </a:bodyPr>
          <a:lstStyle/>
          <a:p>
            <a:pPr algn="ctr" defTabSz="609585">
              <a:lnSpc>
                <a:spcPct val="130000"/>
              </a:lnSpc>
            </a:pPr>
            <a:r>
              <a:rPr lang="en-US" altLang="zh-CN" sz="2800" b="1" dirty="0">
                <a:ea typeface="微软雅黑" charset="0"/>
              </a:rPr>
              <a:t>Insights</a:t>
            </a:r>
            <a:endParaRPr kumimoji="1" lang="zh-CN" altLang="en-US" sz="2800" b="1" dirty="0">
              <a:ea typeface="微软雅黑" charset="0"/>
            </a:endParaRPr>
          </a:p>
        </p:txBody>
      </p:sp>
      <p:sp>
        <p:nvSpPr>
          <p:cNvPr id="30" name="矩形 29"/>
          <p:cNvSpPr/>
          <p:nvPr/>
        </p:nvSpPr>
        <p:spPr>
          <a:xfrm>
            <a:off x="955175" y="2909458"/>
            <a:ext cx="2511526" cy="12705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p:cNvSpPr/>
          <p:nvPr/>
        </p:nvSpPr>
        <p:spPr>
          <a:xfrm>
            <a:off x="4931299" y="2909458"/>
            <a:ext cx="2511526" cy="1270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p:cNvSpPr/>
          <p:nvPr/>
        </p:nvSpPr>
        <p:spPr>
          <a:xfrm>
            <a:off x="8907423" y="2909458"/>
            <a:ext cx="2511526" cy="12705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2060"/>
              </a:solidFill>
            </a:endParaRPr>
          </a:p>
        </p:txBody>
      </p:sp>
      <p:sp>
        <p:nvSpPr>
          <p:cNvPr id="33" name="矩形 32"/>
          <p:cNvSpPr/>
          <p:nvPr/>
        </p:nvSpPr>
        <p:spPr>
          <a:xfrm>
            <a:off x="989599" y="4840111"/>
            <a:ext cx="2511526" cy="12705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4931299" y="4840111"/>
            <a:ext cx="2511526" cy="1270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p:cNvSpPr/>
          <p:nvPr/>
        </p:nvSpPr>
        <p:spPr>
          <a:xfrm>
            <a:off x="8967566" y="4844138"/>
            <a:ext cx="2511526" cy="12705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84221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A82D24D-ACDE-4F3F-BE35-B4B140D74B2F}"/>
              </a:ext>
            </a:extLst>
          </p:cNvPr>
          <p:cNvSpPr txBox="1"/>
          <p:nvPr/>
        </p:nvSpPr>
        <p:spPr>
          <a:xfrm>
            <a:off x="2387600" y="347980"/>
            <a:ext cx="6918960" cy="369332"/>
          </a:xfrm>
          <a:prstGeom prst="rect">
            <a:avLst/>
          </a:prstGeom>
          <a:noFill/>
        </p:spPr>
        <p:txBody>
          <a:bodyPr wrap="square" rtlCol="0">
            <a:spAutoFit/>
          </a:bodyPr>
          <a:lstStyle/>
          <a:p>
            <a:pPr algn="ctr"/>
            <a:r>
              <a:rPr lang="en-US" altLang="zh-CN" dirty="0"/>
              <a:t>Proportion of news release countries</a:t>
            </a:r>
            <a:endParaRPr lang="zh-CN" altLang="en-US" dirty="0"/>
          </a:p>
        </p:txBody>
      </p:sp>
      <p:sp>
        <p:nvSpPr>
          <p:cNvPr id="9" name="文本框 8">
            <a:extLst>
              <a:ext uri="{FF2B5EF4-FFF2-40B4-BE49-F238E27FC236}">
                <a16:creationId xmlns:a16="http://schemas.microsoft.com/office/drawing/2014/main" id="{1680A1DF-83BB-4E00-B787-112F4C05A8D5}"/>
              </a:ext>
            </a:extLst>
          </p:cNvPr>
          <p:cNvSpPr txBox="1"/>
          <p:nvPr/>
        </p:nvSpPr>
        <p:spPr>
          <a:xfrm>
            <a:off x="2092960" y="5403680"/>
            <a:ext cx="8290560" cy="1200329"/>
          </a:xfrm>
          <a:prstGeom prst="rect">
            <a:avLst/>
          </a:prstGeom>
          <a:solidFill>
            <a:srgbClr val="FFC000"/>
          </a:solidFill>
        </p:spPr>
        <p:txBody>
          <a:bodyPr wrap="square" rtlCol="0">
            <a:spAutoFit/>
          </a:bodyPr>
          <a:lstStyle/>
          <a:p>
            <a:r>
              <a:rPr lang="en-US" altLang="zh-CN" dirty="0"/>
              <a:t>The results shows that there was little difference in the proportion of fake news and true news release countries, with the United States and Great Britain dominating both categories. This is mainly due to the fact that most news data sources come from these two countries.</a:t>
            </a:r>
            <a:endParaRPr lang="zh-CN" altLang="en-US" dirty="0"/>
          </a:p>
        </p:txBody>
      </p:sp>
      <p:pic>
        <p:nvPicPr>
          <p:cNvPr id="6" name="图片 5">
            <a:extLst>
              <a:ext uri="{FF2B5EF4-FFF2-40B4-BE49-F238E27FC236}">
                <a16:creationId xmlns:a16="http://schemas.microsoft.com/office/drawing/2014/main" id="{B1104E67-5AAA-4429-8F9D-B54800C8DE62}"/>
              </a:ext>
            </a:extLst>
          </p:cNvPr>
          <p:cNvPicPr>
            <a:picLocks noChangeAspect="1"/>
          </p:cNvPicPr>
          <p:nvPr/>
        </p:nvPicPr>
        <p:blipFill rotWithShape="1">
          <a:blip r:embed="rId3"/>
          <a:srcRect l="13583" t="9250" r="10583" b="18580"/>
          <a:stretch/>
        </p:blipFill>
        <p:spPr>
          <a:xfrm>
            <a:off x="1097279" y="696396"/>
            <a:ext cx="9906001" cy="4713757"/>
          </a:xfrm>
          <a:prstGeom prst="rect">
            <a:avLst/>
          </a:prstGeom>
        </p:spPr>
      </p:pic>
      <p:sp>
        <p:nvSpPr>
          <p:cNvPr id="7" name="矩形 6">
            <a:extLst>
              <a:ext uri="{FF2B5EF4-FFF2-40B4-BE49-F238E27FC236}">
                <a16:creationId xmlns:a16="http://schemas.microsoft.com/office/drawing/2014/main" id="{F0F23B55-B587-4C61-AF75-FEED5CCE4958}"/>
              </a:ext>
            </a:extLst>
          </p:cNvPr>
          <p:cNvSpPr/>
          <p:nvPr/>
        </p:nvSpPr>
        <p:spPr>
          <a:xfrm>
            <a:off x="61395" y="60523"/>
            <a:ext cx="1596078" cy="307777"/>
          </a:xfrm>
          <a:prstGeom prst="rect">
            <a:avLst/>
          </a:prstGeom>
        </p:spPr>
        <p:txBody>
          <a:bodyPr wrap="none">
            <a:spAutoFit/>
          </a:bodyPr>
          <a:lstStyle/>
          <a:p>
            <a:r>
              <a:rPr lang="en-US" altLang="zh-CN" sz="1400" dirty="0"/>
              <a:t>PART SIX </a:t>
            </a:r>
            <a:r>
              <a:rPr lang="en-US" altLang="zh-CN" sz="1400" b="1" dirty="0">
                <a:ea typeface="微软雅黑" charset="0"/>
              </a:rPr>
              <a:t>Insights</a:t>
            </a:r>
            <a:endParaRPr kumimoji="1" lang="zh-CN" altLang="en-US" sz="1400" b="1" dirty="0">
              <a:ea typeface="微软雅黑" charset="0"/>
            </a:endParaRPr>
          </a:p>
        </p:txBody>
      </p:sp>
      <p:sp>
        <p:nvSpPr>
          <p:cNvPr id="10" name="椭圆 9">
            <a:extLst>
              <a:ext uri="{FF2B5EF4-FFF2-40B4-BE49-F238E27FC236}">
                <a16:creationId xmlns:a16="http://schemas.microsoft.com/office/drawing/2014/main" id="{23A9C766-C0AE-4886-8586-F76962303991}"/>
              </a:ext>
            </a:extLst>
          </p:cNvPr>
          <p:cNvSpPr/>
          <p:nvPr/>
        </p:nvSpPr>
        <p:spPr>
          <a:xfrm>
            <a:off x="1706749"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41311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A82D24D-ACDE-4F3F-BE35-B4B140D74B2F}"/>
              </a:ext>
            </a:extLst>
          </p:cNvPr>
          <p:cNvSpPr txBox="1"/>
          <p:nvPr/>
        </p:nvSpPr>
        <p:spPr>
          <a:xfrm>
            <a:off x="625914" y="326944"/>
            <a:ext cx="6918960" cy="369332"/>
          </a:xfrm>
          <a:prstGeom prst="rect">
            <a:avLst/>
          </a:prstGeom>
          <a:noFill/>
        </p:spPr>
        <p:txBody>
          <a:bodyPr wrap="square" rtlCol="0">
            <a:spAutoFit/>
          </a:bodyPr>
          <a:lstStyle/>
          <a:p>
            <a:pPr algn="ctr"/>
            <a:r>
              <a:rPr lang="en-US" altLang="zh-CN" dirty="0"/>
              <a:t>Word cloud of fake and true news contents</a:t>
            </a:r>
            <a:endParaRPr lang="zh-CN" altLang="en-US" dirty="0"/>
          </a:p>
        </p:txBody>
      </p:sp>
      <p:sp>
        <p:nvSpPr>
          <p:cNvPr id="9" name="文本框 8">
            <a:extLst>
              <a:ext uri="{FF2B5EF4-FFF2-40B4-BE49-F238E27FC236}">
                <a16:creationId xmlns:a16="http://schemas.microsoft.com/office/drawing/2014/main" id="{1680A1DF-83BB-4E00-B787-112F4C05A8D5}"/>
              </a:ext>
            </a:extLst>
          </p:cNvPr>
          <p:cNvSpPr txBox="1"/>
          <p:nvPr/>
        </p:nvSpPr>
        <p:spPr>
          <a:xfrm>
            <a:off x="7918596" y="2851238"/>
            <a:ext cx="4253084" cy="2585323"/>
          </a:xfrm>
          <a:prstGeom prst="rect">
            <a:avLst/>
          </a:prstGeom>
          <a:solidFill>
            <a:srgbClr val="FFC000"/>
          </a:solidFill>
        </p:spPr>
        <p:txBody>
          <a:bodyPr wrap="square" rtlCol="0">
            <a:spAutoFit/>
          </a:bodyPr>
          <a:lstStyle/>
          <a:p>
            <a:r>
              <a:rPr lang="en-US" altLang="zh-CN" dirty="0"/>
              <a:t>Through the word clouds of fake news and real news contents and titles, we can see that the high-frequency words in the two categories are roughly similar. This also indicates that, it is actually pretty difficult to judge a news as fake or true only based on those single words that appear frequently in its title or content.</a:t>
            </a:r>
            <a:endParaRPr lang="zh-CN" altLang="en-US" dirty="0"/>
          </a:p>
        </p:txBody>
      </p:sp>
      <p:pic>
        <p:nvPicPr>
          <p:cNvPr id="5" name="图片 4">
            <a:extLst>
              <a:ext uri="{FF2B5EF4-FFF2-40B4-BE49-F238E27FC236}">
                <a16:creationId xmlns:a16="http://schemas.microsoft.com/office/drawing/2014/main" id="{A15C042C-F3B2-4306-812A-4E8743FC835A}"/>
              </a:ext>
            </a:extLst>
          </p:cNvPr>
          <p:cNvPicPr>
            <a:picLocks noChangeAspect="1"/>
          </p:cNvPicPr>
          <p:nvPr/>
        </p:nvPicPr>
        <p:blipFill>
          <a:blip r:embed="rId3"/>
          <a:stretch>
            <a:fillRect/>
          </a:stretch>
        </p:blipFill>
        <p:spPr>
          <a:xfrm>
            <a:off x="524314" y="705541"/>
            <a:ext cx="8040566" cy="1993362"/>
          </a:xfrm>
          <a:prstGeom prst="rect">
            <a:avLst/>
          </a:prstGeom>
        </p:spPr>
      </p:pic>
      <p:sp>
        <p:nvSpPr>
          <p:cNvPr id="10" name="文本框 9">
            <a:extLst>
              <a:ext uri="{FF2B5EF4-FFF2-40B4-BE49-F238E27FC236}">
                <a16:creationId xmlns:a16="http://schemas.microsoft.com/office/drawing/2014/main" id="{566D616E-6798-4314-B51F-E60F6A7FCE22}"/>
              </a:ext>
            </a:extLst>
          </p:cNvPr>
          <p:cNvSpPr txBox="1"/>
          <p:nvPr/>
        </p:nvSpPr>
        <p:spPr>
          <a:xfrm>
            <a:off x="467360" y="2671257"/>
            <a:ext cx="6918960" cy="369332"/>
          </a:xfrm>
          <a:prstGeom prst="rect">
            <a:avLst/>
          </a:prstGeom>
          <a:noFill/>
        </p:spPr>
        <p:txBody>
          <a:bodyPr wrap="square" rtlCol="0">
            <a:spAutoFit/>
          </a:bodyPr>
          <a:lstStyle/>
          <a:p>
            <a:pPr algn="ctr"/>
            <a:r>
              <a:rPr lang="en-US" altLang="zh-CN" dirty="0"/>
              <a:t>Word cloud of fake and true news titles</a:t>
            </a:r>
            <a:endParaRPr lang="zh-CN" altLang="en-US" dirty="0"/>
          </a:p>
        </p:txBody>
      </p:sp>
      <p:pic>
        <p:nvPicPr>
          <p:cNvPr id="11" name="图片 10">
            <a:extLst>
              <a:ext uri="{FF2B5EF4-FFF2-40B4-BE49-F238E27FC236}">
                <a16:creationId xmlns:a16="http://schemas.microsoft.com/office/drawing/2014/main" id="{4016C1FA-3912-4D3E-A1CE-79D60B309994}"/>
              </a:ext>
            </a:extLst>
          </p:cNvPr>
          <p:cNvPicPr>
            <a:picLocks noChangeAspect="1"/>
          </p:cNvPicPr>
          <p:nvPr/>
        </p:nvPicPr>
        <p:blipFill>
          <a:blip r:embed="rId4"/>
          <a:stretch>
            <a:fillRect/>
          </a:stretch>
        </p:blipFill>
        <p:spPr>
          <a:xfrm>
            <a:off x="768202" y="3027854"/>
            <a:ext cx="7130074" cy="3704452"/>
          </a:xfrm>
          <a:prstGeom prst="rect">
            <a:avLst/>
          </a:prstGeom>
        </p:spPr>
      </p:pic>
      <p:sp>
        <p:nvSpPr>
          <p:cNvPr id="12" name="矩形 11">
            <a:extLst>
              <a:ext uri="{FF2B5EF4-FFF2-40B4-BE49-F238E27FC236}">
                <a16:creationId xmlns:a16="http://schemas.microsoft.com/office/drawing/2014/main" id="{9D5D9ADE-62B4-42A9-AF51-440B329D169D}"/>
              </a:ext>
            </a:extLst>
          </p:cNvPr>
          <p:cNvSpPr/>
          <p:nvPr/>
        </p:nvSpPr>
        <p:spPr>
          <a:xfrm>
            <a:off x="61395" y="60523"/>
            <a:ext cx="1596078" cy="307777"/>
          </a:xfrm>
          <a:prstGeom prst="rect">
            <a:avLst/>
          </a:prstGeom>
        </p:spPr>
        <p:txBody>
          <a:bodyPr wrap="none">
            <a:spAutoFit/>
          </a:bodyPr>
          <a:lstStyle/>
          <a:p>
            <a:r>
              <a:rPr lang="en-US" altLang="zh-CN" sz="1400" dirty="0"/>
              <a:t>PART SIX </a:t>
            </a:r>
            <a:r>
              <a:rPr lang="en-US" altLang="zh-CN" sz="1400" b="1" dirty="0">
                <a:ea typeface="微软雅黑" charset="0"/>
              </a:rPr>
              <a:t>Insights</a:t>
            </a:r>
            <a:endParaRPr kumimoji="1" lang="zh-CN" altLang="en-US" sz="1400" b="1" dirty="0">
              <a:ea typeface="微软雅黑" charset="0"/>
            </a:endParaRPr>
          </a:p>
        </p:txBody>
      </p:sp>
      <p:sp>
        <p:nvSpPr>
          <p:cNvPr id="13" name="椭圆 12">
            <a:extLst>
              <a:ext uri="{FF2B5EF4-FFF2-40B4-BE49-F238E27FC236}">
                <a16:creationId xmlns:a16="http://schemas.microsoft.com/office/drawing/2014/main" id="{C64E8655-CFCF-4FAE-8489-4511834794E4}"/>
              </a:ext>
            </a:extLst>
          </p:cNvPr>
          <p:cNvSpPr/>
          <p:nvPr/>
        </p:nvSpPr>
        <p:spPr>
          <a:xfrm>
            <a:off x="1706749"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426556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A82D24D-ACDE-4F3F-BE35-B4B140D74B2F}"/>
              </a:ext>
            </a:extLst>
          </p:cNvPr>
          <p:cNvSpPr txBox="1"/>
          <p:nvPr/>
        </p:nvSpPr>
        <p:spPr>
          <a:xfrm>
            <a:off x="2387600" y="347980"/>
            <a:ext cx="6918960" cy="369332"/>
          </a:xfrm>
          <a:prstGeom prst="rect">
            <a:avLst/>
          </a:prstGeom>
          <a:noFill/>
        </p:spPr>
        <p:txBody>
          <a:bodyPr wrap="square" rtlCol="0">
            <a:spAutoFit/>
          </a:bodyPr>
          <a:lstStyle/>
          <a:p>
            <a:pPr algn="ctr"/>
            <a:r>
              <a:rPr lang="en-US" altLang="zh-CN" dirty="0"/>
              <a:t>Participants, Comments, Shares &amp; Likes of fake and true news</a:t>
            </a:r>
            <a:endParaRPr lang="zh-CN" altLang="en-US" dirty="0"/>
          </a:p>
        </p:txBody>
      </p:sp>
      <p:sp>
        <p:nvSpPr>
          <p:cNvPr id="9" name="文本框 8">
            <a:extLst>
              <a:ext uri="{FF2B5EF4-FFF2-40B4-BE49-F238E27FC236}">
                <a16:creationId xmlns:a16="http://schemas.microsoft.com/office/drawing/2014/main" id="{1680A1DF-83BB-4E00-B787-112F4C05A8D5}"/>
              </a:ext>
            </a:extLst>
          </p:cNvPr>
          <p:cNvSpPr txBox="1"/>
          <p:nvPr/>
        </p:nvSpPr>
        <p:spPr>
          <a:xfrm>
            <a:off x="1818640" y="5596720"/>
            <a:ext cx="8290560" cy="1200329"/>
          </a:xfrm>
          <a:prstGeom prst="rect">
            <a:avLst/>
          </a:prstGeom>
          <a:solidFill>
            <a:srgbClr val="FFC000"/>
          </a:solidFill>
        </p:spPr>
        <p:txBody>
          <a:bodyPr wrap="square" rtlCol="0">
            <a:spAutoFit/>
          </a:bodyPr>
          <a:lstStyle/>
          <a:p>
            <a:r>
              <a:rPr lang="en-US" altLang="zh-CN" dirty="0"/>
              <a:t>There are significant differences between fake news and real news in these features. It is clear that fake news, compared to real news, would attract much more participants and more comments, likes and shares. These characteristics can also provide important reference and information for us to screen fake news.</a:t>
            </a:r>
            <a:endParaRPr lang="zh-CN" altLang="en-US" dirty="0"/>
          </a:p>
        </p:txBody>
      </p:sp>
      <p:pic>
        <p:nvPicPr>
          <p:cNvPr id="5" name="图片 4">
            <a:extLst>
              <a:ext uri="{FF2B5EF4-FFF2-40B4-BE49-F238E27FC236}">
                <a16:creationId xmlns:a16="http://schemas.microsoft.com/office/drawing/2014/main" id="{40679BBF-75BA-4491-B95A-718CF3382D76}"/>
              </a:ext>
            </a:extLst>
          </p:cNvPr>
          <p:cNvPicPr>
            <a:picLocks noChangeAspect="1"/>
          </p:cNvPicPr>
          <p:nvPr/>
        </p:nvPicPr>
        <p:blipFill rotWithShape="1">
          <a:blip r:embed="rId3"/>
          <a:srcRect l="8479" t="9648" r="6800" b="9678"/>
          <a:stretch/>
        </p:blipFill>
        <p:spPr>
          <a:xfrm>
            <a:off x="1690190" y="781688"/>
            <a:ext cx="8490130" cy="4764232"/>
          </a:xfrm>
          <a:prstGeom prst="rect">
            <a:avLst/>
          </a:prstGeom>
        </p:spPr>
      </p:pic>
      <p:sp>
        <p:nvSpPr>
          <p:cNvPr id="7" name="矩形 6">
            <a:extLst>
              <a:ext uri="{FF2B5EF4-FFF2-40B4-BE49-F238E27FC236}">
                <a16:creationId xmlns:a16="http://schemas.microsoft.com/office/drawing/2014/main" id="{569E58AF-EC94-4A0A-B5CA-D29592A9E17A}"/>
              </a:ext>
            </a:extLst>
          </p:cNvPr>
          <p:cNvSpPr/>
          <p:nvPr/>
        </p:nvSpPr>
        <p:spPr>
          <a:xfrm>
            <a:off x="61395" y="60523"/>
            <a:ext cx="1596078" cy="307777"/>
          </a:xfrm>
          <a:prstGeom prst="rect">
            <a:avLst/>
          </a:prstGeom>
        </p:spPr>
        <p:txBody>
          <a:bodyPr wrap="none">
            <a:spAutoFit/>
          </a:bodyPr>
          <a:lstStyle/>
          <a:p>
            <a:r>
              <a:rPr lang="en-US" altLang="zh-CN" sz="1400" dirty="0"/>
              <a:t>PART SIX </a:t>
            </a:r>
            <a:r>
              <a:rPr lang="en-US" altLang="zh-CN" sz="1400" b="1" dirty="0">
                <a:ea typeface="微软雅黑" charset="0"/>
              </a:rPr>
              <a:t>Insights</a:t>
            </a:r>
            <a:endParaRPr kumimoji="1" lang="zh-CN" altLang="en-US" sz="1400" b="1" dirty="0">
              <a:ea typeface="微软雅黑" charset="0"/>
            </a:endParaRPr>
          </a:p>
        </p:txBody>
      </p:sp>
      <p:sp>
        <p:nvSpPr>
          <p:cNvPr id="10" name="椭圆 9">
            <a:extLst>
              <a:ext uri="{FF2B5EF4-FFF2-40B4-BE49-F238E27FC236}">
                <a16:creationId xmlns:a16="http://schemas.microsoft.com/office/drawing/2014/main" id="{8CC814E5-2883-463D-BB9E-BE4CEC68CD41}"/>
              </a:ext>
            </a:extLst>
          </p:cNvPr>
          <p:cNvSpPr/>
          <p:nvPr/>
        </p:nvSpPr>
        <p:spPr>
          <a:xfrm>
            <a:off x="1706749"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60840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32216" y="2685941"/>
            <a:ext cx="7527568" cy="1166794"/>
          </a:xfrm>
          <a:prstGeom prst="rect">
            <a:avLst/>
          </a:prstGeom>
          <a:noFill/>
        </p:spPr>
        <p:txBody>
          <a:bodyPr wrap="square" rtlCol="0">
            <a:spAutoFit/>
          </a:bodyPr>
          <a:lstStyle/>
          <a:p>
            <a:pPr algn="ctr" defTabSz="609585">
              <a:lnSpc>
                <a:spcPct val="130000"/>
              </a:lnSpc>
            </a:pPr>
            <a:r>
              <a:rPr kumimoji="1" lang="en-US" altLang="zh-CN" sz="6000" b="1" dirty="0">
                <a:ea typeface="微软雅黑" charset="0"/>
              </a:rPr>
              <a:t>Summary</a:t>
            </a:r>
            <a:endParaRPr kumimoji="1" lang="zh-CN" altLang="en-US" sz="6000" b="1" dirty="0">
              <a:ea typeface="微软雅黑" charset="0"/>
            </a:endParaRPr>
          </a:p>
        </p:txBody>
      </p:sp>
    </p:spTree>
    <p:extLst>
      <p:ext uri="{BB962C8B-B14F-4D97-AF65-F5344CB8AC3E}">
        <p14:creationId xmlns:p14="http://schemas.microsoft.com/office/powerpoint/2010/main" val="122141190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7B9036-BA33-495F-A7DE-E7031C7EC89A}"/>
              </a:ext>
            </a:extLst>
          </p:cNvPr>
          <p:cNvSpPr/>
          <p:nvPr/>
        </p:nvSpPr>
        <p:spPr>
          <a:xfrm>
            <a:off x="1046258" y="1538899"/>
            <a:ext cx="7211622" cy="253370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t>1. Use datasets from different sources to eliminate bias</a:t>
            </a:r>
          </a:p>
          <a:p>
            <a:pPr marL="285750" indent="-285750">
              <a:lnSpc>
                <a:spcPct val="150000"/>
              </a:lnSpc>
              <a:buFont typeface="Arial" panose="020B0604020202020204" pitchFamily="34" charset="0"/>
              <a:buChar char="•"/>
            </a:pPr>
            <a:r>
              <a:rPr lang="en-US" altLang="zh-CN" dirty="0"/>
              <a:t>2. Compare the model performance based on the count vector and TF-IDF vector</a:t>
            </a:r>
          </a:p>
          <a:p>
            <a:pPr marL="285750" indent="-285750">
              <a:lnSpc>
                <a:spcPct val="150000"/>
              </a:lnSpc>
              <a:buFont typeface="Arial" panose="020B0604020202020204" pitchFamily="34" charset="0"/>
              <a:buChar char="•"/>
            </a:pPr>
            <a:r>
              <a:rPr lang="en-US" altLang="zh-CN" dirty="0"/>
              <a:t>3. Use self-training to label the main dataset </a:t>
            </a:r>
          </a:p>
          <a:p>
            <a:pPr marL="285750" indent="-285750">
              <a:lnSpc>
                <a:spcPct val="150000"/>
              </a:lnSpc>
              <a:buFont typeface="Arial" panose="020B0604020202020204" pitchFamily="34" charset="0"/>
              <a:buChar char="•"/>
            </a:pPr>
            <a:r>
              <a:rPr lang="en-US" altLang="zh-CN" dirty="0"/>
              <a:t>4. Explore the relationship between interactive information and news credibility</a:t>
            </a:r>
          </a:p>
        </p:txBody>
      </p:sp>
      <p:sp>
        <p:nvSpPr>
          <p:cNvPr id="4" name="矩形 3">
            <a:extLst>
              <a:ext uri="{FF2B5EF4-FFF2-40B4-BE49-F238E27FC236}">
                <a16:creationId xmlns:a16="http://schemas.microsoft.com/office/drawing/2014/main" id="{8EEC0909-D1E3-43A9-8DC2-523A81F8A6D1}"/>
              </a:ext>
            </a:extLst>
          </p:cNvPr>
          <p:cNvSpPr/>
          <p:nvPr/>
        </p:nvSpPr>
        <p:spPr>
          <a:xfrm>
            <a:off x="61395" y="60523"/>
            <a:ext cx="996555" cy="307777"/>
          </a:xfrm>
          <a:prstGeom prst="rect">
            <a:avLst/>
          </a:prstGeom>
        </p:spPr>
        <p:txBody>
          <a:bodyPr wrap="none">
            <a:spAutoFit/>
          </a:bodyPr>
          <a:lstStyle/>
          <a:p>
            <a:r>
              <a:rPr kumimoji="1" lang="en-US" altLang="zh-CN" sz="1400" b="1" dirty="0">
                <a:ea typeface="微软雅黑" charset="0"/>
              </a:rPr>
              <a:t>Summary</a:t>
            </a:r>
            <a:endParaRPr kumimoji="1" lang="zh-CN" altLang="en-US" sz="1400" b="1" dirty="0">
              <a:ea typeface="微软雅黑" charset="0"/>
            </a:endParaRPr>
          </a:p>
        </p:txBody>
      </p:sp>
      <p:sp>
        <p:nvSpPr>
          <p:cNvPr id="6" name="矩形 5">
            <a:extLst>
              <a:ext uri="{FF2B5EF4-FFF2-40B4-BE49-F238E27FC236}">
                <a16:creationId xmlns:a16="http://schemas.microsoft.com/office/drawing/2014/main" id="{E2223E1D-40A6-49EC-AC3F-F88FE6DEFBA7}"/>
              </a:ext>
            </a:extLst>
          </p:cNvPr>
          <p:cNvSpPr/>
          <p:nvPr/>
        </p:nvSpPr>
        <p:spPr>
          <a:xfrm>
            <a:off x="1046258" y="868290"/>
            <a:ext cx="4423294" cy="523220"/>
          </a:xfrm>
          <a:prstGeom prst="rect">
            <a:avLst/>
          </a:prstGeom>
        </p:spPr>
        <p:txBody>
          <a:bodyPr wrap="square">
            <a:spAutoFit/>
          </a:bodyPr>
          <a:lstStyle/>
          <a:p>
            <a:r>
              <a:rPr lang="en-US" altLang="zh-CN" sz="2800" b="1" dirty="0"/>
              <a:t>Important steps</a:t>
            </a:r>
            <a:endParaRPr lang="zh-CN" altLang="en-US" sz="2800" b="1" dirty="0"/>
          </a:p>
        </p:txBody>
      </p:sp>
      <p:sp>
        <p:nvSpPr>
          <p:cNvPr id="7" name="矩形 6">
            <a:extLst>
              <a:ext uri="{FF2B5EF4-FFF2-40B4-BE49-F238E27FC236}">
                <a16:creationId xmlns:a16="http://schemas.microsoft.com/office/drawing/2014/main" id="{7941C869-4B99-4EE1-9235-DDF1200AFEA1}"/>
              </a:ext>
            </a:extLst>
          </p:cNvPr>
          <p:cNvSpPr/>
          <p:nvPr/>
        </p:nvSpPr>
        <p:spPr>
          <a:xfrm>
            <a:off x="1046258" y="4323679"/>
            <a:ext cx="4423294" cy="523220"/>
          </a:xfrm>
          <a:prstGeom prst="rect">
            <a:avLst/>
          </a:prstGeom>
        </p:spPr>
        <p:txBody>
          <a:bodyPr wrap="square">
            <a:spAutoFit/>
          </a:bodyPr>
          <a:lstStyle/>
          <a:p>
            <a:r>
              <a:rPr lang="en-US" altLang="zh-CN" sz="2800" b="1" dirty="0"/>
              <a:t>Following steps</a:t>
            </a:r>
            <a:endParaRPr lang="zh-CN" altLang="en-US" sz="2800" b="1" dirty="0"/>
          </a:p>
        </p:txBody>
      </p:sp>
      <p:sp>
        <p:nvSpPr>
          <p:cNvPr id="9" name="矩形 8">
            <a:extLst>
              <a:ext uri="{FF2B5EF4-FFF2-40B4-BE49-F238E27FC236}">
                <a16:creationId xmlns:a16="http://schemas.microsoft.com/office/drawing/2014/main" id="{649FCEB4-7FCE-49AA-AC52-A471FE2A8A85}"/>
              </a:ext>
            </a:extLst>
          </p:cNvPr>
          <p:cNvSpPr/>
          <p:nvPr/>
        </p:nvSpPr>
        <p:spPr>
          <a:xfrm>
            <a:off x="1057950" y="5114897"/>
            <a:ext cx="7211622" cy="87171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t>Find ways to evaluate the self-training model and improve </a:t>
            </a:r>
            <a:r>
              <a:rPr lang="en-US" altLang="zh-CN"/>
              <a:t>the model </a:t>
            </a:r>
            <a:endParaRPr lang="en-US" altLang="zh-CN" dirty="0"/>
          </a:p>
        </p:txBody>
      </p:sp>
    </p:spTree>
    <p:extLst>
      <p:ext uri="{BB962C8B-B14F-4D97-AF65-F5344CB8AC3E}">
        <p14:creationId xmlns:p14="http://schemas.microsoft.com/office/powerpoint/2010/main" val="1084917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BFE71D3-8E45-421F-B197-12A3D21D908E}"/>
              </a:ext>
            </a:extLst>
          </p:cNvPr>
          <p:cNvSpPr txBox="1"/>
          <p:nvPr/>
        </p:nvSpPr>
        <p:spPr>
          <a:xfrm>
            <a:off x="4209265" y="2894029"/>
            <a:ext cx="3773469" cy="923330"/>
          </a:xfrm>
          <a:prstGeom prst="rect">
            <a:avLst/>
          </a:prstGeom>
          <a:noFill/>
        </p:spPr>
        <p:txBody>
          <a:bodyPr wrap="none" rtlCol="0">
            <a:spAutoFit/>
          </a:bodyPr>
          <a:lstStyle/>
          <a:p>
            <a:r>
              <a:rPr lang="en-US" altLang="zh-CN" sz="5400" b="1" dirty="0"/>
              <a:t>Thank you </a:t>
            </a:r>
            <a:endParaRPr lang="zh-CN" altLang="en-US" sz="5400" b="1" dirty="0"/>
          </a:p>
        </p:txBody>
      </p:sp>
      <p:sp>
        <p:nvSpPr>
          <p:cNvPr id="4" name="矩形 3">
            <a:extLst>
              <a:ext uri="{FF2B5EF4-FFF2-40B4-BE49-F238E27FC236}">
                <a16:creationId xmlns:a16="http://schemas.microsoft.com/office/drawing/2014/main" id="{6538613A-72F1-4B27-89A9-24AA14DB6D20}"/>
              </a:ext>
            </a:extLst>
          </p:cNvPr>
          <p:cNvSpPr/>
          <p:nvPr/>
        </p:nvSpPr>
        <p:spPr>
          <a:xfrm>
            <a:off x="4174392" y="5052259"/>
            <a:ext cx="3843213" cy="1875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Group 7</a:t>
            </a:r>
          </a:p>
          <a:p>
            <a:pPr algn="ctr"/>
            <a:r>
              <a:rPr lang="en-US" altLang="zh-CN" dirty="0">
                <a:solidFill>
                  <a:schemeClr val="tx1"/>
                </a:solidFill>
              </a:rPr>
              <a:t>Chen </a:t>
            </a:r>
            <a:r>
              <a:rPr lang="en-US" altLang="zh-CN" dirty="0" err="1">
                <a:solidFill>
                  <a:schemeClr val="tx1"/>
                </a:solidFill>
              </a:rPr>
              <a:t>Liuyang</a:t>
            </a:r>
            <a:r>
              <a:rPr lang="en-US" altLang="zh-CN" dirty="0">
                <a:solidFill>
                  <a:schemeClr val="tx1"/>
                </a:solidFill>
              </a:rPr>
              <a:t> A0231850M</a:t>
            </a:r>
          </a:p>
          <a:p>
            <a:pPr algn="ctr"/>
            <a:r>
              <a:rPr lang="en-US" altLang="zh-CN" dirty="0" err="1">
                <a:solidFill>
                  <a:schemeClr val="tx1"/>
                </a:solidFill>
              </a:rPr>
              <a:t>Jiankun</a:t>
            </a:r>
            <a:r>
              <a:rPr lang="en-US" altLang="zh-CN" dirty="0">
                <a:solidFill>
                  <a:schemeClr val="tx1"/>
                </a:solidFill>
              </a:rPr>
              <a:t> Wang A0231869U</a:t>
            </a:r>
          </a:p>
          <a:p>
            <a:pPr algn="ctr"/>
            <a:r>
              <a:rPr lang="it-IT" altLang="zh-CN" dirty="0">
                <a:solidFill>
                  <a:schemeClr val="tx1"/>
                </a:solidFill>
              </a:rPr>
              <a:t>Liu Yishun A0231849X</a:t>
            </a:r>
          </a:p>
          <a:p>
            <a:pPr algn="ctr"/>
            <a:r>
              <a:rPr lang="it-IT" altLang="zh-CN" dirty="0">
                <a:solidFill>
                  <a:schemeClr val="tx1"/>
                </a:solidFill>
              </a:rPr>
              <a:t>Nanhai Zhong A0231953E</a:t>
            </a:r>
          </a:p>
          <a:p>
            <a:pPr algn="ctr"/>
            <a:r>
              <a:rPr lang="it-IT" altLang="zh-CN" dirty="0">
                <a:solidFill>
                  <a:schemeClr val="tx1"/>
                </a:solidFill>
              </a:rPr>
              <a:t>Yuankai Ma A0231868W </a:t>
            </a:r>
            <a:endParaRPr lang="en-US" altLang="zh-CN" sz="1400" dirty="0">
              <a:solidFill>
                <a:schemeClr val="tx1"/>
              </a:solidFill>
            </a:endParaRPr>
          </a:p>
        </p:txBody>
      </p:sp>
    </p:spTree>
    <p:extLst>
      <p:ext uri="{BB962C8B-B14F-4D97-AF65-F5344CB8AC3E}">
        <p14:creationId xmlns:p14="http://schemas.microsoft.com/office/powerpoint/2010/main" val="253114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506704"/>
            <a:ext cx="3602146" cy="593752"/>
          </a:xfrm>
          <a:prstGeom prst="rect">
            <a:avLst/>
          </a:prstGeom>
          <a:noFill/>
        </p:spPr>
        <p:txBody>
          <a:bodyPr wrap="square" rtlCol="0">
            <a:spAutoFit/>
          </a:bodyPr>
          <a:lstStyle/>
          <a:p>
            <a:pPr algn="ctr" defTabSz="609585">
              <a:lnSpc>
                <a:spcPct val="130000"/>
              </a:lnSpc>
            </a:pPr>
            <a:r>
              <a:rPr lang="en-US" altLang="zh-CN" sz="2800" dirty="0">
                <a:latin typeface="+mj-lt"/>
                <a:ea typeface="微软雅黑" charset="0"/>
              </a:rPr>
              <a:t>PART</a:t>
            </a:r>
            <a:r>
              <a:rPr lang="zh-CN" altLang="en-US" sz="2800" dirty="0">
                <a:latin typeface="+mj-lt"/>
                <a:ea typeface="微软雅黑" charset="0"/>
              </a:rPr>
              <a:t> </a:t>
            </a:r>
            <a:r>
              <a:rPr lang="en-US" altLang="zh-CN" sz="2800" dirty="0">
                <a:latin typeface="+mj-lt"/>
                <a:ea typeface="微软雅黑" charset="0"/>
              </a:rPr>
              <a:t>ONE</a:t>
            </a:r>
            <a:endParaRPr lang="zh-CN" altLang="en-US" sz="2800" dirty="0">
              <a:latin typeface="+mj-lt"/>
              <a:ea typeface="微软雅黑" charset="0"/>
            </a:endParaRPr>
          </a:p>
        </p:txBody>
      </p:sp>
      <p:sp>
        <p:nvSpPr>
          <p:cNvPr id="3" name="文本框 2"/>
          <p:cNvSpPr txBox="1"/>
          <p:nvPr/>
        </p:nvSpPr>
        <p:spPr>
          <a:xfrm>
            <a:off x="3614914" y="2492827"/>
            <a:ext cx="4962171" cy="1166794"/>
          </a:xfrm>
          <a:prstGeom prst="rect">
            <a:avLst/>
          </a:prstGeom>
          <a:noFill/>
        </p:spPr>
        <p:txBody>
          <a:bodyPr wrap="square" rtlCol="0">
            <a:spAutoFit/>
          </a:bodyPr>
          <a:lstStyle/>
          <a:p>
            <a:pPr algn="ctr" defTabSz="609585">
              <a:lnSpc>
                <a:spcPct val="130000"/>
              </a:lnSpc>
            </a:pPr>
            <a:r>
              <a:rPr lang="en-US" altLang="zh-CN" sz="6000" b="1" dirty="0">
                <a:ea typeface="微软雅黑" charset="0"/>
              </a:rPr>
              <a:t>Introduction</a:t>
            </a:r>
            <a:endParaRPr lang="zh-CN" altLang="en-US" sz="6000" b="1" dirty="0">
              <a:ea typeface="微软雅黑"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88519703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a:extLst>
              <a:ext uri="{FF2B5EF4-FFF2-40B4-BE49-F238E27FC236}">
                <a16:creationId xmlns:a16="http://schemas.microsoft.com/office/drawing/2014/main" id="{C5019669-9CA8-43C5-B940-754553FBCAA6}"/>
              </a:ext>
            </a:extLst>
          </p:cNvPr>
          <p:cNvSpPr/>
          <p:nvPr/>
        </p:nvSpPr>
        <p:spPr>
          <a:xfrm>
            <a:off x="1006678" y="1082765"/>
            <a:ext cx="10184772" cy="211820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dirty="0"/>
              <a:t>Purpose: </a:t>
            </a:r>
            <a:r>
              <a:rPr lang="en-US" altLang="zh-CN" dirty="0"/>
              <a:t>establish an automated credibility assessment model for social media news</a:t>
            </a:r>
          </a:p>
          <a:p>
            <a:pPr marL="285750" indent="-285750">
              <a:lnSpc>
                <a:spcPct val="150000"/>
              </a:lnSpc>
              <a:buFont typeface="Arial" panose="020B0604020202020204" pitchFamily="34" charset="0"/>
              <a:buChar char="•"/>
            </a:pPr>
            <a:r>
              <a:rPr lang="en-US" altLang="zh-CN" b="1" dirty="0"/>
              <a:t>Techniques:</a:t>
            </a:r>
            <a:r>
              <a:rPr lang="en-US" altLang="zh-CN" dirty="0"/>
              <a:t> text analytics techniques, machine learning tools and self-training method</a:t>
            </a:r>
          </a:p>
          <a:p>
            <a:pPr marL="285750" indent="-285750">
              <a:lnSpc>
                <a:spcPct val="150000"/>
              </a:lnSpc>
              <a:buFont typeface="Arial" panose="020B0604020202020204" pitchFamily="34" charset="0"/>
              <a:buChar char="•"/>
            </a:pPr>
            <a:r>
              <a:rPr lang="en-US" altLang="zh-CN" b="1" dirty="0"/>
              <a:t>Dataset: </a:t>
            </a:r>
            <a:r>
              <a:rPr lang="en-US" altLang="zh-CN" dirty="0"/>
              <a:t>2 labeled datasets + 1 unlabeled datasets with interactive information</a:t>
            </a:r>
          </a:p>
          <a:p>
            <a:pPr marL="742939" lvl="1" indent="-285750">
              <a:lnSpc>
                <a:spcPct val="150000"/>
              </a:lnSpc>
              <a:buFont typeface="Arial" panose="020B0604020202020204" pitchFamily="34" charset="0"/>
              <a:buChar char="•"/>
            </a:pPr>
            <a:r>
              <a:rPr lang="en-US" altLang="zh-CN" dirty="0"/>
              <a:t>Use </a:t>
            </a:r>
            <a:r>
              <a:rPr lang="en-US" altLang="zh-CN" dirty="0">
                <a:solidFill>
                  <a:srgbClr val="FF0000"/>
                </a:solidFill>
              </a:rPr>
              <a:t>self-training</a:t>
            </a:r>
            <a:r>
              <a:rPr lang="en-US" altLang="zh-CN" dirty="0"/>
              <a:t> to label the third dataset and conduct </a:t>
            </a:r>
            <a:r>
              <a:rPr lang="en-US" altLang="zh-CN" dirty="0">
                <a:solidFill>
                  <a:srgbClr val="FF0000"/>
                </a:solidFill>
              </a:rPr>
              <a:t>interactive information exploratory</a:t>
            </a:r>
          </a:p>
          <a:p>
            <a:pPr marL="742939" lvl="1" indent="-285750">
              <a:lnSpc>
                <a:spcPct val="150000"/>
              </a:lnSpc>
              <a:buFont typeface="Arial" panose="020B0604020202020204" pitchFamily="34" charset="0"/>
              <a:buChar char="•"/>
            </a:pPr>
            <a:r>
              <a:rPr lang="en-US" altLang="zh-CN" dirty="0"/>
              <a:t>Lower the risk of </a:t>
            </a:r>
            <a:r>
              <a:rPr lang="en-US" altLang="zh-CN" dirty="0">
                <a:solidFill>
                  <a:srgbClr val="FF0000"/>
                </a:solidFill>
              </a:rPr>
              <a:t>platform-induced bias</a:t>
            </a:r>
          </a:p>
        </p:txBody>
      </p:sp>
      <p:sp>
        <p:nvSpPr>
          <p:cNvPr id="2" name="矩形 1"/>
          <p:cNvSpPr/>
          <p:nvPr/>
        </p:nvSpPr>
        <p:spPr>
          <a:xfrm>
            <a:off x="0" y="60523"/>
            <a:ext cx="2165529" cy="307777"/>
          </a:xfrm>
          <a:prstGeom prst="rect">
            <a:avLst/>
          </a:prstGeom>
        </p:spPr>
        <p:txBody>
          <a:bodyPr wrap="none">
            <a:spAutoFit/>
          </a:bodyPr>
          <a:lstStyle/>
          <a:p>
            <a:r>
              <a:rPr lang="en-US" altLang="zh-CN" sz="1400" dirty="0"/>
              <a:t>PART ONE </a:t>
            </a:r>
            <a:r>
              <a:rPr lang="en-US" altLang="zh-CN" sz="1400" b="1" dirty="0"/>
              <a:t>Introduction</a:t>
            </a:r>
            <a:endParaRPr lang="zh-CN" altLang="en-US" sz="1400" b="1" dirty="0"/>
          </a:p>
        </p:txBody>
      </p:sp>
      <p:sp>
        <p:nvSpPr>
          <p:cNvPr id="3" name="椭圆 2"/>
          <p:cNvSpPr/>
          <p:nvPr/>
        </p:nvSpPr>
        <p:spPr>
          <a:xfrm>
            <a:off x="2086559"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22" name="组合 21"/>
          <p:cNvGrpSpPr/>
          <p:nvPr/>
        </p:nvGrpSpPr>
        <p:grpSpPr>
          <a:xfrm>
            <a:off x="-263950" y="4822651"/>
            <a:ext cx="12192000" cy="483144"/>
            <a:chOff x="211666" y="2158337"/>
            <a:chExt cx="12192000" cy="912541"/>
          </a:xfrm>
        </p:grpSpPr>
        <p:sp>
          <p:nvSpPr>
            <p:cNvPr id="8" name="等腰三角形 7"/>
            <p:cNvSpPr/>
            <p:nvPr/>
          </p:nvSpPr>
          <p:spPr>
            <a:xfrm>
              <a:off x="1056391" y="2160196"/>
              <a:ext cx="3192289"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1" name="等腰三角形 10"/>
            <p:cNvSpPr/>
            <p:nvPr/>
          </p:nvSpPr>
          <p:spPr>
            <a:xfrm>
              <a:off x="4254500" y="2158337"/>
              <a:ext cx="4310286"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5" name="等腰三角形 14"/>
            <p:cNvSpPr/>
            <p:nvPr/>
          </p:nvSpPr>
          <p:spPr>
            <a:xfrm>
              <a:off x="8521700" y="2158337"/>
              <a:ext cx="3881966"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26" name="椭圆 25"/>
          <p:cNvSpPr/>
          <p:nvPr/>
        </p:nvSpPr>
        <p:spPr>
          <a:xfrm flipH="1">
            <a:off x="2123650" y="4764574"/>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5844091" y="4774001"/>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9951037" y="4764574"/>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718398" y="3547714"/>
            <a:ext cx="2921309" cy="1064062"/>
            <a:chOff x="1356175" y="1093399"/>
            <a:chExt cx="2408625" cy="1589432"/>
          </a:xfrm>
        </p:grpSpPr>
        <p:sp>
          <p:nvSpPr>
            <p:cNvPr id="58" name="矩形 57"/>
            <p:cNvSpPr/>
            <p:nvPr/>
          </p:nvSpPr>
          <p:spPr>
            <a:xfrm>
              <a:off x="1368667" y="1118935"/>
              <a:ext cx="2396133"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8" name="组合 67"/>
          <p:cNvGrpSpPr/>
          <p:nvPr/>
        </p:nvGrpSpPr>
        <p:grpSpPr>
          <a:xfrm>
            <a:off x="4386893" y="3577158"/>
            <a:ext cx="3030821" cy="1009082"/>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0" name="组合 79"/>
          <p:cNvGrpSpPr/>
          <p:nvPr/>
        </p:nvGrpSpPr>
        <p:grpSpPr>
          <a:xfrm>
            <a:off x="2332552" y="5474496"/>
            <a:ext cx="2956751" cy="1235623"/>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6" name="组合 85"/>
          <p:cNvGrpSpPr/>
          <p:nvPr/>
        </p:nvGrpSpPr>
        <p:grpSpPr>
          <a:xfrm>
            <a:off x="6358798" y="5454182"/>
            <a:ext cx="3382345" cy="1264375"/>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2" name="组合 91"/>
          <p:cNvGrpSpPr/>
          <p:nvPr/>
        </p:nvGrpSpPr>
        <p:grpSpPr>
          <a:xfrm>
            <a:off x="8376907" y="3590706"/>
            <a:ext cx="3283979" cy="995534"/>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8" name="矩形 97"/>
          <p:cNvSpPr/>
          <p:nvPr/>
        </p:nvSpPr>
        <p:spPr>
          <a:xfrm>
            <a:off x="826906" y="3590706"/>
            <a:ext cx="2356799" cy="307777"/>
          </a:xfrm>
          <a:prstGeom prst="rect">
            <a:avLst/>
          </a:prstGeom>
        </p:spPr>
        <p:txBody>
          <a:bodyPr wrap="none">
            <a:spAutoFit/>
          </a:bodyPr>
          <a:lstStyle/>
          <a:p>
            <a:r>
              <a:rPr lang="en-US" altLang="zh-CN" sz="1400" b="1" dirty="0"/>
              <a:t>Exploratory Data Analysis</a:t>
            </a:r>
            <a:endParaRPr lang="zh-CN" altLang="en-US" sz="1400" b="1" dirty="0"/>
          </a:p>
        </p:txBody>
      </p:sp>
      <p:sp>
        <p:nvSpPr>
          <p:cNvPr id="99" name="矩形 98"/>
          <p:cNvSpPr/>
          <p:nvPr/>
        </p:nvSpPr>
        <p:spPr>
          <a:xfrm>
            <a:off x="716523" y="3873268"/>
            <a:ext cx="2932456" cy="731098"/>
          </a:xfrm>
          <a:prstGeom prst="rect">
            <a:avLst/>
          </a:prstGeom>
        </p:spPr>
        <p:txBody>
          <a:bodyPr wrap="square">
            <a:spAutoFit/>
          </a:bodyPr>
          <a:lstStyle/>
          <a:p>
            <a:pPr marL="171450" lvl="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2 labeled datasets</a:t>
            </a:r>
          </a:p>
          <a:p>
            <a:pPr marL="171450" lvl="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Only focus on the </a:t>
            </a:r>
            <a:r>
              <a:rPr lang="en-US" altLang="zh-CN" sz="1100" b="1" dirty="0">
                <a:solidFill>
                  <a:schemeClr val="bg1">
                    <a:lumMod val="50000"/>
                  </a:schemeClr>
                </a:solidFill>
                <a:latin typeface="微软雅黑" charset="0"/>
                <a:ea typeface="微软雅黑" charset="0"/>
              </a:rPr>
              <a:t>text features </a:t>
            </a:r>
            <a:r>
              <a:rPr lang="en-US" altLang="zh-CN" sz="1100" dirty="0">
                <a:solidFill>
                  <a:schemeClr val="bg1">
                    <a:lumMod val="50000"/>
                  </a:schemeClr>
                </a:solidFill>
                <a:latin typeface="微软雅黑" charset="0"/>
                <a:ea typeface="微软雅黑" charset="0"/>
              </a:rPr>
              <a:t>(title, content…</a:t>
            </a:r>
            <a:r>
              <a:rPr lang="zh-CN" altLang="en-US" sz="1100" dirty="0">
                <a:solidFill>
                  <a:schemeClr val="bg1">
                    <a:lumMod val="50000"/>
                  </a:schemeClr>
                </a:solidFill>
                <a:latin typeface="微软雅黑" charset="0"/>
                <a:ea typeface="微软雅黑" charset="0"/>
              </a:rPr>
              <a:t>）</a:t>
            </a:r>
            <a:endParaRPr lang="en-US" altLang="zh-CN" sz="1100" dirty="0">
              <a:solidFill>
                <a:schemeClr val="bg1">
                  <a:lumMod val="50000"/>
                </a:schemeClr>
              </a:solidFill>
              <a:latin typeface="微软雅黑" charset="0"/>
              <a:ea typeface="微软雅黑" charset="0"/>
            </a:endParaRPr>
          </a:p>
        </p:txBody>
      </p:sp>
      <p:sp>
        <p:nvSpPr>
          <p:cNvPr id="102" name="矩形 101"/>
          <p:cNvSpPr/>
          <p:nvPr/>
        </p:nvSpPr>
        <p:spPr>
          <a:xfrm>
            <a:off x="4450438" y="3599990"/>
            <a:ext cx="2295821" cy="307777"/>
          </a:xfrm>
          <a:prstGeom prst="rect">
            <a:avLst/>
          </a:prstGeom>
        </p:spPr>
        <p:txBody>
          <a:bodyPr wrap="none">
            <a:spAutoFit/>
          </a:bodyPr>
          <a:lstStyle/>
          <a:p>
            <a:r>
              <a:rPr lang="en-US" altLang="zh-CN" sz="1400" b="1" dirty="0"/>
              <a:t>Baseline Model Selection</a:t>
            </a:r>
            <a:endParaRPr lang="zh-CN" altLang="en-US" sz="1400" b="1" dirty="0"/>
          </a:p>
        </p:txBody>
      </p:sp>
      <p:sp>
        <p:nvSpPr>
          <p:cNvPr id="103" name="矩形 102"/>
          <p:cNvSpPr/>
          <p:nvPr/>
        </p:nvSpPr>
        <p:spPr>
          <a:xfrm>
            <a:off x="4450437" y="3863367"/>
            <a:ext cx="2915175" cy="731098"/>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2 labeled datasets</a:t>
            </a:r>
          </a:p>
          <a:p>
            <a:pPr marL="17145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Compare the </a:t>
            </a:r>
            <a:r>
              <a:rPr lang="en-US" altLang="zh-CN" sz="1100" b="1" dirty="0">
                <a:solidFill>
                  <a:schemeClr val="bg1">
                    <a:lumMod val="50000"/>
                  </a:schemeClr>
                </a:solidFill>
                <a:latin typeface="微软雅黑" charset="0"/>
                <a:ea typeface="微软雅黑" charset="0"/>
              </a:rPr>
              <a:t>performance of different models</a:t>
            </a:r>
          </a:p>
        </p:txBody>
      </p:sp>
      <p:sp>
        <p:nvSpPr>
          <p:cNvPr id="104" name="矩形 103"/>
          <p:cNvSpPr/>
          <p:nvPr/>
        </p:nvSpPr>
        <p:spPr>
          <a:xfrm>
            <a:off x="8421443" y="3599991"/>
            <a:ext cx="3193246" cy="307777"/>
          </a:xfrm>
          <a:prstGeom prst="rect">
            <a:avLst/>
          </a:prstGeom>
        </p:spPr>
        <p:txBody>
          <a:bodyPr wrap="none">
            <a:spAutoFit/>
          </a:bodyPr>
          <a:lstStyle/>
          <a:p>
            <a:r>
              <a:rPr lang="en-US" altLang="zh-CN" sz="1400" b="1" dirty="0"/>
              <a:t>Interactive Information Exploratory</a:t>
            </a:r>
            <a:endParaRPr lang="zh-CN" altLang="en-US" sz="1400" b="1" dirty="0"/>
          </a:p>
        </p:txBody>
      </p:sp>
      <p:sp>
        <p:nvSpPr>
          <p:cNvPr id="105" name="矩形 104"/>
          <p:cNvSpPr/>
          <p:nvPr/>
        </p:nvSpPr>
        <p:spPr>
          <a:xfrm>
            <a:off x="8449723" y="3853941"/>
            <a:ext cx="3137001" cy="730777"/>
          </a:xfrm>
          <a:prstGeom prst="rect">
            <a:avLst/>
          </a:prstGeom>
        </p:spPr>
        <p:txBody>
          <a:bodyPr wrap="square">
            <a:spAutoFit/>
          </a:bodyPr>
          <a:lstStyle/>
          <a:p>
            <a:pPr marL="171450" lvl="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Main dataset</a:t>
            </a:r>
          </a:p>
          <a:p>
            <a:pPr marL="171450" lvl="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Explore the </a:t>
            </a:r>
            <a:r>
              <a:rPr lang="en-US" altLang="zh-CN" sz="1100" b="1" dirty="0">
                <a:solidFill>
                  <a:schemeClr val="bg1">
                    <a:lumMod val="50000"/>
                  </a:schemeClr>
                </a:solidFill>
                <a:latin typeface="微软雅黑" charset="0"/>
                <a:ea typeface="微软雅黑" charset="0"/>
              </a:rPr>
              <a:t>relationship between fake</a:t>
            </a:r>
            <a:r>
              <a:rPr lang="zh-CN" altLang="en-US" sz="1100" b="1" dirty="0">
                <a:solidFill>
                  <a:schemeClr val="bg1">
                    <a:lumMod val="50000"/>
                  </a:schemeClr>
                </a:solidFill>
                <a:latin typeface="微软雅黑" charset="0"/>
                <a:ea typeface="微软雅黑" charset="0"/>
              </a:rPr>
              <a:t> </a:t>
            </a:r>
            <a:r>
              <a:rPr lang="en-US" altLang="zh-CN" sz="1100" b="1" dirty="0">
                <a:solidFill>
                  <a:schemeClr val="bg1">
                    <a:lumMod val="50000"/>
                  </a:schemeClr>
                </a:solidFill>
                <a:latin typeface="微软雅黑" charset="0"/>
                <a:ea typeface="微软雅黑" charset="0"/>
              </a:rPr>
              <a:t>news and interactive information</a:t>
            </a:r>
            <a:endParaRPr lang="zh-CN" altLang="en-US" b="1" dirty="0"/>
          </a:p>
        </p:txBody>
      </p:sp>
      <p:sp>
        <p:nvSpPr>
          <p:cNvPr id="106" name="矩形 105"/>
          <p:cNvSpPr/>
          <p:nvPr/>
        </p:nvSpPr>
        <p:spPr>
          <a:xfrm>
            <a:off x="2385476" y="5456749"/>
            <a:ext cx="2330580" cy="307777"/>
          </a:xfrm>
          <a:prstGeom prst="rect">
            <a:avLst/>
          </a:prstGeom>
        </p:spPr>
        <p:txBody>
          <a:bodyPr wrap="square">
            <a:spAutoFit/>
          </a:bodyPr>
          <a:lstStyle/>
          <a:p>
            <a:r>
              <a:rPr lang="en-US" altLang="zh-CN" sz="1400" b="1" dirty="0"/>
              <a:t>Data Preprocessing</a:t>
            </a:r>
            <a:endParaRPr lang="zh-CN" altLang="en-US" sz="1400" b="1" dirty="0"/>
          </a:p>
        </p:txBody>
      </p:sp>
      <p:sp>
        <p:nvSpPr>
          <p:cNvPr id="107" name="矩形 106"/>
          <p:cNvSpPr/>
          <p:nvPr/>
        </p:nvSpPr>
        <p:spPr>
          <a:xfrm>
            <a:off x="2385476" y="5701273"/>
            <a:ext cx="2812888" cy="951158"/>
          </a:xfrm>
          <a:prstGeom prst="rect">
            <a:avLst/>
          </a:prstGeom>
        </p:spPr>
        <p:txBody>
          <a:bodyPr wrap="square">
            <a:spAutoFit/>
          </a:bodyPr>
          <a:lstStyle/>
          <a:p>
            <a:pPr marL="171450" lvl="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All datasets</a:t>
            </a:r>
          </a:p>
          <a:p>
            <a:pPr marL="171450" lvl="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Convert the text into </a:t>
            </a:r>
            <a:r>
              <a:rPr lang="en-US" altLang="zh-CN" sz="1100" b="1" dirty="0">
                <a:solidFill>
                  <a:schemeClr val="bg1">
                    <a:lumMod val="50000"/>
                  </a:schemeClr>
                </a:solidFill>
                <a:latin typeface="微软雅黑" charset="0"/>
                <a:ea typeface="微软雅黑" charset="0"/>
              </a:rPr>
              <a:t>vector</a:t>
            </a:r>
          </a:p>
          <a:p>
            <a:pPr marL="171450" lvl="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Remove noise</a:t>
            </a:r>
          </a:p>
          <a:p>
            <a:pPr marL="171450" lvl="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Using RDD and </a:t>
            </a:r>
            <a:r>
              <a:rPr lang="en-US" altLang="zh-CN" sz="1100" dirty="0" err="1">
                <a:solidFill>
                  <a:schemeClr val="bg1">
                    <a:lumMod val="50000"/>
                  </a:schemeClr>
                </a:solidFill>
                <a:latin typeface="微软雅黑" charset="0"/>
                <a:ea typeface="微软雅黑" charset="0"/>
              </a:rPr>
              <a:t>pyspark.ml.feature</a:t>
            </a:r>
            <a:endParaRPr lang="en-US" altLang="zh-CN" sz="1100" dirty="0">
              <a:solidFill>
                <a:schemeClr val="bg1">
                  <a:lumMod val="50000"/>
                </a:schemeClr>
              </a:solidFill>
              <a:latin typeface="微软雅黑" charset="0"/>
              <a:ea typeface="微软雅黑" charset="0"/>
            </a:endParaRPr>
          </a:p>
        </p:txBody>
      </p:sp>
      <p:cxnSp>
        <p:nvCxnSpPr>
          <p:cNvPr id="111" name="直接连接符 110">
            <a:extLst>
              <a:ext uri="{FF2B5EF4-FFF2-40B4-BE49-F238E27FC236}">
                <a16:creationId xmlns:a16="http://schemas.microsoft.com/office/drawing/2014/main" id="{587D7E24-D847-4FEC-BD71-31C0DCB77CE8}"/>
              </a:ext>
            </a:extLst>
          </p:cNvPr>
          <p:cNvCxnSpPr>
            <a:cxnSpLocks/>
          </p:cNvCxnSpPr>
          <p:nvPr/>
        </p:nvCxnSpPr>
        <p:spPr>
          <a:xfrm>
            <a:off x="-211666" y="5303351"/>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6415431" y="5498795"/>
            <a:ext cx="2698751" cy="307777"/>
          </a:xfrm>
          <a:prstGeom prst="rect">
            <a:avLst/>
          </a:prstGeom>
        </p:spPr>
        <p:txBody>
          <a:bodyPr wrap="square">
            <a:spAutoFit/>
          </a:bodyPr>
          <a:lstStyle/>
          <a:p>
            <a:r>
              <a:rPr lang="en-US" altLang="zh-CN" sz="1400" b="1" dirty="0"/>
              <a:t>Self-training Model</a:t>
            </a:r>
            <a:endParaRPr lang="zh-CN" altLang="en-US" sz="1400" b="1" dirty="0"/>
          </a:p>
        </p:txBody>
      </p:sp>
      <p:sp>
        <p:nvSpPr>
          <p:cNvPr id="109" name="矩形 108"/>
          <p:cNvSpPr/>
          <p:nvPr/>
        </p:nvSpPr>
        <p:spPr>
          <a:xfrm>
            <a:off x="6415430" y="5743319"/>
            <a:ext cx="3217775" cy="951158"/>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All datasets</a:t>
            </a:r>
          </a:p>
          <a:p>
            <a:pPr marL="171450" lvl="0" indent="-171450">
              <a:lnSpc>
                <a:spcPct val="130000"/>
              </a:lnSpc>
              <a:buFont typeface="Arial" panose="020B0604020202020204" pitchFamily="34" charset="0"/>
              <a:buChar char="•"/>
            </a:pPr>
            <a:r>
              <a:rPr lang="en-US" altLang="zh-CN" sz="1100" dirty="0">
                <a:solidFill>
                  <a:schemeClr val="bg1">
                    <a:lumMod val="50000"/>
                  </a:schemeClr>
                </a:solidFill>
                <a:latin typeface="微软雅黑" charset="0"/>
                <a:ea typeface="微软雅黑" charset="0"/>
              </a:rPr>
              <a:t>Use baseline model to </a:t>
            </a:r>
            <a:r>
              <a:rPr lang="en-US" altLang="zh-CN" sz="1100" b="1" dirty="0">
                <a:solidFill>
                  <a:schemeClr val="bg1">
                    <a:lumMod val="50000"/>
                  </a:schemeClr>
                </a:solidFill>
                <a:latin typeface="微软雅黑" charset="0"/>
                <a:ea typeface="微软雅黑" charset="0"/>
              </a:rPr>
              <a:t>predict the label </a:t>
            </a:r>
            <a:r>
              <a:rPr lang="en-US" altLang="zh-CN" sz="1100" dirty="0">
                <a:solidFill>
                  <a:schemeClr val="bg1">
                    <a:lumMod val="50000"/>
                  </a:schemeClr>
                </a:solidFill>
                <a:latin typeface="微软雅黑" charset="0"/>
                <a:ea typeface="微软雅黑" charset="0"/>
              </a:rPr>
              <a:t>of the unlabeled dataset</a:t>
            </a:r>
          </a:p>
          <a:p>
            <a:pPr marL="171450" lvl="0" indent="-171450">
              <a:lnSpc>
                <a:spcPct val="130000"/>
              </a:lnSpc>
              <a:buFont typeface="Arial" panose="020B0604020202020204" pitchFamily="34" charset="0"/>
              <a:buChar char="•"/>
            </a:pPr>
            <a:r>
              <a:rPr lang="en-US" altLang="zh-CN" sz="1100" b="1" dirty="0">
                <a:solidFill>
                  <a:schemeClr val="bg1">
                    <a:lumMod val="50000"/>
                  </a:schemeClr>
                </a:solidFill>
                <a:latin typeface="微软雅黑" charset="0"/>
                <a:ea typeface="微软雅黑" charset="0"/>
              </a:rPr>
              <a:t>Update the model </a:t>
            </a:r>
            <a:r>
              <a:rPr lang="en-US" altLang="zh-CN" sz="1100" dirty="0">
                <a:solidFill>
                  <a:schemeClr val="bg1">
                    <a:lumMod val="50000"/>
                  </a:schemeClr>
                </a:solidFill>
                <a:latin typeface="微软雅黑" charset="0"/>
                <a:ea typeface="微软雅黑" charset="0"/>
              </a:rPr>
              <a:t>with all the datasets</a:t>
            </a:r>
            <a:endParaRPr lang="zh-CN" altLang="en-US" sz="1100" dirty="0">
              <a:solidFill>
                <a:schemeClr val="bg1">
                  <a:lumMod val="50000"/>
                </a:schemeClr>
              </a:solidFill>
              <a:latin typeface="微软雅黑" charset="0"/>
              <a:ea typeface="微软雅黑" charset="0"/>
            </a:endParaRPr>
          </a:p>
        </p:txBody>
      </p:sp>
      <p:sp>
        <p:nvSpPr>
          <p:cNvPr id="101" name="矩形 100">
            <a:extLst>
              <a:ext uri="{FF2B5EF4-FFF2-40B4-BE49-F238E27FC236}">
                <a16:creationId xmlns:a16="http://schemas.microsoft.com/office/drawing/2014/main" id="{B8B692BA-D2C0-48F0-ADA2-FC99DE622F01}"/>
              </a:ext>
            </a:extLst>
          </p:cNvPr>
          <p:cNvSpPr/>
          <p:nvPr/>
        </p:nvSpPr>
        <p:spPr>
          <a:xfrm>
            <a:off x="1046258" y="606680"/>
            <a:ext cx="4423294" cy="523220"/>
          </a:xfrm>
          <a:prstGeom prst="rect">
            <a:avLst/>
          </a:prstGeom>
        </p:spPr>
        <p:txBody>
          <a:bodyPr wrap="square">
            <a:spAutoFit/>
          </a:bodyPr>
          <a:lstStyle/>
          <a:p>
            <a:r>
              <a:rPr lang="en-US" altLang="zh-CN" sz="2800" b="1" dirty="0"/>
              <a:t>Introduction</a:t>
            </a:r>
            <a:endParaRPr lang="zh-CN" altLang="en-US" sz="2800" b="1" dirty="0"/>
          </a:p>
        </p:txBody>
      </p:sp>
      <p:sp>
        <p:nvSpPr>
          <p:cNvPr id="53" name="椭圆 52"/>
          <p:cNvSpPr/>
          <p:nvPr/>
        </p:nvSpPr>
        <p:spPr>
          <a:xfrm flipH="1">
            <a:off x="7991050" y="5245341"/>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723850" y="5245341"/>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1807084" y="5246189"/>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A941CCC-6D66-4360-BD5F-B4BD47161E3F}"/>
              </a:ext>
            </a:extLst>
          </p:cNvPr>
          <p:cNvSpPr/>
          <p:nvPr/>
        </p:nvSpPr>
        <p:spPr>
          <a:xfrm flipH="1">
            <a:off x="523202" y="5246189"/>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054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506704"/>
            <a:ext cx="3602146" cy="593752"/>
          </a:xfrm>
          <a:prstGeom prst="rect">
            <a:avLst/>
          </a:prstGeom>
          <a:noFill/>
        </p:spPr>
        <p:txBody>
          <a:bodyPr wrap="square" rtlCol="0">
            <a:spAutoFit/>
          </a:bodyPr>
          <a:lstStyle/>
          <a:p>
            <a:pPr algn="ctr" defTabSz="609585">
              <a:lnSpc>
                <a:spcPct val="130000"/>
              </a:lnSpc>
            </a:pPr>
            <a:r>
              <a:rPr lang="en-US" altLang="zh-CN" sz="2800" dirty="0">
                <a:latin typeface="+mj-lt"/>
                <a:ea typeface="微软雅黑" charset="0"/>
              </a:rPr>
              <a:t>PART</a:t>
            </a:r>
            <a:r>
              <a:rPr lang="zh-CN" altLang="en-US" sz="2800" dirty="0">
                <a:latin typeface="+mj-lt"/>
                <a:ea typeface="微软雅黑" charset="0"/>
              </a:rPr>
              <a:t> </a:t>
            </a:r>
            <a:r>
              <a:rPr lang="en-US" altLang="zh-CN" sz="2800" dirty="0">
                <a:latin typeface="+mj-lt"/>
                <a:ea typeface="微软雅黑" charset="0"/>
              </a:rPr>
              <a:t>TWO</a:t>
            </a:r>
            <a:endParaRPr lang="zh-CN" altLang="en-US" sz="2800" dirty="0">
              <a:latin typeface="+mj-lt"/>
              <a:ea typeface="微软雅黑" charset="0"/>
            </a:endParaRPr>
          </a:p>
        </p:txBody>
      </p:sp>
      <p:sp>
        <p:nvSpPr>
          <p:cNvPr id="3" name="文本框 2"/>
          <p:cNvSpPr txBox="1"/>
          <p:nvPr/>
        </p:nvSpPr>
        <p:spPr>
          <a:xfrm>
            <a:off x="1219853" y="2487551"/>
            <a:ext cx="9752294" cy="1166794"/>
          </a:xfrm>
          <a:prstGeom prst="rect">
            <a:avLst/>
          </a:prstGeom>
          <a:noFill/>
        </p:spPr>
        <p:txBody>
          <a:bodyPr wrap="square" rtlCol="0">
            <a:spAutoFit/>
          </a:bodyPr>
          <a:lstStyle/>
          <a:p>
            <a:pPr algn="ctr" defTabSz="609585">
              <a:lnSpc>
                <a:spcPct val="130000"/>
              </a:lnSpc>
            </a:pPr>
            <a:r>
              <a:rPr lang="en-US" altLang="zh-CN" sz="6000" b="1" dirty="0">
                <a:ea typeface="微软雅黑" charset="0"/>
              </a:rPr>
              <a:t>Exploratory Data Analysis</a:t>
            </a:r>
            <a:endParaRPr lang="zh-CN" altLang="en-US" sz="6000" b="1" dirty="0">
              <a:ea typeface="微软雅黑"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604673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3305" y="985272"/>
            <a:ext cx="2180405" cy="369332"/>
          </a:xfrm>
          <a:prstGeom prst="rect">
            <a:avLst/>
          </a:prstGeom>
        </p:spPr>
        <p:txBody>
          <a:bodyPr wrap="none">
            <a:spAutoFit/>
          </a:bodyPr>
          <a:lstStyle/>
          <a:p>
            <a:r>
              <a:rPr lang="en-US" altLang="zh-CN" dirty="0"/>
              <a:t>Check Data Balance</a:t>
            </a:r>
            <a:endParaRPr lang="zh-CN" altLang="en-US" dirty="0"/>
          </a:p>
        </p:txBody>
      </p:sp>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7" name="Picture 16" descr="Chart, bar chart&#10;&#10;Description automatically generated">
            <a:extLst>
              <a:ext uri="{FF2B5EF4-FFF2-40B4-BE49-F238E27FC236}">
                <a16:creationId xmlns:a16="http://schemas.microsoft.com/office/drawing/2014/main" id="{D7D5C1F1-A633-B14D-B6FB-FAB9ACB0A869}"/>
              </a:ext>
            </a:extLst>
          </p:cNvPr>
          <p:cNvPicPr>
            <a:picLocks noChangeAspect="1"/>
          </p:cNvPicPr>
          <p:nvPr/>
        </p:nvPicPr>
        <p:blipFill>
          <a:blip r:embed="rId2"/>
          <a:stretch>
            <a:fillRect/>
          </a:stretch>
        </p:blipFill>
        <p:spPr>
          <a:xfrm>
            <a:off x="911225" y="2258853"/>
            <a:ext cx="4521200" cy="4445000"/>
          </a:xfrm>
          <a:prstGeom prst="rect">
            <a:avLst/>
          </a:prstGeom>
        </p:spPr>
      </p:pic>
      <p:sp>
        <p:nvSpPr>
          <p:cNvPr id="18" name="矩形 15">
            <a:extLst>
              <a:ext uri="{FF2B5EF4-FFF2-40B4-BE49-F238E27FC236}">
                <a16:creationId xmlns:a16="http://schemas.microsoft.com/office/drawing/2014/main" id="{80D7EEBB-78B0-6849-BA0D-CB28CE155481}"/>
              </a:ext>
            </a:extLst>
          </p:cNvPr>
          <p:cNvSpPr/>
          <p:nvPr/>
        </p:nvSpPr>
        <p:spPr>
          <a:xfrm>
            <a:off x="925739" y="1509075"/>
            <a:ext cx="7193779"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Combine two labeled dataset. The overall balance looks solid.</a:t>
            </a:r>
            <a:endParaRPr lang="zh-CN" altLang="en-US" sz="1400" dirty="0">
              <a:solidFill>
                <a:schemeClr val="bg1">
                  <a:lumMod val="50000"/>
                </a:schemeClr>
              </a:solidFill>
              <a:latin typeface="微软雅黑" charset="0"/>
              <a:ea typeface="微软雅黑" charset="0"/>
            </a:endParaRPr>
          </a:p>
        </p:txBody>
      </p:sp>
      <p:sp>
        <p:nvSpPr>
          <p:cNvPr id="13" name="矩形 1">
            <a:extLst>
              <a:ext uri="{FF2B5EF4-FFF2-40B4-BE49-F238E27FC236}">
                <a16:creationId xmlns:a16="http://schemas.microsoft.com/office/drawing/2014/main" id="{F999EA2C-2D19-4726-AB76-92E647021CE5}"/>
              </a:ext>
            </a:extLst>
          </p:cNvPr>
          <p:cNvSpPr/>
          <p:nvPr/>
        </p:nvSpPr>
        <p:spPr>
          <a:xfrm>
            <a:off x="0" y="60523"/>
            <a:ext cx="1438086" cy="307777"/>
          </a:xfrm>
          <a:prstGeom prst="rect">
            <a:avLst/>
          </a:prstGeom>
        </p:spPr>
        <p:txBody>
          <a:bodyPr wrap="none">
            <a:spAutoFit/>
          </a:bodyPr>
          <a:lstStyle/>
          <a:p>
            <a:r>
              <a:rPr lang="en-US" altLang="zh-CN" sz="1400" dirty="0"/>
              <a:t>PART TWO </a:t>
            </a:r>
            <a:r>
              <a:rPr lang="en-US" altLang="zh-CN" sz="1400" b="1" dirty="0"/>
              <a:t>EDA</a:t>
            </a:r>
          </a:p>
        </p:txBody>
      </p:sp>
      <p:sp>
        <p:nvSpPr>
          <p:cNvPr id="14" name="椭圆 2">
            <a:extLst>
              <a:ext uri="{FF2B5EF4-FFF2-40B4-BE49-F238E27FC236}">
                <a16:creationId xmlns:a16="http://schemas.microsoft.com/office/drawing/2014/main" id="{9DE6421A-CFA4-46A8-9285-5388DA5D0F21}"/>
              </a:ext>
            </a:extLst>
          </p:cNvPr>
          <p:cNvSpPr/>
          <p:nvPr/>
        </p:nvSpPr>
        <p:spPr>
          <a:xfrm>
            <a:off x="1438086" y="157740"/>
            <a:ext cx="130917" cy="1133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32856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
            <a:extLst>
              <a:ext uri="{FF2B5EF4-FFF2-40B4-BE49-F238E27FC236}">
                <a16:creationId xmlns:a16="http://schemas.microsoft.com/office/drawing/2014/main" id="{E8D478EB-03FB-8C44-B88B-68C986DC4C8B}"/>
              </a:ext>
            </a:extLst>
          </p:cNvPr>
          <p:cNvSpPr/>
          <p:nvPr/>
        </p:nvSpPr>
        <p:spPr>
          <a:xfrm>
            <a:off x="993305" y="985272"/>
            <a:ext cx="247184" cy="369332"/>
          </a:xfrm>
          <a:prstGeom prst="rect">
            <a:avLst/>
          </a:prstGeom>
        </p:spPr>
        <p:txBody>
          <a:bodyPr wrap="none">
            <a:spAutoFit/>
          </a:bodyPr>
          <a:lstStyle/>
          <a:p>
            <a:r>
              <a:rPr lang="en-US" altLang="zh-CN" dirty="0"/>
              <a:t> </a:t>
            </a:r>
            <a:endParaRPr lang="zh-CN" altLang="en-US" dirty="0"/>
          </a:p>
        </p:txBody>
      </p:sp>
      <p:grpSp>
        <p:nvGrpSpPr>
          <p:cNvPr id="43" name="组合 6">
            <a:extLst>
              <a:ext uri="{FF2B5EF4-FFF2-40B4-BE49-F238E27FC236}">
                <a16:creationId xmlns:a16="http://schemas.microsoft.com/office/drawing/2014/main" id="{AFAB566C-6A58-D64F-A19C-52C687D9BE76}"/>
              </a:ext>
            </a:extLst>
          </p:cNvPr>
          <p:cNvGrpSpPr/>
          <p:nvPr/>
        </p:nvGrpSpPr>
        <p:grpSpPr>
          <a:xfrm>
            <a:off x="911225" y="898396"/>
            <a:ext cx="2300757" cy="509896"/>
            <a:chOff x="888096" y="1000203"/>
            <a:chExt cx="4259825" cy="944066"/>
          </a:xfrm>
        </p:grpSpPr>
        <p:sp>
          <p:nvSpPr>
            <p:cNvPr id="44" name="矩形 7">
              <a:extLst>
                <a:ext uri="{FF2B5EF4-FFF2-40B4-BE49-F238E27FC236}">
                  <a16:creationId xmlns:a16="http://schemas.microsoft.com/office/drawing/2014/main" id="{BC5D1A28-3F95-1A4B-9E0B-922CCD7D986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8">
              <a:extLst>
                <a:ext uri="{FF2B5EF4-FFF2-40B4-BE49-F238E27FC236}">
                  <a16:creationId xmlns:a16="http://schemas.microsoft.com/office/drawing/2014/main" id="{C1447E7C-DF49-344C-BB69-6E0807FEA13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9">
              <a:extLst>
                <a:ext uri="{FF2B5EF4-FFF2-40B4-BE49-F238E27FC236}">
                  <a16:creationId xmlns:a16="http://schemas.microsoft.com/office/drawing/2014/main" id="{B292F1C3-7AC4-1144-9CFD-8E47D281874C}"/>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10">
              <a:extLst>
                <a:ext uri="{FF2B5EF4-FFF2-40B4-BE49-F238E27FC236}">
                  <a16:creationId xmlns:a16="http://schemas.microsoft.com/office/drawing/2014/main" id="{FCDF873F-B560-ED44-BC1C-5E7775FD24EE}"/>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11">
              <a:extLst>
                <a:ext uri="{FF2B5EF4-FFF2-40B4-BE49-F238E27FC236}">
                  <a16:creationId xmlns:a16="http://schemas.microsoft.com/office/drawing/2014/main" id="{E189F602-3CFA-264F-A968-61CD4B5439E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49" name="矩形 15">
            <a:extLst>
              <a:ext uri="{FF2B5EF4-FFF2-40B4-BE49-F238E27FC236}">
                <a16:creationId xmlns:a16="http://schemas.microsoft.com/office/drawing/2014/main" id="{3382D174-38C9-C44A-AE8A-8A88939347CB}"/>
              </a:ext>
            </a:extLst>
          </p:cNvPr>
          <p:cNvSpPr/>
          <p:nvPr/>
        </p:nvSpPr>
        <p:spPr>
          <a:xfrm>
            <a:off x="911225" y="1734291"/>
            <a:ext cx="5208599" cy="90524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To dig into the how fake news are composed, we split each sentence to words, and count the top 20 frequent words in fake news.  </a:t>
            </a:r>
          </a:p>
        </p:txBody>
      </p:sp>
      <p:sp>
        <p:nvSpPr>
          <p:cNvPr id="50" name="矩形 4">
            <a:extLst>
              <a:ext uri="{FF2B5EF4-FFF2-40B4-BE49-F238E27FC236}">
                <a16:creationId xmlns:a16="http://schemas.microsoft.com/office/drawing/2014/main" id="{08C22756-27D2-F441-B380-7B442E361908}"/>
              </a:ext>
            </a:extLst>
          </p:cNvPr>
          <p:cNvSpPr/>
          <p:nvPr/>
        </p:nvSpPr>
        <p:spPr>
          <a:xfrm>
            <a:off x="1063265" y="985619"/>
            <a:ext cx="2042354" cy="400110"/>
          </a:xfrm>
          <a:prstGeom prst="rect">
            <a:avLst/>
          </a:prstGeom>
        </p:spPr>
        <p:txBody>
          <a:bodyPr wrap="square">
            <a:spAutoFit/>
          </a:bodyPr>
          <a:lstStyle/>
          <a:p>
            <a:r>
              <a:rPr lang="en-US" altLang="zh-CN" sz="2000" dirty="0"/>
              <a:t>Frequent Words</a:t>
            </a:r>
            <a:endParaRPr lang="zh-CN" altLang="en-US" sz="2000" dirty="0"/>
          </a:p>
        </p:txBody>
      </p:sp>
      <p:pic>
        <p:nvPicPr>
          <p:cNvPr id="51" name="Picture 50" descr="Chart, histogram&#10;&#10;Description automatically generated">
            <a:extLst>
              <a:ext uri="{FF2B5EF4-FFF2-40B4-BE49-F238E27FC236}">
                <a16:creationId xmlns:a16="http://schemas.microsoft.com/office/drawing/2014/main" id="{C32AB7B4-28A8-C947-82D7-F7418C1A2C86}"/>
              </a:ext>
            </a:extLst>
          </p:cNvPr>
          <p:cNvPicPr>
            <a:picLocks noChangeAspect="1"/>
          </p:cNvPicPr>
          <p:nvPr/>
        </p:nvPicPr>
        <p:blipFill>
          <a:blip r:embed="rId2"/>
          <a:stretch>
            <a:fillRect/>
          </a:stretch>
        </p:blipFill>
        <p:spPr>
          <a:xfrm>
            <a:off x="435845" y="2676556"/>
            <a:ext cx="5614245" cy="4181443"/>
          </a:xfrm>
          <a:prstGeom prst="rect">
            <a:avLst/>
          </a:prstGeom>
        </p:spPr>
      </p:pic>
      <p:pic>
        <p:nvPicPr>
          <p:cNvPr id="52" name="Picture 51" descr="Text, whiteboard&#10;&#10;Description automatically generated">
            <a:extLst>
              <a:ext uri="{FF2B5EF4-FFF2-40B4-BE49-F238E27FC236}">
                <a16:creationId xmlns:a16="http://schemas.microsoft.com/office/drawing/2014/main" id="{5CFFDE70-8111-1F4A-9532-0A18CA99EC5C}"/>
              </a:ext>
            </a:extLst>
          </p:cNvPr>
          <p:cNvPicPr>
            <a:picLocks noChangeAspect="1"/>
          </p:cNvPicPr>
          <p:nvPr/>
        </p:nvPicPr>
        <p:blipFill>
          <a:blip r:embed="rId3"/>
          <a:stretch>
            <a:fillRect/>
          </a:stretch>
        </p:blipFill>
        <p:spPr>
          <a:xfrm>
            <a:off x="6119824" y="1944914"/>
            <a:ext cx="6013634" cy="4898912"/>
          </a:xfrm>
          <a:prstGeom prst="rect">
            <a:avLst/>
          </a:prstGeom>
        </p:spPr>
      </p:pic>
      <p:sp>
        <p:nvSpPr>
          <p:cNvPr id="2" name="TextBox 1">
            <a:extLst>
              <a:ext uri="{FF2B5EF4-FFF2-40B4-BE49-F238E27FC236}">
                <a16:creationId xmlns:a16="http://schemas.microsoft.com/office/drawing/2014/main" id="{32DE51FB-101C-5240-BB75-04802382F430}"/>
              </a:ext>
            </a:extLst>
          </p:cNvPr>
          <p:cNvSpPr txBox="1"/>
          <p:nvPr/>
        </p:nvSpPr>
        <p:spPr>
          <a:xfrm>
            <a:off x="7498443" y="1734291"/>
            <a:ext cx="3551229" cy="584775"/>
          </a:xfrm>
          <a:prstGeom prst="rect">
            <a:avLst/>
          </a:prstGeom>
          <a:noFill/>
        </p:spPr>
        <p:txBody>
          <a:bodyPr wrap="none" rtlCol="0">
            <a:spAutoFit/>
          </a:bodyPr>
          <a:lstStyle/>
          <a:p>
            <a:r>
              <a:rPr lang="en-US" altLang="zh-CN" sz="1400" dirty="0">
                <a:solidFill>
                  <a:schemeClr val="bg1">
                    <a:lumMod val="50000"/>
                  </a:schemeClr>
                </a:solidFill>
                <a:latin typeface="微软雅黑" charset="0"/>
                <a:ea typeface="微软雅黑" charset="0"/>
              </a:rPr>
              <a:t>Also, a word cloud graph is generated. </a:t>
            </a:r>
            <a:endParaRPr lang="zh-CN" altLang="en-US" sz="1400" dirty="0">
              <a:solidFill>
                <a:schemeClr val="bg1">
                  <a:lumMod val="50000"/>
                </a:schemeClr>
              </a:solidFill>
              <a:latin typeface="微软雅黑" charset="0"/>
              <a:ea typeface="微软雅黑" charset="0"/>
            </a:endParaRPr>
          </a:p>
          <a:p>
            <a:endParaRPr lang="en-US" dirty="0"/>
          </a:p>
        </p:txBody>
      </p:sp>
      <p:sp>
        <p:nvSpPr>
          <p:cNvPr id="16" name="矩形 1">
            <a:extLst>
              <a:ext uri="{FF2B5EF4-FFF2-40B4-BE49-F238E27FC236}">
                <a16:creationId xmlns:a16="http://schemas.microsoft.com/office/drawing/2014/main" id="{24BE2272-AEB9-4F2B-9B1E-0BDBA36E7033}"/>
              </a:ext>
            </a:extLst>
          </p:cNvPr>
          <p:cNvSpPr/>
          <p:nvPr/>
        </p:nvSpPr>
        <p:spPr>
          <a:xfrm>
            <a:off x="0" y="60523"/>
            <a:ext cx="1438086" cy="307777"/>
          </a:xfrm>
          <a:prstGeom prst="rect">
            <a:avLst/>
          </a:prstGeom>
        </p:spPr>
        <p:txBody>
          <a:bodyPr wrap="none">
            <a:spAutoFit/>
          </a:bodyPr>
          <a:lstStyle/>
          <a:p>
            <a:r>
              <a:rPr lang="en-US" altLang="zh-CN" sz="1400" dirty="0"/>
              <a:t>PART TWO </a:t>
            </a:r>
            <a:r>
              <a:rPr lang="en-US" altLang="zh-CN" sz="1400" b="1" dirty="0"/>
              <a:t>EDA</a:t>
            </a:r>
          </a:p>
        </p:txBody>
      </p:sp>
      <p:sp>
        <p:nvSpPr>
          <p:cNvPr id="17" name="椭圆 2">
            <a:extLst>
              <a:ext uri="{FF2B5EF4-FFF2-40B4-BE49-F238E27FC236}">
                <a16:creationId xmlns:a16="http://schemas.microsoft.com/office/drawing/2014/main" id="{93451312-E0D4-4FC8-BEAE-DB56B33FE8FE}"/>
              </a:ext>
            </a:extLst>
          </p:cNvPr>
          <p:cNvSpPr/>
          <p:nvPr/>
        </p:nvSpPr>
        <p:spPr>
          <a:xfrm>
            <a:off x="1438086" y="157740"/>
            <a:ext cx="130917" cy="1133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56372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1">
            <a:extLst>
              <a:ext uri="{FF2B5EF4-FFF2-40B4-BE49-F238E27FC236}">
                <a16:creationId xmlns:a16="http://schemas.microsoft.com/office/drawing/2014/main" id="{45CEE56A-8CE5-1948-8DF5-A19E093210DD}"/>
              </a:ext>
            </a:extLst>
          </p:cNvPr>
          <p:cNvSpPr/>
          <p:nvPr/>
        </p:nvSpPr>
        <p:spPr>
          <a:xfrm>
            <a:off x="0" y="60523"/>
            <a:ext cx="1438086" cy="307777"/>
          </a:xfrm>
          <a:prstGeom prst="rect">
            <a:avLst/>
          </a:prstGeom>
        </p:spPr>
        <p:txBody>
          <a:bodyPr wrap="none">
            <a:spAutoFit/>
          </a:bodyPr>
          <a:lstStyle/>
          <a:p>
            <a:r>
              <a:rPr lang="en-US" altLang="zh-CN" sz="1400" dirty="0"/>
              <a:t>PART TWO </a:t>
            </a:r>
            <a:r>
              <a:rPr lang="en-US" altLang="zh-CN" sz="1400" b="1" dirty="0"/>
              <a:t>EDA</a:t>
            </a:r>
          </a:p>
        </p:txBody>
      </p:sp>
      <p:sp>
        <p:nvSpPr>
          <p:cNvPr id="42" name="矩形 4">
            <a:extLst>
              <a:ext uri="{FF2B5EF4-FFF2-40B4-BE49-F238E27FC236}">
                <a16:creationId xmlns:a16="http://schemas.microsoft.com/office/drawing/2014/main" id="{E8D478EB-03FB-8C44-B88B-68C986DC4C8B}"/>
              </a:ext>
            </a:extLst>
          </p:cNvPr>
          <p:cNvSpPr/>
          <p:nvPr/>
        </p:nvSpPr>
        <p:spPr>
          <a:xfrm>
            <a:off x="993305" y="985272"/>
            <a:ext cx="247184" cy="369332"/>
          </a:xfrm>
          <a:prstGeom prst="rect">
            <a:avLst/>
          </a:prstGeom>
        </p:spPr>
        <p:txBody>
          <a:bodyPr wrap="none">
            <a:spAutoFit/>
          </a:bodyPr>
          <a:lstStyle/>
          <a:p>
            <a:r>
              <a:rPr lang="en-US" altLang="zh-CN" dirty="0"/>
              <a:t> </a:t>
            </a:r>
            <a:endParaRPr lang="zh-CN" altLang="en-US" dirty="0"/>
          </a:p>
        </p:txBody>
      </p:sp>
      <p:grpSp>
        <p:nvGrpSpPr>
          <p:cNvPr id="43" name="组合 6">
            <a:extLst>
              <a:ext uri="{FF2B5EF4-FFF2-40B4-BE49-F238E27FC236}">
                <a16:creationId xmlns:a16="http://schemas.microsoft.com/office/drawing/2014/main" id="{AFAB566C-6A58-D64F-A19C-52C687D9BE76}"/>
              </a:ext>
            </a:extLst>
          </p:cNvPr>
          <p:cNvGrpSpPr/>
          <p:nvPr/>
        </p:nvGrpSpPr>
        <p:grpSpPr>
          <a:xfrm>
            <a:off x="358032" y="914989"/>
            <a:ext cx="2300757" cy="509896"/>
            <a:chOff x="888096" y="1000203"/>
            <a:chExt cx="4259825" cy="944066"/>
          </a:xfrm>
        </p:grpSpPr>
        <p:sp>
          <p:nvSpPr>
            <p:cNvPr id="44" name="矩形 7">
              <a:extLst>
                <a:ext uri="{FF2B5EF4-FFF2-40B4-BE49-F238E27FC236}">
                  <a16:creationId xmlns:a16="http://schemas.microsoft.com/office/drawing/2014/main" id="{BC5D1A28-3F95-1A4B-9E0B-922CCD7D986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8">
              <a:extLst>
                <a:ext uri="{FF2B5EF4-FFF2-40B4-BE49-F238E27FC236}">
                  <a16:creationId xmlns:a16="http://schemas.microsoft.com/office/drawing/2014/main" id="{C1447E7C-DF49-344C-BB69-6E0807FEA13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9">
              <a:extLst>
                <a:ext uri="{FF2B5EF4-FFF2-40B4-BE49-F238E27FC236}">
                  <a16:creationId xmlns:a16="http://schemas.microsoft.com/office/drawing/2014/main" id="{B292F1C3-7AC4-1144-9CFD-8E47D281874C}"/>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10">
              <a:extLst>
                <a:ext uri="{FF2B5EF4-FFF2-40B4-BE49-F238E27FC236}">
                  <a16:creationId xmlns:a16="http://schemas.microsoft.com/office/drawing/2014/main" id="{FCDF873F-B560-ED44-BC1C-5E7775FD24EE}"/>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11">
              <a:extLst>
                <a:ext uri="{FF2B5EF4-FFF2-40B4-BE49-F238E27FC236}">
                  <a16:creationId xmlns:a16="http://schemas.microsoft.com/office/drawing/2014/main" id="{E189F602-3CFA-264F-A968-61CD4B5439E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49" name="矩形 15">
            <a:extLst>
              <a:ext uri="{FF2B5EF4-FFF2-40B4-BE49-F238E27FC236}">
                <a16:creationId xmlns:a16="http://schemas.microsoft.com/office/drawing/2014/main" id="{3382D174-38C9-C44A-AE8A-8A88939347CB}"/>
              </a:ext>
            </a:extLst>
          </p:cNvPr>
          <p:cNvSpPr/>
          <p:nvPr/>
        </p:nvSpPr>
        <p:spPr>
          <a:xfrm>
            <a:off x="358032" y="1827796"/>
            <a:ext cx="4252446" cy="118532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We also recorded the co-occurrence of words and created a network where each node is a word, and two words are linked if they are both in a fake-news twitter. </a:t>
            </a:r>
          </a:p>
        </p:txBody>
      </p:sp>
      <p:pic>
        <p:nvPicPr>
          <p:cNvPr id="10" name="Picture 9" descr="A picture containing night sky&#10;&#10;Description automatically generated">
            <a:extLst>
              <a:ext uri="{FF2B5EF4-FFF2-40B4-BE49-F238E27FC236}">
                <a16:creationId xmlns:a16="http://schemas.microsoft.com/office/drawing/2014/main" id="{91B5DED9-1EC1-8E45-AE2E-C61B76EDBFB9}"/>
              </a:ext>
            </a:extLst>
          </p:cNvPr>
          <p:cNvPicPr>
            <a:picLocks noChangeAspect="1"/>
          </p:cNvPicPr>
          <p:nvPr/>
        </p:nvPicPr>
        <p:blipFill rotWithShape="1">
          <a:blip r:embed="rId2"/>
          <a:srcRect l="15530" t="5195" r="14906" b="4008"/>
          <a:stretch/>
        </p:blipFill>
        <p:spPr>
          <a:xfrm>
            <a:off x="4660929" y="-205253"/>
            <a:ext cx="7425054" cy="7268506"/>
          </a:xfrm>
          <a:prstGeom prst="rect">
            <a:avLst/>
          </a:prstGeom>
        </p:spPr>
      </p:pic>
      <p:sp>
        <p:nvSpPr>
          <p:cNvPr id="14" name="矩形 4">
            <a:extLst>
              <a:ext uri="{FF2B5EF4-FFF2-40B4-BE49-F238E27FC236}">
                <a16:creationId xmlns:a16="http://schemas.microsoft.com/office/drawing/2014/main" id="{2368ACAB-2C41-4299-B3D7-399070B816E1}"/>
              </a:ext>
            </a:extLst>
          </p:cNvPr>
          <p:cNvSpPr/>
          <p:nvPr/>
        </p:nvSpPr>
        <p:spPr>
          <a:xfrm>
            <a:off x="488724" y="969883"/>
            <a:ext cx="2042354" cy="400110"/>
          </a:xfrm>
          <a:prstGeom prst="rect">
            <a:avLst/>
          </a:prstGeom>
        </p:spPr>
        <p:txBody>
          <a:bodyPr wrap="square">
            <a:spAutoFit/>
          </a:bodyPr>
          <a:lstStyle/>
          <a:p>
            <a:r>
              <a:rPr lang="en-US" altLang="zh-CN" sz="2000" dirty="0"/>
              <a:t>Frequent Words</a:t>
            </a:r>
            <a:endParaRPr lang="zh-CN" altLang="en-US" sz="2000" dirty="0"/>
          </a:p>
        </p:txBody>
      </p:sp>
      <p:sp>
        <p:nvSpPr>
          <p:cNvPr id="15" name="椭圆 2">
            <a:extLst>
              <a:ext uri="{FF2B5EF4-FFF2-40B4-BE49-F238E27FC236}">
                <a16:creationId xmlns:a16="http://schemas.microsoft.com/office/drawing/2014/main" id="{D67131AE-0547-451F-8371-7B7D2ADEAC03}"/>
              </a:ext>
            </a:extLst>
          </p:cNvPr>
          <p:cNvSpPr/>
          <p:nvPr/>
        </p:nvSpPr>
        <p:spPr>
          <a:xfrm>
            <a:off x="1438086" y="157740"/>
            <a:ext cx="130917" cy="1133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74287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506704"/>
            <a:ext cx="3602146" cy="593752"/>
          </a:xfrm>
          <a:prstGeom prst="rect">
            <a:avLst/>
          </a:prstGeom>
          <a:noFill/>
        </p:spPr>
        <p:txBody>
          <a:bodyPr wrap="square" rtlCol="0">
            <a:spAutoFit/>
          </a:bodyPr>
          <a:lstStyle/>
          <a:p>
            <a:pPr algn="ctr" defTabSz="609585">
              <a:lnSpc>
                <a:spcPct val="130000"/>
              </a:lnSpc>
            </a:pPr>
            <a:r>
              <a:rPr lang="en-US" altLang="zh-CN" sz="2800" dirty="0">
                <a:latin typeface="+mj-lt"/>
                <a:ea typeface="微软雅黑" charset="0"/>
              </a:rPr>
              <a:t>PART</a:t>
            </a:r>
            <a:r>
              <a:rPr lang="zh-CN" altLang="en-US" sz="2800" dirty="0">
                <a:latin typeface="+mj-lt"/>
                <a:ea typeface="微软雅黑" charset="0"/>
              </a:rPr>
              <a:t> </a:t>
            </a:r>
            <a:r>
              <a:rPr lang="en-US" altLang="zh-CN" sz="2800" dirty="0">
                <a:latin typeface="+mj-lt"/>
                <a:ea typeface="微软雅黑" charset="0"/>
              </a:rPr>
              <a:t>THREE</a:t>
            </a:r>
            <a:endParaRPr lang="zh-CN" altLang="en-US" sz="2800" dirty="0">
              <a:latin typeface="+mj-lt"/>
              <a:ea typeface="微软雅黑" charset="0"/>
            </a:endParaRPr>
          </a:p>
        </p:txBody>
      </p:sp>
      <p:sp>
        <p:nvSpPr>
          <p:cNvPr id="3" name="文本框 2"/>
          <p:cNvSpPr txBox="1"/>
          <p:nvPr/>
        </p:nvSpPr>
        <p:spPr>
          <a:xfrm>
            <a:off x="2332216" y="2478552"/>
            <a:ext cx="7527568" cy="1166794"/>
          </a:xfrm>
          <a:prstGeom prst="rect">
            <a:avLst/>
          </a:prstGeom>
          <a:noFill/>
        </p:spPr>
        <p:txBody>
          <a:bodyPr wrap="square" rtlCol="0">
            <a:spAutoFit/>
          </a:bodyPr>
          <a:lstStyle/>
          <a:p>
            <a:pPr algn="ctr" defTabSz="609585">
              <a:lnSpc>
                <a:spcPct val="130000"/>
              </a:lnSpc>
            </a:pPr>
            <a:r>
              <a:rPr lang="en-US" altLang="zh-CN" sz="6000" b="1" dirty="0">
                <a:ea typeface="微软雅黑" charset="0"/>
              </a:rPr>
              <a:t>Data Preprocessing</a:t>
            </a:r>
            <a:endParaRPr lang="zh-CN" altLang="en-US" sz="6000" b="1" dirty="0">
              <a:ea typeface="微软雅黑" charset="0"/>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372934755"/>
      </p:ext>
    </p:extLst>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2417</TotalTime>
  <Words>1016</Words>
  <Application>Microsoft Office PowerPoint</Application>
  <PresentationFormat>宽屏</PresentationFormat>
  <Paragraphs>190</Paragraphs>
  <Slides>25</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宋体</vt:lpstr>
      <vt:lpstr>微软雅黑</vt:lpstr>
      <vt:lpstr>Arial</vt:lpstr>
      <vt:lpstr>Calibri</vt:lpstr>
      <vt:lpstr>Segoe UI</vt:lpstr>
      <vt:lpstr>Segoe UI Light</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12sc.taobao.com</dc:subject>
  <dc:creator>锐旗设计;https://9ppt.taobao.com</dc:creator>
  <cp:keywords>锐旗设计；https://9ppt.taobao.com</cp:keywords>
  <dc:description>12sc.taobao.com</dc:description>
  <cp:lastModifiedBy>Zhong Nanhai</cp:lastModifiedBy>
  <cp:revision>106</cp:revision>
  <dcterms:created xsi:type="dcterms:W3CDTF">2015-08-18T02:51:41Z</dcterms:created>
  <dcterms:modified xsi:type="dcterms:W3CDTF">2022-03-28T14:13:48Z</dcterms:modified>
  <cp:category>锐旗设计；https://9ppt.taobao.com</cp:category>
  <cp:contentStatus>12sc.taobao.com</cp:contentStatus>
</cp:coreProperties>
</file>