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71" r:id="rId10"/>
    <p:sldId id="261" r:id="rId11"/>
    <p:sldId id="262" r:id="rId12"/>
    <p:sldId id="263" r:id="rId13"/>
    <p:sldId id="269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2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70" y="1122363"/>
            <a:ext cx="8367834" cy="2387600"/>
          </a:xfrm>
        </p:spPr>
        <p:txBody>
          <a:bodyPr>
            <a:normAutofit/>
          </a:bodyPr>
          <a:lstStyle/>
          <a:p>
            <a:r>
              <a:rPr lang="en-US" sz="4000" dirty="0"/>
              <a:t>Logistic Regression for Predicting Earthquake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 Johnson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D247-3D3A-CA0A-3816-709E710E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 One – 33% Test Size</a:t>
            </a:r>
          </a:p>
        </p:txBody>
      </p:sp>
      <p:pic>
        <p:nvPicPr>
          <p:cNvPr id="4" name="Content Placeholder 3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980E755-360A-B799-3F78-C9B80399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0809"/>
            <a:ext cx="10515600" cy="3180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22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3BB7-BD72-8E79-E44B-B3FBA827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 Two – 25% Test Size</a:t>
            </a:r>
          </a:p>
        </p:txBody>
      </p:sp>
      <p:pic>
        <p:nvPicPr>
          <p:cNvPr id="4" name="Content Placeholder 3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08E0DFE4-E626-373A-ADBC-15DA0FEF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6219"/>
            <a:ext cx="10515600" cy="347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369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7851-5BDC-3B48-E82B-1C7B8C12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 Three – 1% Test Size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77F62285-2CE6-2542-B1D4-0EAB677E1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0498"/>
            <a:ext cx="10515600" cy="3601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284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400D-E7AE-8197-2215-39A081F2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5B65-F559-DDE2-BF23-7B871E74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Questionable consistency across different test sizes</a:t>
            </a:r>
          </a:p>
          <a:p>
            <a:endParaRPr lang="en-US" dirty="0"/>
          </a:p>
          <a:p>
            <a:r>
              <a:rPr lang="en-US" dirty="0"/>
              <a:t>All three models performed fairly close in all classification measures</a:t>
            </a:r>
          </a:p>
          <a:p>
            <a:endParaRPr lang="en-US" dirty="0"/>
          </a:p>
          <a:p>
            <a:r>
              <a:rPr lang="en-US" dirty="0"/>
              <a:t>85-86%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2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0552-3A55-AC12-4EDA-3D0A3094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Model for 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1ACC5-935B-BEFE-3569-6E19936A2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5255"/>
            <a:ext cx="2884823" cy="2553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C9EEF-610D-C8D5-85AC-884037DA7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88" y="1690692"/>
            <a:ext cx="2803040" cy="2550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2A4D9-1722-A5A8-B5D0-3FFD90FF4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773" y="1685254"/>
            <a:ext cx="3003161" cy="2555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D7BDFE-2F86-AD73-8929-0F66DDAEA10C}"/>
              </a:ext>
            </a:extLst>
          </p:cNvPr>
          <p:cNvSpPr txBox="1"/>
          <p:nvPr/>
        </p:nvSpPr>
        <p:spPr>
          <a:xfrm>
            <a:off x="956789" y="4493277"/>
            <a:ext cx="989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33% Test Split, generated three random samples from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two predictions successful, prediction 3 was unsuccessful</a:t>
            </a:r>
          </a:p>
        </p:txBody>
      </p:sp>
    </p:spTree>
    <p:extLst>
      <p:ext uri="{BB962C8B-B14F-4D97-AF65-F5344CB8AC3E}">
        <p14:creationId xmlns:p14="http://schemas.microsoft.com/office/powerpoint/2010/main" val="336667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2902-DE35-F8A6-FB06-E45E0888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4646-1A93-8D32-388C-8E166D1A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 was successful in predicting the outcome of a building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be more reliable and answer critical questions, the model needs improvement: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Tracking different earthquakes</a:t>
            </a:r>
          </a:p>
          <a:p>
            <a:endParaRPr lang="en-US" dirty="0"/>
          </a:p>
          <a:p>
            <a:r>
              <a:rPr lang="en-US" dirty="0"/>
              <a:t>Tracking different factors when it comes to building and land characteristics</a:t>
            </a:r>
          </a:p>
          <a:p>
            <a:endParaRPr lang="en-US" dirty="0"/>
          </a:p>
          <a:p>
            <a:r>
              <a:rPr lang="en-US" dirty="0"/>
              <a:t>More advanced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Exploratory Data Analysis and Logistic Regression Model: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different characteristics of a building affect the outcome of a building?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the outcome of a building be accurately predicted?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E746-03F6-6914-BE6F-CCE61EDA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A193-6CC6-3711-526E-B69093B1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is based a 2015 Earthquake in Nepal</a:t>
            </a:r>
          </a:p>
          <a:p>
            <a:endParaRPr lang="en-US" dirty="0"/>
          </a:p>
          <a:p>
            <a:r>
              <a:rPr lang="en-US" dirty="0"/>
              <a:t>7.8 magnitude earthquake that destroyed over 600,000 buildings and caused $5-10 billion dollars in damage in the country.</a:t>
            </a:r>
          </a:p>
          <a:p>
            <a:endParaRPr lang="en-US" dirty="0"/>
          </a:p>
          <a:p>
            <a:r>
              <a:rPr lang="en-US" dirty="0"/>
              <a:t>2.8 million people were displaced by the earthquake</a:t>
            </a:r>
          </a:p>
          <a:p>
            <a:endParaRPr lang="en-US" dirty="0"/>
          </a:p>
          <a:p>
            <a:r>
              <a:rPr lang="en-US" dirty="0"/>
              <a:t>Dataset includes over 700,000 rows and 21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distribution of building age&#10;&#10;Description automatically generated with medium confidence">
            <a:extLst>
              <a:ext uri="{FF2B5EF4-FFF2-40B4-BE49-F238E27FC236}">
                <a16:creationId xmlns:a16="http://schemas.microsoft.com/office/drawing/2014/main" id="{69EFE5A4-2F88-C251-897C-8B27D33A1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61747"/>
            <a:ext cx="2220913" cy="1154113"/>
          </a:xfrm>
          <a:prstGeom prst="rect">
            <a:avLst/>
          </a:prstGeom>
        </p:spPr>
      </p:pic>
      <p:pic>
        <p:nvPicPr>
          <p:cNvPr id="6" name="Picture 5" descr="A pie chart with different colored triangles&#10;&#10;Description automatically generated">
            <a:extLst>
              <a:ext uri="{FF2B5EF4-FFF2-40B4-BE49-F238E27FC236}">
                <a16:creationId xmlns:a16="http://schemas.microsoft.com/office/drawing/2014/main" id="{4389CFF0-7DC6-E569-9D01-67C6E3956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2025"/>
            <a:ext cx="2220913" cy="2224088"/>
          </a:xfrm>
          <a:prstGeom prst="rect">
            <a:avLst/>
          </a:prstGeom>
        </p:spPr>
      </p:pic>
      <p:pic>
        <p:nvPicPr>
          <p:cNvPr id="5" name="Picture 4" descr="A graph of buildings in each district&#10;&#10;Description automatically generated">
            <a:extLst>
              <a:ext uri="{FF2B5EF4-FFF2-40B4-BE49-F238E27FC236}">
                <a16:creationId xmlns:a16="http://schemas.microsoft.com/office/drawing/2014/main" id="{F412F71F-3E66-3A3A-A44C-B93823B39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1888915"/>
            <a:ext cx="4518025" cy="3449638"/>
          </a:xfrm>
          <a:prstGeom prst="rect">
            <a:avLst/>
          </a:prstGeom>
        </p:spPr>
      </p:pic>
      <p:pic>
        <p:nvPicPr>
          <p:cNvPr id="7" name="Picture 6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FE82301A-83DA-BBFE-A9AE-BF3995E48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405" y="1888915"/>
            <a:ext cx="3633788" cy="344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05BF0-6816-9454-89C1-93E28E83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29575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19D7-8B81-3117-CD3B-AC42AC61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distribution of building ages?</a:t>
            </a:r>
          </a:p>
        </p:txBody>
      </p:sp>
      <p:pic>
        <p:nvPicPr>
          <p:cNvPr id="4" name="Content Placeholder 3" descr="A graph of a distribution of building age&#10;&#10;Description automatically generated with medium confidence">
            <a:extLst>
              <a:ext uri="{FF2B5EF4-FFF2-40B4-BE49-F238E27FC236}">
                <a16:creationId xmlns:a16="http://schemas.microsoft.com/office/drawing/2014/main" id="{B89E4AF6-9A54-FCFB-3D94-C3AF6D5B8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61" y="1825625"/>
            <a:ext cx="81378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52ED-EAB2-4008-1075-1181C4E0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buildings are in each district and how many were destroyed?</a:t>
            </a:r>
          </a:p>
        </p:txBody>
      </p:sp>
      <p:pic>
        <p:nvPicPr>
          <p:cNvPr id="4" name="Content Placeholder 3" descr="A graph of buildings in each district&#10;&#10;Description automatically generated">
            <a:extLst>
              <a:ext uri="{FF2B5EF4-FFF2-40B4-BE49-F238E27FC236}">
                <a16:creationId xmlns:a16="http://schemas.microsoft.com/office/drawing/2014/main" id="{84988848-5133-EE75-DFDB-0C2D13AF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10" y="1907314"/>
            <a:ext cx="5458979" cy="4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843A-80FC-9C65-7A62-E7AAEF02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proportion of damage grades following the earthquake?</a:t>
            </a:r>
          </a:p>
        </p:txBody>
      </p:sp>
      <p:pic>
        <p:nvPicPr>
          <p:cNvPr id="4" name="Content Placeholder 3" descr="A pie chart with different colored triangles&#10;&#10;Description automatically generated">
            <a:extLst>
              <a:ext uri="{FF2B5EF4-FFF2-40B4-BE49-F238E27FC236}">
                <a16:creationId xmlns:a16="http://schemas.microsoft.com/office/drawing/2014/main" id="{193F6ABA-5E95-BD6C-B8F2-137713A9F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637" y="1825625"/>
            <a:ext cx="43447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AD15-1C5B-BDED-E023-7538AFF8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365129"/>
            <a:ext cx="10515600" cy="1325563"/>
          </a:xfrm>
        </p:spPr>
        <p:txBody>
          <a:bodyPr/>
          <a:lstStyle/>
          <a:p>
            <a:r>
              <a:rPr lang="en-US" dirty="0"/>
              <a:t>What foundation types performed better in withstanding the earthquake?</a:t>
            </a:r>
          </a:p>
        </p:txBody>
      </p:sp>
      <p:pic>
        <p:nvPicPr>
          <p:cNvPr id="4" name="Content Placeholder 3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7E7F1DDA-905A-89DF-A605-B9518126E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73" y="1690692"/>
            <a:ext cx="45815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EE96-FF3C-3D6A-9F41-A408BFE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87229-F073-C3D9-2AAD-15F0C5C1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Predicting binary outcome of 0 (Withstood) and 1 (Destroyed)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Three different test sizes (33%, 25%, 1%)</a:t>
            </a:r>
          </a:p>
          <a:p>
            <a:endParaRPr lang="en-US" dirty="0"/>
          </a:p>
          <a:p>
            <a:r>
              <a:rPr lang="en-US" dirty="0"/>
              <a:t>Using only variables related to building and land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68431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282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Logistic Regression for Predicting Earthquake Outcomes</vt:lpstr>
      <vt:lpstr>Project Introduction</vt:lpstr>
      <vt:lpstr>Background</vt:lpstr>
      <vt:lpstr>EDA</vt:lpstr>
      <vt:lpstr>What is the distribution of building ages?</vt:lpstr>
      <vt:lpstr>How many buildings are in each district and how many were destroyed?</vt:lpstr>
      <vt:lpstr>What is the proportion of damage grades following the earthquake?</vt:lpstr>
      <vt:lpstr>What foundation types performed better in withstanding the earthquake?</vt:lpstr>
      <vt:lpstr>Experimental Design</vt:lpstr>
      <vt:lpstr>Experiment One – 33% Test Size</vt:lpstr>
      <vt:lpstr>Experiment Two – 25% Test Size</vt:lpstr>
      <vt:lpstr>Experiment Three – 1% Test Size</vt:lpstr>
      <vt:lpstr>Discussion of Results</vt:lpstr>
      <vt:lpstr>Using the Model for Predictions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Ty P. Johnson</cp:lastModifiedBy>
  <cp:revision>14</cp:revision>
  <dcterms:created xsi:type="dcterms:W3CDTF">2020-08-18T13:57:38Z</dcterms:created>
  <dcterms:modified xsi:type="dcterms:W3CDTF">2023-12-14T13:57:11Z</dcterms:modified>
</cp:coreProperties>
</file>