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4590" r:id="rId1"/>
  </p:sldMasterIdLst>
  <p:notesMasterIdLst>
    <p:notesMasterId r:id="rId11"/>
  </p:notesMasterIdLst>
  <p:handoutMasterIdLst>
    <p:handoutMasterId r:id="rId12"/>
  </p:handoutMasterIdLst>
  <p:sldIdLst>
    <p:sldId id="409" r:id="rId2"/>
    <p:sldId id="357" r:id="rId3"/>
    <p:sldId id="410" r:id="rId4"/>
    <p:sldId id="408" r:id="rId5"/>
    <p:sldId id="411" r:id="rId6"/>
    <p:sldId id="407" r:id="rId7"/>
    <p:sldId id="405" r:id="rId8"/>
    <p:sldId id="412" r:id="rId9"/>
    <p:sldId id="413" r:id="rId10"/>
  </p:sldIdLst>
  <p:sldSz cx="9144000" cy="6858000" type="screen4x3"/>
  <p:notesSz cx="6669088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微软雅黑" pitchFamily="34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FCC99"/>
    <a:srgbClr val="FFCC66"/>
    <a:srgbClr val="66CCFF"/>
    <a:srgbClr val="CCCCFF"/>
    <a:srgbClr val="CC99FF"/>
    <a:srgbClr val="99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4632" autoAdjust="0"/>
  </p:normalViewPr>
  <p:slideViewPr>
    <p:cSldViewPr>
      <p:cViewPr varScale="1">
        <p:scale>
          <a:sx n="84" d="100"/>
          <a:sy n="84" d="100"/>
        </p:scale>
        <p:origin x="-1182" y="-90"/>
      </p:cViewPr>
      <p:guideLst>
        <p:guide orient="horz" pos="2069"/>
        <p:guide pos="1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CC845-27FC-4590-850B-FA839590FDE5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36E3C7D0-84E1-4594-A965-D0B43F028E72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材料数学模型</a:t>
          </a:r>
          <a:endParaRPr lang="zh-CN" altLang="en-US" sz="3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915F126-5818-46ED-A842-4059B2CB84F2}" type="parTrans" cxnId="{7E953DBE-1292-49B5-8587-ED1E2A27436A}">
      <dgm:prSet/>
      <dgm:spPr/>
      <dgm:t>
        <a:bodyPr/>
        <a:lstStyle/>
        <a:p>
          <a:endParaRPr lang="zh-CN" altLang="en-US"/>
        </a:p>
      </dgm:t>
    </dgm:pt>
    <dgm:pt modelId="{7B012403-F816-4E31-AB0A-49223C78E5F0}" type="sibTrans" cxnId="{7E953DBE-1292-49B5-8587-ED1E2A27436A}">
      <dgm:prSet/>
      <dgm:spPr/>
      <dgm:t>
        <a:bodyPr/>
        <a:lstStyle/>
        <a:p>
          <a:endParaRPr lang="zh-CN" altLang="en-US"/>
        </a:p>
      </dgm:t>
    </dgm:pt>
    <dgm:pt modelId="{CB7763CA-7840-4864-A0F3-F14F24000853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动态再结晶数学模型</a:t>
          </a:r>
          <a:endParaRPr lang="zh-CN" altLang="en-US" sz="24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8647060-F16A-48E1-B73F-605842E00E85}" type="parTrans" cxnId="{466B4E98-77A2-4053-A766-CF8743497FCF}">
      <dgm:prSet/>
      <dgm:spPr/>
      <dgm:t>
        <a:bodyPr/>
        <a:lstStyle/>
        <a:p>
          <a:endParaRPr lang="zh-CN" altLang="en-US"/>
        </a:p>
      </dgm:t>
    </dgm:pt>
    <dgm:pt modelId="{87C70FAE-B44C-442A-B9A3-F08CC916AEC5}" type="sibTrans" cxnId="{466B4E98-77A2-4053-A766-CF8743497FCF}">
      <dgm:prSet/>
      <dgm:spPr/>
      <dgm:t>
        <a:bodyPr/>
        <a:lstStyle/>
        <a:p>
          <a:endParaRPr lang="zh-CN" altLang="en-US"/>
        </a:p>
      </dgm:t>
    </dgm:pt>
    <dgm:pt modelId="{1B81B5B9-12B9-48B6-BC88-8C1798DDB502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动态再结晶动力学模型</a:t>
          </a:r>
          <a:endParaRPr lang="zh-CN" altLang="en-US" sz="24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3176973-C780-4CA1-BB0A-C428EB7D3C9B}" type="parTrans" cxnId="{4C9621BB-B7D8-4CD2-AEB4-4CC26D67517C}">
      <dgm:prSet/>
      <dgm:spPr/>
      <dgm:t>
        <a:bodyPr/>
        <a:lstStyle/>
        <a:p>
          <a:endParaRPr lang="zh-CN" altLang="en-US"/>
        </a:p>
      </dgm:t>
    </dgm:pt>
    <dgm:pt modelId="{99BD7854-0BB3-4309-8794-3C2DED9BAA4E}" type="sibTrans" cxnId="{4C9621BB-B7D8-4CD2-AEB4-4CC26D67517C}">
      <dgm:prSet/>
      <dgm:spPr/>
      <dgm:t>
        <a:bodyPr/>
        <a:lstStyle/>
        <a:p>
          <a:endParaRPr lang="zh-CN" altLang="en-US"/>
        </a:p>
      </dgm:t>
    </dgm:pt>
    <dgm:pt modelId="{435248F4-0520-48A1-8534-1D8119A672A0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动态再结晶运动学模型</a:t>
          </a:r>
          <a:endParaRPr lang="zh-CN" altLang="en-US" sz="24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4BAC3FA-093F-42CA-8859-E5F3A4CAF2FA}" type="parTrans" cxnId="{DE458A5D-676F-4D7D-A900-5C1B7D48D055}">
      <dgm:prSet/>
      <dgm:spPr/>
      <dgm:t>
        <a:bodyPr/>
        <a:lstStyle/>
        <a:p>
          <a:endParaRPr lang="zh-CN" altLang="en-US"/>
        </a:p>
      </dgm:t>
    </dgm:pt>
    <dgm:pt modelId="{8DCD5376-5B65-4035-B4E0-1E1ADCABA568}" type="sibTrans" cxnId="{DE458A5D-676F-4D7D-A900-5C1B7D48D055}">
      <dgm:prSet/>
      <dgm:spPr/>
      <dgm:t>
        <a:bodyPr/>
        <a:lstStyle/>
        <a:p>
          <a:endParaRPr lang="zh-CN" altLang="en-US"/>
        </a:p>
      </dgm:t>
    </dgm:pt>
    <dgm:pt modelId="{3CFEC60A-5A6C-44E5-8F8D-3915059D3161}">
      <dgm:prSet phldrT="[文本]" custT="1"/>
      <dgm:spPr/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动态再结晶晶粒尺寸模型</a:t>
          </a:r>
          <a:endParaRPr lang="zh-CN" altLang="en-US" sz="24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49BB846B-E7E2-4CB8-8A6E-9FBFD37C27C0}" type="parTrans" cxnId="{3C164E49-0FA9-449C-A6DC-B39862B0BC77}">
      <dgm:prSet/>
      <dgm:spPr/>
      <dgm:t>
        <a:bodyPr/>
        <a:lstStyle/>
        <a:p>
          <a:endParaRPr lang="zh-CN" altLang="en-US"/>
        </a:p>
      </dgm:t>
    </dgm:pt>
    <dgm:pt modelId="{BF5399D0-2271-48A3-BB8F-840653B5BF62}" type="sibTrans" cxnId="{3C164E49-0FA9-449C-A6DC-B39862B0BC77}">
      <dgm:prSet/>
      <dgm:spPr/>
      <dgm:t>
        <a:bodyPr/>
        <a:lstStyle/>
        <a:p>
          <a:endParaRPr lang="zh-CN" altLang="en-US"/>
        </a:p>
      </dgm:t>
    </dgm:pt>
    <dgm:pt modelId="{1AFA1E74-1A3C-4EE3-8C95-DD02FFD16E50}" type="pres">
      <dgm:prSet presAssocID="{6E2CC845-27FC-4590-850B-FA839590FD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DB0D0D-02B9-47F4-9E1A-C2FE31F457D5}" type="pres">
      <dgm:prSet presAssocID="{36E3C7D0-84E1-4594-A965-D0B43F028E72}" presName="root1" presStyleCnt="0"/>
      <dgm:spPr/>
    </dgm:pt>
    <dgm:pt modelId="{8F878C47-E090-445B-BB34-A905CB758AB9}" type="pres">
      <dgm:prSet presAssocID="{36E3C7D0-84E1-4594-A965-D0B43F028E7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7D616D-2C8B-45F3-87A1-97C2C12C7AE8}" type="pres">
      <dgm:prSet presAssocID="{36E3C7D0-84E1-4594-A965-D0B43F028E72}" presName="level2hierChild" presStyleCnt="0"/>
      <dgm:spPr/>
    </dgm:pt>
    <dgm:pt modelId="{F0396A7E-C226-42DE-A826-B4D70BE80441}" type="pres">
      <dgm:prSet presAssocID="{08647060-F16A-48E1-B73F-605842E00E85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9A10287-2738-41F3-B427-CA875E8C0037}" type="pres">
      <dgm:prSet presAssocID="{08647060-F16A-48E1-B73F-605842E00E85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9A620C4C-DF61-4DE4-BAB8-7A692329DBAB}" type="pres">
      <dgm:prSet presAssocID="{CB7763CA-7840-4864-A0F3-F14F24000853}" presName="root2" presStyleCnt="0"/>
      <dgm:spPr/>
    </dgm:pt>
    <dgm:pt modelId="{6067E348-F0BD-4EBF-963A-2004596A3826}" type="pres">
      <dgm:prSet presAssocID="{CB7763CA-7840-4864-A0F3-F14F24000853}" presName="LevelTwoTextNode" presStyleLbl="node2" presStyleIdx="0" presStyleCnt="4" custScaleX="1669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42A9DC-77AD-4FB2-9128-883956DBA455}" type="pres">
      <dgm:prSet presAssocID="{CB7763CA-7840-4864-A0F3-F14F24000853}" presName="level3hierChild" presStyleCnt="0"/>
      <dgm:spPr/>
    </dgm:pt>
    <dgm:pt modelId="{D738C78E-E702-4C2E-8784-21A765149F37}" type="pres">
      <dgm:prSet presAssocID="{23176973-C780-4CA1-BB0A-C428EB7D3C9B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086BCB03-BAA2-40F2-AB02-FD7703628DB2}" type="pres">
      <dgm:prSet presAssocID="{23176973-C780-4CA1-BB0A-C428EB7D3C9B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EEA1E3B6-7688-4442-9534-F330909F2021}" type="pres">
      <dgm:prSet presAssocID="{1B81B5B9-12B9-48B6-BC88-8C1798DDB502}" presName="root2" presStyleCnt="0"/>
      <dgm:spPr/>
    </dgm:pt>
    <dgm:pt modelId="{254DED57-16C1-440C-9F5E-B530D9E557BC}" type="pres">
      <dgm:prSet presAssocID="{1B81B5B9-12B9-48B6-BC88-8C1798DDB502}" presName="LevelTwoTextNode" presStyleLbl="node2" presStyleIdx="1" presStyleCnt="4" custScaleX="1669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FFBE28-CCDF-42FD-B41D-954556361C3C}" type="pres">
      <dgm:prSet presAssocID="{1B81B5B9-12B9-48B6-BC88-8C1798DDB502}" presName="level3hierChild" presStyleCnt="0"/>
      <dgm:spPr/>
    </dgm:pt>
    <dgm:pt modelId="{69B26074-3CED-48B5-9459-A6935DE97FF0}" type="pres">
      <dgm:prSet presAssocID="{04BAC3FA-093F-42CA-8859-E5F3A4CAF2FA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EE76DAA-EEE4-4DFE-9F96-599A1A14C253}" type="pres">
      <dgm:prSet presAssocID="{04BAC3FA-093F-42CA-8859-E5F3A4CAF2FA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E60E8BD6-328D-44FB-AEB4-51226A4E3F7A}" type="pres">
      <dgm:prSet presAssocID="{435248F4-0520-48A1-8534-1D8119A672A0}" presName="root2" presStyleCnt="0"/>
      <dgm:spPr/>
    </dgm:pt>
    <dgm:pt modelId="{35BA1805-D30B-4896-B31D-6DA81C60486A}" type="pres">
      <dgm:prSet presAssocID="{435248F4-0520-48A1-8534-1D8119A672A0}" presName="LevelTwoTextNode" presStyleLbl="node2" presStyleIdx="2" presStyleCnt="4" custScaleX="1669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D89E2D-0DD4-4F53-A2F5-873909806474}" type="pres">
      <dgm:prSet presAssocID="{435248F4-0520-48A1-8534-1D8119A672A0}" presName="level3hierChild" presStyleCnt="0"/>
      <dgm:spPr/>
    </dgm:pt>
    <dgm:pt modelId="{2A258F98-759C-4C39-AB67-D9780C4FF633}" type="pres">
      <dgm:prSet presAssocID="{49BB846B-E7E2-4CB8-8A6E-9FBFD37C27C0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48533293-E963-48DF-AFAB-F5EF5B259EA1}" type="pres">
      <dgm:prSet presAssocID="{49BB846B-E7E2-4CB8-8A6E-9FBFD37C27C0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E370FBBF-8817-425B-B52B-1EAA63CEB7FD}" type="pres">
      <dgm:prSet presAssocID="{3CFEC60A-5A6C-44E5-8F8D-3915059D3161}" presName="root2" presStyleCnt="0"/>
      <dgm:spPr/>
    </dgm:pt>
    <dgm:pt modelId="{96B588EB-A7EC-40BB-B231-AFFAD31DDA3D}" type="pres">
      <dgm:prSet presAssocID="{3CFEC60A-5A6C-44E5-8F8D-3915059D3161}" presName="LevelTwoTextNode" presStyleLbl="node2" presStyleIdx="3" presStyleCnt="4" custScaleX="1669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011193-1154-46BB-BFEB-50E8F1F376D2}" type="pres">
      <dgm:prSet presAssocID="{3CFEC60A-5A6C-44E5-8F8D-3915059D3161}" presName="level3hierChild" presStyleCnt="0"/>
      <dgm:spPr/>
    </dgm:pt>
  </dgm:ptLst>
  <dgm:cxnLst>
    <dgm:cxn modelId="{B5DD5BB9-F0E8-46C8-896E-02EF2546C94A}" type="presOf" srcId="{49BB846B-E7E2-4CB8-8A6E-9FBFD37C27C0}" destId="{2A258F98-759C-4C39-AB67-D9780C4FF633}" srcOrd="0" destOrd="0" presId="urn:microsoft.com/office/officeart/2008/layout/HorizontalMultiLevelHierarchy"/>
    <dgm:cxn modelId="{DA7B6C8B-3FA3-451D-9349-D4575F9F7484}" type="presOf" srcId="{3CFEC60A-5A6C-44E5-8F8D-3915059D3161}" destId="{96B588EB-A7EC-40BB-B231-AFFAD31DDA3D}" srcOrd="0" destOrd="0" presId="urn:microsoft.com/office/officeart/2008/layout/HorizontalMultiLevelHierarchy"/>
    <dgm:cxn modelId="{AB1D3D1A-F622-4B38-82D4-E80904619BDC}" type="presOf" srcId="{1B81B5B9-12B9-48B6-BC88-8C1798DDB502}" destId="{254DED57-16C1-440C-9F5E-B530D9E557BC}" srcOrd="0" destOrd="0" presId="urn:microsoft.com/office/officeart/2008/layout/HorizontalMultiLevelHierarchy"/>
    <dgm:cxn modelId="{466B4E98-77A2-4053-A766-CF8743497FCF}" srcId="{36E3C7D0-84E1-4594-A965-D0B43F028E72}" destId="{CB7763CA-7840-4864-A0F3-F14F24000853}" srcOrd="0" destOrd="0" parTransId="{08647060-F16A-48E1-B73F-605842E00E85}" sibTransId="{87C70FAE-B44C-442A-B9A3-F08CC916AEC5}"/>
    <dgm:cxn modelId="{4C9621BB-B7D8-4CD2-AEB4-4CC26D67517C}" srcId="{36E3C7D0-84E1-4594-A965-D0B43F028E72}" destId="{1B81B5B9-12B9-48B6-BC88-8C1798DDB502}" srcOrd="1" destOrd="0" parTransId="{23176973-C780-4CA1-BB0A-C428EB7D3C9B}" sibTransId="{99BD7854-0BB3-4309-8794-3C2DED9BAA4E}"/>
    <dgm:cxn modelId="{DE458A5D-676F-4D7D-A900-5C1B7D48D055}" srcId="{36E3C7D0-84E1-4594-A965-D0B43F028E72}" destId="{435248F4-0520-48A1-8534-1D8119A672A0}" srcOrd="2" destOrd="0" parTransId="{04BAC3FA-093F-42CA-8859-E5F3A4CAF2FA}" sibTransId="{8DCD5376-5B65-4035-B4E0-1E1ADCABA568}"/>
    <dgm:cxn modelId="{251CD93C-C550-467C-A7C5-07DDED4AA7BF}" type="presOf" srcId="{23176973-C780-4CA1-BB0A-C428EB7D3C9B}" destId="{086BCB03-BAA2-40F2-AB02-FD7703628DB2}" srcOrd="1" destOrd="0" presId="urn:microsoft.com/office/officeart/2008/layout/HorizontalMultiLevelHierarchy"/>
    <dgm:cxn modelId="{30DD2559-08E8-4E41-B225-2B4F09886B61}" type="presOf" srcId="{36E3C7D0-84E1-4594-A965-D0B43F028E72}" destId="{8F878C47-E090-445B-BB34-A905CB758AB9}" srcOrd="0" destOrd="0" presId="urn:microsoft.com/office/officeart/2008/layout/HorizontalMultiLevelHierarchy"/>
    <dgm:cxn modelId="{53FEE4CF-1F01-438C-904D-B4822B86EF6A}" type="presOf" srcId="{49BB846B-E7E2-4CB8-8A6E-9FBFD37C27C0}" destId="{48533293-E963-48DF-AFAB-F5EF5B259EA1}" srcOrd="1" destOrd="0" presId="urn:microsoft.com/office/officeart/2008/layout/HorizontalMultiLevelHierarchy"/>
    <dgm:cxn modelId="{3C164E49-0FA9-449C-A6DC-B39862B0BC77}" srcId="{36E3C7D0-84E1-4594-A965-D0B43F028E72}" destId="{3CFEC60A-5A6C-44E5-8F8D-3915059D3161}" srcOrd="3" destOrd="0" parTransId="{49BB846B-E7E2-4CB8-8A6E-9FBFD37C27C0}" sibTransId="{BF5399D0-2271-48A3-BB8F-840653B5BF62}"/>
    <dgm:cxn modelId="{7E953DBE-1292-49B5-8587-ED1E2A27436A}" srcId="{6E2CC845-27FC-4590-850B-FA839590FDE5}" destId="{36E3C7D0-84E1-4594-A965-D0B43F028E72}" srcOrd="0" destOrd="0" parTransId="{D915F126-5818-46ED-A842-4059B2CB84F2}" sibTransId="{7B012403-F816-4E31-AB0A-49223C78E5F0}"/>
    <dgm:cxn modelId="{5183F8E4-7313-4FB4-8AE4-6F417722A7C4}" type="presOf" srcId="{23176973-C780-4CA1-BB0A-C428EB7D3C9B}" destId="{D738C78E-E702-4C2E-8784-21A765149F37}" srcOrd="0" destOrd="0" presId="urn:microsoft.com/office/officeart/2008/layout/HorizontalMultiLevelHierarchy"/>
    <dgm:cxn modelId="{D6D5733B-958D-4593-945A-C1908A1AF8CF}" type="presOf" srcId="{CB7763CA-7840-4864-A0F3-F14F24000853}" destId="{6067E348-F0BD-4EBF-963A-2004596A3826}" srcOrd="0" destOrd="0" presId="urn:microsoft.com/office/officeart/2008/layout/HorizontalMultiLevelHierarchy"/>
    <dgm:cxn modelId="{7AE7986C-7FEE-4C93-BCE1-AEC7E0980D05}" type="presOf" srcId="{08647060-F16A-48E1-B73F-605842E00E85}" destId="{F0396A7E-C226-42DE-A826-B4D70BE80441}" srcOrd="0" destOrd="0" presId="urn:microsoft.com/office/officeart/2008/layout/HorizontalMultiLevelHierarchy"/>
    <dgm:cxn modelId="{E3DAE594-0FB1-4939-8CC3-D0A721646C6A}" type="presOf" srcId="{04BAC3FA-093F-42CA-8859-E5F3A4CAF2FA}" destId="{69B26074-3CED-48B5-9459-A6935DE97FF0}" srcOrd="0" destOrd="0" presId="urn:microsoft.com/office/officeart/2008/layout/HorizontalMultiLevelHierarchy"/>
    <dgm:cxn modelId="{11C63747-9060-44BC-8BD7-724C88840E3C}" type="presOf" srcId="{435248F4-0520-48A1-8534-1D8119A672A0}" destId="{35BA1805-D30B-4896-B31D-6DA81C60486A}" srcOrd="0" destOrd="0" presId="urn:microsoft.com/office/officeart/2008/layout/HorizontalMultiLevelHierarchy"/>
    <dgm:cxn modelId="{EBEBFBB8-7B4B-42C4-96AE-7070FC5AD372}" type="presOf" srcId="{08647060-F16A-48E1-B73F-605842E00E85}" destId="{09A10287-2738-41F3-B427-CA875E8C0037}" srcOrd="1" destOrd="0" presId="urn:microsoft.com/office/officeart/2008/layout/HorizontalMultiLevelHierarchy"/>
    <dgm:cxn modelId="{93AB24E7-B71F-43B4-AA5D-339600992CE1}" type="presOf" srcId="{6E2CC845-27FC-4590-850B-FA839590FDE5}" destId="{1AFA1E74-1A3C-4EE3-8C95-DD02FFD16E50}" srcOrd="0" destOrd="0" presId="urn:microsoft.com/office/officeart/2008/layout/HorizontalMultiLevelHierarchy"/>
    <dgm:cxn modelId="{A5EA92DE-D487-4FBE-A7E7-275E999A454B}" type="presOf" srcId="{04BAC3FA-093F-42CA-8859-E5F3A4CAF2FA}" destId="{0EE76DAA-EEE4-4DFE-9F96-599A1A14C253}" srcOrd="1" destOrd="0" presId="urn:microsoft.com/office/officeart/2008/layout/HorizontalMultiLevelHierarchy"/>
    <dgm:cxn modelId="{F9AE7FA4-3237-4A56-B7AA-7023D7455635}" type="presParOf" srcId="{1AFA1E74-1A3C-4EE3-8C95-DD02FFD16E50}" destId="{8ADB0D0D-02B9-47F4-9E1A-C2FE31F457D5}" srcOrd="0" destOrd="0" presId="urn:microsoft.com/office/officeart/2008/layout/HorizontalMultiLevelHierarchy"/>
    <dgm:cxn modelId="{D0BD283F-43BE-4A0A-B995-9337EB08FEF4}" type="presParOf" srcId="{8ADB0D0D-02B9-47F4-9E1A-C2FE31F457D5}" destId="{8F878C47-E090-445B-BB34-A905CB758AB9}" srcOrd="0" destOrd="0" presId="urn:microsoft.com/office/officeart/2008/layout/HorizontalMultiLevelHierarchy"/>
    <dgm:cxn modelId="{07A53EEF-C2A1-4A85-8CE7-AC6BB978C8B2}" type="presParOf" srcId="{8ADB0D0D-02B9-47F4-9E1A-C2FE31F457D5}" destId="{6D7D616D-2C8B-45F3-87A1-97C2C12C7AE8}" srcOrd="1" destOrd="0" presId="urn:microsoft.com/office/officeart/2008/layout/HorizontalMultiLevelHierarchy"/>
    <dgm:cxn modelId="{2FF52547-2082-4CFF-B260-63FD9D49AC86}" type="presParOf" srcId="{6D7D616D-2C8B-45F3-87A1-97C2C12C7AE8}" destId="{F0396A7E-C226-42DE-A826-B4D70BE80441}" srcOrd="0" destOrd="0" presId="urn:microsoft.com/office/officeart/2008/layout/HorizontalMultiLevelHierarchy"/>
    <dgm:cxn modelId="{F6456B89-5881-4BA8-ADF7-72AB7C9606B6}" type="presParOf" srcId="{F0396A7E-C226-42DE-A826-B4D70BE80441}" destId="{09A10287-2738-41F3-B427-CA875E8C0037}" srcOrd="0" destOrd="0" presId="urn:microsoft.com/office/officeart/2008/layout/HorizontalMultiLevelHierarchy"/>
    <dgm:cxn modelId="{D6035E98-0F88-4C72-960E-15F2AA8F9EEE}" type="presParOf" srcId="{6D7D616D-2C8B-45F3-87A1-97C2C12C7AE8}" destId="{9A620C4C-DF61-4DE4-BAB8-7A692329DBAB}" srcOrd="1" destOrd="0" presId="urn:microsoft.com/office/officeart/2008/layout/HorizontalMultiLevelHierarchy"/>
    <dgm:cxn modelId="{911759BD-F85A-41B0-A86F-63A7FB680EE1}" type="presParOf" srcId="{9A620C4C-DF61-4DE4-BAB8-7A692329DBAB}" destId="{6067E348-F0BD-4EBF-963A-2004596A3826}" srcOrd="0" destOrd="0" presId="urn:microsoft.com/office/officeart/2008/layout/HorizontalMultiLevelHierarchy"/>
    <dgm:cxn modelId="{AF250349-6519-46D9-933E-A4CF3372F600}" type="presParOf" srcId="{9A620C4C-DF61-4DE4-BAB8-7A692329DBAB}" destId="{FF42A9DC-77AD-4FB2-9128-883956DBA455}" srcOrd="1" destOrd="0" presId="urn:microsoft.com/office/officeart/2008/layout/HorizontalMultiLevelHierarchy"/>
    <dgm:cxn modelId="{F55487A8-B0AB-466A-8299-CAC99246E5AD}" type="presParOf" srcId="{6D7D616D-2C8B-45F3-87A1-97C2C12C7AE8}" destId="{D738C78E-E702-4C2E-8784-21A765149F37}" srcOrd="2" destOrd="0" presId="urn:microsoft.com/office/officeart/2008/layout/HorizontalMultiLevelHierarchy"/>
    <dgm:cxn modelId="{EA886463-51BB-4D6C-BC58-143F8ED0E371}" type="presParOf" srcId="{D738C78E-E702-4C2E-8784-21A765149F37}" destId="{086BCB03-BAA2-40F2-AB02-FD7703628DB2}" srcOrd="0" destOrd="0" presId="urn:microsoft.com/office/officeart/2008/layout/HorizontalMultiLevelHierarchy"/>
    <dgm:cxn modelId="{96BE8808-6A4A-4FEE-A577-89FFBF57F005}" type="presParOf" srcId="{6D7D616D-2C8B-45F3-87A1-97C2C12C7AE8}" destId="{EEA1E3B6-7688-4442-9534-F330909F2021}" srcOrd="3" destOrd="0" presId="urn:microsoft.com/office/officeart/2008/layout/HorizontalMultiLevelHierarchy"/>
    <dgm:cxn modelId="{809B9F8D-0F43-4AFA-A540-AFBD299A0541}" type="presParOf" srcId="{EEA1E3B6-7688-4442-9534-F330909F2021}" destId="{254DED57-16C1-440C-9F5E-B530D9E557BC}" srcOrd="0" destOrd="0" presId="urn:microsoft.com/office/officeart/2008/layout/HorizontalMultiLevelHierarchy"/>
    <dgm:cxn modelId="{98C3AF61-91D6-4846-8517-54A6889C187D}" type="presParOf" srcId="{EEA1E3B6-7688-4442-9534-F330909F2021}" destId="{7CFFBE28-CCDF-42FD-B41D-954556361C3C}" srcOrd="1" destOrd="0" presId="urn:microsoft.com/office/officeart/2008/layout/HorizontalMultiLevelHierarchy"/>
    <dgm:cxn modelId="{05CB63E4-2A5B-4BDD-B150-FD22D41DC4B8}" type="presParOf" srcId="{6D7D616D-2C8B-45F3-87A1-97C2C12C7AE8}" destId="{69B26074-3CED-48B5-9459-A6935DE97FF0}" srcOrd="4" destOrd="0" presId="urn:microsoft.com/office/officeart/2008/layout/HorizontalMultiLevelHierarchy"/>
    <dgm:cxn modelId="{A2716853-50D8-4385-8CBD-1B20909B2E48}" type="presParOf" srcId="{69B26074-3CED-48B5-9459-A6935DE97FF0}" destId="{0EE76DAA-EEE4-4DFE-9F96-599A1A14C253}" srcOrd="0" destOrd="0" presId="urn:microsoft.com/office/officeart/2008/layout/HorizontalMultiLevelHierarchy"/>
    <dgm:cxn modelId="{00F790CF-7F0F-412A-BBFF-C1AE4C57DD95}" type="presParOf" srcId="{6D7D616D-2C8B-45F3-87A1-97C2C12C7AE8}" destId="{E60E8BD6-328D-44FB-AEB4-51226A4E3F7A}" srcOrd="5" destOrd="0" presId="urn:microsoft.com/office/officeart/2008/layout/HorizontalMultiLevelHierarchy"/>
    <dgm:cxn modelId="{DA1D3661-8BF0-4ECF-A14E-B2F7DA07BDE6}" type="presParOf" srcId="{E60E8BD6-328D-44FB-AEB4-51226A4E3F7A}" destId="{35BA1805-D30B-4896-B31D-6DA81C60486A}" srcOrd="0" destOrd="0" presId="urn:microsoft.com/office/officeart/2008/layout/HorizontalMultiLevelHierarchy"/>
    <dgm:cxn modelId="{7E3BCB90-EB17-43E6-9250-7E896FB500F6}" type="presParOf" srcId="{E60E8BD6-328D-44FB-AEB4-51226A4E3F7A}" destId="{2CD89E2D-0DD4-4F53-A2F5-873909806474}" srcOrd="1" destOrd="0" presId="urn:microsoft.com/office/officeart/2008/layout/HorizontalMultiLevelHierarchy"/>
    <dgm:cxn modelId="{346BC674-3CDB-412F-AF48-181837DF9926}" type="presParOf" srcId="{6D7D616D-2C8B-45F3-87A1-97C2C12C7AE8}" destId="{2A258F98-759C-4C39-AB67-D9780C4FF633}" srcOrd="6" destOrd="0" presId="urn:microsoft.com/office/officeart/2008/layout/HorizontalMultiLevelHierarchy"/>
    <dgm:cxn modelId="{90C8DDEB-1FFB-4D28-A1F8-19178EE50EF6}" type="presParOf" srcId="{2A258F98-759C-4C39-AB67-D9780C4FF633}" destId="{48533293-E963-48DF-AFAB-F5EF5B259EA1}" srcOrd="0" destOrd="0" presId="urn:microsoft.com/office/officeart/2008/layout/HorizontalMultiLevelHierarchy"/>
    <dgm:cxn modelId="{C78C1EA6-293E-4ABD-BD14-4E0ECFE61192}" type="presParOf" srcId="{6D7D616D-2C8B-45F3-87A1-97C2C12C7AE8}" destId="{E370FBBF-8817-425B-B52B-1EAA63CEB7FD}" srcOrd="7" destOrd="0" presId="urn:microsoft.com/office/officeart/2008/layout/HorizontalMultiLevelHierarchy"/>
    <dgm:cxn modelId="{37A5DBD4-2A70-4297-9CC3-5A9BFD5BA3FB}" type="presParOf" srcId="{E370FBBF-8817-425B-B52B-1EAA63CEB7FD}" destId="{96B588EB-A7EC-40BB-B231-AFFAD31DDA3D}" srcOrd="0" destOrd="0" presId="urn:microsoft.com/office/officeart/2008/layout/HorizontalMultiLevelHierarchy"/>
    <dgm:cxn modelId="{10E9B8D1-EA5C-4DF7-A48C-244A8D78F397}" type="presParOf" srcId="{E370FBBF-8817-425B-B52B-1EAA63CEB7FD}" destId="{F9011193-1154-46BB-BFEB-50E8F1F376D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58F98-759C-4C39-AB67-D9780C4FF633}">
      <dsp:nvSpPr>
        <dsp:cNvPr id="0" name=""/>
        <dsp:cNvSpPr/>
      </dsp:nvSpPr>
      <dsp:spPr>
        <a:xfrm>
          <a:off x="1147714" y="1952104"/>
          <a:ext cx="485670" cy="1388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35" y="0"/>
              </a:lnTo>
              <a:lnTo>
                <a:pt x="242835" y="1388158"/>
              </a:lnTo>
              <a:lnTo>
                <a:pt x="485670" y="1388158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3783" y="2609416"/>
        <a:ext cx="73533" cy="73533"/>
      </dsp:txXfrm>
    </dsp:sp>
    <dsp:sp modelId="{69B26074-3CED-48B5-9459-A6935DE97FF0}">
      <dsp:nvSpPr>
        <dsp:cNvPr id="0" name=""/>
        <dsp:cNvSpPr/>
      </dsp:nvSpPr>
      <dsp:spPr>
        <a:xfrm>
          <a:off x="1147714" y="1952104"/>
          <a:ext cx="485670" cy="46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835" y="0"/>
              </a:lnTo>
              <a:lnTo>
                <a:pt x="242835" y="462719"/>
              </a:lnTo>
              <a:lnTo>
                <a:pt x="485670" y="462719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73779" y="2166693"/>
        <a:ext cx="33540" cy="33540"/>
      </dsp:txXfrm>
    </dsp:sp>
    <dsp:sp modelId="{D738C78E-E702-4C2E-8784-21A765149F37}">
      <dsp:nvSpPr>
        <dsp:cNvPr id="0" name=""/>
        <dsp:cNvSpPr/>
      </dsp:nvSpPr>
      <dsp:spPr>
        <a:xfrm>
          <a:off x="1147714" y="1489384"/>
          <a:ext cx="485670" cy="462719"/>
        </a:xfrm>
        <a:custGeom>
          <a:avLst/>
          <a:gdLst/>
          <a:ahLst/>
          <a:cxnLst/>
          <a:rect l="0" t="0" r="0" b="0"/>
          <a:pathLst>
            <a:path>
              <a:moveTo>
                <a:pt x="0" y="462719"/>
              </a:moveTo>
              <a:lnTo>
                <a:pt x="242835" y="462719"/>
              </a:lnTo>
              <a:lnTo>
                <a:pt x="242835" y="0"/>
              </a:lnTo>
              <a:lnTo>
                <a:pt x="485670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73779" y="1703973"/>
        <a:ext cx="33540" cy="33540"/>
      </dsp:txXfrm>
    </dsp:sp>
    <dsp:sp modelId="{F0396A7E-C226-42DE-A826-B4D70BE80441}">
      <dsp:nvSpPr>
        <dsp:cNvPr id="0" name=""/>
        <dsp:cNvSpPr/>
      </dsp:nvSpPr>
      <dsp:spPr>
        <a:xfrm>
          <a:off x="1147714" y="563945"/>
          <a:ext cx="485670" cy="1388158"/>
        </a:xfrm>
        <a:custGeom>
          <a:avLst/>
          <a:gdLst/>
          <a:ahLst/>
          <a:cxnLst/>
          <a:rect l="0" t="0" r="0" b="0"/>
          <a:pathLst>
            <a:path>
              <a:moveTo>
                <a:pt x="0" y="1388158"/>
              </a:moveTo>
              <a:lnTo>
                <a:pt x="242835" y="1388158"/>
              </a:lnTo>
              <a:lnTo>
                <a:pt x="242835" y="0"/>
              </a:lnTo>
              <a:lnTo>
                <a:pt x="485670" y="0"/>
              </a:lnTo>
            </a:path>
          </a:pathLst>
        </a:cu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3783" y="1221257"/>
        <a:ext cx="73533" cy="73533"/>
      </dsp:txXfrm>
    </dsp:sp>
    <dsp:sp modelId="{8F878C47-E090-445B-BB34-A905CB758AB9}">
      <dsp:nvSpPr>
        <dsp:cNvPr id="0" name=""/>
        <dsp:cNvSpPr/>
      </dsp:nvSpPr>
      <dsp:spPr>
        <a:xfrm rot="16200000">
          <a:off x="-1170754" y="1581928"/>
          <a:ext cx="3896586" cy="7403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材料数学模型</a:t>
          </a:r>
          <a:endParaRPr lang="zh-CN" altLang="en-US" sz="320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-1170754" y="1581928"/>
        <a:ext cx="3896586" cy="740351"/>
      </dsp:txXfrm>
    </dsp:sp>
    <dsp:sp modelId="{6067E348-F0BD-4EBF-963A-2004596A3826}">
      <dsp:nvSpPr>
        <dsp:cNvPr id="0" name=""/>
        <dsp:cNvSpPr/>
      </dsp:nvSpPr>
      <dsp:spPr>
        <a:xfrm>
          <a:off x="1633385" y="193769"/>
          <a:ext cx="4055251" cy="7403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动态再结晶数学模型</a:t>
          </a:r>
          <a:endParaRPr lang="zh-CN" altLang="en-US" sz="240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633385" y="193769"/>
        <a:ext cx="4055251" cy="740351"/>
      </dsp:txXfrm>
    </dsp:sp>
    <dsp:sp modelId="{254DED57-16C1-440C-9F5E-B530D9E557BC}">
      <dsp:nvSpPr>
        <dsp:cNvPr id="0" name=""/>
        <dsp:cNvSpPr/>
      </dsp:nvSpPr>
      <dsp:spPr>
        <a:xfrm>
          <a:off x="1633385" y="1119208"/>
          <a:ext cx="4055251" cy="7403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动态再结晶动力学模型</a:t>
          </a:r>
          <a:endParaRPr lang="zh-CN" altLang="en-US" sz="240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633385" y="1119208"/>
        <a:ext cx="4055251" cy="740351"/>
      </dsp:txXfrm>
    </dsp:sp>
    <dsp:sp modelId="{35BA1805-D30B-4896-B31D-6DA81C60486A}">
      <dsp:nvSpPr>
        <dsp:cNvPr id="0" name=""/>
        <dsp:cNvSpPr/>
      </dsp:nvSpPr>
      <dsp:spPr>
        <a:xfrm>
          <a:off x="1633385" y="2044647"/>
          <a:ext cx="4055251" cy="7403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动态再结晶运动学模型</a:t>
          </a:r>
          <a:endParaRPr lang="zh-CN" altLang="en-US" sz="240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633385" y="2044647"/>
        <a:ext cx="4055251" cy="740351"/>
      </dsp:txXfrm>
    </dsp:sp>
    <dsp:sp modelId="{96B588EB-A7EC-40BB-B231-AFFAD31DDA3D}">
      <dsp:nvSpPr>
        <dsp:cNvPr id="0" name=""/>
        <dsp:cNvSpPr/>
      </dsp:nvSpPr>
      <dsp:spPr>
        <a:xfrm>
          <a:off x="1633385" y="2970087"/>
          <a:ext cx="4055251" cy="7403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动态再结晶晶粒尺寸模型</a:t>
          </a:r>
          <a:endParaRPr lang="zh-CN" altLang="en-US" sz="2400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>
        <a:off x="1633385" y="2970087"/>
        <a:ext cx="4055251" cy="740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3BFEC99-177D-4AE2-9651-3FA2273FD036}" type="datetimeFigureOut">
              <a:rPr lang="zh-CN" altLang="en-US"/>
              <a:pPr>
                <a:defRPr/>
              </a:pPr>
              <a:t>2015/8/10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22BD0BD-E685-4AAC-AAA8-E7CF40256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89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 smtClean="0"/>
              <a:t>Click to edit Master text styles</a:t>
            </a:r>
          </a:p>
          <a:p>
            <a:pPr lvl="1"/>
            <a:r>
              <a:rPr lang="en-GB" altLang="zh-CN" noProof="0" smtClean="0"/>
              <a:t>Second level</a:t>
            </a:r>
          </a:p>
          <a:p>
            <a:pPr lvl="2"/>
            <a:r>
              <a:rPr lang="en-GB" altLang="zh-CN" noProof="0" smtClean="0"/>
              <a:t>Third level</a:t>
            </a:r>
          </a:p>
          <a:p>
            <a:pPr lvl="3"/>
            <a:r>
              <a:rPr lang="en-GB" altLang="zh-CN" noProof="0" smtClean="0"/>
              <a:t>Fourth level</a:t>
            </a:r>
          </a:p>
          <a:p>
            <a:pPr lvl="4"/>
            <a:r>
              <a:rPr lang="en-GB" altLang="zh-CN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F9AEF9F-E627-4CA9-AEA6-D7D5A6F8EE18}" type="slidenum">
              <a:rPr lang="zh-CN" altLang="en-GB"/>
              <a:pPr>
                <a:defRPr/>
              </a:pPr>
              <a:t>‹#›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18549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C01918-04EC-45AF-8786-3330E7429CD8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节能型铝合金车轮锻压工艺的数值模拟与试验研究</a:t>
            </a:r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434A-1094-4C26-ADA4-1AB6210859AE}" type="slidenum">
              <a:rPr kumimoji="0" lang="en-US" smtClean="0"/>
              <a:pPr/>
              <a:t>‹#›</a:t>
            </a:fld>
            <a:endParaRPr kumimoji="0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15" name="Picture 64" descr="2副本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96838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41206" y="-122017"/>
            <a:ext cx="9112319" cy="1955267"/>
            <a:chOff x="-87982" y="1006320"/>
            <a:chExt cx="9112319" cy="195526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774" y="1037840"/>
              <a:ext cx="2186289" cy="1883236"/>
            </a:xfrm>
            <a:prstGeom prst="rect">
              <a:avLst/>
            </a:prstGeom>
          </p:spPr>
        </p:pic>
        <p:grpSp>
          <p:nvGrpSpPr>
            <p:cNvPr id="19" name="组合 18"/>
            <p:cNvGrpSpPr/>
            <p:nvPr/>
          </p:nvGrpSpPr>
          <p:grpSpPr>
            <a:xfrm>
              <a:off x="-87982" y="1006320"/>
              <a:ext cx="9112319" cy="1955267"/>
              <a:chOff x="-87982" y="1006320"/>
              <a:chExt cx="9112319" cy="195526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6141" y="1037840"/>
                <a:ext cx="2422029" cy="1905119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87982" y="1037840"/>
                <a:ext cx="2564995" cy="1923747"/>
              </a:xfrm>
              <a:prstGeom prst="rect">
                <a:avLst/>
              </a:prstGeom>
            </p:spPr>
          </p:pic>
          <p:pic>
            <p:nvPicPr>
              <p:cNvPr id="22" name="Picture 2" descr="辗锻模具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8062" y="1006320"/>
                <a:ext cx="1946275" cy="1946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F245D8C-6E4D-4044-A2C7-1541196123FF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5F394-4ABB-4CCC-9096-A24BCE49E7EF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E2F072A-D93A-45D4-ADD9-BE28F4B55F1C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BD6DE-FF87-4DCD-8406-079E605E4BDC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9D15A83-89E7-4F72-8374-7C7CC84C88E3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zh-CN" altLang="en-US" smtClean="0"/>
              <a:t>节能型铝合金车轮锻压工艺的数值模拟与试验研究</a:t>
            </a:r>
            <a:endParaRPr kumimoji="0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599E5-C3F6-4236-81BD-062304C4E17D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41D3FF-ECDE-4475-80ED-8E3D0AFF42D5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6CE90-52AF-4967-B080-90E96E711C24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CBCF8E-8E88-48C0-8C83-B0BFD6DE52F5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0F07A7-7715-4466-9DF1-F2AC917C204A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5C8A869-93A8-4EEA-8FCB-2A9183717C2F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48BE3-B172-41F2-9912-44822021283D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56A604-78AF-4E09-B887-EE24785497DA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75B44-DFF2-448C-8EF1-5CE174F202F0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763612B-DDBA-4C9B-9504-7CD010AAA0E1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3120C7-9216-47B2-94AA-B0D43AF35F41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96FE2-464A-4B81-AD04-F63551FCEDA3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E7BBCD0-1414-43AB-92E3-54E605326F11}" type="datetime1">
              <a:rPr lang="en-US" altLang="zh-CN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CE36F-EDFA-4F73-9B04-22041F4929DE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1" latinLnBrk="0" hangingPunct="1"/>
            <a:fld id="{25484B74-639E-4FB9-8E54-E3CF64BD9FF7}" type="datetime1">
              <a:rPr lang="en-US" altLang="zh-CN" smtClean="0"/>
              <a:t>8/10/2015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节能型铝合金车轮锻压工艺的数值模拟与试验研究</a:t>
            </a:r>
            <a:endParaRPr lang="en-GB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0E346DE9-57F3-442E-B4E2-B54022759BE2}" type="slidenum">
              <a:rPr lang="zh-CN" altLang="en-GB" smtClean="0"/>
              <a:pPr>
                <a:defRPr/>
              </a:pPr>
              <a:t>‹#›</a:t>
            </a:fld>
            <a:endParaRPr lang="en-GB" altLang="zh-CN" dirty="0"/>
          </a:p>
        </p:txBody>
      </p:sp>
      <p:pic>
        <p:nvPicPr>
          <p:cNvPr id="11" name="Picture 59" descr="背景－中文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  <p:sldLayoutId id="2147484600" r:id="rId10"/>
    <p:sldLayoutId id="21474846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wmf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20.png"/><Relationship Id="rId10" Type="http://schemas.openxmlformats.org/officeDocument/2006/relationships/image" Target="../media/image18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wmf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png"/><Relationship Id="rId10" Type="http://schemas.openxmlformats.org/officeDocument/2006/relationships/image" Target="../media/image28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1</a:t>
            </a:fld>
            <a:endParaRPr lang="en-GB" altLang="zh-CN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95447498"/>
              </p:ext>
            </p:extLst>
          </p:nvPr>
        </p:nvGraphicFramePr>
        <p:xfrm>
          <a:off x="1403648" y="1628800"/>
          <a:ext cx="6096000" cy="390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167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950" y="764704"/>
            <a:ext cx="2895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真应力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真应变曲线分析</a:t>
            </a:r>
          </a:p>
        </p:txBody>
      </p:sp>
      <p:pic>
        <p:nvPicPr>
          <p:cNvPr id="15366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6381" r="9634" b="2681"/>
          <a:stretch>
            <a:fillRect/>
          </a:stretch>
        </p:blipFill>
        <p:spPr bwMode="auto">
          <a:xfrm>
            <a:off x="107950" y="1196752"/>
            <a:ext cx="2857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图片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2" t="5579" r="11378" b="7968"/>
          <a:stretch>
            <a:fillRect/>
          </a:stretch>
        </p:blipFill>
        <p:spPr bwMode="auto">
          <a:xfrm>
            <a:off x="3203848" y="1196752"/>
            <a:ext cx="287121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图片 8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1" t="1961" r="10681" b="9314"/>
          <a:stretch>
            <a:fillRect/>
          </a:stretch>
        </p:blipFill>
        <p:spPr bwMode="auto">
          <a:xfrm>
            <a:off x="6119639" y="1273299"/>
            <a:ext cx="293370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图片 9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5" t="8127" r="11842" b="6033"/>
          <a:stretch>
            <a:fillRect/>
          </a:stretch>
        </p:blipFill>
        <p:spPr bwMode="auto">
          <a:xfrm>
            <a:off x="152400" y="3573016"/>
            <a:ext cx="2790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图片 1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" t="8458" r="8537" b="4974"/>
          <a:stretch>
            <a:fillRect/>
          </a:stretch>
        </p:blipFill>
        <p:spPr bwMode="auto">
          <a:xfrm>
            <a:off x="3131840" y="3598275"/>
            <a:ext cx="29432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图片 11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t="6116" r="8232" b="7716"/>
          <a:stretch>
            <a:fillRect/>
          </a:stretch>
        </p:blipFill>
        <p:spPr bwMode="auto">
          <a:xfrm>
            <a:off x="6156176" y="3579225"/>
            <a:ext cx="27813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3376" y="5951021"/>
            <a:ext cx="87895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2921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不同变温度下应力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-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应变曲线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itchFamily="2" charset="-122"/>
            </a:endParaRPr>
          </a:p>
          <a:p>
            <a:pPr marL="0" marR="0" lvl="0" indent="2921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a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350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itchFamily="2" charset="-122"/>
              </a:rPr>
              <a:t>℃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；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b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400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itchFamily="2" charset="-122"/>
              </a:rPr>
              <a:t>℃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；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c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430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itchFamily="2" charset="-122"/>
              </a:rPr>
              <a:t>℃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；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d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460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itchFamily="2" charset="-122"/>
              </a:rPr>
              <a:t>℃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；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e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480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itchFamily="2" charset="-122"/>
              </a:rPr>
              <a:t>℃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；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（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f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）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500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宋体" pitchFamily="2" charset="-122"/>
              </a:rPr>
              <a:t>℃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；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2</a:t>
            </a:fld>
            <a:endParaRPr lang="en-GB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88640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、动态再结晶数学模型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214972"/>
      </p:ext>
    </p:extLst>
  </p:cSld>
  <p:clrMapOvr>
    <a:masterClrMapping/>
  </p:clrMapOvr>
  <p:transition spd="slow" advTm="315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20072" y="1099920"/>
            <a:ext cx="370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/>
              <a:t>(1)</a:t>
            </a:r>
            <a:r>
              <a:rPr lang="zh-CN" altLang="en-US" sz="2000" b="0" dirty="0" smtClean="0"/>
              <a:t>指数关系</a:t>
            </a:r>
            <a:r>
              <a:rPr lang="en-US" altLang="zh-CN" sz="2000" b="0" dirty="0" smtClean="0"/>
              <a:t>  </a:t>
            </a:r>
            <a:r>
              <a:rPr lang="zh-CN" altLang="en-US" sz="2000" b="0" dirty="0" smtClean="0"/>
              <a:t>低应力（</a:t>
            </a:r>
            <a:r>
              <a:rPr lang="el-GR" altLang="zh-CN" sz="2000" b="0" dirty="0" smtClean="0"/>
              <a:t>ασ</a:t>
            </a:r>
            <a:r>
              <a:rPr lang="en-US" altLang="zh-CN" sz="2000" b="0" dirty="0" smtClean="0"/>
              <a:t>&lt;0.8</a:t>
            </a:r>
            <a:r>
              <a:rPr lang="zh-CN" altLang="en-US" sz="2000" b="0" dirty="0" smtClean="0"/>
              <a:t>）</a:t>
            </a:r>
            <a:endParaRPr lang="zh-CN" alt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82000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/>
              <a:t>(2)</a:t>
            </a:r>
            <a:r>
              <a:rPr lang="zh-CN" altLang="en-US" sz="2000" b="0" dirty="0" smtClean="0"/>
              <a:t>幂指数关系</a:t>
            </a:r>
            <a:r>
              <a:rPr lang="en-US" altLang="zh-CN" sz="2000" b="0" dirty="0" smtClean="0"/>
              <a:t>  </a:t>
            </a:r>
            <a:r>
              <a:rPr lang="zh-CN" altLang="en-US" sz="2000" b="0" dirty="0" smtClean="0"/>
              <a:t>高应力（</a:t>
            </a:r>
            <a:r>
              <a:rPr lang="el-GR" altLang="zh-CN" sz="2000" b="0" dirty="0" smtClean="0"/>
              <a:t>ασ</a:t>
            </a:r>
            <a:r>
              <a:rPr lang="en-US" altLang="zh-CN" sz="2000" b="0" dirty="0" smtClean="0"/>
              <a:t>&gt;1.2</a:t>
            </a:r>
            <a:r>
              <a:rPr lang="zh-CN" altLang="en-US" sz="2000" b="0" dirty="0" smtClean="0"/>
              <a:t>）</a:t>
            </a:r>
            <a:endParaRPr lang="zh-CN" altLang="en-US" sz="20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2599894"/>
            <a:ext cx="370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/>
              <a:t>(3)</a:t>
            </a:r>
            <a:r>
              <a:rPr lang="zh-CN" altLang="en-US" sz="2000" b="0" dirty="0" smtClean="0"/>
              <a:t>双曲正弦关系</a:t>
            </a:r>
            <a:r>
              <a:rPr lang="en-US" altLang="zh-CN" sz="2000" b="0" dirty="0" smtClean="0"/>
              <a:t>  </a:t>
            </a:r>
            <a:r>
              <a:rPr lang="zh-CN" altLang="en-US" sz="2000" b="0" dirty="0" smtClean="0"/>
              <a:t>整个应力区间</a:t>
            </a:r>
            <a:endParaRPr lang="zh-CN" altLang="en-US" sz="2000" b="0" dirty="0"/>
          </a:p>
        </p:txBody>
      </p:sp>
      <p:sp>
        <p:nvSpPr>
          <p:cNvPr id="9" name="左大括号 8"/>
          <p:cNvSpPr/>
          <p:nvPr/>
        </p:nvSpPr>
        <p:spPr>
          <a:xfrm>
            <a:off x="1547664" y="1199804"/>
            <a:ext cx="288032" cy="17281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55576" y="1651447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本构关系</a:t>
            </a:r>
            <a:endParaRPr lang="zh-CN" altLang="en-US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323528" y="188640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、动态再结晶数学模型</a:t>
            </a:r>
            <a:endParaRPr lang="zh-CN" altLang="en-US" dirty="0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856042"/>
              </p:ext>
            </p:extLst>
          </p:nvPr>
        </p:nvGraphicFramePr>
        <p:xfrm>
          <a:off x="1979713" y="2490857"/>
          <a:ext cx="2808311" cy="65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9" name="公式" r:id="rId3" imgW="1676820" imgH="393635" progId="Equation.3">
                  <p:embed/>
                </p:oleObj>
              </mc:Choice>
              <mc:Fallback>
                <p:oleObj name="公式" r:id="rId3" imgW="1676820" imgH="3936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3" y="2490857"/>
                        <a:ext cx="2808311" cy="652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021993"/>
              </p:ext>
            </p:extLst>
          </p:nvPr>
        </p:nvGraphicFramePr>
        <p:xfrm>
          <a:off x="1979712" y="980728"/>
          <a:ext cx="2006666" cy="67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0" name="公式" r:id="rId5" imgW="1207311" imgH="393790" progId="Equation.3">
                  <p:embed/>
                </p:oleObj>
              </mc:Choice>
              <mc:Fallback>
                <p:oleObj name="公式" r:id="rId5" imgW="1207311" imgH="39379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80728"/>
                        <a:ext cx="2006666" cy="673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88478"/>
              </p:ext>
            </p:extLst>
          </p:nvPr>
        </p:nvGraphicFramePr>
        <p:xfrm>
          <a:off x="1979712" y="1820143"/>
          <a:ext cx="2336430" cy="60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1" name="公式" r:id="rId7" imgW="1575881" imgH="393790" progId="Equation.3">
                  <p:embed/>
                </p:oleObj>
              </mc:Choice>
              <mc:Fallback>
                <p:oleObj name="公式" r:id="rId7" imgW="1575881" imgH="39379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820143"/>
                        <a:ext cx="2336430" cy="6037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左大括号 25"/>
          <p:cNvSpPr/>
          <p:nvPr/>
        </p:nvSpPr>
        <p:spPr>
          <a:xfrm>
            <a:off x="1547664" y="3789040"/>
            <a:ext cx="288032" cy="17281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5576" y="4240683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本构关系</a:t>
            </a:r>
            <a:endParaRPr lang="zh-CN" altLang="en-US" b="0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489848" y="3809694"/>
            <a:ext cx="2610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0" dirty="0">
                <a:latin typeface="宋体" panose="02010600030101010101" pitchFamily="2" charset="-122"/>
              </a:rPr>
              <a:t>式中</a:t>
            </a:r>
            <a:r>
              <a:rPr lang="en-US" altLang="zh-CN" sz="2000" b="0" i="1" dirty="0">
                <a:latin typeface="宋体" panose="02010600030101010101" pitchFamily="2" charset="-122"/>
              </a:rPr>
              <a:t>A</a:t>
            </a:r>
            <a:r>
              <a:rPr lang="zh-CN" altLang="zh-CN" sz="2000" b="0" dirty="0">
                <a:latin typeface="宋体" panose="02010600030101010101" pitchFamily="2" charset="-122"/>
              </a:rPr>
              <a:t>、</a:t>
            </a:r>
            <a:r>
              <a:rPr lang="en-US" altLang="zh-CN" sz="2000" b="0" i="1" dirty="0" smtClean="0">
                <a:latin typeface="宋体" panose="02010600030101010101" pitchFamily="2" charset="-122"/>
              </a:rPr>
              <a:t>A</a:t>
            </a:r>
            <a:r>
              <a:rPr lang="en-US" altLang="zh-CN" sz="2000" b="0" i="1" baseline="-25000" dirty="0" smtClean="0">
                <a:latin typeface="宋体" panose="02010600030101010101" pitchFamily="2" charset="-122"/>
              </a:rPr>
              <a:t>1 </a:t>
            </a:r>
            <a:r>
              <a:rPr lang="zh-CN" altLang="zh-CN" sz="2000" b="0" dirty="0" smtClean="0">
                <a:latin typeface="宋体" panose="02010600030101010101" pitchFamily="2" charset="-122"/>
              </a:rPr>
              <a:t>、</a:t>
            </a:r>
            <a:r>
              <a:rPr lang="en-US" altLang="zh-CN" sz="2000" b="0" i="1" dirty="0" smtClean="0">
                <a:latin typeface="宋体" panose="02010600030101010101" pitchFamily="2" charset="-122"/>
              </a:rPr>
              <a:t>A</a:t>
            </a:r>
            <a:r>
              <a:rPr lang="en-US" altLang="zh-CN" sz="2000" b="0" i="1" baseline="-25000" dirty="0" smtClean="0">
                <a:latin typeface="宋体" panose="02010600030101010101" pitchFamily="2" charset="-122"/>
              </a:rPr>
              <a:t>2 </a:t>
            </a:r>
            <a:r>
              <a:rPr lang="zh-CN" altLang="zh-CN" sz="2000" b="0" dirty="0" smtClean="0">
                <a:latin typeface="宋体" panose="02010600030101010101" pitchFamily="2" charset="-122"/>
              </a:rPr>
              <a:t>、</a:t>
            </a:r>
            <a:r>
              <a:rPr lang="en-US" altLang="zh-CN" sz="2000" b="0" i="1" dirty="0">
                <a:latin typeface="宋体" panose="02010600030101010101" pitchFamily="2" charset="-122"/>
              </a:rPr>
              <a:t>α</a:t>
            </a:r>
            <a:r>
              <a:rPr lang="zh-CN" altLang="zh-CN" sz="2000" b="0" dirty="0">
                <a:latin typeface="宋体" panose="02010600030101010101" pitchFamily="2" charset="-122"/>
              </a:rPr>
              <a:t>、</a:t>
            </a:r>
            <a:r>
              <a:rPr lang="en-US" altLang="zh-CN" sz="2000" b="0" i="1" dirty="0">
                <a:latin typeface="宋体" panose="02010600030101010101" pitchFamily="2" charset="-122"/>
              </a:rPr>
              <a:t>β</a:t>
            </a:r>
            <a:r>
              <a:rPr lang="zh-CN" altLang="zh-CN" sz="2000" b="0" dirty="0">
                <a:latin typeface="宋体" panose="02010600030101010101" pitchFamily="2" charset="-122"/>
              </a:rPr>
              <a:t>、</a:t>
            </a:r>
            <a:r>
              <a:rPr lang="en-US" altLang="zh-CN" sz="2000" b="0" dirty="0">
                <a:latin typeface="宋体" panose="02010600030101010101" pitchFamily="2" charset="-122"/>
              </a:rPr>
              <a:t>n</a:t>
            </a:r>
            <a:r>
              <a:rPr lang="zh-CN" altLang="zh-CN" sz="2000" b="0" dirty="0">
                <a:latin typeface="宋体" panose="02010600030101010101" pitchFamily="2" charset="-122"/>
              </a:rPr>
              <a:t>、</a:t>
            </a:r>
            <a:r>
              <a:rPr lang="en-US" altLang="zh-CN" sz="2000" b="0" dirty="0">
                <a:latin typeface="宋体" panose="02010600030101010101" pitchFamily="2" charset="-122"/>
              </a:rPr>
              <a:t>n</a:t>
            </a:r>
            <a:r>
              <a:rPr lang="en-US" altLang="zh-CN" sz="2000" b="0" baseline="-25000" dirty="0">
                <a:latin typeface="宋体" panose="02010600030101010101" pitchFamily="2" charset="-122"/>
              </a:rPr>
              <a:t>1</a:t>
            </a:r>
            <a:r>
              <a:rPr lang="zh-CN" altLang="zh-CN" sz="2000" b="0" dirty="0">
                <a:latin typeface="宋体" panose="02010600030101010101" pitchFamily="2" charset="-122"/>
              </a:rPr>
              <a:t>均</a:t>
            </a:r>
            <a:r>
              <a:rPr lang="zh-CN" altLang="zh-CN" sz="2000" b="0" dirty="0" smtClean="0">
                <a:latin typeface="宋体" panose="02010600030101010101" pitchFamily="2" charset="-122"/>
              </a:rPr>
              <a:t>为</a:t>
            </a:r>
            <a:r>
              <a:rPr lang="zh-CN" altLang="en-US" sz="2000" b="0" dirty="0" smtClean="0">
                <a:latin typeface="宋体" panose="02010600030101010101" pitchFamily="2" charset="-122"/>
              </a:rPr>
              <a:t>与温度无关的</a:t>
            </a:r>
            <a:r>
              <a:rPr lang="zh-CN" altLang="zh-CN" sz="2000" b="0" dirty="0" smtClean="0">
                <a:latin typeface="宋体" panose="02010600030101010101" pitchFamily="2" charset="-122"/>
              </a:rPr>
              <a:t>材料</a:t>
            </a:r>
            <a:r>
              <a:rPr lang="zh-CN" altLang="zh-CN" sz="2000" b="0" dirty="0">
                <a:latin typeface="宋体" panose="02010600030101010101" pitchFamily="2" charset="-122"/>
              </a:rPr>
              <a:t>常数</a:t>
            </a:r>
            <a:endParaRPr lang="zh-CN" altLang="en-US" sz="2000" b="0" dirty="0">
              <a:latin typeface="宋体" panose="02010600030101010101" pitchFamily="2" charset="-122"/>
            </a:endParaRPr>
          </a:p>
        </p:txBody>
      </p:sp>
      <p:sp>
        <p:nvSpPr>
          <p:cNvPr id="35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429869"/>
              </p:ext>
            </p:extLst>
          </p:nvPr>
        </p:nvGraphicFramePr>
        <p:xfrm>
          <a:off x="1979712" y="5229200"/>
          <a:ext cx="306816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2" name="公式" r:id="rId9" imgW="2057400" imgH="393700" progId="Equation.3">
                  <p:embed/>
                </p:oleObj>
              </mc:Choice>
              <mc:Fallback>
                <p:oleObj name="公式" r:id="rId9" imgW="2057400" imgH="3937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229200"/>
                        <a:ext cx="3068167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87814"/>
              </p:ext>
            </p:extLst>
          </p:nvPr>
        </p:nvGraphicFramePr>
        <p:xfrm>
          <a:off x="2548497" y="3593691"/>
          <a:ext cx="2599567" cy="60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3" name="公式" r:id="rId11" imgW="1637589" imgH="393529" progId="Equation.3">
                  <p:embed/>
                </p:oleObj>
              </mc:Choice>
              <mc:Fallback>
                <p:oleObj name="公式" r:id="rId11" imgW="1637589" imgH="393529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8497" y="3593691"/>
                        <a:ext cx="2599567" cy="607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78915"/>
              </p:ext>
            </p:extLst>
          </p:nvPr>
        </p:nvGraphicFramePr>
        <p:xfrm>
          <a:off x="2877140" y="4442471"/>
          <a:ext cx="2198916" cy="6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4" name="公式" r:id="rId13" imgW="1447172" imgH="393529" progId="Equation.3">
                  <p:embed/>
                </p:oleObj>
              </mc:Choice>
              <mc:Fallback>
                <p:oleObj name="公式" r:id="rId13" imgW="1447172" imgH="393529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140" y="4442471"/>
                        <a:ext cx="2198916" cy="607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95936" y="3645024"/>
            <a:ext cx="1296144" cy="2232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20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右箭头 6"/>
          <p:cNvSpPr/>
          <p:nvPr/>
        </p:nvSpPr>
        <p:spPr bwMode="auto">
          <a:xfrm>
            <a:off x="2805563" y="2988521"/>
            <a:ext cx="360956" cy="287337"/>
          </a:xfrm>
          <a:prstGeom prst="rightArrow">
            <a:avLst/>
          </a:prstGeom>
          <a:solidFill>
            <a:srgbClr val="FFCC66"/>
          </a:solid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右箭头 9"/>
          <p:cNvSpPr/>
          <p:nvPr/>
        </p:nvSpPr>
        <p:spPr bwMode="auto">
          <a:xfrm>
            <a:off x="2805563" y="1468802"/>
            <a:ext cx="360956" cy="287337"/>
          </a:xfrm>
          <a:prstGeom prst="rightArrow">
            <a:avLst/>
          </a:prstGeom>
          <a:solidFill>
            <a:srgbClr val="FFCC66"/>
          </a:solid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2533" y="756274"/>
            <a:ext cx="2327579" cy="179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3460" y="2556474"/>
            <a:ext cx="2232248" cy="16646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圆角矩形 18"/>
          <p:cNvSpPr/>
          <p:nvPr/>
        </p:nvSpPr>
        <p:spPr>
          <a:xfrm>
            <a:off x="6444207" y="1204509"/>
            <a:ext cx="2592289" cy="1804749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温度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对应的直线斜率为</a:t>
            </a:r>
            <a:r>
              <a:rPr lang="en-US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000" b="0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β，分别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求其平均值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，得到</a:t>
            </a:r>
            <a:r>
              <a:rPr lang="en-US" altLang="zh-CN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000" b="0" baseline="-25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b="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=9.2755</a:t>
            </a:r>
            <a:r>
              <a:rPr lang="zh-CN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和β</a:t>
            </a:r>
            <a:r>
              <a:rPr lang="en-US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=0.17115</a:t>
            </a:r>
            <a:r>
              <a:rPr lang="zh-CN" altLang="zh-CN" sz="2000" b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b="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408614" y="3492578"/>
            <a:ext cx="2699890" cy="442674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α=β/n</a:t>
            </a:r>
            <a:r>
              <a:rPr lang="en-US" altLang="zh-CN" sz="2000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=0.018452MPa</a:t>
            </a:r>
            <a:r>
              <a:rPr lang="en-US" altLang="zh-CN" sz="2000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188640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、动态再结晶数学模型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 bwMode="auto">
          <a:xfrm>
            <a:off x="5724946" y="2268442"/>
            <a:ext cx="503238" cy="287337"/>
          </a:xfrm>
          <a:prstGeom prst="rightArrow">
            <a:avLst/>
          </a:prstGeom>
          <a:solidFill>
            <a:srgbClr val="FFCC66"/>
          </a:solid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7596337" y="3204546"/>
            <a:ext cx="323528" cy="227305"/>
          </a:xfrm>
          <a:prstGeom prst="downArrow">
            <a:avLst/>
          </a:prstGeom>
          <a:solidFill>
            <a:srgbClr val="FFCC99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588225" y="4537536"/>
            <a:ext cx="2448271" cy="1123712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不同温度下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直线斜率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求其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平均值，得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n=6.347883z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右箭头 42"/>
          <p:cNvSpPr/>
          <p:nvPr/>
        </p:nvSpPr>
        <p:spPr bwMode="auto">
          <a:xfrm>
            <a:off x="3346948" y="4993534"/>
            <a:ext cx="360956" cy="287337"/>
          </a:xfrm>
          <a:prstGeom prst="rightArrow">
            <a:avLst/>
          </a:prstGeom>
          <a:solidFill>
            <a:srgbClr val="FFCC66"/>
          </a:solid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pic>
        <p:nvPicPr>
          <p:cNvPr id="44" name="图片 43" descr="C:\Users\www\AppData\Roaming\Tencent\Users\1032189893\QQ\WinTemp\RichOle\BTDHTQ[4YSJ5IM0J$SDHWPG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499" y="4398231"/>
            <a:ext cx="2268661" cy="187186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右箭头 44"/>
          <p:cNvSpPr/>
          <p:nvPr/>
        </p:nvSpPr>
        <p:spPr bwMode="auto">
          <a:xfrm>
            <a:off x="6084168" y="4849865"/>
            <a:ext cx="360040" cy="287337"/>
          </a:xfrm>
          <a:prstGeom prst="rightArrow">
            <a:avLst/>
          </a:prstGeom>
          <a:solidFill>
            <a:srgbClr val="FFCC99"/>
          </a:solid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471576"/>
              </p:ext>
            </p:extLst>
          </p:nvPr>
        </p:nvGraphicFramePr>
        <p:xfrm>
          <a:off x="107504" y="1309257"/>
          <a:ext cx="26003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1" name="公式" r:id="rId7" imgW="1637589" imgH="393529" progId="Equation.3">
                  <p:embed/>
                </p:oleObj>
              </mc:Choice>
              <mc:Fallback>
                <p:oleObj name="公式" r:id="rId7" imgW="1637589" imgH="393529" progId="Equation.3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309257"/>
                        <a:ext cx="26003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52736"/>
              </p:ext>
            </p:extLst>
          </p:nvPr>
        </p:nvGraphicFramePr>
        <p:xfrm>
          <a:off x="467544" y="2820987"/>
          <a:ext cx="22002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2" name="公式" r:id="rId9" imgW="1447172" imgH="393529" progId="Equation.3">
                  <p:embed/>
                </p:oleObj>
              </mc:Choice>
              <mc:Fallback>
                <p:oleObj name="公式" r:id="rId9" imgW="1447172" imgH="393529" progId="Equation.3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820987"/>
                        <a:ext cx="22002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999641"/>
              </p:ext>
            </p:extLst>
          </p:nvPr>
        </p:nvGraphicFramePr>
        <p:xfrm>
          <a:off x="35496" y="4869160"/>
          <a:ext cx="30686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3" name="公式" r:id="rId11" imgW="2057400" imgH="393700" progId="Equation.3">
                  <p:embed/>
                </p:oleObj>
              </mc:Choice>
              <mc:Fallback>
                <p:oleObj name="公式" r:id="rId11" imgW="2057400" imgH="393700" progId="Equation.3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869160"/>
                        <a:ext cx="30686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圆角矩形 45"/>
          <p:cNvSpPr/>
          <p:nvPr/>
        </p:nvSpPr>
        <p:spPr>
          <a:xfrm>
            <a:off x="6588224" y="6093296"/>
            <a:ext cx="2526811" cy="408623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  <a:r>
              <a:rPr lang="en-US" altLang="zh-C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RnS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=163.4366kJ/</a:t>
            </a:r>
            <a:r>
              <a:rPr lang="en-US" altLang="zh-C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7704856" y="5733256"/>
            <a:ext cx="323528" cy="333896"/>
          </a:xfrm>
          <a:prstGeom prst="downArrow">
            <a:avLst/>
          </a:prstGeom>
          <a:solidFill>
            <a:srgbClr val="FFCC99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585124"/>
      </p:ext>
    </p:extLst>
  </p:cSld>
  <p:clrMapOvr>
    <a:masterClrMapping/>
  </p:clrMapOvr>
  <p:transition spd="slow" advTm="197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9" grpId="0" animBg="1"/>
      <p:bldP spid="23" grpId="0" animBg="1"/>
      <p:bldP spid="21" grpId="0" animBg="1"/>
      <p:bldP spid="26" grpId="0" animBg="1"/>
      <p:bldP spid="33" grpId="0" animBg="1"/>
      <p:bldP spid="43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5</a:t>
            </a:fld>
            <a:endParaRPr lang="en-GB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368684" y="1405210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应变速率与温度之间的关系：</a:t>
            </a:r>
            <a:endParaRPr lang="en-US" altLang="zh-CN" sz="2000" b="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858076"/>
              </p:ext>
            </p:extLst>
          </p:nvPr>
        </p:nvGraphicFramePr>
        <p:xfrm>
          <a:off x="3887788" y="1268413"/>
          <a:ext cx="28178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0" name="公式" r:id="rId3" imgW="1549080" imgH="431640" progId="Equation.3">
                  <p:embed/>
                </p:oleObj>
              </mc:Choice>
              <mc:Fallback>
                <p:oleObj name="公式" r:id="rId3" imgW="1549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1268413"/>
                        <a:ext cx="2817812" cy="784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13400" y="1405210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/>
              <a:t>(4)</a:t>
            </a:r>
            <a:endParaRPr lang="zh-CN" altLang="en-US" sz="20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164794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基于激活能和变形温度的</a:t>
            </a:r>
            <a:r>
              <a:rPr lang="en-US" altLang="zh-CN" sz="2000" b="0" dirty="0" smtClean="0"/>
              <a:t>Arrhenius</a:t>
            </a:r>
            <a:r>
              <a:rPr lang="zh-CN" altLang="en-US" sz="2000" b="0" dirty="0" smtClean="0"/>
              <a:t>方程表示为：</a:t>
            </a:r>
            <a:endParaRPr lang="en-US" altLang="zh-CN" sz="2000" b="0" dirty="0" smtClean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24778"/>
              </p:ext>
            </p:extLst>
          </p:nvPr>
        </p:nvGraphicFramePr>
        <p:xfrm>
          <a:off x="3787967" y="2204864"/>
          <a:ext cx="3232305" cy="75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1" name="公式" r:id="rId5" imgW="1269449" imgH="393529" progId="Equation.3">
                  <p:embed/>
                </p:oleObj>
              </mc:Choice>
              <mc:Fallback>
                <p:oleObj name="公式" r:id="rId5" imgW="1269449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967" y="2204864"/>
                        <a:ext cx="3232305" cy="750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20272" y="245282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smtClean="0"/>
              <a:t>(5)</a:t>
            </a:r>
            <a:endParaRPr lang="zh-CN" altLang="en-US" sz="2000" b="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507739"/>
              </p:ext>
            </p:extLst>
          </p:nvPr>
        </p:nvGraphicFramePr>
        <p:xfrm>
          <a:off x="3213100" y="3428999"/>
          <a:ext cx="32289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公式" r:id="rId7" imgW="1841400" imgH="215640" progId="Equation.3">
                  <p:embed/>
                </p:oleObj>
              </mc:Choice>
              <mc:Fallback>
                <p:oleObj name="公式" r:id="rId7" imgW="184140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428999"/>
                        <a:ext cx="3228975" cy="360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375464"/>
              </p:ext>
            </p:extLst>
          </p:nvPr>
        </p:nvGraphicFramePr>
        <p:xfrm>
          <a:off x="1532380" y="4221088"/>
          <a:ext cx="1311428" cy="610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3" name="公式" r:id="rId9" imgW="977476" imgH="393529" progId="Equation.3">
                  <p:embed/>
                </p:oleObj>
              </mc:Choice>
              <mc:Fallback>
                <p:oleObj name="公式" r:id="rId9" imgW="977476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380" y="4221088"/>
                        <a:ext cx="1311428" cy="610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905835"/>
              </p:ext>
            </p:extLst>
          </p:nvPr>
        </p:nvGraphicFramePr>
        <p:xfrm>
          <a:off x="2987824" y="4204382"/>
          <a:ext cx="1512168" cy="59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name="公式" r:id="rId11" imgW="837836" imgH="393529" progId="Equation.3">
                  <p:embed/>
                </p:oleObj>
              </mc:Choice>
              <mc:Fallback>
                <p:oleObj name="公式" r:id="rId11" imgW="837836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204382"/>
                        <a:ext cx="1512168" cy="592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335699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由式</a:t>
            </a:r>
            <a:r>
              <a:rPr lang="en-US" altLang="zh-CN" sz="2000" b="0" dirty="0" smtClean="0"/>
              <a:t>4</a:t>
            </a:r>
            <a:r>
              <a:rPr lang="zh-CN" altLang="en-US" sz="2000" b="0" dirty="0" smtClean="0"/>
              <a:t>和式</a:t>
            </a:r>
            <a:r>
              <a:rPr lang="en-US" altLang="zh-CN" sz="2000" b="0" dirty="0" smtClean="0"/>
              <a:t>5</a:t>
            </a:r>
            <a:r>
              <a:rPr lang="zh-CN" altLang="en-US" sz="2000" b="0" dirty="0" smtClean="0"/>
              <a:t>可得</a:t>
            </a:r>
            <a:endParaRPr lang="zh-CN" altLang="en-US" sz="20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422108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式中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6834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2915816" y="4736683"/>
            <a:ext cx="360040" cy="848127"/>
          </a:xfrm>
          <a:prstGeom prst="righ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40975"/>
            <a:ext cx="2618105" cy="3435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33626" y="5377024"/>
            <a:ext cx="1943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峰值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应力σ</a:t>
            </a:r>
            <a:r>
              <a:rPr lang="en-US" altLang="zh-CN" sz="2000" b="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endParaRPr lang="zh-CN" altLang="en-US" sz="2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0401"/>
            <a:ext cx="3072952" cy="2196911"/>
          </a:xfrm>
          <a:prstGeom prst="rect">
            <a:avLst/>
          </a:prstGeom>
          <a:noFill/>
        </p:spPr>
      </p:pic>
      <p:sp>
        <p:nvSpPr>
          <p:cNvPr id="28" name="圆角矩形 27"/>
          <p:cNvSpPr/>
          <p:nvPr/>
        </p:nvSpPr>
        <p:spPr>
          <a:xfrm>
            <a:off x="7070568" y="4325633"/>
            <a:ext cx="1704374" cy="1788974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不同应变速率下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直线斜率</a:t>
            </a:r>
            <a:r>
              <a:rPr lang="en-US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，求其</a:t>
            </a:r>
            <a:r>
              <a:rPr lang="zh-CN" altLang="zh-CN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平均值，得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S=2.98008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6516216" y="5085879"/>
            <a:ext cx="354247" cy="287337"/>
          </a:xfrm>
          <a:prstGeom prst="rightArrow">
            <a:avLst/>
          </a:prstGeom>
          <a:solidFill>
            <a:srgbClr val="FFCC99"/>
          </a:solid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6</a:t>
            </a:fld>
            <a:endParaRPr lang="en-GB" altLang="zh-CN" dirty="0"/>
          </a:p>
        </p:txBody>
      </p:sp>
      <p:sp>
        <p:nvSpPr>
          <p:cNvPr id="36" name="TextBox 35"/>
          <p:cNvSpPr txBox="1"/>
          <p:nvPr/>
        </p:nvSpPr>
        <p:spPr>
          <a:xfrm>
            <a:off x="323528" y="188640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、动态再结晶数学模型</a:t>
            </a:r>
            <a:endParaRPr lang="zh-CN" altLang="en-US" dirty="0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159157"/>
              </p:ext>
            </p:extLst>
          </p:nvPr>
        </p:nvGraphicFramePr>
        <p:xfrm>
          <a:off x="341784" y="1387624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3" name="公式" r:id="rId6" imgW="2032000" imgH="393700" progId="Equation.3">
                  <p:embed/>
                </p:oleObj>
              </mc:Choice>
              <mc:Fallback>
                <p:oleObj name="公式" r:id="rId6" imgW="203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4" y="1387624"/>
                        <a:ext cx="228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图片 38" descr="C:\Users\www\AppData\Roaming\Tencent\Users\1032189893\QQ\WinTemp\RichOle\BTDHTQ[4YSJ5IM0J$SDHWPG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52" y="1018474"/>
            <a:ext cx="2268661" cy="187186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下箭头 40"/>
          <p:cNvSpPr/>
          <p:nvPr/>
        </p:nvSpPr>
        <p:spPr>
          <a:xfrm>
            <a:off x="7128792" y="1916832"/>
            <a:ext cx="323528" cy="227305"/>
          </a:xfrm>
          <a:prstGeom prst="downArrow">
            <a:avLst/>
          </a:prstGeom>
          <a:solidFill>
            <a:srgbClr val="FFCC99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20039"/>
              </p:ext>
            </p:extLst>
          </p:nvPr>
        </p:nvGraphicFramePr>
        <p:xfrm>
          <a:off x="7349452" y="1442364"/>
          <a:ext cx="111098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" name="公式" r:id="rId9" imgW="825500" imgH="203200" progId="Equation.3">
                  <p:embed/>
                </p:oleObj>
              </mc:Choice>
              <mc:Fallback>
                <p:oleObj name="公式" r:id="rId9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452" y="1442364"/>
                        <a:ext cx="1110980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6187052" y="134076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直线截距</a:t>
            </a:r>
            <a:endParaRPr lang="zh-CN" altLang="en-US" sz="20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996908" y="2276872"/>
            <a:ext cx="2552316" cy="1123712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不同温度下的</a:t>
            </a:r>
            <a:r>
              <a:rPr lang="en-US" altLang="zh-CN" sz="20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值后，求其平均值最终得到</a:t>
            </a:r>
            <a:r>
              <a:rPr lang="en-US" altLang="zh-CN" sz="20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A=4.07</a:t>
            </a:r>
            <a:r>
              <a:rPr lang="zh-CN" altLang="zh-CN" sz="20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sz="20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000" b="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2000" b="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0" name="右箭头 49"/>
          <p:cNvSpPr/>
          <p:nvPr/>
        </p:nvSpPr>
        <p:spPr bwMode="auto">
          <a:xfrm>
            <a:off x="2813305" y="1477389"/>
            <a:ext cx="318535" cy="287337"/>
          </a:xfrm>
          <a:prstGeom prst="rightArrow">
            <a:avLst/>
          </a:prstGeom>
          <a:solidFill>
            <a:srgbClr val="FFCC66"/>
          </a:solid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51" name="右箭头 50"/>
          <p:cNvSpPr/>
          <p:nvPr/>
        </p:nvSpPr>
        <p:spPr bwMode="auto">
          <a:xfrm>
            <a:off x="5837641" y="1438917"/>
            <a:ext cx="318535" cy="287337"/>
          </a:xfrm>
          <a:prstGeom prst="rightArrow">
            <a:avLst/>
          </a:prstGeom>
          <a:solidFill>
            <a:srgbClr val="FFCC66"/>
          </a:solidFill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b"/>
          <a:lstStyle/>
          <a:p>
            <a:pPr>
              <a:defRPr/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443589"/>
      </p:ext>
    </p:extLst>
  </p:cSld>
  <p:clrMapOvr>
    <a:masterClrMapping/>
  </p:clrMapOvr>
  <p:transition spd="slow" advTm="281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28" grpId="0" animBg="1"/>
      <p:bldP spid="30" grpId="0" animBg="1"/>
      <p:bldP spid="41" grpId="0" animBg="1"/>
      <p:bldP spid="47" grpId="0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562365"/>
              </p:ext>
            </p:extLst>
          </p:nvPr>
        </p:nvGraphicFramePr>
        <p:xfrm>
          <a:off x="1691679" y="3751728"/>
          <a:ext cx="1247501" cy="5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9" name="公式" r:id="rId3" imgW="990170" imgH="431613" progId="Equation.3">
                  <p:embed/>
                </p:oleObj>
              </mc:Choice>
              <mc:Fallback>
                <p:oleObj name="公式" r:id="rId3" imgW="990170" imgH="431613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3751728"/>
                        <a:ext cx="1247501" cy="541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5496" y="3788411"/>
            <a:ext cx="18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866775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其中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7</a:t>
            </a:fld>
            <a:endParaRPr lang="en-GB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601590"/>
              </p:ext>
            </p:extLst>
          </p:nvPr>
        </p:nvGraphicFramePr>
        <p:xfrm>
          <a:off x="935596" y="2420888"/>
          <a:ext cx="486695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0" name="公式" r:id="rId5" imgW="4038600" imgH="838200" progId="Equation.3">
                  <p:embed/>
                </p:oleObj>
              </mc:Choice>
              <mc:Fallback>
                <p:oleObj name="公式" r:id="rId5" imgW="4038600" imgH="838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2420888"/>
                        <a:ext cx="4866956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206431"/>
              </p:ext>
            </p:extLst>
          </p:nvPr>
        </p:nvGraphicFramePr>
        <p:xfrm>
          <a:off x="899592" y="1340768"/>
          <a:ext cx="5526944" cy="73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1" name="公式" r:id="rId7" imgW="3377880" imgH="431640" progId="Equation.3">
                  <p:embed/>
                </p:oleObj>
              </mc:Choice>
              <mc:Fallback>
                <p:oleObj name="公式" r:id="rId7" imgW="3377880" imgH="4316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5526944" cy="73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3528" y="188640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、动态再结晶数学模型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993582"/>
      </p:ext>
    </p:extLst>
  </p:cSld>
  <p:clrMapOvr>
    <a:masterClrMapping/>
  </p:clrMapOvr>
  <p:transition spd="slow" advTm="47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2"/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66557"/>
              </p:ext>
            </p:extLst>
          </p:nvPr>
        </p:nvGraphicFramePr>
        <p:xfrm>
          <a:off x="1691679" y="3751728"/>
          <a:ext cx="1247501" cy="5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公式" r:id="rId3" imgW="990170" imgH="431613" progId="Equation.3">
                  <p:embed/>
                </p:oleObj>
              </mc:Choice>
              <mc:Fallback>
                <p:oleObj name="公式" r:id="rId3" imgW="99017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3751728"/>
                        <a:ext cx="1247501" cy="541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5496" y="3788411"/>
            <a:ext cx="18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866775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其中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974D1-0477-4F45-8EF4-DB1E075C0EFD}" type="slidenum">
              <a:rPr lang="zh-CN" altLang="en-GB" smtClean="0"/>
              <a:pPr>
                <a:defRPr/>
              </a:pPr>
              <a:t>8</a:t>
            </a:fld>
            <a:endParaRPr lang="en-GB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660064"/>
              </p:ext>
            </p:extLst>
          </p:nvPr>
        </p:nvGraphicFramePr>
        <p:xfrm>
          <a:off x="935596" y="2420888"/>
          <a:ext cx="486695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公式" r:id="rId5" imgW="4038600" imgH="838200" progId="Equation.3">
                  <p:embed/>
                </p:oleObj>
              </mc:Choice>
              <mc:Fallback>
                <p:oleObj name="公式" r:id="rId5" imgW="40386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2420888"/>
                        <a:ext cx="4866956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967215"/>
              </p:ext>
            </p:extLst>
          </p:nvPr>
        </p:nvGraphicFramePr>
        <p:xfrm>
          <a:off x="899592" y="1340768"/>
          <a:ext cx="5526944" cy="73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公式" r:id="rId7" imgW="3377880" imgH="431640" progId="Equation.3">
                  <p:embed/>
                </p:oleObj>
              </mc:Choice>
              <mc:Fallback>
                <p:oleObj name="公式" r:id="rId7" imgW="3377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40768"/>
                        <a:ext cx="5526944" cy="73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3528" y="188640"/>
            <a:ext cx="3672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、动态再结晶数学模型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679842"/>
      </p:ext>
    </p:extLst>
  </p:cSld>
  <p:clrMapOvr>
    <a:masterClrMapping/>
  </p:clrMapOvr>
  <p:transition spd="slow" advTm="472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74D1-0477-4F45-8EF4-DB1E075C0EFD}" type="slidenum">
              <a:rPr lang="zh-CN" altLang="en-GB" smtClean="0"/>
              <a:pPr/>
              <a:t>9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277208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|1.6|2.2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3|1.4|3.7|3.9|2.4|1.2|3.7|4.3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29606</TotalTime>
  <Words>267</Words>
  <Application>Microsoft Office PowerPoint</Application>
  <PresentationFormat>全屏显示(4:3)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气流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Workstation 6 GOLD</dc:creator>
  <cp:lastModifiedBy>www</cp:lastModifiedBy>
  <cp:revision>1504</cp:revision>
  <dcterms:created xsi:type="dcterms:W3CDTF">2004-10-23T13:50:08Z</dcterms:created>
  <dcterms:modified xsi:type="dcterms:W3CDTF">2015-08-10T02:43:41Z</dcterms:modified>
</cp:coreProperties>
</file>