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Bold"/>
      <p:bold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Inconsolata"/>
      <p:regular r:id="rId32"/>
      <p:bold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  <p:embeddedFont>
      <p:font typeface="Josefi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hCMJm24VnXnm3zFToR09B1DuI9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20" Type="http://schemas.openxmlformats.org/officeDocument/2006/relationships/slide" Target="slides/slide15.xml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22" Type="http://schemas.openxmlformats.org/officeDocument/2006/relationships/font" Target="fonts/Raleway-regular.fntdata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JosefinSans-boldItalic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Inconsolata-bold.fntdata"/><Relationship Id="rId10" Type="http://schemas.openxmlformats.org/officeDocument/2006/relationships/slide" Target="slides/slide5.xml"/><Relationship Id="rId32" Type="http://schemas.openxmlformats.org/officeDocument/2006/relationships/font" Target="fonts/Inconsolata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Black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6e55da881_1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36e55da881_1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971c2c4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971c2c4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971c2c42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971c2c42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971c2c4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971c2c4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971c2c4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971c2c4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971c2c42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971c2c42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971c2c4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971c2c4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971c2c42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971c2c42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971c2c42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971c2c42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971c2c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971c2c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71c2c4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971c2c4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971c2c42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971c2c42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971c2c42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971c2c42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971c2c42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971c2c42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971c2c42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971c2c42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971c2c4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971c2c4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37048ab838_0_72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37048ab838_0_72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337048ab838_0_7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g337048ab838_0_69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g337048ab838_0_69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337048ab838_0_69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g337048ab838_0_69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g337048ab838_0_70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g337048ab838_0_70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g337048ab838_0_70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g337048ab838_0_70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g337048ab838_0_70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g337048ab838_0_70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g337048ab838_0_70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g337048ab838_0_70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g337048ab838_0_70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g337048ab838_0_70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g337048ab838_0_70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g337048ab838_0_70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g337048ab838_0_70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7048ab838_0_7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g337048ab838_0_7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g337048ab838_0_7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g337048ab838_0_7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g337048ab838_0_7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g337048ab838_0_7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7048ab838_0_72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337048ab838_0_7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g337048ab838_0_72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g337048ab838_0_72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g337048ab838_0_7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g337048ab838_0_7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g337048ab838_0_73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g337048ab838_0_73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g337048ab838_0_736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g337048ab838_0_7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337048ab838_0_74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337048ab838_0_74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337048ab838_0_74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g337048ab838_0_74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g337048ab838_0_7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">
  <p:cSld name="TITLE_AND_BODY_2_2">
    <p:bg>
      <p:bgPr>
        <a:solidFill>
          <a:srgbClr val="F0E2C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7048ab838_0_787"/>
          <p:cNvSpPr/>
          <p:nvPr/>
        </p:nvSpPr>
        <p:spPr>
          <a:xfrm>
            <a:off x="-29817" y="-19867"/>
            <a:ext cx="4601700" cy="248400"/>
          </a:xfrm>
          <a:prstGeom prst="rect">
            <a:avLst/>
          </a:prstGeom>
          <a:solidFill>
            <a:srgbClr val="FD4F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37048ab838_0_787"/>
          <p:cNvSpPr/>
          <p:nvPr/>
        </p:nvSpPr>
        <p:spPr>
          <a:xfrm>
            <a:off x="4571883" y="-19867"/>
            <a:ext cx="4601700" cy="248400"/>
          </a:xfrm>
          <a:prstGeom prst="rect">
            <a:avLst/>
          </a:prstGeom>
          <a:solidFill>
            <a:srgbClr val="629E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37048ab838_0_787"/>
          <p:cNvSpPr/>
          <p:nvPr/>
        </p:nvSpPr>
        <p:spPr>
          <a:xfrm>
            <a:off x="-29817" y="4914989"/>
            <a:ext cx="4601700" cy="24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advanced system design :: lesson 1 :: introduction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2" name="Google Shape;112;g337048ab838_0_787"/>
          <p:cNvSpPr/>
          <p:nvPr/>
        </p:nvSpPr>
        <p:spPr>
          <a:xfrm>
            <a:off x="4571883" y="4914989"/>
            <a:ext cx="4601700" cy="248400"/>
          </a:xfrm>
          <a:prstGeom prst="rect">
            <a:avLst/>
          </a:prstGeom>
          <a:solidFill>
            <a:srgbClr val="FEA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37048ab838_0_787"/>
          <p:cNvSpPr txBox="1"/>
          <p:nvPr>
            <p:ph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 b="1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4" name="Google Shape;114;g337048ab838_0_787"/>
          <p:cNvSpPr txBox="1"/>
          <p:nvPr>
            <p:ph idx="1" type="body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g337048ab838_0_787"/>
          <p:cNvSpPr txBox="1"/>
          <p:nvPr>
            <p:ph idx="2" type="body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" name="Google Shape;116;g337048ab838_0_787"/>
          <p:cNvSpPr txBox="1"/>
          <p:nvPr>
            <p:ph idx="3" type="body"/>
          </p:nvPr>
        </p:nvSpPr>
        <p:spPr>
          <a:xfrm>
            <a:off x="152400" y="20255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g337048ab838_0_787"/>
          <p:cNvSpPr txBox="1"/>
          <p:nvPr>
            <p:ph idx="4" type="body"/>
          </p:nvPr>
        </p:nvSpPr>
        <p:spPr>
          <a:xfrm>
            <a:off x="152400" y="24827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8" name="Google Shape;118;g337048ab838_0_787"/>
          <p:cNvSpPr txBox="1"/>
          <p:nvPr>
            <p:ph idx="5" type="body"/>
          </p:nvPr>
        </p:nvSpPr>
        <p:spPr>
          <a:xfrm>
            <a:off x="152400" y="29399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9" name="Google Shape;119;g337048ab838_0_787"/>
          <p:cNvSpPr txBox="1"/>
          <p:nvPr>
            <p:ph idx="6" type="body"/>
          </p:nvPr>
        </p:nvSpPr>
        <p:spPr>
          <a:xfrm>
            <a:off x="152400" y="33971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Google Shape;120;g337048ab838_0_787"/>
          <p:cNvSpPr txBox="1"/>
          <p:nvPr>
            <p:ph idx="7" type="body"/>
          </p:nvPr>
        </p:nvSpPr>
        <p:spPr>
          <a:xfrm>
            <a:off x="152400" y="3854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Google Shape;121;g337048ab838_0_787"/>
          <p:cNvSpPr txBox="1"/>
          <p:nvPr>
            <p:ph idx="8" type="body"/>
          </p:nvPr>
        </p:nvSpPr>
        <p:spPr>
          <a:xfrm>
            <a:off x="152400" y="43115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2" name="Google Shape;122;g337048ab838_0_787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g337048ab838_0_787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/ 90</a:t>
            </a:r>
            <a:endParaRPr b="0" i="0" sz="1000" u="none" cap="none" strike="noStrike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python">
  <p:cSld name="TITLE_AND_BODY_1_1_1_3_2">
    <p:bg>
      <p:bgPr>
        <a:solidFill>
          <a:srgbClr val="F0E2C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048ab838_0_803"/>
          <p:cNvSpPr/>
          <p:nvPr/>
        </p:nvSpPr>
        <p:spPr>
          <a:xfrm>
            <a:off x="228600" y="1113500"/>
            <a:ext cx="8686800" cy="35730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37048ab838_0_803"/>
          <p:cNvSpPr/>
          <p:nvPr/>
        </p:nvSpPr>
        <p:spPr>
          <a:xfrm>
            <a:off x="-29817" y="-19867"/>
            <a:ext cx="4601700" cy="248400"/>
          </a:xfrm>
          <a:prstGeom prst="rect">
            <a:avLst/>
          </a:prstGeom>
          <a:solidFill>
            <a:srgbClr val="FD4F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37048ab838_0_803"/>
          <p:cNvSpPr/>
          <p:nvPr/>
        </p:nvSpPr>
        <p:spPr>
          <a:xfrm>
            <a:off x="4571883" y="-19867"/>
            <a:ext cx="4601700" cy="248400"/>
          </a:xfrm>
          <a:prstGeom prst="rect">
            <a:avLst/>
          </a:prstGeom>
          <a:solidFill>
            <a:srgbClr val="629E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37048ab838_0_803"/>
          <p:cNvSpPr/>
          <p:nvPr/>
        </p:nvSpPr>
        <p:spPr>
          <a:xfrm>
            <a:off x="-29817" y="4914989"/>
            <a:ext cx="4601700" cy="24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advanced system design :: lesson 1 :: introduction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" name="Google Shape;129;g337048ab838_0_803"/>
          <p:cNvSpPr/>
          <p:nvPr/>
        </p:nvSpPr>
        <p:spPr>
          <a:xfrm>
            <a:off x="4571883" y="4914989"/>
            <a:ext cx="4601700" cy="248400"/>
          </a:xfrm>
          <a:prstGeom prst="rect">
            <a:avLst/>
          </a:prstGeom>
          <a:solidFill>
            <a:srgbClr val="FEA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37048ab838_0_803"/>
          <p:cNvSpPr txBox="1"/>
          <p:nvPr>
            <p:ph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31" name="Google Shape;131;g337048ab838_0_803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g337048ab838_0_803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/ 90</a:t>
            </a:r>
            <a:endParaRPr b="0" i="0" sz="1000" u="none" cap="none" strike="noStrike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TITLE_AND_BODY_2">
    <p:bg>
      <p:bgPr>
        <a:solidFill>
          <a:srgbClr val="F0E2C8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7048ab838_0_758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" name="Google Shape;15;g337048ab838_0_758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g337048ab838_0_758"/>
          <p:cNvSpPr txBox="1"/>
          <p:nvPr>
            <p:ph idx="1" type="body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" name="Google Shape;17;g337048ab838_0_758"/>
          <p:cNvSpPr txBox="1"/>
          <p:nvPr>
            <p:ph idx="2" type="body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g337048ab838_0_758"/>
          <p:cNvSpPr txBox="1"/>
          <p:nvPr>
            <p:ph idx="3" type="body"/>
          </p:nvPr>
        </p:nvSpPr>
        <p:spPr>
          <a:xfrm>
            <a:off x="152400" y="20255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g337048ab838_0_758"/>
          <p:cNvSpPr txBox="1"/>
          <p:nvPr>
            <p:ph idx="4" type="body"/>
          </p:nvPr>
        </p:nvSpPr>
        <p:spPr>
          <a:xfrm>
            <a:off x="152400" y="24827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g337048ab838_0_758"/>
          <p:cNvSpPr txBox="1"/>
          <p:nvPr>
            <p:ph idx="5" type="body"/>
          </p:nvPr>
        </p:nvSpPr>
        <p:spPr>
          <a:xfrm>
            <a:off x="152400" y="29399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" name="Google Shape;21;g337048ab838_0_758"/>
          <p:cNvSpPr txBox="1"/>
          <p:nvPr>
            <p:ph idx="6" type="body"/>
          </p:nvPr>
        </p:nvSpPr>
        <p:spPr>
          <a:xfrm>
            <a:off x="152400" y="33971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" name="Google Shape;22;g337048ab838_0_758"/>
          <p:cNvSpPr txBox="1"/>
          <p:nvPr>
            <p:ph idx="7" type="body"/>
          </p:nvPr>
        </p:nvSpPr>
        <p:spPr>
          <a:xfrm>
            <a:off x="152400" y="3854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g337048ab838_0_758"/>
          <p:cNvSpPr txBox="1"/>
          <p:nvPr>
            <p:ph idx="8" type="body"/>
          </p:nvPr>
        </p:nvSpPr>
        <p:spPr>
          <a:xfrm>
            <a:off x="152400" y="43115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❏"/>
              <a:defRPr sz="1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" name="Google Shape;24;g337048ab838_0_758"/>
          <p:cNvSpPr txBox="1"/>
          <p:nvPr>
            <p:ph type="title"/>
          </p:nvPr>
        </p:nvSpPr>
        <p:spPr>
          <a:xfrm>
            <a:off x="152400" y="2336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">
  <p:cSld name="TITLE_AND_BODY_2_4">
    <p:bg>
      <p:bgPr>
        <a:solidFill>
          <a:srgbClr val="F0E2C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7048ab838_0_812"/>
          <p:cNvSpPr/>
          <p:nvPr/>
        </p:nvSpPr>
        <p:spPr>
          <a:xfrm>
            <a:off x="-29817" y="-19867"/>
            <a:ext cx="4601700" cy="248400"/>
          </a:xfrm>
          <a:prstGeom prst="rect">
            <a:avLst/>
          </a:prstGeom>
          <a:solidFill>
            <a:srgbClr val="FD4F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37048ab838_0_812"/>
          <p:cNvSpPr/>
          <p:nvPr/>
        </p:nvSpPr>
        <p:spPr>
          <a:xfrm>
            <a:off x="4571883" y="-19867"/>
            <a:ext cx="4601700" cy="248400"/>
          </a:xfrm>
          <a:prstGeom prst="rect">
            <a:avLst/>
          </a:prstGeom>
          <a:solidFill>
            <a:srgbClr val="629E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37048ab838_0_812"/>
          <p:cNvSpPr/>
          <p:nvPr/>
        </p:nvSpPr>
        <p:spPr>
          <a:xfrm>
            <a:off x="-29817" y="4914989"/>
            <a:ext cx="4601700" cy="24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advanced system design :: lesson 1 :: introduction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7" name="Google Shape;137;g337048ab838_0_812"/>
          <p:cNvSpPr/>
          <p:nvPr/>
        </p:nvSpPr>
        <p:spPr>
          <a:xfrm>
            <a:off x="4571883" y="4914989"/>
            <a:ext cx="4601700" cy="248400"/>
          </a:xfrm>
          <a:prstGeom prst="rect">
            <a:avLst/>
          </a:prstGeom>
          <a:solidFill>
            <a:srgbClr val="FEA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37048ab838_0_812"/>
          <p:cNvSpPr txBox="1"/>
          <p:nvPr>
            <p:ph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 b="1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39" name="Google Shape;139;g337048ab838_0_812"/>
          <p:cNvSpPr txBox="1"/>
          <p:nvPr>
            <p:ph idx="1" type="body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Google Shape;140;g337048ab838_0_812"/>
          <p:cNvSpPr txBox="1"/>
          <p:nvPr>
            <p:ph idx="2" type="body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1" name="Google Shape;141;g337048ab838_0_812"/>
          <p:cNvSpPr txBox="1"/>
          <p:nvPr>
            <p:ph idx="3" type="body"/>
          </p:nvPr>
        </p:nvSpPr>
        <p:spPr>
          <a:xfrm>
            <a:off x="152400" y="20255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g337048ab838_0_812"/>
          <p:cNvSpPr txBox="1"/>
          <p:nvPr>
            <p:ph idx="4" type="body"/>
          </p:nvPr>
        </p:nvSpPr>
        <p:spPr>
          <a:xfrm>
            <a:off x="152400" y="24827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g337048ab838_0_812"/>
          <p:cNvSpPr txBox="1"/>
          <p:nvPr>
            <p:ph idx="5" type="body"/>
          </p:nvPr>
        </p:nvSpPr>
        <p:spPr>
          <a:xfrm>
            <a:off x="152400" y="29399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g337048ab838_0_812"/>
          <p:cNvSpPr txBox="1"/>
          <p:nvPr>
            <p:ph idx="6" type="body"/>
          </p:nvPr>
        </p:nvSpPr>
        <p:spPr>
          <a:xfrm>
            <a:off x="152400" y="33971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5" name="Google Shape;145;g337048ab838_0_812"/>
          <p:cNvSpPr txBox="1"/>
          <p:nvPr>
            <p:ph idx="7" type="body"/>
          </p:nvPr>
        </p:nvSpPr>
        <p:spPr>
          <a:xfrm>
            <a:off x="152400" y="3854350"/>
            <a:ext cx="8839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Google Shape;146;g337048ab838_0_812"/>
          <p:cNvSpPr txBox="1"/>
          <p:nvPr>
            <p:ph idx="8" type="body"/>
          </p:nvPr>
        </p:nvSpPr>
        <p:spPr>
          <a:xfrm>
            <a:off x="152400" y="431155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❏"/>
              <a:defRPr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7" name="Google Shape;147;g337048ab838_0_812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g337048ab838_0_812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/ 90</a:t>
            </a:r>
            <a:endParaRPr b="0" i="0" sz="1000" u="none" cap="none" strike="noStrike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ell">
  <p:cSld name="TITLE_AND_BODY_1_1_1_3_2_1">
    <p:bg>
      <p:bgPr>
        <a:solidFill>
          <a:srgbClr val="F0E2C8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7048ab838_0_828"/>
          <p:cNvSpPr/>
          <p:nvPr/>
        </p:nvSpPr>
        <p:spPr>
          <a:xfrm>
            <a:off x="228600" y="1113500"/>
            <a:ext cx="8686800" cy="357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37048ab838_0_828"/>
          <p:cNvSpPr/>
          <p:nvPr/>
        </p:nvSpPr>
        <p:spPr>
          <a:xfrm>
            <a:off x="-29817" y="-19867"/>
            <a:ext cx="4601700" cy="248400"/>
          </a:xfrm>
          <a:prstGeom prst="rect">
            <a:avLst/>
          </a:prstGeom>
          <a:solidFill>
            <a:srgbClr val="FD4F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37048ab838_0_828"/>
          <p:cNvSpPr/>
          <p:nvPr/>
        </p:nvSpPr>
        <p:spPr>
          <a:xfrm>
            <a:off x="4571883" y="-19867"/>
            <a:ext cx="4601700" cy="248400"/>
          </a:xfrm>
          <a:prstGeom prst="rect">
            <a:avLst/>
          </a:prstGeom>
          <a:solidFill>
            <a:srgbClr val="629E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37048ab838_0_828"/>
          <p:cNvSpPr/>
          <p:nvPr/>
        </p:nvSpPr>
        <p:spPr>
          <a:xfrm>
            <a:off x="-29817" y="4914989"/>
            <a:ext cx="4601700" cy="24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advanced system design :: lesson 1 :: introduction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4" name="Google Shape;154;g337048ab838_0_828"/>
          <p:cNvSpPr/>
          <p:nvPr/>
        </p:nvSpPr>
        <p:spPr>
          <a:xfrm>
            <a:off x="4571883" y="4914989"/>
            <a:ext cx="4601700" cy="248400"/>
          </a:xfrm>
          <a:prstGeom prst="rect">
            <a:avLst/>
          </a:prstGeom>
          <a:solidFill>
            <a:srgbClr val="FEA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37048ab838_0_828"/>
          <p:cNvSpPr/>
          <p:nvPr/>
        </p:nvSpPr>
        <p:spPr>
          <a:xfrm>
            <a:off x="152400" y="1192475"/>
            <a:ext cx="8686800" cy="35730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37048ab838_0_828"/>
          <p:cNvSpPr txBox="1"/>
          <p:nvPr>
            <p:ph idx="1" type="body"/>
          </p:nvPr>
        </p:nvSpPr>
        <p:spPr>
          <a:xfrm>
            <a:off x="228600" y="122582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57" name="Google Shape;157;g337048ab838_0_828"/>
          <p:cNvSpPr txBox="1"/>
          <p:nvPr>
            <p:ph idx="2" type="body"/>
          </p:nvPr>
        </p:nvSpPr>
        <p:spPr>
          <a:xfrm>
            <a:off x="228600" y="14035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58" name="Google Shape;158;g337048ab838_0_828"/>
          <p:cNvSpPr txBox="1"/>
          <p:nvPr>
            <p:ph idx="3" type="body"/>
          </p:nvPr>
        </p:nvSpPr>
        <p:spPr>
          <a:xfrm>
            <a:off x="228600" y="1581300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59" name="Google Shape;159;g337048ab838_0_828"/>
          <p:cNvSpPr txBox="1"/>
          <p:nvPr>
            <p:ph idx="4" type="body"/>
          </p:nvPr>
        </p:nvSpPr>
        <p:spPr>
          <a:xfrm>
            <a:off x="228600" y="17590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0" name="Google Shape;160;g337048ab838_0_828"/>
          <p:cNvSpPr txBox="1"/>
          <p:nvPr>
            <p:ph idx="5" type="body"/>
          </p:nvPr>
        </p:nvSpPr>
        <p:spPr>
          <a:xfrm>
            <a:off x="228600" y="193677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1" name="Google Shape;161;g337048ab838_0_828"/>
          <p:cNvSpPr txBox="1"/>
          <p:nvPr>
            <p:ph idx="6" type="body"/>
          </p:nvPr>
        </p:nvSpPr>
        <p:spPr>
          <a:xfrm>
            <a:off x="228600" y="211451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2" name="Google Shape;162;g337048ab838_0_828"/>
          <p:cNvSpPr txBox="1"/>
          <p:nvPr>
            <p:ph idx="7" type="body"/>
          </p:nvPr>
        </p:nvSpPr>
        <p:spPr>
          <a:xfrm>
            <a:off x="228600" y="2292250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3" name="Google Shape;163;g337048ab838_0_828"/>
          <p:cNvSpPr txBox="1"/>
          <p:nvPr>
            <p:ph idx="8" type="body"/>
          </p:nvPr>
        </p:nvSpPr>
        <p:spPr>
          <a:xfrm>
            <a:off x="228600" y="246998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4" name="Google Shape;164;g337048ab838_0_828"/>
          <p:cNvSpPr txBox="1"/>
          <p:nvPr>
            <p:ph idx="9" type="body"/>
          </p:nvPr>
        </p:nvSpPr>
        <p:spPr>
          <a:xfrm>
            <a:off x="228600" y="264772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5" name="Google Shape;165;g337048ab838_0_828"/>
          <p:cNvSpPr txBox="1"/>
          <p:nvPr>
            <p:ph idx="13" type="body"/>
          </p:nvPr>
        </p:nvSpPr>
        <p:spPr>
          <a:xfrm>
            <a:off x="228600" y="28254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6" name="Google Shape;166;g337048ab838_0_828"/>
          <p:cNvSpPr txBox="1"/>
          <p:nvPr>
            <p:ph idx="14" type="body"/>
          </p:nvPr>
        </p:nvSpPr>
        <p:spPr>
          <a:xfrm>
            <a:off x="228600" y="300319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7" name="Google Shape;167;g337048ab838_0_828"/>
          <p:cNvSpPr txBox="1"/>
          <p:nvPr>
            <p:ph idx="15" type="body"/>
          </p:nvPr>
        </p:nvSpPr>
        <p:spPr>
          <a:xfrm>
            <a:off x="228600" y="31809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8" name="Google Shape;168;g337048ab838_0_828"/>
          <p:cNvSpPr txBox="1"/>
          <p:nvPr>
            <p:ph idx="16" type="body"/>
          </p:nvPr>
        </p:nvSpPr>
        <p:spPr>
          <a:xfrm>
            <a:off x="228600" y="3358674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69" name="Google Shape;169;g337048ab838_0_828"/>
          <p:cNvSpPr txBox="1"/>
          <p:nvPr>
            <p:ph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 b="1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Josefin Sans"/>
              <a:buNone/>
              <a:defRPr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0" name="Google Shape;170;g337048ab838_0_828"/>
          <p:cNvSpPr txBox="1"/>
          <p:nvPr>
            <p:ph idx="17" type="body"/>
          </p:nvPr>
        </p:nvSpPr>
        <p:spPr>
          <a:xfrm>
            <a:off x="228600" y="353641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1" name="Google Shape;171;g337048ab838_0_828"/>
          <p:cNvSpPr txBox="1"/>
          <p:nvPr>
            <p:ph idx="18" type="body"/>
          </p:nvPr>
        </p:nvSpPr>
        <p:spPr>
          <a:xfrm>
            <a:off x="228600" y="371414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2" name="Google Shape;172;g337048ab838_0_828"/>
          <p:cNvSpPr txBox="1"/>
          <p:nvPr>
            <p:ph idx="19" type="body"/>
          </p:nvPr>
        </p:nvSpPr>
        <p:spPr>
          <a:xfrm>
            <a:off x="228600" y="38773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3" name="Google Shape;173;g337048ab838_0_828"/>
          <p:cNvSpPr txBox="1"/>
          <p:nvPr>
            <p:ph idx="20" type="body"/>
          </p:nvPr>
        </p:nvSpPr>
        <p:spPr>
          <a:xfrm>
            <a:off x="228600" y="405509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4" name="Google Shape;174;g337048ab838_0_828"/>
          <p:cNvSpPr txBox="1"/>
          <p:nvPr>
            <p:ph idx="21" type="body"/>
          </p:nvPr>
        </p:nvSpPr>
        <p:spPr>
          <a:xfrm>
            <a:off x="228600" y="42328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5" name="Google Shape;175;g337048ab838_0_828"/>
          <p:cNvSpPr txBox="1"/>
          <p:nvPr>
            <p:ph idx="22" type="body"/>
          </p:nvPr>
        </p:nvSpPr>
        <p:spPr>
          <a:xfrm>
            <a:off x="228600" y="4410574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6" name="Google Shape;176;g337048ab838_0_828"/>
          <p:cNvSpPr txBox="1"/>
          <p:nvPr>
            <p:ph idx="23" type="body"/>
          </p:nvPr>
        </p:nvSpPr>
        <p:spPr>
          <a:xfrm>
            <a:off x="4571875" y="123202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7" name="Google Shape;177;g337048ab838_0_828"/>
          <p:cNvSpPr txBox="1"/>
          <p:nvPr>
            <p:ph idx="24" type="body"/>
          </p:nvPr>
        </p:nvSpPr>
        <p:spPr>
          <a:xfrm>
            <a:off x="4571875" y="14097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8" name="Google Shape;178;g337048ab838_0_828"/>
          <p:cNvSpPr txBox="1"/>
          <p:nvPr>
            <p:ph idx="25" type="body"/>
          </p:nvPr>
        </p:nvSpPr>
        <p:spPr>
          <a:xfrm>
            <a:off x="4571875" y="1587500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79" name="Google Shape;179;g337048ab838_0_828"/>
          <p:cNvSpPr txBox="1"/>
          <p:nvPr>
            <p:ph idx="26" type="body"/>
          </p:nvPr>
        </p:nvSpPr>
        <p:spPr>
          <a:xfrm>
            <a:off x="4571875" y="17652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0" name="Google Shape;180;g337048ab838_0_828"/>
          <p:cNvSpPr txBox="1"/>
          <p:nvPr>
            <p:ph idx="27" type="body"/>
          </p:nvPr>
        </p:nvSpPr>
        <p:spPr>
          <a:xfrm>
            <a:off x="4571875" y="194297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1" name="Google Shape;181;g337048ab838_0_828"/>
          <p:cNvSpPr txBox="1"/>
          <p:nvPr>
            <p:ph idx="28" type="body"/>
          </p:nvPr>
        </p:nvSpPr>
        <p:spPr>
          <a:xfrm>
            <a:off x="4571875" y="212071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2" name="Google Shape;182;g337048ab838_0_828"/>
          <p:cNvSpPr txBox="1"/>
          <p:nvPr>
            <p:ph idx="29" type="body"/>
          </p:nvPr>
        </p:nvSpPr>
        <p:spPr>
          <a:xfrm>
            <a:off x="4571875" y="2298450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3" name="Google Shape;183;g337048ab838_0_828"/>
          <p:cNvSpPr txBox="1"/>
          <p:nvPr>
            <p:ph idx="30" type="body"/>
          </p:nvPr>
        </p:nvSpPr>
        <p:spPr>
          <a:xfrm>
            <a:off x="4571875" y="247618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4" name="Google Shape;184;g337048ab838_0_828"/>
          <p:cNvSpPr txBox="1"/>
          <p:nvPr>
            <p:ph idx="31" type="body"/>
          </p:nvPr>
        </p:nvSpPr>
        <p:spPr>
          <a:xfrm>
            <a:off x="4571875" y="2653925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5" name="Google Shape;185;g337048ab838_0_828"/>
          <p:cNvSpPr txBox="1"/>
          <p:nvPr>
            <p:ph idx="32" type="body"/>
          </p:nvPr>
        </p:nvSpPr>
        <p:spPr>
          <a:xfrm>
            <a:off x="4571875" y="28316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6" name="Google Shape;186;g337048ab838_0_828"/>
          <p:cNvSpPr txBox="1"/>
          <p:nvPr>
            <p:ph idx="33" type="body"/>
          </p:nvPr>
        </p:nvSpPr>
        <p:spPr>
          <a:xfrm>
            <a:off x="4571875" y="300939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7" name="Google Shape;187;g337048ab838_0_828"/>
          <p:cNvSpPr txBox="1"/>
          <p:nvPr>
            <p:ph idx="34" type="body"/>
          </p:nvPr>
        </p:nvSpPr>
        <p:spPr>
          <a:xfrm>
            <a:off x="4571875" y="31871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8" name="Google Shape;188;g337048ab838_0_828"/>
          <p:cNvSpPr txBox="1"/>
          <p:nvPr>
            <p:ph idx="35" type="body"/>
          </p:nvPr>
        </p:nvSpPr>
        <p:spPr>
          <a:xfrm>
            <a:off x="4571875" y="3364874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89" name="Google Shape;189;g337048ab838_0_828"/>
          <p:cNvSpPr txBox="1"/>
          <p:nvPr>
            <p:ph idx="36" type="body"/>
          </p:nvPr>
        </p:nvSpPr>
        <p:spPr>
          <a:xfrm>
            <a:off x="4571875" y="354261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0" name="Google Shape;190;g337048ab838_0_828"/>
          <p:cNvSpPr txBox="1"/>
          <p:nvPr>
            <p:ph idx="37" type="body"/>
          </p:nvPr>
        </p:nvSpPr>
        <p:spPr>
          <a:xfrm>
            <a:off x="4571875" y="372034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1" name="Google Shape;191;g337048ab838_0_828"/>
          <p:cNvSpPr txBox="1"/>
          <p:nvPr>
            <p:ph idx="38" type="body"/>
          </p:nvPr>
        </p:nvSpPr>
        <p:spPr>
          <a:xfrm>
            <a:off x="4571875" y="3883562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2" name="Google Shape;192;g337048ab838_0_828"/>
          <p:cNvSpPr txBox="1"/>
          <p:nvPr>
            <p:ph idx="39" type="body"/>
          </p:nvPr>
        </p:nvSpPr>
        <p:spPr>
          <a:xfrm>
            <a:off x="4571875" y="4061299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3" name="Google Shape;193;g337048ab838_0_828"/>
          <p:cNvSpPr txBox="1"/>
          <p:nvPr>
            <p:ph idx="40" type="body"/>
          </p:nvPr>
        </p:nvSpPr>
        <p:spPr>
          <a:xfrm>
            <a:off x="4571875" y="4239037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4" name="Google Shape;194;g337048ab838_0_828"/>
          <p:cNvSpPr txBox="1"/>
          <p:nvPr>
            <p:ph idx="41" type="body"/>
          </p:nvPr>
        </p:nvSpPr>
        <p:spPr>
          <a:xfrm>
            <a:off x="4571875" y="4416774"/>
            <a:ext cx="4304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●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○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consolata"/>
              <a:buChar char="■"/>
              <a:defRPr sz="1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95" name="Google Shape;195;g337048ab838_0_828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g337048ab838_0_828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/ 90</a:t>
            </a:r>
            <a:endParaRPr b="0" i="0" sz="1000" u="none" cap="none" strike="noStrike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bash 1">
  <p:cSld name="TITLE_AND_BODY_2_3_1_1">
    <p:bg>
      <p:bgPr>
        <a:solidFill>
          <a:srgbClr val="F0E2C8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71c2c42b_0_261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9" name="Google Shape;199;g33971c2c42b_0_261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g33971c2c42b_0_261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/ 90</a:t>
            </a:r>
            <a:endParaRPr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33971c2c42b_0_261"/>
          <p:cNvSpPr txBox="1"/>
          <p:nvPr>
            <p:ph type="title"/>
          </p:nvPr>
        </p:nvSpPr>
        <p:spPr>
          <a:xfrm>
            <a:off x="152400" y="2336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02" name="Google Shape;202;g33971c2c42b_0_261"/>
          <p:cNvSpPr/>
          <p:nvPr/>
        </p:nvSpPr>
        <p:spPr>
          <a:xfrm>
            <a:off x="228600" y="1113500"/>
            <a:ext cx="8686800" cy="3573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 Blue">
  <p:cSld name="SECTION_HEADER_1_1_2">
    <p:bg>
      <p:bgPr>
        <a:solidFill>
          <a:srgbClr val="F0E2C8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37048ab838_0_771"/>
          <p:cNvSpPr txBox="1"/>
          <p:nvPr>
            <p:ph type="title"/>
          </p:nvPr>
        </p:nvSpPr>
        <p:spPr>
          <a:xfrm>
            <a:off x="960925" y="2150850"/>
            <a:ext cx="592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7" name="Google Shape;27;g337048ab838_0_771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" name="Google Shape;28;g337048ab838_0_771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7048ab838_0_7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HEADER_1_1_1">
    <p:bg>
      <p:bgPr>
        <a:solidFill>
          <a:srgbClr val="F0E2C8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37048ab838_0_749"/>
          <p:cNvSpPr txBox="1"/>
          <p:nvPr>
            <p:ph idx="1" type="subTitle"/>
          </p:nvPr>
        </p:nvSpPr>
        <p:spPr>
          <a:xfrm>
            <a:off x="176425" y="2346900"/>
            <a:ext cx="4065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" name="Google Shape;33;g337048ab838_0_749"/>
          <p:cNvSpPr txBox="1"/>
          <p:nvPr>
            <p:ph idx="2" type="subTitle"/>
          </p:nvPr>
        </p:nvSpPr>
        <p:spPr>
          <a:xfrm>
            <a:off x="176425" y="2949000"/>
            <a:ext cx="4065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g337048ab838_0_749"/>
          <p:cNvSpPr txBox="1"/>
          <p:nvPr>
            <p:ph idx="3" type="subTitle"/>
          </p:nvPr>
        </p:nvSpPr>
        <p:spPr>
          <a:xfrm>
            <a:off x="176425" y="3551100"/>
            <a:ext cx="4065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" name="Google Shape;35;g337048ab838_0_749"/>
          <p:cNvSpPr txBox="1"/>
          <p:nvPr>
            <p:ph idx="4" type="subTitle"/>
          </p:nvPr>
        </p:nvSpPr>
        <p:spPr>
          <a:xfrm>
            <a:off x="176425" y="1142700"/>
            <a:ext cx="4065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g337048ab838_0_749"/>
          <p:cNvSpPr txBox="1"/>
          <p:nvPr>
            <p:ph idx="5" type="subTitle"/>
          </p:nvPr>
        </p:nvSpPr>
        <p:spPr>
          <a:xfrm>
            <a:off x="176425" y="1744800"/>
            <a:ext cx="4065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" name="Google Shape;37;g337048ab838_0_749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8" name="Google Shape;38;g337048ab838_0_749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g337048ab838_0_749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 Yellow">
  <p:cSld name="SECTION_HEADER_1">
    <p:bg>
      <p:bgPr>
        <a:solidFill>
          <a:srgbClr val="F0E2C8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37048ab838_0_776"/>
          <p:cNvSpPr txBox="1"/>
          <p:nvPr>
            <p:ph type="title"/>
          </p:nvPr>
        </p:nvSpPr>
        <p:spPr>
          <a:xfrm>
            <a:off x="960925" y="2150850"/>
            <a:ext cx="592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 Black"/>
              <a:buNone/>
              <a:defRPr b="0" sz="30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42" name="Google Shape;42;g337048ab838_0_776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3" name="Google Shape;43;g337048ab838_0_776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g337048ab838_0_776"/>
          <p:cNvSpPr txBox="1"/>
          <p:nvPr/>
        </p:nvSpPr>
        <p:spPr>
          <a:xfrm>
            <a:off x="8551475" y="4860700"/>
            <a:ext cx="54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python 1">
  <p:cSld name="TITLE_AND_BODY_2_3">
    <p:bg>
      <p:bgPr>
        <a:solidFill>
          <a:srgbClr val="F0E2C8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7048ab838_0_781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7" name="Google Shape;47;g337048ab838_0_781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g337048ab838_0_781"/>
          <p:cNvSpPr txBox="1"/>
          <p:nvPr>
            <p:ph type="title"/>
          </p:nvPr>
        </p:nvSpPr>
        <p:spPr>
          <a:xfrm>
            <a:off x="152400" y="2336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49" name="Google Shape;49;g337048ab838_0_781"/>
          <p:cNvSpPr/>
          <p:nvPr/>
        </p:nvSpPr>
        <p:spPr>
          <a:xfrm>
            <a:off x="228600" y="1113500"/>
            <a:ext cx="8686800" cy="35730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bash">
  <p:cSld name="TITLE_AND_BODY_2_3_1">
    <p:bg>
      <p:bgPr>
        <a:solidFill>
          <a:srgbClr val="F0E2C8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048ab838_0_876"/>
          <p:cNvSpPr/>
          <p:nvPr/>
        </p:nvSpPr>
        <p:spPr>
          <a:xfrm>
            <a:off x="-29833" y="4915000"/>
            <a:ext cx="9203400" cy="248400"/>
          </a:xfrm>
          <a:prstGeom prst="rect">
            <a:avLst/>
          </a:prstGeom>
          <a:solidFill>
            <a:srgbClr val="3230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Programming for Engineers II</a:t>
            </a:r>
            <a:endParaRPr b="0" i="0" sz="1000" u="none" cap="none" strike="noStrike">
              <a:solidFill>
                <a:srgbClr val="FFFFF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2" name="Google Shape;52;g337048ab838_0_876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g337048ab838_0_876"/>
          <p:cNvSpPr txBox="1"/>
          <p:nvPr>
            <p:ph type="title"/>
          </p:nvPr>
        </p:nvSpPr>
        <p:spPr>
          <a:xfrm>
            <a:off x="152400" y="233650"/>
            <a:ext cx="883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b="0"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Black"/>
              <a:buNone/>
              <a:defRPr b="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4" name="Google Shape;54;g337048ab838_0_876"/>
          <p:cNvSpPr/>
          <p:nvPr/>
        </p:nvSpPr>
        <p:spPr>
          <a:xfrm>
            <a:off x="228600" y="1113500"/>
            <a:ext cx="8686800" cy="3573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337048ab838_0_69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g337048ab838_0_69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g337048ab838_0_69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g337048ab838_0_69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37048ab838_0_69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g337048ab838_0_69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7048ab838_0_6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37048ab838_0_68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37048ab838_0_68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gustavo.larrea@list.l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Benevolent_dictator_for_lif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Benevolent_dictator_for_lif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Benevolent_dictator_for_lif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enevolent_dictator_for_life" TargetMode="External"/><Relationship Id="rId4" Type="http://schemas.openxmlformats.org/officeDocument/2006/relationships/hyperlink" Target="https://www.youtube.com/watch?v=n6mVXfRCD0c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naconda.com/download/succes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abou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abou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pycodemates.com/2022/01/how-python-works-is-it-really-an-interpreted-languag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s://gvanrossum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36e55da881_1_854"/>
          <p:cNvPicPr preferRelativeResize="0"/>
          <p:nvPr/>
        </p:nvPicPr>
        <p:blipFill rotWithShape="1">
          <a:blip r:embed="rId3">
            <a:alphaModFix amt="38000"/>
          </a:blip>
          <a:srcRect b="0" l="0" r="0" t="0"/>
          <a:stretch/>
        </p:blipFill>
        <p:spPr>
          <a:xfrm>
            <a:off x="4710850" y="486912"/>
            <a:ext cx="4169676" cy="416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36e55da881_1_854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3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Programming for engineers II</a:t>
            </a:r>
            <a:endParaRPr b="0" sz="33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9" name="Google Shape;209;g336e55da881_1_854"/>
          <p:cNvSpPr txBox="1"/>
          <p:nvPr>
            <p:ph idx="4294967295" type="body"/>
          </p:nvPr>
        </p:nvSpPr>
        <p:spPr>
          <a:xfrm>
            <a:off x="300950" y="3045350"/>
            <a:ext cx="48840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Gustavo Martín Larrea Gallegos </a:t>
            </a:r>
            <a:b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i="1"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[ </a:t>
            </a:r>
            <a:r>
              <a:rPr i="1"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gustavo.larrea@list.lu</a:t>
            </a:r>
            <a:r>
              <a:rPr i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3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]</a:t>
            </a:r>
            <a:endParaRPr i="1" sz="1300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0" name="Google Shape;210;g336e55da881_1_854"/>
          <p:cNvCxnSpPr/>
          <p:nvPr/>
        </p:nvCxnSpPr>
        <p:spPr>
          <a:xfrm>
            <a:off x="377150" y="2895825"/>
            <a:ext cx="483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336e55da881_1_854"/>
          <p:cNvSpPr txBox="1"/>
          <p:nvPr>
            <p:ph type="title"/>
          </p:nvPr>
        </p:nvSpPr>
        <p:spPr>
          <a:xfrm>
            <a:off x="300950" y="2423925"/>
            <a:ext cx="608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3968"/>
              <a:buNone/>
            </a:pPr>
            <a:r>
              <a:rPr b="0" lang="en" sz="2100">
                <a:solidFill>
                  <a:srgbClr val="FCF6D7"/>
                </a:solidFill>
                <a:latin typeface="Lato"/>
                <a:ea typeface="Lato"/>
                <a:cs typeface="Lato"/>
                <a:sym typeface="Lato"/>
              </a:rPr>
              <a:t>Master in Sustainable Production Creation</a:t>
            </a:r>
            <a:endParaRPr b="0" sz="2100">
              <a:solidFill>
                <a:srgbClr val="FCF6D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g336e55da881_1_854"/>
          <p:cNvSpPr txBox="1"/>
          <p:nvPr/>
        </p:nvSpPr>
        <p:spPr>
          <a:xfrm>
            <a:off x="300950" y="4299775"/>
            <a:ext cx="39657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CF6D7"/>
                </a:solidFill>
                <a:latin typeface="Raleway"/>
                <a:ea typeface="Raleway"/>
                <a:cs typeface="Raleway"/>
                <a:sym typeface="Raleway"/>
              </a:rPr>
              <a:t>University of Luxembourg</a:t>
            </a:r>
            <a:endParaRPr b="1" i="0" sz="1200" u="none" cap="none" strike="noStrike">
              <a:solidFill>
                <a:srgbClr val="FCF6D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CF6D7"/>
                </a:solidFill>
                <a:latin typeface="Raleway"/>
                <a:ea typeface="Raleway"/>
                <a:cs typeface="Raleway"/>
                <a:sym typeface="Raleway"/>
              </a:rPr>
              <a:t>Master in Sustainable Product Creation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336e55da881_1_854"/>
          <p:cNvSpPr txBox="1"/>
          <p:nvPr>
            <p:ph idx="4294967295" type="body"/>
          </p:nvPr>
        </p:nvSpPr>
        <p:spPr>
          <a:xfrm>
            <a:off x="7063175" y="4706725"/>
            <a:ext cx="1975800" cy="34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SzPct val="138996"/>
              <a:buNone/>
            </a:pPr>
            <a:r>
              <a:rPr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February 25th , 2025</a:t>
            </a:r>
            <a:endParaRPr sz="14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336e55da881_1_8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971c2c42b_0_20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g33971c2c42b_0_20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298" name="Google Shape;298;g33971c2c42b_0_20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Released in 1991 by Guido van Rossum (successor of the ABC language).</a:t>
            </a:r>
            <a:endParaRPr/>
          </a:p>
        </p:txBody>
      </p:sp>
      <p:sp>
        <p:nvSpPr>
          <p:cNvPr id="299" name="Google Shape;299;g33971c2c42b_0_20"/>
          <p:cNvSpPr txBox="1"/>
          <p:nvPr>
            <p:ph idx="2" type="subTitle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Open-source project, run by the benevolent dictator for life (</a:t>
            </a:r>
            <a:r>
              <a:rPr lang="en" u="sng">
                <a:solidFill>
                  <a:schemeClr val="hlink"/>
                </a:solidFill>
                <a:hlinkClick r:id="rId3"/>
              </a:rPr>
              <a:t>BDFL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971c2c42b_0_27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g33971c2c42b_0_27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306" name="Google Shape;306;g33971c2c42b_0_27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Released in 1991 by Guido van Rossum (successor of the ABC language).</a:t>
            </a:r>
            <a:endParaRPr/>
          </a:p>
        </p:txBody>
      </p:sp>
      <p:sp>
        <p:nvSpPr>
          <p:cNvPr id="307" name="Google Shape;307;g33971c2c42b_0_27"/>
          <p:cNvSpPr txBox="1"/>
          <p:nvPr>
            <p:ph idx="2" type="subTitle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Open-source project, run by the benevolent dictator for life (</a:t>
            </a:r>
            <a:r>
              <a:rPr lang="en" u="sng">
                <a:solidFill>
                  <a:schemeClr val="hlink"/>
                </a:solidFill>
                <a:hlinkClick r:id="rId3"/>
              </a:rPr>
              <a:t>BDFL</a:t>
            </a:r>
            <a:r>
              <a:rPr lang="en"/>
              <a:t>)</a:t>
            </a:r>
            <a:endParaRPr/>
          </a:p>
        </p:txBody>
      </p:sp>
      <p:sp>
        <p:nvSpPr>
          <p:cNvPr id="308" name="Google Shape;308;g33971c2c42b_0_27"/>
          <p:cNvSpPr txBox="1"/>
          <p:nvPr>
            <p:ph idx="3" type="subTitle"/>
          </p:nvPr>
        </p:nvSpPr>
        <p:spPr>
          <a:xfrm>
            <a:off x="152400" y="1993750"/>
            <a:ext cx="88392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 at version 3.13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Backward incompatibility between versions 2 and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971c2c42b_0_35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g33971c2c42b_0_35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315" name="Google Shape;315;g33971c2c42b_0_35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Released in 1991 by Guido van Rossum (successor of the ABC language).</a:t>
            </a:r>
            <a:endParaRPr/>
          </a:p>
        </p:txBody>
      </p:sp>
      <p:sp>
        <p:nvSpPr>
          <p:cNvPr id="316" name="Google Shape;316;g33971c2c42b_0_35"/>
          <p:cNvSpPr txBox="1"/>
          <p:nvPr>
            <p:ph idx="2" type="subTitle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Open-source project, run by the benevolent dictator for life (</a:t>
            </a:r>
            <a:r>
              <a:rPr lang="en" u="sng">
                <a:solidFill>
                  <a:schemeClr val="hlink"/>
                </a:solidFill>
                <a:hlinkClick r:id="rId3"/>
              </a:rPr>
              <a:t>BDFL</a:t>
            </a:r>
            <a:r>
              <a:rPr lang="en"/>
              <a:t>)</a:t>
            </a:r>
            <a:endParaRPr/>
          </a:p>
        </p:txBody>
      </p:sp>
      <p:sp>
        <p:nvSpPr>
          <p:cNvPr id="317" name="Google Shape;317;g33971c2c42b_0_35"/>
          <p:cNvSpPr txBox="1"/>
          <p:nvPr>
            <p:ph idx="3" type="subTitle"/>
          </p:nvPr>
        </p:nvSpPr>
        <p:spPr>
          <a:xfrm>
            <a:off x="152400" y="1993750"/>
            <a:ext cx="88392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 at version 3.13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Backward incompatibility between versions 2 and 3.</a:t>
            </a:r>
            <a:endParaRPr/>
          </a:p>
        </p:txBody>
      </p:sp>
      <p:sp>
        <p:nvSpPr>
          <p:cNvPr id="318" name="Google Shape;318;g33971c2c42b_0_35"/>
          <p:cNvSpPr txBox="1"/>
          <p:nvPr>
            <p:ph idx="4" type="subTitle"/>
          </p:nvPr>
        </p:nvSpPr>
        <p:spPr>
          <a:xfrm>
            <a:off x="152400" y="2743975"/>
            <a:ext cx="88392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Currently, It is one of the most used programming in the world.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Most AI/ML research is done in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971c2c42b_0_44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g33971c2c42b_0_44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325" name="Google Shape;325;g33971c2c42b_0_44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Released in 1991 by Guido van Rossum (successor of the ABC language).</a:t>
            </a:r>
            <a:endParaRPr/>
          </a:p>
        </p:txBody>
      </p:sp>
      <p:sp>
        <p:nvSpPr>
          <p:cNvPr id="326" name="Google Shape;326;g33971c2c42b_0_44"/>
          <p:cNvSpPr txBox="1"/>
          <p:nvPr>
            <p:ph idx="2" type="subTitle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Open-source project, run by the benevolent dictator for life (</a:t>
            </a:r>
            <a:r>
              <a:rPr lang="en" u="sng">
                <a:solidFill>
                  <a:schemeClr val="hlink"/>
                </a:solidFill>
                <a:hlinkClick r:id="rId3"/>
              </a:rPr>
              <a:t>BDFL</a:t>
            </a:r>
            <a:r>
              <a:rPr lang="en"/>
              <a:t>)</a:t>
            </a:r>
            <a:endParaRPr/>
          </a:p>
        </p:txBody>
      </p:sp>
      <p:sp>
        <p:nvSpPr>
          <p:cNvPr id="327" name="Google Shape;327;g33971c2c42b_0_44"/>
          <p:cNvSpPr txBox="1"/>
          <p:nvPr>
            <p:ph idx="3" type="subTitle"/>
          </p:nvPr>
        </p:nvSpPr>
        <p:spPr>
          <a:xfrm>
            <a:off x="152400" y="1993750"/>
            <a:ext cx="88392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 at version 3.13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Backward incompatibility between versions 2 and 3.</a:t>
            </a:r>
            <a:endParaRPr/>
          </a:p>
        </p:txBody>
      </p:sp>
      <p:sp>
        <p:nvSpPr>
          <p:cNvPr id="328" name="Google Shape;328;g33971c2c42b_0_44"/>
          <p:cNvSpPr txBox="1"/>
          <p:nvPr>
            <p:ph idx="4" type="subTitle"/>
          </p:nvPr>
        </p:nvSpPr>
        <p:spPr>
          <a:xfrm>
            <a:off x="152400" y="2743975"/>
            <a:ext cx="8839200" cy="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Currently, It is one of the most used programming in the world.</a:t>
            </a:r>
            <a:endParaRPr/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Most AI/ML research is done in python</a:t>
            </a:r>
            <a:endParaRPr/>
          </a:p>
        </p:txBody>
      </p:sp>
      <p:sp>
        <p:nvSpPr>
          <p:cNvPr id="329" name="Google Shape;329;g33971c2c42b_0_44"/>
          <p:cNvSpPr txBox="1"/>
          <p:nvPr/>
        </p:nvSpPr>
        <p:spPr>
          <a:xfrm>
            <a:off x="3825550" y="3772225"/>
            <a:ext cx="23460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cool video here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971c2c42b_0_54"/>
          <p:cNvSpPr txBox="1"/>
          <p:nvPr>
            <p:ph type="title"/>
          </p:nvPr>
        </p:nvSpPr>
        <p:spPr>
          <a:xfrm>
            <a:off x="567975" y="2150850"/>
            <a:ext cx="750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install Ananconda/miniconda, all OS </a:t>
            </a:r>
            <a:r>
              <a:rPr lang="en" u="sng">
                <a:solidFill>
                  <a:schemeClr val="hlink"/>
                </a:solidFill>
                <a:hlinkClick r:id="rId3"/>
              </a:rPr>
              <a:t>[here]</a:t>
            </a:r>
            <a:endParaRPr/>
          </a:p>
        </p:txBody>
      </p:sp>
      <p:sp>
        <p:nvSpPr>
          <p:cNvPr id="335" name="Google Shape;335;g33971c2c42b_0_54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971c2c42b_0_59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g33971c2c42b_0_59"/>
          <p:cNvSpPr txBox="1"/>
          <p:nvPr>
            <p:ph type="title"/>
          </p:nvPr>
        </p:nvSpPr>
        <p:spPr>
          <a:xfrm>
            <a:off x="152400" y="2336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your environment</a:t>
            </a:r>
            <a:endParaRPr/>
          </a:p>
        </p:txBody>
      </p:sp>
      <p:sp>
        <p:nvSpPr>
          <p:cNvPr id="342" name="Google Shape;342;g33971c2c42b_0_59"/>
          <p:cNvSpPr txBox="1"/>
          <p:nvPr/>
        </p:nvSpPr>
        <p:spPr>
          <a:xfrm>
            <a:off x="435425" y="1378850"/>
            <a:ext cx="527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 conda create -n my_environment python=3.13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 conda activate my_environment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$ pip install jupyterlab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971c2c42b_0_343"/>
          <p:cNvSpPr txBox="1"/>
          <p:nvPr>
            <p:ph type="title"/>
          </p:nvPr>
        </p:nvSpPr>
        <p:spPr>
          <a:xfrm>
            <a:off x="2538950" y="2150850"/>
            <a:ext cx="592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python programming</a:t>
            </a:r>
            <a:endParaRPr/>
          </a:p>
        </p:txBody>
      </p:sp>
      <p:sp>
        <p:nvSpPr>
          <p:cNvPr id="348" name="Google Shape;348;g33971c2c42b_0_343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71c2c42b_0_267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g33971c2c42b_0_267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1" name="Google Shape;221;g33971c2c42b_0_267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 The history of computer science is the history of problem solving</a:t>
            </a:r>
            <a:endParaRPr/>
          </a:p>
        </p:txBody>
      </p:sp>
      <p:sp>
        <p:nvSpPr>
          <p:cNvPr id="222" name="Google Shape;222;g33971c2c42b_0_267"/>
          <p:cNvSpPr txBox="1"/>
          <p:nvPr>
            <p:ph idx="2" type="subTitle"/>
          </p:nvPr>
        </p:nvSpPr>
        <p:spPr>
          <a:xfrm>
            <a:off x="152400" y="15683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 Digital systems process discrete information using binary values</a:t>
            </a:r>
            <a:endParaRPr/>
          </a:p>
        </p:txBody>
      </p:sp>
      <p:sp>
        <p:nvSpPr>
          <p:cNvPr id="223" name="Google Shape;223;g33971c2c42b_0_267"/>
          <p:cNvSpPr txBox="1"/>
          <p:nvPr>
            <p:ph idx="2" type="subTitle"/>
          </p:nvPr>
        </p:nvSpPr>
        <p:spPr>
          <a:xfrm>
            <a:off x="152400" y="20255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&gt;&gt;&gt; numbers, strings, or code are expressed as bytes</a:t>
            </a:r>
            <a:endParaRPr/>
          </a:p>
        </p:txBody>
      </p:sp>
      <p:sp>
        <p:nvSpPr>
          <p:cNvPr id="224" name="Google Shape;224;g33971c2c42b_0_267"/>
          <p:cNvSpPr txBox="1"/>
          <p:nvPr>
            <p:ph idx="2" type="subTitle"/>
          </p:nvPr>
        </p:nvSpPr>
        <p:spPr>
          <a:xfrm>
            <a:off x="152400" y="24065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&gt;&gt;&gt; In modern computers, instructions are also stored as data.</a:t>
            </a:r>
            <a:endParaRPr/>
          </a:p>
        </p:txBody>
      </p:sp>
      <p:sp>
        <p:nvSpPr>
          <p:cNvPr id="225" name="Google Shape;225;g33971c2c42b_0_267"/>
          <p:cNvSpPr txBox="1"/>
          <p:nvPr>
            <p:ph idx="2" type="subTitle"/>
          </p:nvPr>
        </p:nvSpPr>
        <p:spPr>
          <a:xfrm>
            <a:off x="152400" y="2939950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 We can operate a machine thanks to the </a:t>
            </a:r>
            <a:r>
              <a:rPr lang="en"/>
              <a:t>operating system</a:t>
            </a:r>
            <a:endParaRPr/>
          </a:p>
        </p:txBody>
      </p:sp>
      <p:sp>
        <p:nvSpPr>
          <p:cNvPr id="226" name="Google Shape;226;g33971c2c42b_0_267"/>
          <p:cNvSpPr txBox="1"/>
          <p:nvPr>
            <p:ph idx="2" type="subTitle"/>
          </p:nvPr>
        </p:nvSpPr>
        <p:spPr>
          <a:xfrm>
            <a:off x="162275" y="3355975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&gt;&gt;&gt; We can use GUI or CLIs</a:t>
            </a:r>
            <a:endParaRPr/>
          </a:p>
        </p:txBody>
      </p:sp>
      <p:sp>
        <p:nvSpPr>
          <p:cNvPr id="227" name="Google Shape;227;g33971c2c42b_0_267"/>
          <p:cNvSpPr txBox="1"/>
          <p:nvPr>
            <p:ph idx="2" type="subTitle"/>
          </p:nvPr>
        </p:nvSpPr>
        <p:spPr>
          <a:xfrm>
            <a:off x="162275" y="3736975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&gt;&gt;&gt; Programs are files in executable formats</a:t>
            </a:r>
            <a:endParaRPr/>
          </a:p>
        </p:txBody>
      </p:sp>
      <p:sp>
        <p:nvSpPr>
          <p:cNvPr id="228" name="Google Shape;228;g33971c2c42b_0_267"/>
          <p:cNvSpPr txBox="1"/>
          <p:nvPr>
            <p:ph idx="2" type="subTitle"/>
          </p:nvPr>
        </p:nvSpPr>
        <p:spPr>
          <a:xfrm>
            <a:off x="152400" y="4135488"/>
            <a:ext cx="8839200" cy="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&gt;&gt;&gt; There are different types of programming languages.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971c2c42b_0_0"/>
          <p:cNvSpPr txBox="1"/>
          <p:nvPr>
            <p:ph type="title"/>
          </p:nvPr>
        </p:nvSpPr>
        <p:spPr>
          <a:xfrm>
            <a:off x="960925" y="2150850"/>
            <a:ext cx="592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234" name="Google Shape;234;g33971c2c42b_0_0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971c2c42b_0_5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g33971c2c42b_0_5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41" name="Google Shape;241;g33971c2c42b_0_5"/>
          <p:cNvSpPr txBox="1"/>
          <p:nvPr>
            <p:ph idx="1" type="subTitle"/>
          </p:nvPr>
        </p:nvSpPr>
        <p:spPr>
          <a:xfrm>
            <a:off x="304800" y="1568350"/>
            <a:ext cx="8839200" cy="21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Python's simple, easy to learn syntax emphasizes readability and therefore reduces the cost of program maintenance. [...] “</a:t>
            </a:r>
            <a:endParaRPr/>
          </a:p>
        </p:txBody>
      </p:sp>
      <p:sp>
        <p:nvSpPr>
          <p:cNvPr id="242" name="Google Shape;242;g33971c2c42b_0_5"/>
          <p:cNvSpPr txBox="1"/>
          <p:nvPr/>
        </p:nvSpPr>
        <p:spPr>
          <a:xfrm>
            <a:off x="5011875" y="3932175"/>
            <a:ext cx="2292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71c2c42b_0_284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g33971c2c42b_0_284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49" name="Google Shape;249;g33971c2c42b_0_284"/>
          <p:cNvSpPr txBox="1"/>
          <p:nvPr>
            <p:ph idx="1" type="subTitle"/>
          </p:nvPr>
        </p:nvSpPr>
        <p:spPr>
          <a:xfrm>
            <a:off x="304800" y="1568350"/>
            <a:ext cx="8839200" cy="21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“Python is an </a:t>
            </a:r>
            <a:r>
              <a:rPr lang="en">
                <a:highlight>
                  <a:srgbClr val="F6B26B"/>
                </a:highlight>
              </a:rPr>
              <a:t>interpreted</a:t>
            </a:r>
            <a:r>
              <a:rPr lang="en"/>
              <a:t>, </a:t>
            </a:r>
            <a:r>
              <a:rPr lang="en">
                <a:highlight>
                  <a:srgbClr val="FFFF00"/>
                </a:highlight>
              </a:rPr>
              <a:t>object-oriented</a:t>
            </a:r>
            <a:r>
              <a:rPr lang="en"/>
              <a:t>, </a:t>
            </a:r>
            <a:r>
              <a:rPr lang="en">
                <a:highlight>
                  <a:srgbClr val="A4C2F4"/>
                </a:highlight>
              </a:rPr>
              <a:t>high-level</a:t>
            </a:r>
            <a:r>
              <a:rPr lang="en"/>
              <a:t>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Python's simple, easy to learn syntax emphasizes readability and therefore reduces the cost of program maintenance. [...] “</a:t>
            </a:r>
            <a:endParaRPr/>
          </a:p>
        </p:txBody>
      </p:sp>
      <p:sp>
        <p:nvSpPr>
          <p:cNvPr id="250" name="Google Shape;250;g33971c2c42b_0_284"/>
          <p:cNvSpPr txBox="1"/>
          <p:nvPr/>
        </p:nvSpPr>
        <p:spPr>
          <a:xfrm>
            <a:off x="5011875" y="3932175"/>
            <a:ext cx="2292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source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971c2c42b_0_291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g33971c2c42b_0_291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6B26B"/>
                </a:highlight>
              </a:rPr>
              <a:t>Interpreted</a:t>
            </a:r>
            <a:r>
              <a:rPr lang="en"/>
              <a:t> language</a:t>
            </a:r>
            <a:endParaRPr/>
          </a:p>
        </p:txBody>
      </p:sp>
      <p:sp>
        <p:nvSpPr>
          <p:cNvPr id="257" name="Google Shape;257;g33971c2c42b_0_291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Interpreters</a:t>
            </a:r>
            <a:r>
              <a:rPr lang="en"/>
              <a:t> take code and convert it to machine code</a:t>
            </a:r>
            <a:endParaRPr/>
          </a:p>
        </p:txBody>
      </p:sp>
      <p:pic>
        <p:nvPicPr>
          <p:cNvPr id="258" name="Google Shape;258;g33971c2c42b_0_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100" y="1825000"/>
            <a:ext cx="4327798" cy="2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3971c2c42b_0_291"/>
          <p:cNvSpPr txBox="1"/>
          <p:nvPr/>
        </p:nvSpPr>
        <p:spPr>
          <a:xfrm>
            <a:off x="5721900" y="4261500"/>
            <a:ext cx="101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971c2c42b_0_310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g33971c2c42b_0_310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Object Oriented</a:t>
            </a:r>
            <a:r>
              <a:rPr lang="en"/>
              <a:t> language</a:t>
            </a:r>
            <a:endParaRPr/>
          </a:p>
        </p:txBody>
      </p:sp>
      <p:sp>
        <p:nvSpPr>
          <p:cNvPr id="266" name="Google Shape;266;g33971c2c42b_0_310"/>
          <p:cNvSpPr txBox="1"/>
          <p:nvPr>
            <p:ph idx="1" type="subTitle"/>
          </p:nvPr>
        </p:nvSpPr>
        <p:spPr>
          <a:xfrm>
            <a:off x="171750" y="17207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object-oriented, but it also allows other paradigms.</a:t>
            </a:r>
            <a:endParaRPr/>
          </a:p>
        </p:txBody>
      </p:sp>
      <p:sp>
        <p:nvSpPr>
          <p:cNvPr id="267" name="Google Shape;267;g33971c2c42b_0_310"/>
          <p:cNvSpPr txBox="1"/>
          <p:nvPr>
            <p:ph idx="1" type="subTitle"/>
          </p:nvPr>
        </p:nvSpPr>
        <p:spPr>
          <a:xfrm>
            <a:off x="171750" y="2101750"/>
            <a:ext cx="8839200" cy="17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everything is an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are instances of classes that contain data and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reusable and modular (Each object is self-contained)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971c2c42b_0_317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g33971c2c42b_0_317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highlight>
                  <a:srgbClr val="A4C2F4"/>
                </a:highlight>
              </a:rPr>
              <a:t>High-level</a:t>
            </a:r>
            <a:r>
              <a:rPr lang="en" sz="2700"/>
              <a:t> language</a:t>
            </a:r>
            <a:endParaRPr sz="2700"/>
          </a:p>
        </p:txBody>
      </p:sp>
      <p:sp>
        <p:nvSpPr>
          <p:cNvPr id="274" name="Google Shape;274;g33971c2c42b_0_317"/>
          <p:cNvSpPr txBox="1"/>
          <p:nvPr>
            <p:ph idx="1" type="subTitle"/>
          </p:nvPr>
        </p:nvSpPr>
        <p:spPr>
          <a:xfrm>
            <a:off x="152400" y="1120225"/>
            <a:ext cx="8839200" cy="13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has multiple abstractions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read and maintain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simpler abstractions compared to other programming languages</a:t>
            </a:r>
            <a:endParaRPr/>
          </a:p>
        </p:txBody>
      </p:sp>
      <p:sp>
        <p:nvSpPr>
          <p:cNvPr id="275" name="Google Shape;275;g33971c2c42b_0_317"/>
          <p:cNvSpPr/>
          <p:nvPr/>
        </p:nvSpPr>
        <p:spPr>
          <a:xfrm>
            <a:off x="386900" y="2717500"/>
            <a:ext cx="3831000" cy="12183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g33971c2c42b_0_317"/>
          <p:cNvSpPr txBox="1"/>
          <p:nvPr/>
        </p:nvSpPr>
        <p:spPr>
          <a:xfrm>
            <a:off x="404350" y="2680150"/>
            <a:ext cx="383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1616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/* Simple C program (test.c) */</a:t>
            </a:r>
            <a:endParaRPr i="1" sz="900">
              <a:solidFill>
                <a:srgbClr val="616161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year = </a:t>
            </a:r>
            <a:r>
              <a:rPr lang="en" sz="900">
                <a:solidFill>
                  <a:srgbClr val="F78C6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2024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i="1" sz="900">
              <a:solidFill>
                <a:srgbClr val="616161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16161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printf(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"Luxembourg changed a lot in %d.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, year);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900">
                <a:solidFill>
                  <a:srgbClr val="C792EA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900">
                <a:solidFill>
                  <a:srgbClr val="F78C6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EEFF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900">
              <a:solidFill>
                <a:srgbClr val="616161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g33971c2c42b_0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75" y="4091425"/>
            <a:ext cx="30289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3971c2c42b_0_317"/>
          <p:cNvSpPr txBox="1"/>
          <p:nvPr/>
        </p:nvSpPr>
        <p:spPr>
          <a:xfrm>
            <a:off x="404350" y="2338300"/>
            <a:ext cx="1158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test.c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g33971c2c42b_0_317"/>
          <p:cNvSpPr/>
          <p:nvPr/>
        </p:nvSpPr>
        <p:spPr>
          <a:xfrm>
            <a:off x="5230100" y="2722450"/>
            <a:ext cx="3315000" cy="7119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g33971c2c42b_0_317"/>
          <p:cNvSpPr txBox="1"/>
          <p:nvPr/>
        </p:nvSpPr>
        <p:spPr>
          <a:xfrm>
            <a:off x="5258675" y="2722450"/>
            <a:ext cx="339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year 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900">
                <a:solidFill>
                  <a:srgbClr val="F78C6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2024</a:t>
            </a:r>
            <a:endParaRPr sz="900">
              <a:solidFill>
                <a:srgbClr val="F78C6C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2AA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f"Luxembourg changed a lot in 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900">
                <a:solidFill>
                  <a:srgbClr val="EEFF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900">
                <a:solidFill>
                  <a:srgbClr val="C3E88D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900">
                <a:solidFill>
                  <a:srgbClr val="89DDFF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9DDFF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1" name="Google Shape;281;g33971c2c42b_0_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225" y="4177150"/>
            <a:ext cx="28765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3971c2c42b_0_317"/>
          <p:cNvSpPr txBox="1"/>
          <p:nvPr/>
        </p:nvSpPr>
        <p:spPr>
          <a:xfrm>
            <a:off x="5230100" y="2343250"/>
            <a:ext cx="1158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test.py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971c2c42b_0_12"/>
          <p:cNvSpPr txBox="1"/>
          <p:nvPr>
            <p:ph idx="12" type="sldNum"/>
          </p:nvPr>
        </p:nvSpPr>
        <p:spPr>
          <a:xfrm>
            <a:off x="8251975" y="4915000"/>
            <a:ext cx="548700" cy="2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g33971c2c42b_0_12"/>
          <p:cNvSpPr txBox="1"/>
          <p:nvPr>
            <p:ph idx="4294967295" type="title"/>
          </p:nvPr>
        </p:nvSpPr>
        <p:spPr>
          <a:xfrm>
            <a:off x="152400" y="386050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sp>
        <p:nvSpPr>
          <p:cNvPr id="289" name="Google Shape;289;g33971c2c42b_0_12"/>
          <p:cNvSpPr txBox="1"/>
          <p:nvPr>
            <p:ph idx="1" type="subTitle"/>
          </p:nvPr>
        </p:nvSpPr>
        <p:spPr>
          <a:xfrm>
            <a:off x="152400" y="1111150"/>
            <a:ext cx="8839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Released in 1991 by Guido van Rossum (successor of the ABC language).</a:t>
            </a:r>
            <a:endParaRPr/>
          </a:p>
        </p:txBody>
      </p:sp>
      <p:pic>
        <p:nvPicPr>
          <p:cNvPr id="290" name="Google Shape;290;g33971c2c42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32" y="1893713"/>
            <a:ext cx="3369917" cy="26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3971c2c42b_0_12"/>
          <p:cNvSpPr txBox="1"/>
          <p:nvPr/>
        </p:nvSpPr>
        <p:spPr>
          <a:xfrm>
            <a:off x="7926950" y="1861225"/>
            <a:ext cx="131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[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source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