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83" r:id="rId3"/>
    <p:sldId id="258" r:id="rId4"/>
    <p:sldId id="259" r:id="rId5"/>
    <p:sldId id="285" r:id="rId6"/>
    <p:sldId id="286" r:id="rId7"/>
    <p:sldId id="287" r:id="rId8"/>
    <p:sldId id="292" r:id="rId9"/>
    <p:sldId id="263" r:id="rId10"/>
    <p:sldId id="264" r:id="rId11"/>
    <p:sldId id="271" r:id="rId12"/>
    <p:sldId id="265" r:id="rId13"/>
    <p:sldId id="266" r:id="rId14"/>
    <p:sldId id="267" r:id="rId15"/>
    <p:sldId id="268" r:id="rId16"/>
    <p:sldId id="269" r:id="rId17"/>
    <p:sldId id="270" r:id="rId18"/>
    <p:sldId id="282" r:id="rId19"/>
    <p:sldId id="290" r:id="rId20"/>
    <p:sldId id="291" r:id="rId21"/>
    <p:sldId id="288" r:id="rId22"/>
    <p:sldId id="289" r:id="rId23"/>
    <p:sldId id="272" r:id="rId24"/>
    <p:sldId id="273" r:id="rId25"/>
    <p:sldId id="275" r:id="rId26"/>
    <p:sldId id="274" r:id="rId27"/>
    <p:sldId id="276" r:id="rId28"/>
    <p:sldId id="277" r:id="rId29"/>
    <p:sldId id="278" r:id="rId30"/>
    <p:sldId id="279" r:id="rId31"/>
    <p:sldId id="280" r:id="rId32"/>
    <p:sldId id="295" r:id="rId33"/>
    <p:sldId id="284" r:id="rId34"/>
    <p:sldId id="293" r:id="rId35"/>
    <p:sldId id="294" r:id="rId36"/>
    <p:sldId id="28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2" autoAdjust="0"/>
    <p:restoredTop sz="94660"/>
  </p:normalViewPr>
  <p:slideViewPr>
    <p:cSldViewPr snapToGrid="0">
      <p:cViewPr varScale="1">
        <p:scale>
          <a:sx n="72" d="100"/>
          <a:sy n="72" d="100"/>
        </p:scale>
        <p:origin x="49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00D4A-39CD-4070-8AD9-24544E6B6716}" type="datetimeFigureOut">
              <a:rPr lang="id-ID" smtClean="0"/>
              <a:pPr/>
              <a:t>05/12/2017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A087A-C1C6-43D2-A16E-22713D0ADA9A}" type="slidenum">
              <a:rPr lang="id-ID" smtClean="0"/>
              <a:pPr/>
              <a:t>‹#›</a:t>
            </a:fld>
            <a:endParaRPr lang="id-ID"/>
          </a:p>
        </p:txBody>
      </p:sp>
    </p:spTree>
    <p:extLst>
      <p:ext uri="{BB962C8B-B14F-4D97-AF65-F5344CB8AC3E}">
        <p14:creationId xmlns:p14="http://schemas.microsoft.com/office/powerpoint/2010/main" val="2665296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410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id-ID"/>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171943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18744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p:txBody>
          <a:bodyPr/>
          <a:lstStyle/>
          <a:p>
            <a:endParaRPr lang="id-ID"/>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1507415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p:txBody>
          <a:bodyPr/>
          <a:lstStyle/>
          <a:p>
            <a:endParaRPr lang="id-ID"/>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397730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3640121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2996634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8" name="Footer Placeholder 7"/>
          <p:cNvSpPr>
            <a:spLocks noGrp="1"/>
          </p:cNvSpPr>
          <p:nvPr>
            <p:ph type="ftr" sz="quarter" idx="11"/>
          </p:nvPr>
        </p:nvSpPr>
        <p:spPr>
          <a:xfrm>
            <a:off x="561111" y="6391838"/>
            <a:ext cx="3644282" cy="304801"/>
          </a:xfrm>
        </p:spPr>
        <p:txBody>
          <a:bodyPr/>
          <a:lstStyle/>
          <a:p>
            <a:endParaRPr lang="id-ID"/>
          </a:p>
        </p:txBody>
      </p:sp>
      <p:sp>
        <p:nvSpPr>
          <p:cNvPr id="9" name="Slide Number Placeholder 8"/>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148717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4225911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p:txBody>
          <a:bodyPr/>
          <a:lstStyle/>
          <a:p>
            <a:endParaRPr lang="id-ID"/>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181361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162239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5" name="Footer Placeholder 4"/>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293186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274447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390686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778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3" name="Footer Placeholder 2"/>
          <p:cNvSpPr>
            <a:spLocks noGrp="1"/>
          </p:cNvSpPr>
          <p:nvPr>
            <p:ph type="ftr" sz="quarter" idx="11"/>
          </p:nvPr>
        </p:nvSpPr>
        <p:spPr/>
        <p:txBody>
          <a:bodyPr/>
          <a:lstStyle/>
          <a:p>
            <a:endParaRPr lang="id-ID"/>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283562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344143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5B6CD7-15A7-4938-81D8-2683FA3B424A}" type="datetimeFigureOut">
              <a:rPr lang="id-ID" smtClean="0"/>
              <a:pPr/>
              <a:t>05/12/2017</a:t>
            </a:fld>
            <a:endParaRPr lang="id-ID"/>
          </a:p>
        </p:txBody>
      </p:sp>
      <p:sp>
        <p:nvSpPr>
          <p:cNvPr id="6" name="Footer Placeholder 5"/>
          <p:cNvSpPr>
            <a:spLocks noGrp="1"/>
          </p:cNvSpPr>
          <p:nvPr>
            <p:ph type="ftr" sz="quarter" idx="11"/>
          </p:nvPr>
        </p:nvSpPr>
        <p:spPr/>
        <p:txBody>
          <a:bodyPr/>
          <a:lstStyle/>
          <a:p>
            <a:endParaRPr lang="id-ID"/>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27D8A-0010-4CF7-BCF0-5B4745734378}" type="slidenum">
              <a:rPr lang="id-ID" smtClean="0"/>
              <a:pPr/>
              <a:t>‹#›</a:t>
            </a:fld>
            <a:endParaRPr lang="id-ID"/>
          </a:p>
        </p:txBody>
      </p:sp>
    </p:spTree>
    <p:extLst>
      <p:ext uri="{BB962C8B-B14F-4D97-AF65-F5344CB8AC3E}">
        <p14:creationId xmlns:p14="http://schemas.microsoft.com/office/powerpoint/2010/main" val="39491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5B6CD7-15A7-4938-81D8-2683FA3B424A}" type="datetimeFigureOut">
              <a:rPr lang="id-ID" smtClean="0"/>
              <a:pPr/>
              <a:t>05/12/2017</a:t>
            </a:fld>
            <a:endParaRPr lang="id-ID"/>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id-ID"/>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127D8A-0010-4CF7-BCF0-5B4745734378}" type="slidenum">
              <a:rPr lang="id-ID" smtClean="0"/>
              <a:pPr/>
              <a:t>‹#›</a:t>
            </a:fld>
            <a:endParaRPr lang="id-ID"/>
          </a:p>
        </p:txBody>
      </p:sp>
    </p:spTree>
    <p:extLst>
      <p:ext uri="{BB962C8B-B14F-4D97-AF65-F5344CB8AC3E}">
        <p14:creationId xmlns:p14="http://schemas.microsoft.com/office/powerpoint/2010/main" val="863703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hyperlink" Target="https://developer.android.com/guide/topics/ui/layout/linear.html?hl=id" TargetMode="External"/></Relationships>
</file>

<file path=ppt/slides/_rels/slide1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2.xml"/><Relationship Id="rId3" Type="http://schemas.openxmlformats.org/officeDocument/2006/relationships/slide" Target="slide4.xml"/><Relationship Id="rId7" Type="http://schemas.openxmlformats.org/officeDocument/2006/relationships/slide" Target="slide11.xml"/><Relationship Id="rId12" Type="http://schemas.openxmlformats.org/officeDocument/2006/relationships/slide" Target="slide21.xml"/><Relationship Id="rId2" Type="http://schemas.openxmlformats.org/officeDocument/2006/relationships/slide" Target="slide3.xml"/><Relationship Id="rId16" Type="http://schemas.openxmlformats.org/officeDocument/2006/relationships/slide" Target="slide32.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28.xml"/><Relationship Id="rId10"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slide=id.g28a1fc02b0_2_86"/><Relationship Id="rId2" Type="http://schemas.openxmlformats.org/officeDocument/2006/relationships/hyperlink" Target="#slide=id.g28a1fc02b0_2_104"/><Relationship Id="rId1" Type="http://schemas.openxmlformats.org/officeDocument/2006/relationships/slideLayout" Target="../slideLayouts/slideLayout2.xml"/><Relationship Id="rId5" Type="http://schemas.openxmlformats.org/officeDocument/2006/relationships/hyperlink" Target="#slide=id.g28a148eaab_0_145"/><Relationship Id="rId4" Type="http://schemas.openxmlformats.org/officeDocument/2006/relationships/hyperlink" Target="#slide=id.g28a1fc02b0_2_98"/></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android.com/training/search/search.html" TargetMode="External"/><Relationship Id="rId2" Type="http://schemas.openxmlformats.org/officeDocument/2006/relationships/hyperlink" Target="https://developer.android.com/guide/topics/ui/look-and-feel/themes.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cs.google.com/presentation/d/1mrLRyO5NjbvO2sn-O3GPvVcxg_0zNZVoFd7lKOvpqbQ/edit#slide=id.g28a1fc02b0_2_86" TargetMode="External"/><Relationship Id="rId3" Type="http://schemas.openxmlformats.org/officeDocument/2006/relationships/slide" Target="slide13.xml"/><Relationship Id="rId7" Type="http://schemas.openxmlformats.org/officeDocument/2006/relationships/slide" Target="slide28.xml"/><Relationship Id="rId2" Type="http://schemas.openxmlformats.org/officeDocument/2006/relationships/hyperlink" Target="https://docs.google.com/presentation/d/1mrLRyO5NjbvO2sn-O3GPvVcxg_0zNZVoFd7lKOvpqbQ/edit#slide=id.g28a1fc02b0_2_104" TargetMode="Externa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2.xml"/><Relationship Id="rId10" Type="http://schemas.openxmlformats.org/officeDocument/2006/relationships/slide" Target="slide10.xml"/><Relationship Id="rId4" Type="http://schemas.openxmlformats.org/officeDocument/2006/relationships/slide" Target="slide19.xml"/><Relationship Id="rId9" Type="http://schemas.openxmlformats.org/officeDocument/2006/relationships/hyperlink" Target="https://docs.google.com/presentation/d/1mrLRyO5NjbvO2sn-O3GPvVcxg_0zNZVoFd7lKOvpqbQ/edit#slide=id.g28a1fc02b0_2_9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CIKat1LitsurGroup6.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Shape 71"/>
          <p:cNvSpPr txBox="1">
            <a:spLocks noGrp="1"/>
          </p:cNvSpPr>
          <p:nvPr>
            <p:ph type="ctrTitle"/>
          </p:nvPr>
        </p:nvSpPr>
        <p:spPr>
          <a:xfrm>
            <a:off x="4128901" y="2275625"/>
            <a:ext cx="3934200" cy="1214700"/>
          </a:xfrm>
          <a:prstGeom prst="rect">
            <a:avLst/>
          </a:prstGeom>
          <a:noFill/>
          <a:ln>
            <a:noFill/>
          </a:ln>
        </p:spPr>
        <p:txBody>
          <a:bodyPr vert="horz" wrap="square" lIns="91425" tIns="45700" rIns="91425" bIns="45700" rtlCol="0" anchor="b" anchorCtr="0">
            <a:noAutofit/>
          </a:bodyPr>
          <a:lstStyle/>
          <a:p>
            <a:pPr>
              <a:lnSpc>
                <a:spcPct val="80000"/>
              </a:lnSpc>
              <a:spcBef>
                <a:spcPts val="0"/>
              </a:spcBef>
              <a:buClr>
                <a:schemeClr val="dk1"/>
              </a:buClr>
              <a:buSzPct val="25000"/>
            </a:pPr>
            <a:r>
              <a:rPr lang="id-ID" sz="5500" dirty="0">
                <a:latin typeface="Cambria"/>
                <a:ea typeface="Cambria"/>
                <a:cs typeface="Cambria"/>
                <a:sym typeface="Cambria"/>
              </a:rPr>
              <a:t>BUDGETING</a:t>
            </a:r>
          </a:p>
        </p:txBody>
      </p:sp>
      <p:sp>
        <p:nvSpPr>
          <p:cNvPr id="70" name="Shape 70"/>
          <p:cNvSpPr txBox="1">
            <a:spLocks noGrp="1"/>
          </p:cNvSpPr>
          <p:nvPr>
            <p:ph type="subTitle" idx="1"/>
          </p:nvPr>
        </p:nvSpPr>
        <p:spPr>
          <a:xfrm>
            <a:off x="3827060" y="3650124"/>
            <a:ext cx="4775402" cy="1779900"/>
          </a:xfrm>
          <a:prstGeom prst="rect">
            <a:avLst/>
          </a:prstGeom>
          <a:noFill/>
          <a:ln>
            <a:noFill/>
          </a:ln>
        </p:spPr>
        <p:txBody>
          <a:bodyPr vert="horz" wrap="square" lIns="91425" tIns="45700" rIns="91425" bIns="45700" rtlCol="0" anchor="t" anchorCtr="0">
            <a:noAutofit/>
          </a:bodyPr>
          <a:lstStyle/>
          <a:p>
            <a:pPr algn="ctr">
              <a:spcBef>
                <a:spcPts val="0"/>
              </a:spcBef>
              <a:buClr>
                <a:srgbClr val="444444"/>
              </a:buClr>
              <a:buSzPct val="25000"/>
            </a:pPr>
            <a:r>
              <a:rPr lang="id-ID" sz="1600" dirty="0">
                <a:latin typeface="Times New Roman"/>
                <a:ea typeface="Times New Roman"/>
                <a:cs typeface="Times New Roman"/>
                <a:sym typeface="Times New Roman"/>
              </a:rPr>
              <a:t>Group 6:</a:t>
            </a:r>
          </a:p>
          <a:p>
            <a:pPr algn="ctr">
              <a:spcBef>
                <a:spcPts val="0"/>
              </a:spcBef>
              <a:buClr>
                <a:srgbClr val="444444"/>
              </a:buClr>
              <a:buSzPct val="25000"/>
            </a:pPr>
            <a:endParaRPr lang="en-US" sz="1600" dirty="0">
              <a:latin typeface="Times New Roman"/>
              <a:ea typeface="Times New Roman"/>
              <a:cs typeface="Times New Roman"/>
              <a:sym typeface="Times New Roman"/>
            </a:endParaRPr>
          </a:p>
          <a:p>
            <a:pPr algn="ctr">
              <a:spcBef>
                <a:spcPts val="0"/>
              </a:spcBef>
              <a:buClr>
                <a:srgbClr val="444444"/>
              </a:buClr>
              <a:buSzPct val="25000"/>
            </a:pPr>
            <a:r>
              <a:rPr lang="id-ID" sz="1600" dirty="0">
                <a:latin typeface="Times New Roman"/>
                <a:ea typeface="Times New Roman"/>
                <a:cs typeface="Times New Roman"/>
                <a:sym typeface="Times New Roman"/>
              </a:rPr>
              <a:t>Leonardo Bunjamin - 00000014225 (Koor)</a:t>
            </a:r>
          </a:p>
          <a:p>
            <a:pPr algn="ctr">
              <a:spcBef>
                <a:spcPts val="0"/>
              </a:spcBef>
              <a:buClr>
                <a:srgbClr val="444444"/>
              </a:buClr>
              <a:buSzPct val="25000"/>
            </a:pPr>
            <a:r>
              <a:rPr lang="id-ID" sz="1600" dirty="0">
                <a:latin typeface="Times New Roman"/>
                <a:ea typeface="Times New Roman"/>
                <a:cs typeface="Times New Roman"/>
                <a:sym typeface="Times New Roman"/>
              </a:rPr>
              <a:t>Octa Wahana Widiwijaya - 00000019399</a:t>
            </a:r>
          </a:p>
          <a:p>
            <a:pPr algn="ctr">
              <a:spcBef>
                <a:spcPts val="0"/>
              </a:spcBef>
              <a:buClr>
                <a:srgbClr val="444444"/>
              </a:buClr>
              <a:buSzPct val="25000"/>
            </a:pPr>
            <a:r>
              <a:rPr lang="id-ID" sz="1600" dirty="0">
                <a:latin typeface="Times New Roman"/>
                <a:ea typeface="Times New Roman"/>
                <a:cs typeface="Times New Roman"/>
                <a:sym typeface="Times New Roman"/>
              </a:rPr>
              <a:t>Rickhen Hermawan - 00000012311</a:t>
            </a:r>
          </a:p>
          <a:p>
            <a:pPr algn="ctr">
              <a:spcBef>
                <a:spcPts val="0"/>
              </a:spcBef>
              <a:buClr>
                <a:srgbClr val="444444"/>
              </a:buClr>
              <a:buSzPct val="25000"/>
            </a:pPr>
            <a:r>
              <a:rPr lang="id-ID" sz="1600" dirty="0">
                <a:latin typeface="Times New Roman"/>
                <a:ea typeface="Times New Roman"/>
                <a:cs typeface="Times New Roman"/>
                <a:sym typeface="Times New Roman"/>
              </a:rPr>
              <a:t>William Citralin - 00000014292</a:t>
            </a:r>
            <a:br>
              <a:rPr lang="id-ID" sz="2800" dirty="0">
                <a:solidFill>
                  <a:srgbClr val="986E06"/>
                </a:solidFill>
                <a:latin typeface="Times New Roman"/>
                <a:ea typeface="Times New Roman"/>
                <a:cs typeface="Times New Roman"/>
                <a:sym typeface="Times New Roman"/>
              </a:rPr>
            </a:br>
            <a:endParaRPr lang="id-ID" sz="2800" dirty="0">
              <a:solidFill>
                <a:srgbClr val="986E06"/>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6473929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CE3A-FCA7-431D-959A-A70E2213C0DD}"/>
              </a:ext>
            </a:extLst>
          </p:cNvPr>
          <p:cNvSpPr>
            <a:spLocks noGrp="1"/>
          </p:cNvSpPr>
          <p:nvPr>
            <p:ph type="title"/>
          </p:nvPr>
        </p:nvSpPr>
        <p:spPr/>
        <p:txBody>
          <a:bodyPr/>
          <a:lstStyle/>
          <a:p>
            <a:r>
              <a:rPr lang="en-US" dirty="0"/>
              <a:t>Layout</a:t>
            </a:r>
          </a:p>
        </p:txBody>
      </p:sp>
      <p:sp>
        <p:nvSpPr>
          <p:cNvPr id="3" name="Content Placeholder 2">
            <a:extLst>
              <a:ext uri="{FF2B5EF4-FFF2-40B4-BE49-F238E27FC236}">
                <a16:creationId xmlns:a16="http://schemas.microsoft.com/office/drawing/2014/main" id="{AFC0B55B-9DFF-486A-8E0F-13933D89C651}"/>
              </a:ext>
            </a:extLst>
          </p:cNvPr>
          <p:cNvSpPr>
            <a:spLocks noGrp="1"/>
          </p:cNvSpPr>
          <p:nvPr>
            <p:ph idx="1"/>
          </p:nvPr>
        </p:nvSpPr>
        <p:spPr>
          <a:xfrm>
            <a:off x="4409430" y="2318365"/>
            <a:ext cx="6042259" cy="3416300"/>
          </a:xfrm>
        </p:spPr>
        <p:txBody>
          <a:bodyPr>
            <a:normAutofit lnSpcReduction="10000"/>
          </a:bodyPr>
          <a:lstStyle/>
          <a:p>
            <a:pPr marL="0" indent="0">
              <a:buNone/>
            </a:pPr>
            <a:r>
              <a:rPr lang="id-ID" dirty="0"/>
              <a:t>In general, the layout for main activity Budgeting is given below:</a:t>
            </a:r>
            <a:endParaRPr lang="en-US" dirty="0"/>
          </a:p>
          <a:p>
            <a:pPr marL="0" indent="0">
              <a:buNone/>
            </a:pPr>
            <a:r>
              <a:rPr lang="id-ID" dirty="0"/>
              <a:t>-Navigation drawer: when clicked, it will show Today’s Transaction</a:t>
            </a:r>
            <a:r>
              <a:rPr lang="en-US" dirty="0"/>
              <a:t>, </a:t>
            </a:r>
            <a:r>
              <a:rPr lang="id-ID" dirty="0"/>
              <a:t>Transaction Report</a:t>
            </a:r>
            <a:r>
              <a:rPr lang="en-US" dirty="0"/>
              <a:t>, </a:t>
            </a:r>
            <a:r>
              <a:rPr lang="id-ID" dirty="0"/>
              <a:t>Transaction History</a:t>
            </a:r>
            <a:r>
              <a:rPr lang="en-US" dirty="0"/>
              <a:t>.</a:t>
            </a:r>
          </a:p>
          <a:p>
            <a:pPr marL="0" indent="0">
              <a:buNone/>
            </a:pPr>
            <a:r>
              <a:rPr lang="id-ID" dirty="0"/>
              <a:t>-Top Bar: shows the title of apps, contains navigation drawer and options menu.</a:t>
            </a:r>
            <a:endParaRPr lang="en-US" dirty="0"/>
          </a:p>
          <a:p>
            <a:pPr marL="0" indent="0">
              <a:buNone/>
            </a:pPr>
            <a:r>
              <a:rPr lang="id-ID" dirty="0"/>
              <a:t>-Options menu: when clicked, options will pop out help file,settings.</a:t>
            </a:r>
            <a:endParaRPr lang="en-US" dirty="0"/>
          </a:p>
          <a:p>
            <a:pPr marL="0" indent="0">
              <a:buNone/>
            </a:pPr>
            <a:r>
              <a:rPr lang="id-ID" dirty="0"/>
              <a:t>-Main Content: all the content for apps will be shown here.</a:t>
            </a:r>
            <a:endParaRPr lang="en-US" dirty="0"/>
          </a:p>
          <a:p>
            <a:endParaRPr lang="en-US" dirty="0"/>
          </a:p>
        </p:txBody>
      </p:sp>
      <p:pic>
        <p:nvPicPr>
          <p:cNvPr id="5" name="Picture 4">
            <a:extLst>
              <a:ext uri="{FF2B5EF4-FFF2-40B4-BE49-F238E27FC236}">
                <a16:creationId xmlns:a16="http://schemas.microsoft.com/office/drawing/2014/main" id="{9FEB0B07-6E48-46D4-9932-74919CA5F8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32" y="2440975"/>
            <a:ext cx="2881509" cy="4254500"/>
          </a:xfrm>
          <a:prstGeom prst="rect">
            <a:avLst/>
          </a:prstGeom>
        </p:spPr>
      </p:pic>
      <p:sp>
        <p:nvSpPr>
          <p:cNvPr id="6" name="Rectangle 5">
            <a:extLst>
              <a:ext uri="{FF2B5EF4-FFF2-40B4-BE49-F238E27FC236}">
                <a16:creationId xmlns:a16="http://schemas.microsoft.com/office/drawing/2014/main" id="{610AA42D-D1C5-4CFE-91BC-553CF741DD1C}"/>
              </a:ext>
            </a:extLst>
          </p:cNvPr>
          <p:cNvSpPr/>
          <p:nvPr/>
        </p:nvSpPr>
        <p:spPr>
          <a:xfrm>
            <a:off x="4267200" y="5934670"/>
            <a:ext cx="7620000" cy="923330"/>
          </a:xfrm>
          <a:prstGeom prst="rect">
            <a:avLst/>
          </a:prstGeom>
        </p:spPr>
        <p:txBody>
          <a:bodyPr wrap="square">
            <a:spAutoFit/>
          </a:bodyPr>
          <a:lstStyle/>
          <a:p>
            <a:r>
              <a:rPr lang="en-US" dirty="0"/>
              <a:t>References : </a:t>
            </a:r>
          </a:p>
          <a:p>
            <a:r>
              <a:rPr lang="id-ID" dirty="0">
                <a:hlinkClick r:id="rId3" action="ppaction://hlinksldjump"/>
              </a:rPr>
              <a:t>[5]</a:t>
            </a:r>
            <a:endParaRPr lang="id-ID" dirty="0"/>
          </a:p>
          <a:p>
            <a:r>
              <a:rPr lang="id-ID" dirty="0">
                <a:hlinkClick r:id="rId3" action="ppaction://hlinksldjump"/>
              </a:rPr>
              <a:t>[6]</a:t>
            </a:r>
            <a:endParaRPr lang="en-US" dirty="0"/>
          </a:p>
        </p:txBody>
      </p:sp>
      <p:sp>
        <p:nvSpPr>
          <p:cNvPr id="7" name="TextBox 6">
            <a:extLst>
              <a:ext uri="{FF2B5EF4-FFF2-40B4-BE49-F238E27FC236}">
                <a16:creationId xmlns:a16="http://schemas.microsoft.com/office/drawing/2014/main" id="{F7FD2DA7-C3A3-48B7-91DF-C11BE4BA90AB}"/>
              </a:ext>
            </a:extLst>
          </p:cNvPr>
          <p:cNvSpPr txBox="1"/>
          <p:nvPr/>
        </p:nvSpPr>
        <p:spPr>
          <a:xfrm>
            <a:off x="11343861" y="6347791"/>
            <a:ext cx="312906" cy="369332"/>
          </a:xfrm>
          <a:prstGeom prst="rect">
            <a:avLst/>
          </a:prstGeom>
          <a:noFill/>
        </p:spPr>
        <p:txBody>
          <a:bodyPr wrap="none" rtlCol="0">
            <a:spAutoFit/>
          </a:bodyPr>
          <a:lstStyle/>
          <a:p>
            <a:r>
              <a:rPr lang="id-ID" dirty="0"/>
              <a:t>8</a:t>
            </a:r>
          </a:p>
        </p:txBody>
      </p:sp>
    </p:spTree>
    <p:extLst>
      <p:ext uri="{BB962C8B-B14F-4D97-AF65-F5344CB8AC3E}">
        <p14:creationId xmlns:p14="http://schemas.microsoft.com/office/powerpoint/2010/main" val="425653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4F75-7722-45CB-AC0F-CD80E860DB2E}"/>
              </a:ext>
            </a:extLst>
          </p:cNvPr>
          <p:cNvSpPr>
            <a:spLocks noGrp="1"/>
          </p:cNvSpPr>
          <p:nvPr>
            <p:ph type="title"/>
          </p:nvPr>
        </p:nvSpPr>
        <p:spPr/>
        <p:txBody>
          <a:bodyPr/>
          <a:lstStyle/>
          <a:p>
            <a:r>
              <a:rPr lang="en-US" dirty="0"/>
              <a:t>Colors and Fonts</a:t>
            </a:r>
          </a:p>
        </p:txBody>
      </p:sp>
      <p:pic>
        <p:nvPicPr>
          <p:cNvPr id="4" name="Picture 3">
            <a:extLst>
              <a:ext uri="{FF2B5EF4-FFF2-40B4-BE49-F238E27FC236}">
                <a16:creationId xmlns:a16="http://schemas.microsoft.com/office/drawing/2014/main" id="{D7233DF0-B43C-4B19-B9E1-70EA236E1257}"/>
              </a:ext>
            </a:extLst>
          </p:cNvPr>
          <p:cNvPicPr>
            <a:picLocks noChangeAspect="1"/>
          </p:cNvPicPr>
          <p:nvPr/>
        </p:nvPicPr>
        <p:blipFill>
          <a:blip r:embed="rId2" cstate="print"/>
          <a:stretch>
            <a:fillRect/>
          </a:stretch>
        </p:blipFill>
        <p:spPr>
          <a:xfrm>
            <a:off x="489023" y="1932005"/>
            <a:ext cx="3206774" cy="4925995"/>
          </a:xfrm>
          <a:prstGeom prst="rect">
            <a:avLst/>
          </a:prstGeom>
        </p:spPr>
      </p:pic>
      <p:pic>
        <p:nvPicPr>
          <p:cNvPr id="5" name="Picture 4">
            <a:extLst>
              <a:ext uri="{FF2B5EF4-FFF2-40B4-BE49-F238E27FC236}">
                <a16:creationId xmlns:a16="http://schemas.microsoft.com/office/drawing/2014/main" id="{8D4A626F-55D3-40CB-AAB0-5EF63909AC30}"/>
              </a:ext>
            </a:extLst>
          </p:cNvPr>
          <p:cNvPicPr>
            <a:picLocks noChangeAspect="1"/>
          </p:cNvPicPr>
          <p:nvPr/>
        </p:nvPicPr>
        <p:blipFill>
          <a:blip r:embed="rId3" cstate="print"/>
          <a:stretch>
            <a:fillRect/>
          </a:stretch>
        </p:blipFill>
        <p:spPr>
          <a:xfrm>
            <a:off x="4276969" y="1932005"/>
            <a:ext cx="5083749" cy="3577093"/>
          </a:xfrm>
          <a:prstGeom prst="rect">
            <a:avLst/>
          </a:prstGeom>
        </p:spPr>
      </p:pic>
      <p:sp>
        <p:nvSpPr>
          <p:cNvPr id="6" name="Rectangle 5">
            <a:extLst>
              <a:ext uri="{FF2B5EF4-FFF2-40B4-BE49-F238E27FC236}">
                <a16:creationId xmlns:a16="http://schemas.microsoft.com/office/drawing/2014/main" id="{55EC7A87-9FAA-4D5E-BF21-E3A3A73637CC}"/>
              </a:ext>
            </a:extLst>
          </p:cNvPr>
          <p:cNvSpPr/>
          <p:nvPr/>
        </p:nvSpPr>
        <p:spPr>
          <a:xfrm>
            <a:off x="3695797" y="5509098"/>
            <a:ext cx="9144000" cy="1338828"/>
          </a:xfrm>
          <a:prstGeom prst="rect">
            <a:avLst/>
          </a:prstGeom>
        </p:spPr>
        <p:txBody>
          <a:bodyPr wrap="square">
            <a:spAutoFit/>
          </a:bodyPr>
          <a:lstStyle/>
          <a:p>
            <a:pPr algn="just">
              <a:lnSpc>
                <a:spcPct val="150000"/>
              </a:lnSpc>
            </a:pPr>
            <a:r>
              <a:rPr lang="en-US"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References :</a:t>
            </a:r>
          </a:p>
          <a:p>
            <a:pPr algn="just">
              <a:lnSpc>
                <a:spcPct val="150000"/>
              </a:lnSpc>
            </a:pPr>
            <a:r>
              <a:rPr lang="id-ID" dirty="0">
                <a:latin typeface="Times New Roman" panose="02020603050405020304" pitchFamily="18" charset="0"/>
                <a:ea typeface="Times New Roman" panose="02020603050405020304" pitchFamily="18" charset="0"/>
                <a:cs typeface="Times New Roman" panose="02020603050405020304" pitchFamily="18" charset="0"/>
                <a:hlinkClick r:id="rId5" action="ppaction://hlinksldjump"/>
              </a:rPr>
              <a:t>[2]</a:t>
            </a:r>
            <a:endParaRPr lang="id-ID"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id-ID" dirty="0">
                <a:latin typeface="Times New Roman" panose="02020603050405020304" pitchFamily="18" charset="0"/>
                <a:ea typeface="Times New Roman" panose="02020603050405020304" pitchFamily="18" charset="0"/>
                <a:cs typeface="Times New Roman" panose="02020603050405020304" pitchFamily="18" charset="0"/>
                <a:hlinkClick r:id="rId5" action="ppaction://hlinksldjump"/>
              </a:rPr>
              <a:t>[3]</a:t>
            </a:r>
            <a:endParaRPr lang="en-US" dirty="0">
              <a:latin typeface="Verdana" panose="020B060403050404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5CCA958-F6DE-4AE2-8C69-3CD9EFE46C80}"/>
              </a:ext>
            </a:extLst>
          </p:cNvPr>
          <p:cNvSpPr txBox="1"/>
          <p:nvPr/>
        </p:nvSpPr>
        <p:spPr>
          <a:xfrm>
            <a:off x="11343861" y="6347791"/>
            <a:ext cx="312906" cy="369332"/>
          </a:xfrm>
          <a:prstGeom prst="rect">
            <a:avLst/>
          </a:prstGeom>
          <a:noFill/>
        </p:spPr>
        <p:txBody>
          <a:bodyPr wrap="none" rtlCol="0">
            <a:spAutoFit/>
          </a:bodyPr>
          <a:lstStyle/>
          <a:p>
            <a:r>
              <a:rPr lang="id-ID" dirty="0"/>
              <a:t>9</a:t>
            </a:r>
          </a:p>
        </p:txBody>
      </p:sp>
    </p:spTree>
    <p:extLst>
      <p:ext uri="{BB962C8B-B14F-4D97-AF65-F5344CB8AC3E}">
        <p14:creationId xmlns:p14="http://schemas.microsoft.com/office/powerpoint/2010/main" val="242846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669A25-B100-4647-85EA-2BFC41280CF7}"/>
              </a:ext>
            </a:extLst>
          </p:cNvPr>
          <p:cNvPicPr>
            <a:picLocks noChangeAspect="1"/>
          </p:cNvPicPr>
          <p:nvPr/>
        </p:nvPicPr>
        <p:blipFill>
          <a:blip r:embed="rId2" cstate="print"/>
          <a:stretch>
            <a:fillRect/>
          </a:stretch>
        </p:blipFill>
        <p:spPr>
          <a:xfrm>
            <a:off x="3492794" y="2471351"/>
            <a:ext cx="4143682" cy="4386649"/>
          </a:xfrm>
          <a:prstGeom prst="rect">
            <a:avLst/>
          </a:prstGeom>
        </p:spPr>
      </p:pic>
      <p:sp>
        <p:nvSpPr>
          <p:cNvPr id="5" name="TextBox 4">
            <a:extLst>
              <a:ext uri="{FF2B5EF4-FFF2-40B4-BE49-F238E27FC236}">
                <a16:creationId xmlns:a16="http://schemas.microsoft.com/office/drawing/2014/main" id="{8E7F5B92-DCBE-4878-882F-BD1E5976ACDB}"/>
              </a:ext>
            </a:extLst>
          </p:cNvPr>
          <p:cNvSpPr txBox="1"/>
          <p:nvPr/>
        </p:nvSpPr>
        <p:spPr>
          <a:xfrm>
            <a:off x="954260" y="951603"/>
            <a:ext cx="1221809" cy="584775"/>
          </a:xfrm>
          <a:prstGeom prst="rect">
            <a:avLst/>
          </a:prstGeom>
          <a:noFill/>
        </p:spPr>
        <p:txBody>
          <a:bodyPr wrap="none" rtlCol="0">
            <a:spAutoFit/>
          </a:bodyPr>
          <a:lstStyle/>
          <a:p>
            <a:r>
              <a:rPr lang="en-US" sz="3200" dirty="0">
                <a:solidFill>
                  <a:schemeClr val="bg1"/>
                </a:solidFill>
              </a:rPr>
              <a:t>Icons</a:t>
            </a:r>
          </a:p>
        </p:txBody>
      </p:sp>
      <p:sp>
        <p:nvSpPr>
          <p:cNvPr id="6" name="TextBox 5">
            <a:extLst>
              <a:ext uri="{FF2B5EF4-FFF2-40B4-BE49-F238E27FC236}">
                <a16:creationId xmlns:a16="http://schemas.microsoft.com/office/drawing/2014/main" id="{FEBC6BC3-758A-45EF-AF97-899835C632D2}"/>
              </a:ext>
            </a:extLst>
          </p:cNvPr>
          <p:cNvSpPr txBox="1"/>
          <p:nvPr/>
        </p:nvSpPr>
        <p:spPr>
          <a:xfrm>
            <a:off x="11343861" y="6347791"/>
            <a:ext cx="441146" cy="369332"/>
          </a:xfrm>
          <a:prstGeom prst="rect">
            <a:avLst/>
          </a:prstGeom>
          <a:noFill/>
        </p:spPr>
        <p:txBody>
          <a:bodyPr wrap="none" rtlCol="0">
            <a:spAutoFit/>
          </a:bodyPr>
          <a:lstStyle/>
          <a:p>
            <a:r>
              <a:rPr lang="id-ID" dirty="0"/>
              <a:t>10</a:t>
            </a:r>
          </a:p>
        </p:txBody>
      </p:sp>
      <p:sp>
        <p:nvSpPr>
          <p:cNvPr id="2" name="TextBox 1">
            <a:extLst>
              <a:ext uri="{FF2B5EF4-FFF2-40B4-BE49-F238E27FC236}">
                <a16:creationId xmlns:a16="http://schemas.microsoft.com/office/drawing/2014/main" id="{0C9C40DC-4A36-4733-8363-B16344EA8977}"/>
              </a:ext>
            </a:extLst>
          </p:cNvPr>
          <p:cNvSpPr txBox="1"/>
          <p:nvPr/>
        </p:nvSpPr>
        <p:spPr>
          <a:xfrm>
            <a:off x="2451652" y="2471351"/>
            <a:ext cx="609600" cy="369332"/>
          </a:xfrm>
          <a:prstGeom prst="rect">
            <a:avLst/>
          </a:prstGeom>
          <a:noFill/>
        </p:spPr>
        <p:txBody>
          <a:bodyPr wrap="square" rtlCol="0">
            <a:spAutoFit/>
          </a:bodyPr>
          <a:lstStyle/>
          <a:p>
            <a:r>
              <a:rPr lang="id-ID" dirty="0">
                <a:hlinkClick r:id="rId3" action="ppaction://hlinksldjump"/>
              </a:rPr>
              <a:t>[4]</a:t>
            </a:r>
            <a:endParaRPr lang="id-ID" dirty="0"/>
          </a:p>
        </p:txBody>
      </p:sp>
    </p:spTree>
    <p:extLst>
      <p:ext uri="{BB962C8B-B14F-4D97-AF65-F5344CB8AC3E}">
        <p14:creationId xmlns:p14="http://schemas.microsoft.com/office/powerpoint/2010/main" val="111863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E70B-2134-4218-8EC5-6CF28864800D}"/>
              </a:ext>
            </a:extLst>
          </p:cNvPr>
          <p:cNvSpPr>
            <a:spLocks noGrp="1"/>
          </p:cNvSpPr>
          <p:nvPr>
            <p:ph type="title"/>
          </p:nvPr>
        </p:nvSpPr>
        <p:spPr/>
        <p:txBody>
          <a:bodyPr/>
          <a:lstStyle/>
          <a:p>
            <a:r>
              <a:rPr lang="en-US" dirty="0"/>
              <a:t>Functionalities 1: ADD NEW</a:t>
            </a:r>
          </a:p>
        </p:txBody>
      </p:sp>
      <p:sp>
        <p:nvSpPr>
          <p:cNvPr id="3" name="Content Placeholder 2">
            <a:extLst>
              <a:ext uri="{FF2B5EF4-FFF2-40B4-BE49-F238E27FC236}">
                <a16:creationId xmlns:a16="http://schemas.microsoft.com/office/drawing/2014/main" id="{AE42198F-7F31-4764-AFCD-E6E7A3296716}"/>
              </a:ext>
            </a:extLst>
          </p:cNvPr>
          <p:cNvSpPr>
            <a:spLocks noGrp="1"/>
          </p:cNvSpPr>
          <p:nvPr>
            <p:ph idx="1"/>
          </p:nvPr>
        </p:nvSpPr>
        <p:spPr>
          <a:xfrm>
            <a:off x="6460122" y="3147198"/>
            <a:ext cx="3456245" cy="3416300"/>
          </a:xfrm>
        </p:spPr>
        <p:txBody>
          <a:bodyPr/>
          <a:lstStyle/>
          <a:p>
            <a:pPr marL="0" indent="0">
              <a:buNone/>
            </a:pPr>
            <a:r>
              <a:rPr lang="en-GB" dirty="0"/>
              <a:t>will contain :</a:t>
            </a:r>
            <a:endParaRPr lang="en-US" dirty="0"/>
          </a:p>
          <a:p>
            <a:pPr lvl="0"/>
            <a:r>
              <a:rPr lang="en-GB" dirty="0"/>
              <a:t>Tittle</a:t>
            </a:r>
            <a:endParaRPr lang="en-US" dirty="0"/>
          </a:p>
          <a:p>
            <a:pPr lvl="0"/>
            <a:r>
              <a:rPr lang="en-GB" dirty="0"/>
              <a:t>Amount</a:t>
            </a:r>
            <a:endParaRPr lang="en-US" dirty="0"/>
          </a:p>
          <a:p>
            <a:pPr lvl="0"/>
            <a:r>
              <a:rPr lang="en-GB" dirty="0"/>
              <a:t>Type</a:t>
            </a:r>
            <a:endParaRPr lang="en-US" dirty="0"/>
          </a:p>
          <a:p>
            <a:pPr lvl="0"/>
            <a:r>
              <a:rPr lang="en-GB" dirty="0"/>
              <a:t>Date</a:t>
            </a:r>
            <a:endParaRPr lang="en-US" dirty="0"/>
          </a:p>
          <a:p>
            <a:pPr lvl="0"/>
            <a:r>
              <a:rPr lang="en-GB" dirty="0"/>
              <a:t>Notes</a:t>
            </a:r>
            <a:endParaRPr lang="en-US" dirty="0"/>
          </a:p>
          <a:p>
            <a:pPr marL="0" indent="0">
              <a:buNone/>
            </a:pPr>
            <a:endParaRPr lang="en-US" dirty="0"/>
          </a:p>
        </p:txBody>
      </p:sp>
      <p:pic>
        <p:nvPicPr>
          <p:cNvPr id="4" name="Picture 3">
            <a:extLst>
              <a:ext uri="{FF2B5EF4-FFF2-40B4-BE49-F238E27FC236}">
                <a16:creationId xmlns:a16="http://schemas.microsoft.com/office/drawing/2014/main" id="{2F42C3BC-DC4E-4B0B-AA96-E72624DC7128}"/>
              </a:ext>
            </a:extLst>
          </p:cNvPr>
          <p:cNvPicPr>
            <a:picLocks noChangeAspect="1"/>
          </p:cNvPicPr>
          <p:nvPr/>
        </p:nvPicPr>
        <p:blipFill>
          <a:blip r:embed="rId2" cstate="print"/>
          <a:stretch>
            <a:fillRect/>
          </a:stretch>
        </p:blipFill>
        <p:spPr>
          <a:xfrm>
            <a:off x="2211387" y="2552926"/>
            <a:ext cx="2722774" cy="4214877"/>
          </a:xfrm>
          <a:prstGeom prst="rect">
            <a:avLst/>
          </a:prstGeom>
        </p:spPr>
      </p:pic>
      <p:sp>
        <p:nvSpPr>
          <p:cNvPr id="5" name="TextBox 4">
            <a:extLst>
              <a:ext uri="{FF2B5EF4-FFF2-40B4-BE49-F238E27FC236}">
                <a16:creationId xmlns:a16="http://schemas.microsoft.com/office/drawing/2014/main" id="{3E5951E6-1954-4AA4-81B3-0CD478425832}"/>
              </a:ext>
            </a:extLst>
          </p:cNvPr>
          <p:cNvSpPr txBox="1"/>
          <p:nvPr/>
        </p:nvSpPr>
        <p:spPr>
          <a:xfrm>
            <a:off x="11343861" y="6347791"/>
            <a:ext cx="441146" cy="369332"/>
          </a:xfrm>
          <a:prstGeom prst="rect">
            <a:avLst/>
          </a:prstGeom>
          <a:noFill/>
        </p:spPr>
        <p:txBody>
          <a:bodyPr wrap="none" rtlCol="0">
            <a:spAutoFit/>
          </a:bodyPr>
          <a:lstStyle/>
          <a:p>
            <a:r>
              <a:rPr lang="id-ID" dirty="0"/>
              <a:t>11</a:t>
            </a:r>
          </a:p>
        </p:txBody>
      </p:sp>
    </p:spTree>
    <p:extLst>
      <p:ext uri="{BB962C8B-B14F-4D97-AF65-F5344CB8AC3E}">
        <p14:creationId xmlns:p14="http://schemas.microsoft.com/office/powerpoint/2010/main" val="333489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62D8-5FF2-4BA1-BF3A-C77602A4DDDD}"/>
              </a:ext>
            </a:extLst>
          </p:cNvPr>
          <p:cNvSpPr>
            <a:spLocks noGrp="1"/>
          </p:cNvSpPr>
          <p:nvPr>
            <p:ph type="title"/>
          </p:nvPr>
        </p:nvSpPr>
        <p:spPr/>
        <p:txBody>
          <a:bodyPr/>
          <a:lstStyle/>
          <a:p>
            <a:r>
              <a:rPr lang="en-US" dirty="0"/>
              <a:t>Functionalities 2: Today’s Transaction</a:t>
            </a:r>
          </a:p>
        </p:txBody>
      </p:sp>
      <p:pic>
        <p:nvPicPr>
          <p:cNvPr id="4" name="Picture 3">
            <a:extLst>
              <a:ext uri="{FF2B5EF4-FFF2-40B4-BE49-F238E27FC236}">
                <a16:creationId xmlns:a16="http://schemas.microsoft.com/office/drawing/2014/main" id="{A5DDDA2C-9661-4583-90CE-C0328AD18611}"/>
              </a:ext>
            </a:extLst>
          </p:cNvPr>
          <p:cNvPicPr>
            <a:picLocks noChangeAspect="1"/>
          </p:cNvPicPr>
          <p:nvPr/>
        </p:nvPicPr>
        <p:blipFill>
          <a:blip r:embed="rId2" cstate="print"/>
          <a:stretch>
            <a:fillRect/>
          </a:stretch>
        </p:blipFill>
        <p:spPr>
          <a:xfrm>
            <a:off x="650261" y="2400921"/>
            <a:ext cx="2274005" cy="3706689"/>
          </a:xfrm>
          <a:prstGeom prst="rect">
            <a:avLst/>
          </a:prstGeom>
        </p:spPr>
      </p:pic>
      <p:pic>
        <p:nvPicPr>
          <p:cNvPr id="5" name="Picture 4">
            <a:extLst>
              <a:ext uri="{FF2B5EF4-FFF2-40B4-BE49-F238E27FC236}">
                <a16:creationId xmlns:a16="http://schemas.microsoft.com/office/drawing/2014/main" id="{49707FF8-FFC7-42F5-81F1-5753F7EA4CF4}"/>
              </a:ext>
            </a:extLst>
          </p:cNvPr>
          <p:cNvPicPr>
            <a:picLocks noChangeAspect="1"/>
          </p:cNvPicPr>
          <p:nvPr/>
        </p:nvPicPr>
        <p:blipFill>
          <a:blip r:embed="rId3" cstate="print"/>
          <a:stretch>
            <a:fillRect/>
          </a:stretch>
        </p:blipFill>
        <p:spPr>
          <a:xfrm>
            <a:off x="9316506" y="2400921"/>
            <a:ext cx="2225233" cy="3694496"/>
          </a:xfrm>
          <a:prstGeom prst="rect">
            <a:avLst/>
          </a:prstGeom>
        </p:spPr>
      </p:pic>
      <p:sp>
        <p:nvSpPr>
          <p:cNvPr id="6" name="Rectangle 5">
            <a:extLst>
              <a:ext uri="{FF2B5EF4-FFF2-40B4-BE49-F238E27FC236}">
                <a16:creationId xmlns:a16="http://schemas.microsoft.com/office/drawing/2014/main" id="{8FA5F986-A408-4FF4-8B6B-577D6E51CF9A}"/>
              </a:ext>
            </a:extLst>
          </p:cNvPr>
          <p:cNvSpPr/>
          <p:nvPr/>
        </p:nvSpPr>
        <p:spPr>
          <a:xfrm>
            <a:off x="3072386" y="2867962"/>
            <a:ext cx="6096000" cy="2308324"/>
          </a:xfrm>
          <a:prstGeom prst="rect">
            <a:avLst/>
          </a:prstGeom>
        </p:spPr>
        <p:txBody>
          <a:bodyPr>
            <a:spAutoFit/>
          </a:bodyPr>
          <a:lstStyle/>
          <a:p>
            <a:r>
              <a:rPr lang="en-GB" dirty="0"/>
              <a:t>This function enables user to view Today’s Transaction and add transaction. The information will contain :</a:t>
            </a:r>
          </a:p>
          <a:p>
            <a:r>
              <a:rPr lang="en-GB" dirty="0"/>
              <a:t>1.	Type </a:t>
            </a:r>
          </a:p>
          <a:p>
            <a:r>
              <a:rPr lang="en-GB" dirty="0"/>
              <a:t>2.	Amount </a:t>
            </a:r>
          </a:p>
          <a:p>
            <a:r>
              <a:rPr lang="en-GB" dirty="0"/>
              <a:t>3.	Note</a:t>
            </a:r>
          </a:p>
          <a:p>
            <a:r>
              <a:rPr lang="en-GB" dirty="0"/>
              <a:t>4.	Date</a:t>
            </a:r>
          </a:p>
          <a:p>
            <a:r>
              <a:rPr lang="en-GB" dirty="0"/>
              <a:t>5.	Income/expenditure</a:t>
            </a:r>
          </a:p>
        </p:txBody>
      </p:sp>
      <p:sp>
        <p:nvSpPr>
          <p:cNvPr id="7" name="TextBox 6">
            <a:extLst>
              <a:ext uri="{FF2B5EF4-FFF2-40B4-BE49-F238E27FC236}">
                <a16:creationId xmlns:a16="http://schemas.microsoft.com/office/drawing/2014/main" id="{910C96E8-A870-4007-A44C-3B275F4705EE}"/>
              </a:ext>
            </a:extLst>
          </p:cNvPr>
          <p:cNvSpPr txBox="1"/>
          <p:nvPr/>
        </p:nvSpPr>
        <p:spPr>
          <a:xfrm>
            <a:off x="11343861" y="6347791"/>
            <a:ext cx="441146" cy="369332"/>
          </a:xfrm>
          <a:prstGeom prst="rect">
            <a:avLst/>
          </a:prstGeom>
          <a:noFill/>
        </p:spPr>
        <p:txBody>
          <a:bodyPr wrap="none" rtlCol="0">
            <a:spAutoFit/>
          </a:bodyPr>
          <a:lstStyle/>
          <a:p>
            <a:r>
              <a:rPr lang="id-ID" dirty="0"/>
              <a:t>12</a:t>
            </a:r>
          </a:p>
        </p:txBody>
      </p:sp>
    </p:spTree>
    <p:extLst>
      <p:ext uri="{BB962C8B-B14F-4D97-AF65-F5344CB8AC3E}">
        <p14:creationId xmlns:p14="http://schemas.microsoft.com/office/powerpoint/2010/main" val="320637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57AE-2BDD-4FDC-B83A-81A230EB8EB8}"/>
              </a:ext>
            </a:extLst>
          </p:cNvPr>
          <p:cNvSpPr>
            <a:spLocks noGrp="1"/>
          </p:cNvSpPr>
          <p:nvPr>
            <p:ph type="title"/>
          </p:nvPr>
        </p:nvSpPr>
        <p:spPr/>
        <p:txBody>
          <a:bodyPr/>
          <a:lstStyle/>
          <a:p>
            <a:r>
              <a:rPr lang="en-US" dirty="0"/>
              <a:t>Functionalities 3: Transaction Report</a:t>
            </a:r>
          </a:p>
        </p:txBody>
      </p:sp>
      <p:pic>
        <p:nvPicPr>
          <p:cNvPr id="4" name="Content Placeholder 3">
            <a:extLst>
              <a:ext uri="{FF2B5EF4-FFF2-40B4-BE49-F238E27FC236}">
                <a16:creationId xmlns:a16="http://schemas.microsoft.com/office/drawing/2014/main" id="{0E1F00CB-6782-49BC-81F0-8BFB6D9EF00B}"/>
              </a:ext>
            </a:extLst>
          </p:cNvPr>
          <p:cNvPicPr>
            <a:picLocks noGrp="1" noChangeAspect="1"/>
          </p:cNvPicPr>
          <p:nvPr>
            <p:ph idx="1"/>
          </p:nvPr>
        </p:nvPicPr>
        <p:blipFill>
          <a:blip r:embed="rId2" cstate="print"/>
          <a:stretch>
            <a:fillRect/>
          </a:stretch>
        </p:blipFill>
        <p:spPr>
          <a:xfrm>
            <a:off x="833467" y="2468032"/>
            <a:ext cx="2206295" cy="3952384"/>
          </a:xfrm>
          <a:prstGeom prst="rect">
            <a:avLst/>
          </a:prstGeom>
        </p:spPr>
      </p:pic>
      <p:pic>
        <p:nvPicPr>
          <p:cNvPr id="5" name="Picture 4">
            <a:extLst>
              <a:ext uri="{FF2B5EF4-FFF2-40B4-BE49-F238E27FC236}">
                <a16:creationId xmlns:a16="http://schemas.microsoft.com/office/drawing/2014/main" id="{54EDE9FA-10A0-4405-B40E-D0F6444E964F}"/>
              </a:ext>
            </a:extLst>
          </p:cNvPr>
          <p:cNvPicPr>
            <a:picLocks noChangeAspect="1"/>
          </p:cNvPicPr>
          <p:nvPr/>
        </p:nvPicPr>
        <p:blipFill>
          <a:blip r:embed="rId3" cstate="print"/>
          <a:stretch>
            <a:fillRect/>
          </a:stretch>
        </p:blipFill>
        <p:spPr>
          <a:xfrm>
            <a:off x="3576451" y="2468033"/>
            <a:ext cx="2254623" cy="3952383"/>
          </a:xfrm>
          <a:prstGeom prst="rect">
            <a:avLst/>
          </a:prstGeom>
        </p:spPr>
      </p:pic>
      <p:sp>
        <p:nvSpPr>
          <p:cNvPr id="6" name="Rectangle 5">
            <a:extLst>
              <a:ext uri="{FF2B5EF4-FFF2-40B4-BE49-F238E27FC236}">
                <a16:creationId xmlns:a16="http://schemas.microsoft.com/office/drawing/2014/main" id="{71DEA424-8C36-4931-AA3E-5025B3DB43D8}"/>
              </a:ext>
            </a:extLst>
          </p:cNvPr>
          <p:cNvSpPr/>
          <p:nvPr/>
        </p:nvSpPr>
        <p:spPr>
          <a:xfrm>
            <a:off x="6096000" y="3429000"/>
            <a:ext cx="6096000" cy="923330"/>
          </a:xfrm>
          <a:prstGeom prst="rect">
            <a:avLst/>
          </a:prstGeom>
        </p:spPr>
        <p:txBody>
          <a:bodyPr>
            <a:spAutoFit/>
          </a:bodyPr>
          <a:lstStyle/>
          <a:p>
            <a:r>
              <a:rPr lang="en-GB" dirty="0"/>
              <a:t>The return results will show transaction by date on search query. All transaction that contain search query will be shown in the screen. </a:t>
            </a:r>
            <a:endParaRPr lang="en-US" dirty="0"/>
          </a:p>
        </p:txBody>
      </p:sp>
      <p:sp>
        <p:nvSpPr>
          <p:cNvPr id="7" name="TextBox 6">
            <a:extLst>
              <a:ext uri="{FF2B5EF4-FFF2-40B4-BE49-F238E27FC236}">
                <a16:creationId xmlns:a16="http://schemas.microsoft.com/office/drawing/2014/main" id="{4A85D1F9-7C94-4D6B-B9CC-0CB1C4A4D14D}"/>
              </a:ext>
            </a:extLst>
          </p:cNvPr>
          <p:cNvSpPr txBox="1"/>
          <p:nvPr/>
        </p:nvSpPr>
        <p:spPr>
          <a:xfrm>
            <a:off x="11343861" y="6347791"/>
            <a:ext cx="441146" cy="369332"/>
          </a:xfrm>
          <a:prstGeom prst="rect">
            <a:avLst/>
          </a:prstGeom>
          <a:noFill/>
        </p:spPr>
        <p:txBody>
          <a:bodyPr wrap="none" rtlCol="0">
            <a:spAutoFit/>
          </a:bodyPr>
          <a:lstStyle/>
          <a:p>
            <a:r>
              <a:rPr lang="id-ID" dirty="0"/>
              <a:t>13</a:t>
            </a:r>
          </a:p>
        </p:txBody>
      </p:sp>
    </p:spTree>
    <p:extLst>
      <p:ext uri="{BB962C8B-B14F-4D97-AF65-F5344CB8AC3E}">
        <p14:creationId xmlns:p14="http://schemas.microsoft.com/office/powerpoint/2010/main" val="2133651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E094-2E49-49A9-8993-05DF06194D88}"/>
              </a:ext>
            </a:extLst>
          </p:cNvPr>
          <p:cNvSpPr>
            <a:spLocks noGrp="1"/>
          </p:cNvSpPr>
          <p:nvPr>
            <p:ph type="title"/>
          </p:nvPr>
        </p:nvSpPr>
        <p:spPr/>
        <p:txBody>
          <a:bodyPr/>
          <a:lstStyle/>
          <a:p>
            <a:r>
              <a:rPr lang="en-US" dirty="0"/>
              <a:t>Functionalities 4: Transaction History</a:t>
            </a:r>
          </a:p>
        </p:txBody>
      </p:sp>
      <p:pic>
        <p:nvPicPr>
          <p:cNvPr id="4" name="Picture 3">
            <a:extLst>
              <a:ext uri="{FF2B5EF4-FFF2-40B4-BE49-F238E27FC236}">
                <a16:creationId xmlns:a16="http://schemas.microsoft.com/office/drawing/2014/main" id="{E93F5FF2-D70C-4744-81CE-D2266B027D36}"/>
              </a:ext>
            </a:extLst>
          </p:cNvPr>
          <p:cNvPicPr>
            <a:picLocks noChangeAspect="1"/>
          </p:cNvPicPr>
          <p:nvPr/>
        </p:nvPicPr>
        <p:blipFill>
          <a:blip r:embed="rId2" cstate="print"/>
          <a:stretch>
            <a:fillRect/>
          </a:stretch>
        </p:blipFill>
        <p:spPr>
          <a:xfrm>
            <a:off x="1691800" y="2546255"/>
            <a:ext cx="2262361" cy="4025059"/>
          </a:xfrm>
          <a:prstGeom prst="rect">
            <a:avLst/>
          </a:prstGeom>
        </p:spPr>
      </p:pic>
      <p:sp>
        <p:nvSpPr>
          <p:cNvPr id="5" name="Rectangle 4">
            <a:extLst>
              <a:ext uri="{FF2B5EF4-FFF2-40B4-BE49-F238E27FC236}">
                <a16:creationId xmlns:a16="http://schemas.microsoft.com/office/drawing/2014/main" id="{9AA889C4-DF56-43B3-9697-68AF623311B1}"/>
              </a:ext>
            </a:extLst>
          </p:cNvPr>
          <p:cNvSpPr/>
          <p:nvPr/>
        </p:nvSpPr>
        <p:spPr>
          <a:xfrm>
            <a:off x="4802660" y="3429000"/>
            <a:ext cx="6096000" cy="1477328"/>
          </a:xfrm>
          <a:prstGeom prst="rect">
            <a:avLst/>
          </a:prstGeom>
        </p:spPr>
        <p:txBody>
          <a:bodyPr>
            <a:spAutoFit/>
          </a:bodyPr>
          <a:lstStyle/>
          <a:p>
            <a:r>
              <a:rPr lang="en-GB" dirty="0"/>
              <a:t>Transaction History are list of transaction after submit at add new. This feature allows the user to view the last transaction that has been made and can be known various information such as amount, type, note, date and title.</a:t>
            </a:r>
            <a:endParaRPr lang="en-US" dirty="0"/>
          </a:p>
        </p:txBody>
      </p:sp>
      <p:sp>
        <p:nvSpPr>
          <p:cNvPr id="6" name="TextBox 5">
            <a:extLst>
              <a:ext uri="{FF2B5EF4-FFF2-40B4-BE49-F238E27FC236}">
                <a16:creationId xmlns:a16="http://schemas.microsoft.com/office/drawing/2014/main" id="{BFBABD99-6A9A-4972-A2C0-540E0D214905}"/>
              </a:ext>
            </a:extLst>
          </p:cNvPr>
          <p:cNvSpPr txBox="1"/>
          <p:nvPr/>
        </p:nvSpPr>
        <p:spPr>
          <a:xfrm>
            <a:off x="11343861" y="6347791"/>
            <a:ext cx="441146" cy="369332"/>
          </a:xfrm>
          <a:prstGeom prst="rect">
            <a:avLst/>
          </a:prstGeom>
          <a:noFill/>
        </p:spPr>
        <p:txBody>
          <a:bodyPr wrap="none" rtlCol="0">
            <a:spAutoFit/>
          </a:bodyPr>
          <a:lstStyle/>
          <a:p>
            <a:r>
              <a:rPr lang="id-ID" dirty="0"/>
              <a:t>14</a:t>
            </a:r>
          </a:p>
        </p:txBody>
      </p:sp>
    </p:spTree>
    <p:extLst>
      <p:ext uri="{BB962C8B-B14F-4D97-AF65-F5344CB8AC3E}">
        <p14:creationId xmlns:p14="http://schemas.microsoft.com/office/powerpoint/2010/main" val="2274243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9CB0-3739-4F32-8E4B-6FDFAE834FB4}"/>
              </a:ext>
            </a:extLst>
          </p:cNvPr>
          <p:cNvSpPr>
            <a:spLocks noGrp="1"/>
          </p:cNvSpPr>
          <p:nvPr>
            <p:ph type="title"/>
          </p:nvPr>
        </p:nvSpPr>
        <p:spPr/>
        <p:txBody>
          <a:bodyPr/>
          <a:lstStyle/>
          <a:p>
            <a:r>
              <a:rPr lang="en-US" dirty="0"/>
              <a:t>Functionalities 5: Edit</a:t>
            </a:r>
          </a:p>
        </p:txBody>
      </p:sp>
      <p:pic>
        <p:nvPicPr>
          <p:cNvPr id="4" name="Picture 3">
            <a:extLst>
              <a:ext uri="{FF2B5EF4-FFF2-40B4-BE49-F238E27FC236}">
                <a16:creationId xmlns:a16="http://schemas.microsoft.com/office/drawing/2014/main" id="{9CDB6E6D-3CD4-441A-9907-8EE19E50901C}"/>
              </a:ext>
            </a:extLst>
          </p:cNvPr>
          <p:cNvPicPr>
            <a:picLocks noChangeAspect="1"/>
          </p:cNvPicPr>
          <p:nvPr/>
        </p:nvPicPr>
        <p:blipFill>
          <a:blip r:embed="rId2" cstate="print"/>
          <a:stretch>
            <a:fillRect/>
          </a:stretch>
        </p:blipFill>
        <p:spPr>
          <a:xfrm>
            <a:off x="731349" y="2273643"/>
            <a:ext cx="2341380" cy="4169483"/>
          </a:xfrm>
          <a:prstGeom prst="rect">
            <a:avLst/>
          </a:prstGeom>
        </p:spPr>
      </p:pic>
      <p:sp>
        <p:nvSpPr>
          <p:cNvPr id="6" name="Rectangle 5">
            <a:extLst>
              <a:ext uri="{FF2B5EF4-FFF2-40B4-BE49-F238E27FC236}">
                <a16:creationId xmlns:a16="http://schemas.microsoft.com/office/drawing/2014/main" id="{2AA72980-774E-4B97-BEF8-1A1BFE6608BA}"/>
              </a:ext>
            </a:extLst>
          </p:cNvPr>
          <p:cNvSpPr/>
          <p:nvPr/>
        </p:nvSpPr>
        <p:spPr>
          <a:xfrm>
            <a:off x="4188542" y="3576935"/>
            <a:ext cx="6096000" cy="923330"/>
          </a:xfrm>
          <a:prstGeom prst="rect">
            <a:avLst/>
          </a:prstGeom>
        </p:spPr>
        <p:txBody>
          <a:bodyPr>
            <a:spAutoFit/>
          </a:bodyPr>
          <a:lstStyle/>
          <a:p>
            <a:r>
              <a:rPr lang="en-GB" dirty="0"/>
              <a:t>Screenshot shows all the functionalities of edit. Different from add new, edit only change if user want to change transaction information. </a:t>
            </a:r>
            <a:endParaRPr lang="en-US" dirty="0"/>
          </a:p>
        </p:txBody>
      </p:sp>
      <p:sp>
        <p:nvSpPr>
          <p:cNvPr id="5" name="TextBox 4">
            <a:extLst>
              <a:ext uri="{FF2B5EF4-FFF2-40B4-BE49-F238E27FC236}">
                <a16:creationId xmlns:a16="http://schemas.microsoft.com/office/drawing/2014/main" id="{8C86129B-9D86-4DF1-8C0A-85F96F46541F}"/>
              </a:ext>
            </a:extLst>
          </p:cNvPr>
          <p:cNvSpPr txBox="1"/>
          <p:nvPr/>
        </p:nvSpPr>
        <p:spPr>
          <a:xfrm>
            <a:off x="11343861" y="6347791"/>
            <a:ext cx="441146" cy="369332"/>
          </a:xfrm>
          <a:prstGeom prst="rect">
            <a:avLst/>
          </a:prstGeom>
          <a:noFill/>
        </p:spPr>
        <p:txBody>
          <a:bodyPr wrap="none" rtlCol="0">
            <a:spAutoFit/>
          </a:bodyPr>
          <a:lstStyle/>
          <a:p>
            <a:r>
              <a:rPr lang="id-ID" dirty="0"/>
              <a:t>15</a:t>
            </a:r>
          </a:p>
        </p:txBody>
      </p:sp>
    </p:spTree>
    <p:extLst>
      <p:ext uri="{BB962C8B-B14F-4D97-AF65-F5344CB8AC3E}">
        <p14:creationId xmlns:p14="http://schemas.microsoft.com/office/powerpoint/2010/main" val="4795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9CB0-3739-4F32-8E4B-6FDFAE834FB4}"/>
              </a:ext>
            </a:extLst>
          </p:cNvPr>
          <p:cNvSpPr>
            <a:spLocks noGrp="1"/>
          </p:cNvSpPr>
          <p:nvPr>
            <p:ph type="title"/>
          </p:nvPr>
        </p:nvSpPr>
        <p:spPr/>
        <p:txBody>
          <a:bodyPr/>
          <a:lstStyle/>
          <a:p>
            <a:r>
              <a:rPr lang="en-US" dirty="0"/>
              <a:t>Functionalities 5: </a:t>
            </a:r>
            <a:r>
              <a:rPr lang="id-ID" dirty="0"/>
              <a:t>Graph</a:t>
            </a:r>
            <a:endParaRPr lang="en-US" dirty="0"/>
          </a:p>
        </p:txBody>
      </p:sp>
      <p:sp>
        <p:nvSpPr>
          <p:cNvPr id="6" name="Rectangle 5">
            <a:extLst>
              <a:ext uri="{FF2B5EF4-FFF2-40B4-BE49-F238E27FC236}">
                <a16:creationId xmlns:a16="http://schemas.microsoft.com/office/drawing/2014/main" id="{2AA72980-774E-4B97-BEF8-1A1BFE6608BA}"/>
              </a:ext>
            </a:extLst>
          </p:cNvPr>
          <p:cNvSpPr/>
          <p:nvPr/>
        </p:nvSpPr>
        <p:spPr>
          <a:xfrm>
            <a:off x="4188542" y="3576935"/>
            <a:ext cx="6096000" cy="646331"/>
          </a:xfrm>
          <a:prstGeom prst="rect">
            <a:avLst/>
          </a:prstGeom>
        </p:spPr>
        <p:txBody>
          <a:bodyPr>
            <a:spAutoFit/>
          </a:bodyPr>
          <a:lstStyle/>
          <a:p>
            <a:r>
              <a:rPr lang="en-GB" dirty="0"/>
              <a:t>Screenshot shows all the functionalities of </a:t>
            </a:r>
            <a:r>
              <a:rPr lang="id-ID" dirty="0"/>
              <a:t>Graph</a:t>
            </a:r>
            <a:r>
              <a:rPr lang="en-GB" dirty="0"/>
              <a:t>.</a:t>
            </a:r>
            <a:r>
              <a:rPr lang="id-ID" dirty="0"/>
              <a:t>Show monthly Transaction of our apps </a:t>
            </a:r>
            <a:r>
              <a:rPr lang="en-GB" dirty="0"/>
              <a:t>. </a:t>
            </a:r>
            <a:endParaRPr lang="en-US" dirty="0"/>
          </a:p>
        </p:txBody>
      </p:sp>
      <p:pic>
        <p:nvPicPr>
          <p:cNvPr id="5" name="Picture 4">
            <a:extLst>
              <a:ext uri="{FF2B5EF4-FFF2-40B4-BE49-F238E27FC236}">
                <a16:creationId xmlns:a16="http://schemas.microsoft.com/office/drawing/2014/main" id="{513A2CE4-29BF-40B9-B2C6-05E6206F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23" y="2358767"/>
            <a:ext cx="2531807" cy="4499233"/>
          </a:xfrm>
          <a:prstGeom prst="rect">
            <a:avLst/>
          </a:prstGeom>
        </p:spPr>
      </p:pic>
      <p:sp>
        <p:nvSpPr>
          <p:cNvPr id="7" name="TextBox 6">
            <a:extLst>
              <a:ext uri="{FF2B5EF4-FFF2-40B4-BE49-F238E27FC236}">
                <a16:creationId xmlns:a16="http://schemas.microsoft.com/office/drawing/2014/main" id="{3004A2AD-9574-4DA3-9756-354C9360C4DD}"/>
              </a:ext>
            </a:extLst>
          </p:cNvPr>
          <p:cNvSpPr txBox="1"/>
          <p:nvPr/>
        </p:nvSpPr>
        <p:spPr>
          <a:xfrm>
            <a:off x="11343861" y="6347791"/>
            <a:ext cx="441146" cy="369332"/>
          </a:xfrm>
          <a:prstGeom prst="rect">
            <a:avLst/>
          </a:prstGeom>
          <a:noFill/>
        </p:spPr>
        <p:txBody>
          <a:bodyPr wrap="none" rtlCol="0">
            <a:spAutoFit/>
          </a:bodyPr>
          <a:lstStyle/>
          <a:p>
            <a:r>
              <a:rPr lang="id-ID" dirty="0"/>
              <a:t>16</a:t>
            </a:r>
          </a:p>
        </p:txBody>
      </p:sp>
      <p:sp>
        <p:nvSpPr>
          <p:cNvPr id="3" name="TextBox 2">
            <a:extLst>
              <a:ext uri="{FF2B5EF4-FFF2-40B4-BE49-F238E27FC236}">
                <a16:creationId xmlns:a16="http://schemas.microsoft.com/office/drawing/2014/main" id="{74AFC849-5D2B-4DF9-8A3F-517700819F7C}"/>
              </a:ext>
            </a:extLst>
          </p:cNvPr>
          <p:cNvSpPr txBox="1"/>
          <p:nvPr/>
        </p:nvSpPr>
        <p:spPr>
          <a:xfrm>
            <a:off x="4188542" y="3281065"/>
            <a:ext cx="604653" cy="369332"/>
          </a:xfrm>
          <a:prstGeom prst="rect">
            <a:avLst/>
          </a:prstGeom>
          <a:noFill/>
        </p:spPr>
        <p:txBody>
          <a:bodyPr wrap="none" rtlCol="0">
            <a:spAutoFit/>
          </a:bodyPr>
          <a:lstStyle/>
          <a:p>
            <a:r>
              <a:rPr lang="id-ID" dirty="0">
                <a:hlinkClick r:id="rId3" action="ppaction://hlinksldjump"/>
              </a:rPr>
              <a:t>[13]</a:t>
            </a:r>
            <a:endParaRPr lang="id-ID" dirty="0"/>
          </a:p>
        </p:txBody>
      </p:sp>
    </p:spTree>
    <p:extLst>
      <p:ext uri="{BB962C8B-B14F-4D97-AF65-F5344CB8AC3E}">
        <p14:creationId xmlns:p14="http://schemas.microsoft.com/office/powerpoint/2010/main" val="198787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C57B-5CEC-4563-BF60-B8103D20DE59}"/>
              </a:ext>
            </a:extLst>
          </p:cNvPr>
          <p:cNvSpPr>
            <a:spLocks noGrp="1"/>
          </p:cNvSpPr>
          <p:nvPr>
            <p:ph type="title"/>
          </p:nvPr>
        </p:nvSpPr>
        <p:spPr/>
        <p:txBody>
          <a:bodyPr/>
          <a:lstStyle/>
          <a:p>
            <a:r>
              <a:rPr lang="id-ID" b="1" dirty="0"/>
              <a:t>Project Structure</a:t>
            </a:r>
            <a:endParaRPr lang="id-ID" dirty="0"/>
          </a:p>
        </p:txBody>
      </p:sp>
      <p:sp>
        <p:nvSpPr>
          <p:cNvPr id="3" name="Content Placeholder 2">
            <a:extLst>
              <a:ext uri="{FF2B5EF4-FFF2-40B4-BE49-F238E27FC236}">
                <a16:creationId xmlns:a16="http://schemas.microsoft.com/office/drawing/2014/main" id="{4D538341-45C9-4738-9F36-95DA1E439768}"/>
              </a:ext>
            </a:extLst>
          </p:cNvPr>
          <p:cNvSpPr>
            <a:spLocks noGrp="1"/>
          </p:cNvSpPr>
          <p:nvPr>
            <p:ph idx="1"/>
          </p:nvPr>
        </p:nvSpPr>
        <p:spPr/>
        <p:txBody>
          <a:bodyPr>
            <a:normAutofit fontScale="92500" lnSpcReduction="20000"/>
          </a:bodyPr>
          <a:lstStyle/>
          <a:p>
            <a:pPr lvl="0"/>
            <a:r>
              <a:rPr lang="en-US" dirty="0"/>
              <a:t>[doc]</a:t>
            </a:r>
            <a:r>
              <a:rPr lang="id-ID" dirty="0"/>
              <a:t> -d</a:t>
            </a:r>
            <a:r>
              <a:rPr lang="en-US" dirty="0" err="1"/>
              <a:t>ocumentation</a:t>
            </a:r>
            <a:endParaRPr lang="id-ID" dirty="0"/>
          </a:p>
          <a:p>
            <a:pPr lvl="0"/>
            <a:r>
              <a:rPr lang="en-US" dirty="0"/>
              <a:t>[</a:t>
            </a:r>
            <a:r>
              <a:rPr lang="en-US" dirty="0" err="1"/>
              <a:t>gradle</a:t>
            </a:r>
            <a:r>
              <a:rPr lang="en-US" dirty="0"/>
              <a:t>]</a:t>
            </a:r>
            <a:endParaRPr lang="id-ID" dirty="0"/>
          </a:p>
          <a:p>
            <a:pPr lvl="0"/>
            <a:r>
              <a:rPr lang="id-ID" dirty="0"/>
              <a:t>[gradle]/</a:t>
            </a:r>
            <a:r>
              <a:rPr lang="en-US" dirty="0"/>
              <a:t>[wrapper]</a:t>
            </a:r>
            <a:r>
              <a:rPr lang="id-ID" dirty="0"/>
              <a:t>- </a:t>
            </a:r>
            <a:r>
              <a:rPr lang="en-US" dirty="0"/>
              <a:t>Gradle Wrapper</a:t>
            </a:r>
            <a:endParaRPr lang="id-ID" dirty="0"/>
          </a:p>
          <a:p>
            <a:pPr lvl="0"/>
            <a:r>
              <a:rPr lang="id-ID" dirty="0"/>
              <a:t>[Apps]-main module</a:t>
            </a:r>
          </a:p>
          <a:p>
            <a:pPr lvl="0"/>
            <a:r>
              <a:rPr lang="id-ID" dirty="0"/>
              <a:t>[Apps] - main module</a:t>
            </a:r>
          </a:p>
          <a:p>
            <a:pPr lvl="0"/>
            <a:r>
              <a:rPr lang="id-ID" dirty="0"/>
              <a:t>[Apps]/[libs] - contains 3rd party libraries (not used)</a:t>
            </a:r>
          </a:p>
          <a:p>
            <a:pPr lvl="0"/>
            <a:r>
              <a:rPr lang="id-ID" dirty="0"/>
              <a:t>[Apps]/[src] - contains source code</a:t>
            </a:r>
          </a:p>
          <a:p>
            <a:pPr lvl="0"/>
            <a:r>
              <a:rPr lang="id-ID" dirty="0"/>
              <a:t>[Apps]/[src]/[main]</a:t>
            </a:r>
          </a:p>
          <a:p>
            <a:pPr lvl="0"/>
            <a:r>
              <a:rPr lang="id-ID" dirty="0"/>
              <a:t>[Apps]/[src]/[main]/[assets] - asset files (prepopulated database, images)</a:t>
            </a:r>
          </a:p>
          <a:p>
            <a:pPr lvl="0"/>
            <a:r>
              <a:rPr lang="id-ID" dirty="0"/>
              <a:t>[Apps]/[src]/[main]/[java] - java sources</a:t>
            </a:r>
          </a:p>
          <a:p>
            <a:endParaRPr lang="id-ID" dirty="0"/>
          </a:p>
        </p:txBody>
      </p:sp>
      <p:sp>
        <p:nvSpPr>
          <p:cNvPr id="4" name="TextBox 3">
            <a:extLst>
              <a:ext uri="{FF2B5EF4-FFF2-40B4-BE49-F238E27FC236}">
                <a16:creationId xmlns:a16="http://schemas.microsoft.com/office/drawing/2014/main" id="{2BBAE3B0-9B37-4286-BBF8-1DECDD13F031}"/>
              </a:ext>
            </a:extLst>
          </p:cNvPr>
          <p:cNvSpPr txBox="1"/>
          <p:nvPr/>
        </p:nvSpPr>
        <p:spPr>
          <a:xfrm>
            <a:off x="11343861" y="6347791"/>
            <a:ext cx="441146" cy="369332"/>
          </a:xfrm>
          <a:prstGeom prst="rect">
            <a:avLst/>
          </a:prstGeom>
          <a:noFill/>
        </p:spPr>
        <p:txBody>
          <a:bodyPr wrap="none" rtlCol="0">
            <a:spAutoFit/>
          </a:bodyPr>
          <a:lstStyle/>
          <a:p>
            <a:r>
              <a:rPr lang="id-ID" dirty="0"/>
              <a:t>17</a:t>
            </a:r>
          </a:p>
        </p:txBody>
      </p:sp>
    </p:spTree>
    <p:extLst>
      <p:ext uri="{BB962C8B-B14F-4D97-AF65-F5344CB8AC3E}">
        <p14:creationId xmlns:p14="http://schemas.microsoft.com/office/powerpoint/2010/main" val="383260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6532-4700-4D5A-ADC6-5B3F1F6A7A4C}"/>
              </a:ext>
            </a:extLst>
          </p:cNvPr>
          <p:cNvSpPr>
            <a:spLocks noGrp="1"/>
          </p:cNvSpPr>
          <p:nvPr>
            <p:ph type="title"/>
          </p:nvPr>
        </p:nvSpPr>
        <p:spPr/>
        <p:txBody>
          <a:bodyPr/>
          <a:lstStyle/>
          <a:p>
            <a:r>
              <a:rPr lang="id-ID" dirty="0"/>
              <a:t>List of Content</a:t>
            </a:r>
          </a:p>
        </p:txBody>
      </p:sp>
      <p:sp>
        <p:nvSpPr>
          <p:cNvPr id="5" name="TextBox 4">
            <a:extLst>
              <a:ext uri="{FF2B5EF4-FFF2-40B4-BE49-F238E27FC236}">
                <a16:creationId xmlns:a16="http://schemas.microsoft.com/office/drawing/2014/main" id="{9FC10D54-3643-4A45-B07D-0E391A648734}"/>
              </a:ext>
            </a:extLst>
          </p:cNvPr>
          <p:cNvSpPr txBox="1"/>
          <p:nvPr/>
        </p:nvSpPr>
        <p:spPr>
          <a:xfrm>
            <a:off x="1020417" y="2551837"/>
            <a:ext cx="9740348" cy="5355312"/>
          </a:xfrm>
          <a:prstGeom prst="rect">
            <a:avLst/>
          </a:prstGeom>
          <a:noFill/>
        </p:spPr>
        <p:txBody>
          <a:bodyPr wrap="square" rtlCol="0">
            <a:spAutoFit/>
          </a:bodyPr>
          <a:lstStyle/>
          <a:p>
            <a:r>
              <a:rPr lang="id-ID" dirty="0"/>
              <a:t>List of Content</a:t>
            </a:r>
          </a:p>
          <a:p>
            <a:pPr marL="342900" indent="-342900">
              <a:buFont typeface="+mj-lt"/>
              <a:buAutoNum type="arabicPeriod"/>
            </a:pPr>
            <a:r>
              <a:rPr lang="id-ID" dirty="0">
                <a:hlinkClick r:id="rId2" action="ppaction://hlinksldjump"/>
              </a:rPr>
              <a:t>Work Plan</a:t>
            </a:r>
            <a:endParaRPr lang="id-ID" dirty="0"/>
          </a:p>
          <a:p>
            <a:pPr marL="342900" indent="-342900">
              <a:buFont typeface="+mj-lt"/>
              <a:buAutoNum type="arabicPeriod"/>
            </a:pPr>
            <a:r>
              <a:rPr lang="id-ID" dirty="0">
                <a:hlinkClick r:id="rId3" action="ppaction://hlinksldjump"/>
              </a:rPr>
              <a:t>Work Division</a:t>
            </a:r>
            <a:endParaRPr lang="id-ID" dirty="0"/>
          </a:p>
          <a:p>
            <a:pPr marL="342900" indent="-342900">
              <a:buFont typeface="+mj-lt"/>
              <a:buAutoNum type="arabicPeriod"/>
            </a:pPr>
            <a:r>
              <a:rPr lang="id-ID" dirty="0">
                <a:hlinkClick r:id="rId4" action="ppaction://hlinksldjump"/>
              </a:rPr>
              <a:t>Score Board</a:t>
            </a:r>
            <a:endParaRPr lang="id-ID" dirty="0"/>
          </a:p>
          <a:p>
            <a:pPr marL="342900" indent="-342900">
              <a:buFont typeface="+mj-lt"/>
              <a:buAutoNum type="arabicPeriod"/>
            </a:pPr>
            <a:r>
              <a:rPr lang="en-US" dirty="0">
                <a:hlinkClick r:id="rId5" action="ppaction://hlinksldjump"/>
              </a:rPr>
              <a:t>B</a:t>
            </a:r>
            <a:r>
              <a:rPr lang="id-ID" dirty="0">
                <a:hlinkClick r:id="rId5" action="ppaction://hlinksldjump"/>
              </a:rPr>
              <a:t>rief</a:t>
            </a:r>
            <a:r>
              <a:rPr lang="en-US" dirty="0">
                <a:hlinkClick r:id="rId5" action="ppaction://hlinksldjump"/>
              </a:rPr>
              <a:t> D</a:t>
            </a:r>
            <a:r>
              <a:rPr lang="id-ID" dirty="0">
                <a:hlinkClick r:id="rId5" action="ppaction://hlinksldjump"/>
              </a:rPr>
              <a:t>escription</a:t>
            </a:r>
            <a:endParaRPr lang="id-ID" dirty="0"/>
          </a:p>
          <a:p>
            <a:pPr marL="342900" indent="-342900">
              <a:buFont typeface="+mj-lt"/>
              <a:buAutoNum type="arabicPeriod"/>
            </a:pPr>
            <a:r>
              <a:rPr lang="id-ID" dirty="0">
                <a:hlinkClick r:id="rId6" action="ppaction://hlinksldjump"/>
              </a:rPr>
              <a:t>Layout</a:t>
            </a:r>
            <a:endParaRPr lang="id-ID" dirty="0"/>
          </a:p>
          <a:p>
            <a:pPr marL="342900" indent="-342900">
              <a:buFont typeface="+mj-lt"/>
              <a:buAutoNum type="arabicPeriod"/>
            </a:pPr>
            <a:r>
              <a:rPr lang="id-ID" dirty="0">
                <a:hlinkClick r:id="rId7" action="ppaction://hlinksldjump"/>
              </a:rPr>
              <a:t>Colour &amp; Font</a:t>
            </a:r>
            <a:endParaRPr lang="id-ID" dirty="0"/>
          </a:p>
          <a:p>
            <a:pPr marL="342900" indent="-342900">
              <a:buFont typeface="+mj-lt"/>
              <a:buAutoNum type="arabicPeriod"/>
            </a:pPr>
            <a:r>
              <a:rPr lang="id-ID" dirty="0">
                <a:hlinkClick r:id="rId8" action="ppaction://hlinksldjump"/>
              </a:rPr>
              <a:t>Icon</a:t>
            </a:r>
            <a:endParaRPr lang="id-ID" dirty="0"/>
          </a:p>
          <a:p>
            <a:pPr marL="342900" indent="-342900">
              <a:buFont typeface="+mj-lt"/>
              <a:buAutoNum type="arabicPeriod"/>
            </a:pPr>
            <a:r>
              <a:rPr lang="id-ID" dirty="0">
                <a:hlinkClick r:id="rId9" action="ppaction://hlinksldjump"/>
              </a:rPr>
              <a:t>Functionalities</a:t>
            </a:r>
            <a:r>
              <a:rPr lang="id-ID" dirty="0"/>
              <a:t> </a:t>
            </a:r>
          </a:p>
          <a:p>
            <a:pPr marL="342900" indent="-342900">
              <a:buFont typeface="+mj-lt"/>
              <a:buAutoNum type="arabicPeriod"/>
            </a:pPr>
            <a:r>
              <a:rPr lang="id-ID" dirty="0">
                <a:hlinkClick r:id="rId10" action="ppaction://hlinksldjump"/>
              </a:rPr>
              <a:t>Project Structure</a:t>
            </a:r>
            <a:endParaRPr lang="id-ID" dirty="0">
              <a:hlinkClick r:id="rId11" action="ppaction://hlinksldjump"/>
            </a:endParaRPr>
          </a:p>
          <a:p>
            <a:pPr marL="342900" indent="-342900">
              <a:buFont typeface="+mj-lt"/>
              <a:buAutoNum type="arabicPeriod"/>
            </a:pPr>
            <a:r>
              <a:rPr lang="id-ID" dirty="0">
                <a:hlinkClick r:id="rId12" action="ppaction://hlinksldjump"/>
              </a:rPr>
              <a:t>Java Packages</a:t>
            </a:r>
            <a:endParaRPr lang="id-ID" dirty="0"/>
          </a:p>
          <a:p>
            <a:pPr marL="342900" indent="-342900">
              <a:buFont typeface="+mj-lt"/>
              <a:buAutoNum type="arabicPeriod"/>
            </a:pPr>
            <a:r>
              <a:rPr lang="id-ID" altLang="id-ID" dirty="0">
                <a:latin typeface="Calibri" panose="020F0502020204030204" pitchFamily="34" charset="0"/>
                <a:ea typeface="Calibri" panose="020F0502020204030204" pitchFamily="34" charset="0"/>
                <a:cs typeface="Times New Roman" panose="02020603050405020304" pitchFamily="18" charset="0"/>
                <a:hlinkClick r:id="rId13" action="ppaction://hlinksldjump"/>
              </a:rPr>
              <a:t>Limitation consideration</a:t>
            </a:r>
            <a:endParaRPr lang="id-ID" dirty="0">
              <a:hlinkClick r:id="rId11" action="ppaction://hlinksldjump"/>
            </a:endParaRPr>
          </a:p>
          <a:p>
            <a:pPr marL="342900" indent="-342900">
              <a:buFont typeface="+mj-lt"/>
              <a:buAutoNum type="arabicPeriod"/>
            </a:pPr>
            <a:r>
              <a:rPr lang="id-ID" dirty="0">
                <a:hlinkClick r:id="rId11" action="ppaction://hlinksldjump"/>
              </a:rPr>
              <a:t>Survei</a:t>
            </a:r>
            <a:endParaRPr lang="id-ID" dirty="0"/>
          </a:p>
          <a:p>
            <a:pPr marL="342900" indent="-342900">
              <a:buFont typeface="+mj-lt"/>
              <a:buAutoNum type="arabicPeriod"/>
            </a:pPr>
            <a:r>
              <a:rPr lang="id-ID" dirty="0">
                <a:hlinkClick r:id="rId14" action="ppaction://hlinksldjump"/>
              </a:rPr>
              <a:t>T-Test</a:t>
            </a:r>
            <a:endParaRPr lang="id-ID" dirty="0"/>
          </a:p>
          <a:p>
            <a:pPr marL="342900" indent="-342900">
              <a:buFont typeface="+mj-lt"/>
              <a:buAutoNum type="arabicPeriod"/>
            </a:pPr>
            <a:r>
              <a:rPr lang="id-ID" dirty="0">
                <a:hlinkClick r:id="rId15" action="ppaction://hlinksldjump"/>
              </a:rPr>
              <a:t>Anova&amp;Tukey</a:t>
            </a:r>
            <a:endParaRPr lang="id-ID" dirty="0"/>
          </a:p>
          <a:p>
            <a:pPr marL="342900" indent="-342900">
              <a:buFont typeface="+mj-lt"/>
              <a:buAutoNum type="arabicPeriod"/>
            </a:pPr>
            <a:r>
              <a:rPr lang="id-ID" dirty="0">
                <a:hlinkClick r:id="rId16" action="ppaction://hlinksldjump"/>
              </a:rPr>
              <a:t>Github</a:t>
            </a:r>
            <a:endParaRPr lang="id-ID" dirty="0"/>
          </a:p>
          <a:p>
            <a:pPr marL="342900" indent="-342900">
              <a:buFont typeface="+mj-lt"/>
              <a:buAutoNum type="arabicPeriod"/>
            </a:pPr>
            <a:endParaRPr lang="en-US" dirty="0"/>
          </a:p>
          <a:p>
            <a:pPr marL="342900" indent="-342900">
              <a:buFont typeface="+mj-lt"/>
              <a:buAutoNum type="arabicPeriod"/>
            </a:pPr>
            <a:endParaRPr lang="id-ID" dirty="0">
              <a:solidFill>
                <a:schemeClr val="tx1">
                  <a:lumMod val="65000"/>
                  <a:lumOff val="35000"/>
                </a:schemeClr>
              </a:solidFill>
            </a:endParaRPr>
          </a:p>
          <a:p>
            <a:pPr marL="342900" indent="-342900">
              <a:buFont typeface="+mj-lt"/>
              <a:buAutoNum type="arabicPeriod"/>
            </a:pPr>
            <a:endParaRPr lang="id-ID" dirty="0">
              <a:solidFill>
                <a:schemeClr val="tx1">
                  <a:lumMod val="65000"/>
                  <a:lumOff val="35000"/>
                </a:schemeClr>
              </a:solidFill>
            </a:endParaRPr>
          </a:p>
        </p:txBody>
      </p:sp>
    </p:spTree>
    <p:extLst>
      <p:ext uri="{BB962C8B-B14F-4D97-AF65-F5344CB8AC3E}">
        <p14:creationId xmlns:p14="http://schemas.microsoft.com/office/powerpoint/2010/main" val="175458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4A61-20DF-4C6D-8C9B-D37CE2C6FCAA}"/>
              </a:ext>
            </a:extLst>
          </p:cNvPr>
          <p:cNvSpPr>
            <a:spLocks noGrp="1"/>
          </p:cNvSpPr>
          <p:nvPr>
            <p:ph type="title"/>
          </p:nvPr>
        </p:nvSpPr>
        <p:spPr/>
        <p:txBody>
          <a:bodyPr/>
          <a:lstStyle/>
          <a:p>
            <a:r>
              <a:rPr lang="id-ID" b="1" dirty="0"/>
              <a:t>Project Structure</a:t>
            </a:r>
            <a:endParaRPr lang="id-ID" dirty="0"/>
          </a:p>
        </p:txBody>
      </p:sp>
      <p:sp>
        <p:nvSpPr>
          <p:cNvPr id="3" name="Content Placeholder 2">
            <a:extLst>
              <a:ext uri="{FF2B5EF4-FFF2-40B4-BE49-F238E27FC236}">
                <a16:creationId xmlns:a16="http://schemas.microsoft.com/office/drawing/2014/main" id="{6EC6662C-914C-483C-92D1-A32588CFF6B0}"/>
              </a:ext>
            </a:extLst>
          </p:cNvPr>
          <p:cNvSpPr>
            <a:spLocks noGrp="1"/>
          </p:cNvSpPr>
          <p:nvPr>
            <p:ph idx="1"/>
          </p:nvPr>
        </p:nvSpPr>
        <p:spPr/>
        <p:txBody>
          <a:bodyPr>
            <a:normAutofit fontScale="92500" lnSpcReduction="20000"/>
          </a:bodyPr>
          <a:lstStyle/>
          <a:p>
            <a:pPr lvl="0"/>
            <a:r>
              <a:rPr lang="id-ID" dirty="0"/>
              <a:t>[Apps]/[src]/[main]/[res] - xml resources, drawables</a:t>
            </a:r>
          </a:p>
          <a:p>
            <a:pPr lvl="0"/>
            <a:r>
              <a:rPr lang="id-ID" dirty="0"/>
              <a:t>[Apps]/[src]/[main]/AndroidManifest.xml - manifest file</a:t>
            </a:r>
          </a:p>
          <a:p>
            <a:pPr lvl="0"/>
            <a:r>
              <a:rPr lang="id-ID" dirty="0"/>
              <a:t>[Apps]/build.gradle - main build script</a:t>
            </a:r>
          </a:p>
          <a:p>
            <a:pPr lvl="0"/>
            <a:r>
              <a:rPr lang="id-ID" dirty="0"/>
              <a:t>.gitignore - Gitignore file</a:t>
            </a:r>
          </a:p>
          <a:p>
            <a:pPr lvl="0"/>
            <a:r>
              <a:rPr lang="id-ID" dirty="0"/>
              <a:t>build.gradle - parent build script</a:t>
            </a:r>
          </a:p>
          <a:p>
            <a:pPr lvl="0"/>
            <a:r>
              <a:rPr lang="en-US" dirty="0" err="1"/>
              <a:t>gradle.properties</a:t>
            </a:r>
            <a:r>
              <a:rPr lang="en-US" dirty="0"/>
              <a:t> - build script properties</a:t>
            </a:r>
            <a:endParaRPr lang="id-ID" dirty="0"/>
          </a:p>
          <a:p>
            <a:pPr lvl="0"/>
            <a:r>
              <a:rPr lang="id-ID" dirty="0"/>
              <a:t>gradlew - Gradle Wrapper (Unix)</a:t>
            </a:r>
          </a:p>
          <a:p>
            <a:pPr lvl="0"/>
            <a:r>
              <a:rPr lang="id-ID" dirty="0"/>
              <a:t>gradlew.bat - Gradle Wrapper (Windows)</a:t>
            </a:r>
          </a:p>
          <a:p>
            <a:pPr lvl="0"/>
            <a:r>
              <a:rPr lang="en-US" dirty="0"/>
              <a:t>README.md - readme file</a:t>
            </a:r>
            <a:endParaRPr lang="id-ID" dirty="0"/>
          </a:p>
          <a:p>
            <a:pPr lvl="0"/>
            <a:r>
              <a:rPr lang="en-US" dirty="0" err="1"/>
              <a:t>settings.gradle</a:t>
            </a:r>
            <a:r>
              <a:rPr lang="en-US" dirty="0"/>
              <a:t> - build settings containing list of modules</a:t>
            </a:r>
            <a:endParaRPr lang="id-ID" dirty="0"/>
          </a:p>
          <a:p>
            <a:endParaRPr lang="id-ID" dirty="0"/>
          </a:p>
        </p:txBody>
      </p:sp>
      <p:sp>
        <p:nvSpPr>
          <p:cNvPr id="4" name="TextBox 3">
            <a:extLst>
              <a:ext uri="{FF2B5EF4-FFF2-40B4-BE49-F238E27FC236}">
                <a16:creationId xmlns:a16="http://schemas.microsoft.com/office/drawing/2014/main" id="{0A03C271-865F-4A36-B2AF-C1CE7850EC13}"/>
              </a:ext>
            </a:extLst>
          </p:cNvPr>
          <p:cNvSpPr txBox="1"/>
          <p:nvPr/>
        </p:nvSpPr>
        <p:spPr>
          <a:xfrm>
            <a:off x="11343861" y="6347791"/>
            <a:ext cx="441146" cy="369332"/>
          </a:xfrm>
          <a:prstGeom prst="rect">
            <a:avLst/>
          </a:prstGeom>
          <a:noFill/>
        </p:spPr>
        <p:txBody>
          <a:bodyPr wrap="none" rtlCol="0">
            <a:spAutoFit/>
          </a:bodyPr>
          <a:lstStyle/>
          <a:p>
            <a:r>
              <a:rPr lang="id-ID" dirty="0"/>
              <a:t>18</a:t>
            </a:r>
          </a:p>
        </p:txBody>
      </p:sp>
    </p:spTree>
    <p:extLst>
      <p:ext uri="{BB962C8B-B14F-4D97-AF65-F5344CB8AC3E}">
        <p14:creationId xmlns:p14="http://schemas.microsoft.com/office/powerpoint/2010/main" val="3252566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0A9C-26E3-420C-B646-52E93AAF77FE}"/>
              </a:ext>
            </a:extLst>
          </p:cNvPr>
          <p:cNvSpPr>
            <a:spLocks noGrp="1"/>
          </p:cNvSpPr>
          <p:nvPr>
            <p:ph type="title"/>
          </p:nvPr>
        </p:nvSpPr>
        <p:spPr/>
        <p:txBody>
          <a:bodyPr/>
          <a:lstStyle/>
          <a:p>
            <a:r>
              <a:rPr lang="id-ID" b="1" dirty="0"/>
              <a:t>Java Packages</a:t>
            </a:r>
          </a:p>
        </p:txBody>
      </p:sp>
      <p:sp>
        <p:nvSpPr>
          <p:cNvPr id="3" name="Content Placeholder 2">
            <a:extLst>
              <a:ext uri="{FF2B5EF4-FFF2-40B4-BE49-F238E27FC236}">
                <a16:creationId xmlns:a16="http://schemas.microsoft.com/office/drawing/2014/main" id="{E2AB7F1C-CAE6-4EE0-BD9F-BDF733028540}"/>
              </a:ext>
            </a:extLst>
          </p:cNvPr>
          <p:cNvSpPr>
            <a:spLocks noGrp="1"/>
          </p:cNvSpPr>
          <p:nvPr>
            <p:ph idx="1"/>
          </p:nvPr>
        </p:nvSpPr>
        <p:spPr/>
        <p:txBody>
          <a:bodyPr>
            <a:normAutofit lnSpcReduction="10000"/>
          </a:bodyPr>
          <a:lstStyle/>
          <a:p>
            <a:pPr lvl="0"/>
            <a:r>
              <a:rPr lang="id-ID" dirty="0"/>
              <a:t>com.example.williem.hciss.AddActivity </a:t>
            </a:r>
            <a:r>
              <a:rPr lang="en-US" dirty="0"/>
              <a:t>contains</a:t>
            </a:r>
            <a:r>
              <a:rPr lang="id-ID" dirty="0"/>
              <a:t> activity</a:t>
            </a:r>
          </a:p>
          <a:p>
            <a:pPr lvl="0"/>
            <a:r>
              <a:rPr lang="id-ID" dirty="0"/>
              <a:t>com.example.williem.hciss.CalenderFragment –</a:t>
            </a:r>
            <a:r>
              <a:rPr lang="en-US" dirty="0"/>
              <a:t> contain</a:t>
            </a:r>
            <a:r>
              <a:rPr lang="id-ID" dirty="0"/>
              <a:t>s Calender class</a:t>
            </a:r>
          </a:p>
          <a:p>
            <a:pPr lvl="0"/>
            <a:r>
              <a:rPr lang="id-ID" dirty="0"/>
              <a:t>com.example.williem.hciss.DatabaseHelper -</a:t>
            </a:r>
            <a:r>
              <a:rPr lang="en-US" dirty="0"/>
              <a:t>contain</a:t>
            </a:r>
            <a:r>
              <a:rPr lang="id-ID" dirty="0"/>
              <a:t>s database Sqlite class</a:t>
            </a:r>
          </a:p>
          <a:p>
            <a:pPr lvl="0"/>
            <a:r>
              <a:rPr lang="id-ID" dirty="0"/>
              <a:t>com.example.williem.hciss.EditActivity- contain EditText Activity class </a:t>
            </a:r>
          </a:p>
          <a:p>
            <a:pPr lvl="0"/>
            <a:r>
              <a:rPr lang="id-ID" dirty="0"/>
              <a:t>com.example.williem.hciss.ExpenseFragment -c</a:t>
            </a:r>
            <a:r>
              <a:rPr lang="en-US" dirty="0" err="1"/>
              <a:t>ontains</a:t>
            </a:r>
            <a:r>
              <a:rPr lang="id-ID" dirty="0"/>
              <a:t> fragment class</a:t>
            </a:r>
          </a:p>
          <a:p>
            <a:pPr lvl="0"/>
            <a:r>
              <a:rPr lang="id-ID" dirty="0"/>
              <a:t>com.example.williem.hciss.MainActivity -</a:t>
            </a:r>
            <a:r>
              <a:rPr lang="en-US" dirty="0"/>
              <a:t>contains application class and main config class</a:t>
            </a:r>
            <a:endParaRPr lang="id-ID" dirty="0"/>
          </a:p>
          <a:p>
            <a:pPr lvl="0"/>
            <a:r>
              <a:rPr lang="id-ID" dirty="0"/>
              <a:t>com.example.williem.hciss.ToDoCursorAdapter -</a:t>
            </a:r>
            <a:r>
              <a:rPr lang="en-US" dirty="0"/>
              <a:t> contain</a:t>
            </a:r>
            <a:r>
              <a:rPr lang="id-ID" dirty="0"/>
              <a:t>s Cursor for To Do Adapter</a:t>
            </a:r>
          </a:p>
          <a:p>
            <a:endParaRPr lang="id-ID" dirty="0"/>
          </a:p>
        </p:txBody>
      </p:sp>
      <p:sp>
        <p:nvSpPr>
          <p:cNvPr id="4" name="TextBox 3">
            <a:extLst>
              <a:ext uri="{FF2B5EF4-FFF2-40B4-BE49-F238E27FC236}">
                <a16:creationId xmlns:a16="http://schemas.microsoft.com/office/drawing/2014/main" id="{2596FC3C-2BA4-4627-B184-4794CF600718}"/>
              </a:ext>
            </a:extLst>
          </p:cNvPr>
          <p:cNvSpPr txBox="1"/>
          <p:nvPr/>
        </p:nvSpPr>
        <p:spPr>
          <a:xfrm>
            <a:off x="11343861" y="6347791"/>
            <a:ext cx="441146" cy="369332"/>
          </a:xfrm>
          <a:prstGeom prst="rect">
            <a:avLst/>
          </a:prstGeom>
          <a:noFill/>
        </p:spPr>
        <p:txBody>
          <a:bodyPr wrap="none" rtlCol="0">
            <a:spAutoFit/>
          </a:bodyPr>
          <a:lstStyle/>
          <a:p>
            <a:r>
              <a:rPr lang="id-ID" dirty="0"/>
              <a:t>19</a:t>
            </a:r>
          </a:p>
        </p:txBody>
      </p:sp>
    </p:spTree>
    <p:extLst>
      <p:ext uri="{BB962C8B-B14F-4D97-AF65-F5344CB8AC3E}">
        <p14:creationId xmlns:p14="http://schemas.microsoft.com/office/powerpoint/2010/main" val="159884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7852-E577-4E49-A0AB-C3D2308DD0F4}"/>
              </a:ext>
            </a:extLst>
          </p:cNvPr>
          <p:cNvSpPr>
            <a:spLocks noGrp="1"/>
          </p:cNvSpPr>
          <p:nvPr>
            <p:ph type="title"/>
          </p:nvPr>
        </p:nvSpPr>
        <p:spPr/>
        <p:txBody>
          <a:bodyPr/>
          <a:lstStyle/>
          <a:p>
            <a:r>
              <a:rPr lang="id-ID" altLang="id-ID" b="1" dirty="0">
                <a:solidFill>
                  <a:schemeClr val="bg1"/>
                </a:solidFill>
                <a:latin typeface="Calibri" panose="020F0502020204030204" pitchFamily="34" charset="0"/>
                <a:ea typeface="Calibri" panose="020F0502020204030204" pitchFamily="34" charset="0"/>
                <a:cs typeface="Times New Roman" panose="02020603050405020304" pitchFamily="18" charset="0"/>
              </a:rPr>
              <a:t>Limitation consideration</a:t>
            </a:r>
            <a:endParaRPr lang="id-ID" dirty="0">
              <a:solidFill>
                <a:schemeClr val="bg1"/>
              </a:solidFill>
            </a:endParaRPr>
          </a:p>
        </p:txBody>
      </p:sp>
      <p:sp>
        <p:nvSpPr>
          <p:cNvPr id="6" name="Rectangle 5">
            <a:extLst>
              <a:ext uri="{FF2B5EF4-FFF2-40B4-BE49-F238E27FC236}">
                <a16:creationId xmlns:a16="http://schemas.microsoft.com/office/drawing/2014/main" id="{7654F455-5066-43F9-9306-7038E6588E64}"/>
              </a:ext>
            </a:extLst>
          </p:cNvPr>
          <p:cNvSpPr>
            <a:spLocks noChangeArrowheads="1"/>
          </p:cNvSpPr>
          <p:nvPr/>
        </p:nvSpPr>
        <p:spPr bwMode="auto">
          <a:xfrm>
            <a:off x="995928" y="2216715"/>
            <a:ext cx="87479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Only Using </a:t>
            </a:r>
            <a:r>
              <a:rPr kumimoji="0" lang="en-US" altLang="id-ID" sz="10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Sqlite</a:t>
            </a:r>
            <a:r>
              <a:rPr kumimoji="0" lang="en-US"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 for Database and SQL connection.</a:t>
            </a:r>
            <a:endParaRPr kumimoji="0" lang="id-ID" altLang="id-ID"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First we use </a:t>
            </a:r>
            <a:r>
              <a:rPr kumimoji="0" lang="en-US" altLang="id-ID" sz="10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Xampp</a:t>
            </a:r>
            <a:r>
              <a:rPr kumimoji="0" lang="en-US"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 as our Database Connection for our Android Studio but we found that, we Cannot Connect The Database server</a:t>
            </a:r>
            <a:endParaRPr kumimoji="0" lang="id-ID" altLang="id-ID"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Solve: </a:t>
            </a:r>
            <a:r>
              <a:rPr kumimoji="0" lang="id-ID"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a:t>
            </a:r>
            <a:r>
              <a:rPr kumimoji="0" lang="en-US"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Using </a:t>
            </a:r>
            <a:r>
              <a:rPr kumimoji="0" lang="en-US" altLang="id-ID" sz="10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SqLite</a:t>
            </a:r>
            <a:r>
              <a:rPr kumimoji="0" lang="en-US" altLang="id-ID" sz="10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 for Database for SQL connection by add the table</a:t>
            </a:r>
            <a:endParaRPr kumimoji="0" lang="id-ID" altLang="id-ID"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1842694B-3716-44A1-95C1-4376D293F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2994990"/>
            <a:ext cx="5734050" cy="34058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EDE8B93-F67A-46BE-B1FE-84C73606F75B}"/>
              </a:ext>
            </a:extLst>
          </p:cNvPr>
          <p:cNvSpPr>
            <a:spLocks noChangeArrowheads="1"/>
          </p:cNvSpPr>
          <p:nvPr/>
        </p:nvSpPr>
        <p:spPr bwMode="auto">
          <a:xfrm>
            <a:off x="1154954" y="6400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Create the Table using Create Table() Function if the Sqlite object is called and We can add the data using AddData() function</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A867F43-61C7-4FBB-A937-EBE3A81D5BE4}"/>
              </a:ext>
            </a:extLst>
          </p:cNvPr>
          <p:cNvSpPr txBox="1"/>
          <p:nvPr/>
        </p:nvSpPr>
        <p:spPr>
          <a:xfrm>
            <a:off x="11343861" y="6347791"/>
            <a:ext cx="441146" cy="369332"/>
          </a:xfrm>
          <a:prstGeom prst="rect">
            <a:avLst/>
          </a:prstGeom>
          <a:noFill/>
        </p:spPr>
        <p:txBody>
          <a:bodyPr wrap="none" rtlCol="0">
            <a:spAutoFit/>
          </a:bodyPr>
          <a:lstStyle/>
          <a:p>
            <a:r>
              <a:rPr lang="id-ID" dirty="0"/>
              <a:t>20</a:t>
            </a:r>
          </a:p>
        </p:txBody>
      </p:sp>
    </p:spTree>
    <p:extLst>
      <p:ext uri="{BB962C8B-B14F-4D97-AF65-F5344CB8AC3E}">
        <p14:creationId xmlns:p14="http://schemas.microsoft.com/office/powerpoint/2010/main" val="338274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682" y="1195341"/>
            <a:ext cx="8761413" cy="706964"/>
          </a:xfrm>
        </p:spPr>
        <p:txBody>
          <a:bodyPr/>
          <a:lstStyle/>
          <a:p>
            <a:r>
              <a:rPr lang="id-ID" b="1" dirty="0"/>
              <a:t>Survey Before The Program has been Created</a:t>
            </a:r>
            <a:br>
              <a:rPr lang="id-ID" dirty="0"/>
            </a:br>
            <a:endParaRPr lang="id-ID" dirty="0"/>
          </a:p>
        </p:txBody>
      </p:sp>
      <p:sp>
        <p:nvSpPr>
          <p:cNvPr id="3" name="Content Placeholder 2"/>
          <p:cNvSpPr>
            <a:spLocks noGrp="1"/>
          </p:cNvSpPr>
          <p:nvPr>
            <p:ph idx="1"/>
          </p:nvPr>
        </p:nvSpPr>
        <p:spPr/>
        <p:txBody>
          <a:bodyPr>
            <a:normAutofit fontScale="47500" lnSpcReduction="20000"/>
          </a:bodyPr>
          <a:lstStyle/>
          <a:p>
            <a:pPr>
              <a:buNone/>
            </a:pPr>
            <a:r>
              <a:rPr lang="id-ID" dirty="0"/>
              <a:t>Question:</a:t>
            </a:r>
          </a:p>
          <a:p>
            <a:r>
              <a:rPr lang="id-ID" dirty="0"/>
              <a:t>"Sebutkan nama anda:",</a:t>
            </a:r>
          </a:p>
          <a:p>
            <a:r>
              <a:rPr lang="id-ID" dirty="0"/>
              <a:t>"Apakah anda pengguna Android atau Ios?",</a:t>
            </a:r>
          </a:p>
          <a:p>
            <a:r>
              <a:rPr lang="id-ID" dirty="0"/>
              <a:t>"Apakah sebelumnya anda pernah menggunakan aplikasi budgeting? ",</a:t>
            </a:r>
          </a:p>
          <a:p>
            <a:r>
              <a:rPr lang="id-ID" dirty="0"/>
              <a:t>"Apakah sebelumnya anda pernah menggunakan aplikasi budgeting dalam smartphone anda? ",</a:t>
            </a:r>
          </a:p>
          <a:p>
            <a:r>
              <a:rPr lang="id-ID" dirty="0"/>
              <a:t>"Menurut anda, seberapa pentingkah menggunakan aplikasi budgeting dalam smartphone anda dalam kehidupan sehari-hari?",</a:t>
            </a:r>
          </a:p>
          <a:p>
            <a:r>
              <a:rPr lang="id-ID" dirty="0"/>
              <a:t>"Apakah sebelumnya anda pernah mengetahui  tentang fitur-fitur yang ada dalam aplikasi budgeting?",</a:t>
            </a:r>
          </a:p>
          <a:p>
            <a:r>
              <a:rPr lang="id-ID" dirty="0"/>
              <a:t>"Dari 4 fitur dibawah ini, fitur manakah yang sebelumnya pernah anda ketahui?",</a:t>
            </a:r>
          </a:p>
          <a:p>
            <a:r>
              <a:rPr lang="id-ID" dirty="0"/>
              <a:t>"Menurut anda dari skala 1 sampai 10, berapa nilai untuk fitur Income Money untuk ada dalam aplikasi kami:",</a:t>
            </a:r>
          </a:p>
          <a:p>
            <a:r>
              <a:rPr lang="id-ID" dirty="0"/>
              <a:t>"Menurut anda dari skala 1 sampai 10, berapa nilai untuk fitur Expense Money untuk ada dalam aplikasi kami:",</a:t>
            </a:r>
          </a:p>
          <a:p>
            <a:r>
              <a:rPr lang="id-ID" dirty="0"/>
              <a:t>"Menurut anda dari skala 1 sampai 10, berapa nilai untuk fitur Graph untuk ada dalam aplikasi kami:",</a:t>
            </a:r>
          </a:p>
          <a:p>
            <a:r>
              <a:rPr lang="id-ID" dirty="0"/>
              <a:t>"Menurut anda dari skala 1 sampai 10, berapa nilai untuk fitur Schedule &amp; Resource untuk ada dalam aplikasi kami:",</a:t>
            </a:r>
          </a:p>
          <a:p>
            <a:r>
              <a:rPr lang="id-ID" dirty="0"/>
              <a:t>"Dari 4 fitur yang ingin kelompok kami buat untuk aplikasi budgeting, menurut anda fitur mana yang paling anda minati untuk aplikasi budgeting?",</a:t>
            </a:r>
          </a:p>
          <a:p>
            <a:r>
              <a:rPr lang="id-ID" dirty="0"/>
              <a:t>"Kritik dan saran mengenai fitur dalam aplikasi budgeting:"</a:t>
            </a:r>
          </a:p>
        </p:txBody>
      </p:sp>
      <p:sp>
        <p:nvSpPr>
          <p:cNvPr id="4" name="TextBox 3">
            <a:extLst>
              <a:ext uri="{FF2B5EF4-FFF2-40B4-BE49-F238E27FC236}">
                <a16:creationId xmlns:a16="http://schemas.microsoft.com/office/drawing/2014/main" id="{C729C563-EE59-44A6-8963-43A7030EC70B}"/>
              </a:ext>
            </a:extLst>
          </p:cNvPr>
          <p:cNvSpPr txBox="1"/>
          <p:nvPr/>
        </p:nvSpPr>
        <p:spPr>
          <a:xfrm>
            <a:off x="11343861" y="6347791"/>
            <a:ext cx="441146" cy="369332"/>
          </a:xfrm>
          <a:prstGeom prst="rect">
            <a:avLst/>
          </a:prstGeom>
          <a:noFill/>
        </p:spPr>
        <p:txBody>
          <a:bodyPr wrap="none" rtlCol="0">
            <a:spAutoFit/>
          </a:bodyPr>
          <a:lstStyle/>
          <a:p>
            <a:r>
              <a:rPr lang="id-ID" dirty="0"/>
              <a:t>21</a:t>
            </a:r>
          </a:p>
        </p:txBody>
      </p:sp>
      <p:sp>
        <p:nvSpPr>
          <p:cNvPr id="5" name="TextBox 4">
            <a:extLst>
              <a:ext uri="{FF2B5EF4-FFF2-40B4-BE49-F238E27FC236}">
                <a16:creationId xmlns:a16="http://schemas.microsoft.com/office/drawing/2014/main" id="{6CEF4332-E7FE-41BC-815A-F8CD798E301C}"/>
              </a:ext>
            </a:extLst>
          </p:cNvPr>
          <p:cNvSpPr txBox="1"/>
          <p:nvPr/>
        </p:nvSpPr>
        <p:spPr>
          <a:xfrm>
            <a:off x="1085682" y="2234168"/>
            <a:ext cx="604653" cy="369332"/>
          </a:xfrm>
          <a:prstGeom prst="rect">
            <a:avLst/>
          </a:prstGeom>
          <a:noFill/>
        </p:spPr>
        <p:txBody>
          <a:bodyPr wrap="none" rtlCol="0">
            <a:spAutoFit/>
          </a:bodyPr>
          <a:lstStyle/>
          <a:p>
            <a:r>
              <a:rPr lang="id-ID" dirty="0">
                <a:hlinkClick r:id="rId2" action="ppaction://hlinksldjump"/>
              </a:rPr>
              <a:t>[14]</a:t>
            </a:r>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Survey Before The Program has been Created</a:t>
            </a:r>
            <a:endParaRPr lang="id-ID" dirty="0"/>
          </a:p>
        </p:txBody>
      </p:sp>
      <p:sp>
        <p:nvSpPr>
          <p:cNvPr id="3" name="Content Placeholder 2"/>
          <p:cNvSpPr>
            <a:spLocks noGrp="1"/>
          </p:cNvSpPr>
          <p:nvPr>
            <p:ph idx="1"/>
          </p:nvPr>
        </p:nvSpPr>
        <p:spPr/>
        <p:txBody>
          <a:bodyPr>
            <a:normAutofit fontScale="85000" lnSpcReduction="20000"/>
          </a:bodyPr>
          <a:lstStyle/>
          <a:p>
            <a:pPr>
              <a:buNone/>
            </a:pPr>
            <a:r>
              <a:rPr lang="id-ID" dirty="0"/>
              <a:t>Answer:</a:t>
            </a:r>
          </a:p>
          <a:p>
            <a:r>
              <a:rPr lang="id-ID" dirty="0"/>
              <a:t>- "Yan Kristian","Android","Ya","Ya","4","Ya","Fitur Income Money","8","9","7","8","Fitur Schedule &amp; Resource","Buatlah fitur yang lebih simple agar dapat lebih mudah digunakan" </a:t>
            </a:r>
          </a:p>
          <a:p>
            <a:r>
              <a:rPr lang="id-ID" dirty="0"/>
              <a:t>- "Jordy Christopher","Android","Tidak","Tidak","3","Tidak","Tidak Ada","6","7","5","7","Fitur Expense Money","Bagus untuk ditingkatkan lebih lanjut lagi. Tambahkan banyak fitur yang belum ada sebelumnya."</a:t>
            </a:r>
          </a:p>
          <a:p>
            <a:r>
              <a:rPr lang="id-ID" dirty="0"/>
              <a:t>- "Stevan","Android","Ya","Ya","5","Ya","Fitur Expense Money","9","9","10","8","Fitur Graph","Graph menurut saya dapat lebih mudah dipahami"</a:t>
            </a:r>
          </a:p>
          <a:p>
            <a:r>
              <a:rPr lang="id-ID" dirty="0"/>
              <a:t>- "Michael Suryajaya","Android","Tidak","Tidak","2","Tidak","Tidak tau","6","6","9","8","Fitur Graph","Sudah bagus.Dapat dikembangkan lebih baik lagi"</a:t>
            </a:r>
          </a:p>
          <a:p>
            <a:r>
              <a:rPr lang="id-ID" dirty="0"/>
              <a:t>- "Nico Timothy","Android","Ya","Ya","5","Ya","Fitur Expense Money","9","8","9","9","Fitur Expense Money","Dalam aplikasi budgeting, akan lebih baik apabila ditambahkan fitur printout“</a:t>
            </a:r>
          </a:p>
          <a:p>
            <a:pPr>
              <a:buNone/>
            </a:pPr>
            <a:r>
              <a:rPr lang="id-ID" b="1" dirty="0"/>
              <a:t>Link: </a:t>
            </a:r>
            <a:r>
              <a:rPr lang="id-ID" dirty="0"/>
              <a:t>https://goo.gl/forms/WG8W0iyBPim7w7if2</a:t>
            </a:r>
          </a:p>
          <a:p>
            <a:pPr>
              <a:buNone/>
            </a:pPr>
            <a:endParaRPr lang="id-ID" dirty="0"/>
          </a:p>
        </p:txBody>
      </p:sp>
      <p:sp>
        <p:nvSpPr>
          <p:cNvPr id="4" name="TextBox 3">
            <a:extLst>
              <a:ext uri="{FF2B5EF4-FFF2-40B4-BE49-F238E27FC236}">
                <a16:creationId xmlns:a16="http://schemas.microsoft.com/office/drawing/2014/main" id="{7CBAE97D-2C26-4157-948B-F67FDAD117C7}"/>
              </a:ext>
            </a:extLst>
          </p:cNvPr>
          <p:cNvSpPr txBox="1"/>
          <p:nvPr/>
        </p:nvSpPr>
        <p:spPr>
          <a:xfrm>
            <a:off x="11343861" y="6347791"/>
            <a:ext cx="441146" cy="369332"/>
          </a:xfrm>
          <a:prstGeom prst="rect">
            <a:avLst/>
          </a:prstGeom>
          <a:noFill/>
        </p:spPr>
        <p:txBody>
          <a:bodyPr wrap="none" rtlCol="0">
            <a:spAutoFit/>
          </a:bodyPr>
          <a:lstStyle/>
          <a:p>
            <a:r>
              <a:rPr lang="id-ID" dirty="0"/>
              <a:t>22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Survey After The Program has been Created </a:t>
            </a:r>
            <a:endParaRPr lang="id-ID" dirty="0"/>
          </a:p>
        </p:txBody>
      </p:sp>
      <p:sp>
        <p:nvSpPr>
          <p:cNvPr id="3" name="Content Placeholder 2"/>
          <p:cNvSpPr>
            <a:spLocks noGrp="1"/>
          </p:cNvSpPr>
          <p:nvPr>
            <p:ph idx="1"/>
          </p:nvPr>
        </p:nvSpPr>
        <p:spPr/>
        <p:txBody>
          <a:bodyPr>
            <a:normAutofit fontScale="85000" lnSpcReduction="20000"/>
          </a:bodyPr>
          <a:lstStyle/>
          <a:p>
            <a:pPr>
              <a:buNone/>
            </a:pPr>
            <a:r>
              <a:rPr lang="id-ID" dirty="0"/>
              <a:t>Question:</a:t>
            </a:r>
          </a:p>
          <a:p>
            <a:r>
              <a:rPr lang="id-ID" dirty="0"/>
              <a:t>"Siapakah nama anda?",</a:t>
            </a:r>
          </a:p>
          <a:p>
            <a:r>
              <a:rPr lang="id-ID" dirty="0"/>
              <a:t>"Bagaimana tanggapan anda mengenai aplikasi budgeting yang telah kami buat?",</a:t>
            </a:r>
          </a:p>
          <a:p>
            <a:r>
              <a:rPr lang="id-ID" dirty="0"/>
              <a:t>"Berikan nilai anda mengenai manfaat fitur Income Money yang ada dalam aplikasi kami:",</a:t>
            </a:r>
          </a:p>
          <a:p>
            <a:r>
              <a:rPr lang="id-ID" dirty="0"/>
              <a:t>"Berikan nilai anda mengenai manfaat fitur Expense Money yang ada dalam aplikasi kami:",</a:t>
            </a:r>
          </a:p>
          <a:p>
            <a:r>
              <a:rPr lang="id-ID" dirty="0"/>
              <a:t>"Berikan nilai anda mengenai manfaat fitur Graph yang ada dalam aplikasi kami:",</a:t>
            </a:r>
          </a:p>
          <a:p>
            <a:r>
              <a:rPr lang="id-ID" dirty="0"/>
              <a:t>"Berikan nilai anda mengenai manfaat fitur Schedule &amp; Resource yang ada dalam aplikasi kami:",</a:t>
            </a:r>
          </a:p>
          <a:p>
            <a:r>
              <a:rPr lang="id-ID" dirty="0"/>
              <a:t>"Menurut anda dengan adanya fitur-fitur ini banyak membantu atau tidak?",</a:t>
            </a:r>
          </a:p>
          <a:p>
            <a:r>
              <a:rPr lang="id-ID" dirty="0"/>
              <a:t>"Kritik dan saran mengenai program budgeting yang telah dibuat:" </a:t>
            </a:r>
          </a:p>
          <a:p>
            <a:endParaRPr lang="id-ID" dirty="0"/>
          </a:p>
        </p:txBody>
      </p:sp>
      <p:sp>
        <p:nvSpPr>
          <p:cNvPr id="4" name="TextBox 3">
            <a:extLst>
              <a:ext uri="{FF2B5EF4-FFF2-40B4-BE49-F238E27FC236}">
                <a16:creationId xmlns:a16="http://schemas.microsoft.com/office/drawing/2014/main" id="{4CDBB9CE-FC36-45C7-A7D1-1982FF1D6AC4}"/>
              </a:ext>
            </a:extLst>
          </p:cNvPr>
          <p:cNvSpPr txBox="1"/>
          <p:nvPr/>
        </p:nvSpPr>
        <p:spPr>
          <a:xfrm>
            <a:off x="11343861" y="6347791"/>
            <a:ext cx="441146" cy="369332"/>
          </a:xfrm>
          <a:prstGeom prst="rect">
            <a:avLst/>
          </a:prstGeom>
          <a:noFill/>
        </p:spPr>
        <p:txBody>
          <a:bodyPr wrap="none" rtlCol="0">
            <a:spAutoFit/>
          </a:bodyPr>
          <a:lstStyle/>
          <a:p>
            <a:r>
              <a:rPr lang="id-ID" dirty="0"/>
              <a:t>23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id-ID" dirty="0"/>
              <a:t>Answer:</a:t>
            </a:r>
          </a:p>
          <a:p>
            <a:r>
              <a:rPr lang="id-ID" dirty="0"/>
              <a:t>-"Yan Kristian","Baik","8","9","7","9","5","Sudah baik. tingkatkan lagi."</a:t>
            </a:r>
          </a:p>
          <a:p>
            <a:r>
              <a:rPr lang="id-ID" dirty="0"/>
              <a:t>- "Jordy Christopher","Biasa Saja","6","7","8","9","4","Perbanyak fitur yang dapat lebih mudah digunakan"</a:t>
            </a:r>
          </a:p>
          <a:p>
            <a:r>
              <a:rPr lang="id-ID" dirty="0"/>
              <a:t>- "Stevan","Sangat Baik","9","10","10","9","5","Good Enough"</a:t>
            </a:r>
          </a:p>
          <a:p>
            <a:r>
              <a:rPr lang="id-ID" dirty="0"/>
              <a:t>- "Michael Suryajaya","Baik","8","9","8","8","4","Tambahkan fitur-fitur lagi"</a:t>
            </a:r>
          </a:p>
          <a:p>
            <a:r>
              <a:rPr lang="id-ID" dirty="0"/>
              <a:t>- "Nico Timothy","Baik","8","8","9","10","5","Perbanyak fitur simple"</a:t>
            </a:r>
          </a:p>
          <a:p>
            <a:pPr>
              <a:buNone/>
            </a:pPr>
            <a:r>
              <a:rPr lang="id-ID" b="1" dirty="0"/>
              <a:t>Link: </a:t>
            </a:r>
            <a:r>
              <a:rPr lang="id-ID" dirty="0"/>
              <a:t>https://goo.gl/forms/AAhTB7Y4I4Hlxh543</a:t>
            </a:r>
          </a:p>
          <a:p>
            <a:pPr>
              <a:buNone/>
            </a:pPr>
            <a:endParaRPr lang="id-ID" dirty="0"/>
          </a:p>
        </p:txBody>
      </p:sp>
      <p:sp>
        <p:nvSpPr>
          <p:cNvPr id="4" name="Title 1"/>
          <p:cNvSpPr txBox="1">
            <a:spLocks/>
          </p:cNvSpPr>
          <p:nvPr/>
        </p:nvSpPr>
        <p:spPr bwMode="gray">
          <a:xfrm>
            <a:off x="1307354" y="1126068"/>
            <a:ext cx="8761413" cy="706964"/>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id-ID" sz="3600" b="1" i="0" u="none" strike="noStrike" kern="1200" cap="none" spc="0" normalizeH="0" baseline="0" noProof="0" dirty="0">
                <a:ln>
                  <a:noFill/>
                </a:ln>
                <a:solidFill>
                  <a:schemeClr val="bg2"/>
                </a:solidFill>
                <a:effectLst/>
                <a:uLnTx/>
                <a:uFillTx/>
                <a:latin typeface="+mj-lt"/>
                <a:ea typeface="+mj-ea"/>
                <a:cs typeface="+mj-cs"/>
              </a:rPr>
              <a:t>Survey After The Program has been Created </a:t>
            </a:r>
            <a:endParaRPr kumimoji="0" lang="id-ID" sz="3600" b="0" i="0" u="none" strike="noStrike" kern="1200" cap="none" spc="0" normalizeH="0" baseline="0" noProof="0" dirty="0">
              <a:ln>
                <a:noFill/>
              </a:ln>
              <a:solidFill>
                <a:schemeClr val="bg2"/>
              </a:solidFill>
              <a:effectLst/>
              <a:uLnTx/>
              <a:uFillTx/>
              <a:latin typeface="+mj-lt"/>
              <a:ea typeface="+mj-ea"/>
              <a:cs typeface="+mj-cs"/>
            </a:endParaRPr>
          </a:p>
        </p:txBody>
      </p:sp>
      <p:sp>
        <p:nvSpPr>
          <p:cNvPr id="5" name="TextBox 4">
            <a:extLst>
              <a:ext uri="{FF2B5EF4-FFF2-40B4-BE49-F238E27FC236}">
                <a16:creationId xmlns:a16="http://schemas.microsoft.com/office/drawing/2014/main" id="{8B85443A-4290-4C3F-8A2D-3E43EAD43D00}"/>
              </a:ext>
            </a:extLst>
          </p:cNvPr>
          <p:cNvSpPr txBox="1"/>
          <p:nvPr/>
        </p:nvSpPr>
        <p:spPr>
          <a:xfrm>
            <a:off x="11343861" y="6347791"/>
            <a:ext cx="441146" cy="369332"/>
          </a:xfrm>
          <a:prstGeom prst="rect">
            <a:avLst/>
          </a:prstGeom>
          <a:noFill/>
        </p:spPr>
        <p:txBody>
          <a:bodyPr wrap="none" rtlCol="0">
            <a:spAutoFit/>
          </a:bodyPr>
          <a:lstStyle/>
          <a:p>
            <a:r>
              <a:rPr lang="id-ID" dirty="0"/>
              <a:t>24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609" y="765850"/>
            <a:ext cx="8761413" cy="706964"/>
          </a:xfrm>
        </p:spPr>
        <p:txBody>
          <a:bodyPr/>
          <a:lstStyle/>
          <a:p>
            <a:r>
              <a:rPr lang="id-ID" dirty="0"/>
              <a:t>Ttest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629892" y="2299855"/>
            <a:ext cx="4461164" cy="455814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417D9E7-205A-4DE2-BC26-00F1130549E8}"/>
              </a:ext>
            </a:extLst>
          </p:cNvPr>
          <p:cNvSpPr txBox="1"/>
          <p:nvPr/>
        </p:nvSpPr>
        <p:spPr>
          <a:xfrm>
            <a:off x="11343861" y="6347791"/>
            <a:ext cx="441146" cy="369332"/>
          </a:xfrm>
          <a:prstGeom prst="rect">
            <a:avLst/>
          </a:prstGeom>
          <a:noFill/>
        </p:spPr>
        <p:txBody>
          <a:bodyPr wrap="none" rtlCol="0">
            <a:spAutoFit/>
          </a:bodyPr>
          <a:lstStyle/>
          <a:p>
            <a:r>
              <a:rPr lang="id-ID" dirty="0"/>
              <a:t>25</a:t>
            </a:r>
          </a:p>
        </p:txBody>
      </p:sp>
      <p:sp>
        <p:nvSpPr>
          <p:cNvPr id="5" name="TextBox 4">
            <a:hlinkClick r:id="rId3" action="ppaction://hlinksldjump"/>
            <a:extLst>
              <a:ext uri="{FF2B5EF4-FFF2-40B4-BE49-F238E27FC236}">
                <a16:creationId xmlns:a16="http://schemas.microsoft.com/office/drawing/2014/main" id="{2AE42D97-25CC-4973-9FEE-B067789D85A3}"/>
              </a:ext>
            </a:extLst>
          </p:cNvPr>
          <p:cNvSpPr txBox="1"/>
          <p:nvPr/>
        </p:nvSpPr>
        <p:spPr>
          <a:xfrm>
            <a:off x="1404730" y="2610678"/>
            <a:ext cx="604653" cy="369332"/>
          </a:xfrm>
          <a:prstGeom prst="rect">
            <a:avLst/>
          </a:prstGeom>
          <a:noFill/>
        </p:spPr>
        <p:txBody>
          <a:bodyPr wrap="none" rtlCol="0">
            <a:spAutoFit/>
          </a:bodyPr>
          <a:lstStyle/>
          <a:p>
            <a:r>
              <a:rPr lang="id-ID" dirty="0">
                <a:hlinkClick r:id="rId3" action="ppaction://hlinksldjump"/>
              </a:rPr>
              <a:t>[15]</a:t>
            </a:r>
            <a:endParaRPr lang="id-ID"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Anova &amp;Tukey Before The Program has been Created </a:t>
            </a:r>
          </a:p>
        </p:txBody>
      </p:sp>
      <p:pic>
        <p:nvPicPr>
          <p:cNvPr id="4" name="Picture 3"/>
          <p:cNvPicPr/>
          <p:nvPr/>
        </p:nvPicPr>
        <p:blipFill>
          <a:blip r:embed="rId2" cstate="print"/>
          <a:srcRect/>
          <a:stretch>
            <a:fillRect/>
          </a:stretch>
        </p:blipFill>
        <p:spPr bwMode="auto">
          <a:xfrm>
            <a:off x="1096644" y="2110934"/>
            <a:ext cx="10042410" cy="4220594"/>
          </a:xfrm>
          <a:prstGeom prst="rect">
            <a:avLst/>
          </a:prstGeom>
          <a:noFill/>
          <a:ln w="9525">
            <a:noFill/>
            <a:miter lim="800000"/>
            <a:headEnd/>
            <a:tailEnd/>
          </a:ln>
        </p:spPr>
      </p:pic>
      <p:sp>
        <p:nvSpPr>
          <p:cNvPr id="5" name="TextBox 4">
            <a:extLst>
              <a:ext uri="{FF2B5EF4-FFF2-40B4-BE49-F238E27FC236}">
                <a16:creationId xmlns:a16="http://schemas.microsoft.com/office/drawing/2014/main" id="{B9BD1E0F-BDD2-484B-9BF2-CB25166657CB}"/>
              </a:ext>
            </a:extLst>
          </p:cNvPr>
          <p:cNvSpPr txBox="1"/>
          <p:nvPr/>
        </p:nvSpPr>
        <p:spPr>
          <a:xfrm>
            <a:off x="11343861" y="6347791"/>
            <a:ext cx="441146" cy="369332"/>
          </a:xfrm>
          <a:prstGeom prst="rect">
            <a:avLst/>
          </a:prstGeom>
          <a:noFill/>
        </p:spPr>
        <p:txBody>
          <a:bodyPr wrap="none" rtlCol="0">
            <a:spAutoFit/>
          </a:bodyPr>
          <a:lstStyle/>
          <a:p>
            <a:r>
              <a:rPr lang="id-ID" dirty="0"/>
              <a:t>26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id-ID" dirty="0"/>
              <a:t>Anova &amp;Tukey Before The Program has been Created </a:t>
            </a:r>
          </a:p>
        </p:txBody>
      </p:sp>
      <p:pic>
        <p:nvPicPr>
          <p:cNvPr id="5" name="Picture 4"/>
          <p:cNvPicPr/>
          <p:nvPr/>
        </p:nvPicPr>
        <p:blipFill>
          <a:blip r:embed="rId2" cstate="print"/>
          <a:srcRect/>
          <a:stretch>
            <a:fillRect/>
          </a:stretch>
        </p:blipFill>
        <p:spPr bwMode="auto">
          <a:xfrm>
            <a:off x="2177300" y="3130611"/>
            <a:ext cx="8379864" cy="2993098"/>
          </a:xfrm>
          <a:prstGeom prst="rect">
            <a:avLst/>
          </a:prstGeom>
          <a:noFill/>
          <a:ln w="9525">
            <a:noFill/>
            <a:miter lim="800000"/>
            <a:headEnd/>
            <a:tailEnd/>
          </a:ln>
        </p:spPr>
      </p:pic>
      <p:sp>
        <p:nvSpPr>
          <p:cNvPr id="6" name="TextBox 5">
            <a:extLst>
              <a:ext uri="{FF2B5EF4-FFF2-40B4-BE49-F238E27FC236}">
                <a16:creationId xmlns:a16="http://schemas.microsoft.com/office/drawing/2014/main" id="{B6642732-81B3-4BDC-8210-E47A4AD56257}"/>
              </a:ext>
            </a:extLst>
          </p:cNvPr>
          <p:cNvSpPr txBox="1"/>
          <p:nvPr/>
        </p:nvSpPr>
        <p:spPr>
          <a:xfrm>
            <a:off x="11343861" y="6347791"/>
            <a:ext cx="441146" cy="369332"/>
          </a:xfrm>
          <a:prstGeom prst="rect">
            <a:avLst/>
          </a:prstGeom>
          <a:noFill/>
        </p:spPr>
        <p:txBody>
          <a:bodyPr wrap="none" rtlCol="0">
            <a:spAutoFit/>
          </a:bodyPr>
          <a:lstStyle/>
          <a:p>
            <a:r>
              <a:rPr lang="id-ID" dirty="0"/>
              <a:t>27</a:t>
            </a:r>
          </a:p>
        </p:txBody>
      </p:sp>
      <p:sp>
        <p:nvSpPr>
          <p:cNvPr id="2" name="TextBox 1">
            <a:extLst>
              <a:ext uri="{FF2B5EF4-FFF2-40B4-BE49-F238E27FC236}">
                <a16:creationId xmlns:a16="http://schemas.microsoft.com/office/drawing/2014/main" id="{394DA87E-2474-4CF7-BB93-8EBF8D1E3AF0}"/>
              </a:ext>
            </a:extLst>
          </p:cNvPr>
          <p:cNvSpPr txBox="1"/>
          <p:nvPr/>
        </p:nvSpPr>
        <p:spPr>
          <a:xfrm>
            <a:off x="848139" y="2544417"/>
            <a:ext cx="622852" cy="369332"/>
          </a:xfrm>
          <a:prstGeom prst="rect">
            <a:avLst/>
          </a:prstGeom>
          <a:noFill/>
        </p:spPr>
        <p:txBody>
          <a:bodyPr wrap="square" rtlCol="0">
            <a:spAutoFit/>
          </a:bodyPr>
          <a:lstStyle/>
          <a:p>
            <a:r>
              <a:rPr lang="id-ID" dirty="0">
                <a:hlinkClick r:id="rId3" action="ppaction://hlinksldjump"/>
              </a:rPr>
              <a:t>16</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6532-4700-4D5A-ADC6-5B3F1F6A7A4C}"/>
              </a:ext>
            </a:extLst>
          </p:cNvPr>
          <p:cNvSpPr>
            <a:spLocks noGrp="1"/>
          </p:cNvSpPr>
          <p:nvPr>
            <p:ph type="title"/>
          </p:nvPr>
        </p:nvSpPr>
        <p:spPr/>
        <p:txBody>
          <a:bodyPr/>
          <a:lstStyle/>
          <a:p>
            <a:r>
              <a:rPr lang="id-ID" dirty="0"/>
              <a:t>WORK PLAN</a:t>
            </a:r>
          </a:p>
        </p:txBody>
      </p:sp>
      <p:graphicFrame>
        <p:nvGraphicFramePr>
          <p:cNvPr id="4" name="Shape 85">
            <a:extLst>
              <a:ext uri="{FF2B5EF4-FFF2-40B4-BE49-F238E27FC236}">
                <a16:creationId xmlns:a16="http://schemas.microsoft.com/office/drawing/2014/main" id="{4DFC7BA3-814A-4F14-92F0-C33E6A09ADCF}"/>
              </a:ext>
            </a:extLst>
          </p:cNvPr>
          <p:cNvGraphicFramePr/>
          <p:nvPr>
            <p:extLst>
              <p:ext uri="{D42A27DB-BD31-4B8C-83A1-F6EECF244321}">
                <p14:modId xmlns:p14="http://schemas.microsoft.com/office/powerpoint/2010/main" val="1633714026"/>
              </p:ext>
            </p:extLst>
          </p:nvPr>
        </p:nvGraphicFramePr>
        <p:xfrm>
          <a:off x="0" y="2279374"/>
          <a:ext cx="11298045" cy="4720520"/>
        </p:xfrm>
        <a:graphic>
          <a:graphicData uri="http://schemas.openxmlformats.org/drawingml/2006/table">
            <a:tbl>
              <a:tblPr>
                <a:noFill/>
              </a:tblPr>
              <a:tblGrid>
                <a:gridCol w="2935858">
                  <a:extLst>
                    <a:ext uri="{9D8B030D-6E8A-4147-A177-3AD203B41FA5}">
                      <a16:colId xmlns:a16="http://schemas.microsoft.com/office/drawing/2014/main" val="20000"/>
                    </a:ext>
                  </a:extLst>
                </a:gridCol>
                <a:gridCol w="1023605">
                  <a:extLst>
                    <a:ext uri="{9D8B030D-6E8A-4147-A177-3AD203B41FA5}">
                      <a16:colId xmlns:a16="http://schemas.microsoft.com/office/drawing/2014/main" val="20001"/>
                    </a:ext>
                  </a:extLst>
                </a:gridCol>
                <a:gridCol w="881681">
                  <a:extLst>
                    <a:ext uri="{9D8B030D-6E8A-4147-A177-3AD203B41FA5}">
                      <a16:colId xmlns:a16="http://schemas.microsoft.com/office/drawing/2014/main" val="20002"/>
                    </a:ext>
                  </a:extLst>
                </a:gridCol>
                <a:gridCol w="915040">
                  <a:extLst>
                    <a:ext uri="{9D8B030D-6E8A-4147-A177-3AD203B41FA5}">
                      <a16:colId xmlns:a16="http://schemas.microsoft.com/office/drawing/2014/main" val="20003"/>
                    </a:ext>
                  </a:extLst>
                </a:gridCol>
                <a:gridCol w="824859">
                  <a:extLst>
                    <a:ext uri="{9D8B030D-6E8A-4147-A177-3AD203B41FA5}">
                      <a16:colId xmlns:a16="http://schemas.microsoft.com/office/drawing/2014/main" val="20004"/>
                    </a:ext>
                  </a:extLst>
                </a:gridCol>
                <a:gridCol w="979458">
                  <a:extLst>
                    <a:ext uri="{9D8B030D-6E8A-4147-A177-3AD203B41FA5}">
                      <a16:colId xmlns:a16="http://schemas.microsoft.com/office/drawing/2014/main" val="20005"/>
                    </a:ext>
                  </a:extLst>
                </a:gridCol>
                <a:gridCol w="721785">
                  <a:extLst>
                    <a:ext uri="{9D8B030D-6E8A-4147-A177-3AD203B41FA5}">
                      <a16:colId xmlns:a16="http://schemas.microsoft.com/office/drawing/2014/main" val="20006"/>
                    </a:ext>
                  </a:extLst>
                </a:gridCol>
                <a:gridCol w="1005245">
                  <a:extLst>
                    <a:ext uri="{9D8B030D-6E8A-4147-A177-3AD203B41FA5}">
                      <a16:colId xmlns:a16="http://schemas.microsoft.com/office/drawing/2014/main" val="20007"/>
                    </a:ext>
                  </a:extLst>
                </a:gridCol>
                <a:gridCol w="716802">
                  <a:extLst>
                    <a:ext uri="{9D8B030D-6E8A-4147-A177-3AD203B41FA5}">
                      <a16:colId xmlns:a16="http://schemas.microsoft.com/office/drawing/2014/main" val="20008"/>
                    </a:ext>
                  </a:extLst>
                </a:gridCol>
                <a:gridCol w="1293712">
                  <a:extLst>
                    <a:ext uri="{9D8B030D-6E8A-4147-A177-3AD203B41FA5}">
                      <a16:colId xmlns:a16="http://schemas.microsoft.com/office/drawing/2014/main" val="20009"/>
                    </a:ext>
                  </a:extLst>
                </a:gridCol>
              </a:tblGrid>
              <a:tr h="689443">
                <a:tc>
                  <a:txBody>
                    <a:bodyPr/>
                    <a:lstStyle/>
                    <a:p>
                      <a:pPr lvl="0" rtl="0">
                        <a:spcBef>
                          <a:spcPts val="0"/>
                        </a:spcBef>
                        <a:buNone/>
                      </a:pPr>
                      <a:endParaRPr/>
                    </a:p>
                  </a:txBody>
                  <a:tcPr marL="91425" marR="91425" marT="91425" marB="91425"/>
                </a:tc>
                <a:tc>
                  <a:txBody>
                    <a:bodyPr/>
                    <a:lstStyle/>
                    <a:p>
                      <a:pPr lvl="0" algn="ctr" rtl="0">
                        <a:spcBef>
                          <a:spcPts val="0"/>
                        </a:spcBef>
                        <a:buNone/>
                      </a:pPr>
                      <a:r>
                        <a:rPr lang="id-ID"/>
                        <a:t>September</a:t>
                      </a:r>
                    </a:p>
                  </a:txBody>
                  <a:tcPr marL="91425" marR="91425" marT="91425" marB="91425"/>
                </a:tc>
                <a:tc gridSpan="4">
                  <a:txBody>
                    <a:bodyPr/>
                    <a:lstStyle/>
                    <a:p>
                      <a:pPr lvl="0" algn="ctr" rtl="0">
                        <a:spcBef>
                          <a:spcPts val="0"/>
                        </a:spcBef>
                        <a:buNone/>
                      </a:pPr>
                      <a:r>
                        <a:rPr lang="id-ID"/>
                        <a:t>October</a:t>
                      </a:r>
                    </a:p>
                  </a:txBody>
                  <a:tcPr marL="91425" marR="91425" marT="91425" marB="91425"/>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lvl="0" algn="ctr" rtl="0">
                        <a:spcBef>
                          <a:spcPts val="0"/>
                        </a:spcBef>
                        <a:buNone/>
                      </a:pPr>
                      <a:r>
                        <a:rPr lang="id-ID" dirty="0"/>
                        <a:t>November</a:t>
                      </a:r>
                    </a:p>
                  </a:txBody>
                  <a:tcPr marL="91425" marR="91425" marT="91425" marB="91425"/>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10000"/>
                  </a:ext>
                </a:extLst>
              </a:tr>
              <a:tr h="430891">
                <a:tc>
                  <a:txBody>
                    <a:bodyPr/>
                    <a:lstStyle/>
                    <a:p>
                      <a:pPr lvl="0">
                        <a:spcBef>
                          <a:spcPts val="0"/>
                        </a:spcBef>
                        <a:buNone/>
                      </a:pPr>
                      <a:endParaRPr/>
                    </a:p>
                  </a:txBody>
                  <a:tcPr marL="91425" marR="91425" marT="91425" marB="91425"/>
                </a:tc>
                <a:tc>
                  <a:txBody>
                    <a:bodyPr/>
                    <a:lstStyle/>
                    <a:p>
                      <a:pPr lvl="0" algn="ctr" rtl="0">
                        <a:spcBef>
                          <a:spcPts val="0"/>
                        </a:spcBef>
                        <a:buNone/>
                      </a:pPr>
                      <a:r>
                        <a:rPr lang="id-ID"/>
                        <a:t>IV</a:t>
                      </a:r>
                    </a:p>
                  </a:txBody>
                  <a:tcPr marL="91425" marR="91425" marT="91425" marB="91425"/>
                </a:tc>
                <a:tc>
                  <a:txBody>
                    <a:bodyPr/>
                    <a:lstStyle/>
                    <a:p>
                      <a:pPr lvl="0" algn="ctr" rtl="0">
                        <a:spcBef>
                          <a:spcPts val="0"/>
                        </a:spcBef>
                        <a:buNone/>
                      </a:pPr>
                      <a:r>
                        <a:rPr lang="id-ID"/>
                        <a:t>I</a:t>
                      </a:r>
                    </a:p>
                  </a:txBody>
                  <a:tcPr marL="91425" marR="91425" marT="91425" marB="91425"/>
                </a:tc>
                <a:tc>
                  <a:txBody>
                    <a:bodyPr/>
                    <a:lstStyle/>
                    <a:p>
                      <a:pPr lvl="0" algn="ctr" rtl="0">
                        <a:spcBef>
                          <a:spcPts val="0"/>
                        </a:spcBef>
                        <a:buNone/>
                      </a:pPr>
                      <a:r>
                        <a:rPr lang="id-ID"/>
                        <a:t>II</a:t>
                      </a:r>
                    </a:p>
                  </a:txBody>
                  <a:tcPr marL="91425" marR="91425" marT="91425" marB="91425"/>
                </a:tc>
                <a:tc>
                  <a:txBody>
                    <a:bodyPr/>
                    <a:lstStyle/>
                    <a:p>
                      <a:pPr lvl="0" algn="ctr" rtl="0">
                        <a:spcBef>
                          <a:spcPts val="0"/>
                        </a:spcBef>
                        <a:buNone/>
                      </a:pPr>
                      <a:r>
                        <a:rPr lang="id-ID"/>
                        <a:t>III</a:t>
                      </a:r>
                    </a:p>
                  </a:txBody>
                  <a:tcPr marL="91425" marR="91425" marT="91425" marB="91425"/>
                </a:tc>
                <a:tc>
                  <a:txBody>
                    <a:bodyPr/>
                    <a:lstStyle/>
                    <a:p>
                      <a:pPr lvl="0" algn="ctr" rtl="0">
                        <a:spcBef>
                          <a:spcPts val="0"/>
                        </a:spcBef>
                        <a:buNone/>
                      </a:pPr>
                      <a:r>
                        <a:rPr lang="id-ID"/>
                        <a:t>IV</a:t>
                      </a:r>
                    </a:p>
                  </a:txBody>
                  <a:tcPr marL="91425" marR="91425" marT="91425" marB="91425"/>
                </a:tc>
                <a:tc>
                  <a:txBody>
                    <a:bodyPr/>
                    <a:lstStyle/>
                    <a:p>
                      <a:pPr lvl="0" algn="ctr" rtl="0">
                        <a:spcBef>
                          <a:spcPts val="0"/>
                        </a:spcBef>
                        <a:buNone/>
                      </a:pPr>
                      <a:r>
                        <a:rPr lang="id-ID"/>
                        <a:t>I</a:t>
                      </a:r>
                    </a:p>
                  </a:txBody>
                  <a:tcPr marL="91425" marR="91425" marT="91425" marB="91425"/>
                </a:tc>
                <a:tc>
                  <a:txBody>
                    <a:bodyPr/>
                    <a:lstStyle/>
                    <a:p>
                      <a:pPr lvl="0" algn="ctr" rtl="0">
                        <a:spcBef>
                          <a:spcPts val="0"/>
                        </a:spcBef>
                        <a:buNone/>
                      </a:pPr>
                      <a:r>
                        <a:rPr lang="id-ID"/>
                        <a:t>II</a:t>
                      </a:r>
                    </a:p>
                  </a:txBody>
                  <a:tcPr marL="91425" marR="91425" marT="91425" marB="91425"/>
                </a:tc>
                <a:tc>
                  <a:txBody>
                    <a:bodyPr/>
                    <a:lstStyle/>
                    <a:p>
                      <a:pPr lvl="0" algn="ctr" rtl="0">
                        <a:spcBef>
                          <a:spcPts val="0"/>
                        </a:spcBef>
                        <a:buNone/>
                      </a:pPr>
                      <a:r>
                        <a:rPr lang="id-ID"/>
                        <a:t>III</a:t>
                      </a:r>
                    </a:p>
                  </a:txBody>
                  <a:tcPr marL="91425" marR="91425" marT="91425" marB="91425"/>
                </a:tc>
                <a:tc>
                  <a:txBody>
                    <a:bodyPr/>
                    <a:lstStyle/>
                    <a:p>
                      <a:pPr lvl="0" algn="ctr" rtl="0">
                        <a:spcBef>
                          <a:spcPts val="0"/>
                        </a:spcBef>
                        <a:buNone/>
                      </a:pPr>
                      <a:r>
                        <a:rPr lang="id-ID"/>
                        <a:t>IV</a:t>
                      </a:r>
                    </a:p>
                  </a:txBody>
                  <a:tcPr marL="91425" marR="91425" marT="91425" marB="91425"/>
                </a:tc>
                <a:extLst>
                  <a:ext uri="{0D108BD9-81ED-4DB2-BD59-A6C34878D82A}">
                    <a16:rowId xmlns:a16="http://schemas.microsoft.com/office/drawing/2014/main" val="10001"/>
                  </a:ext>
                </a:extLst>
              </a:tr>
              <a:tr h="433276">
                <a:tc>
                  <a:txBody>
                    <a:bodyPr/>
                    <a:lstStyle/>
                    <a:p>
                      <a:pPr lvl="0">
                        <a:spcBef>
                          <a:spcPts val="0"/>
                        </a:spcBef>
                        <a:buNone/>
                      </a:pPr>
                      <a:r>
                        <a:rPr lang="id-ID" u="sng" dirty="0">
                          <a:solidFill>
                            <a:schemeClr val="hlink"/>
                          </a:solidFill>
                          <a:hlinkClick r:id="" action="ppaction://noaction"/>
                        </a:rPr>
                        <a:t>Main Feature</a:t>
                      </a:r>
                      <a:endParaRPr lang="id-ID" u="sng" dirty="0">
                        <a:solidFill>
                          <a:schemeClr val="hlink"/>
                        </a:solidFill>
                        <a:hlinkClick r:id="rId2"/>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tc>
                <a:tc>
                  <a:txBody>
                    <a:bodyPr/>
                    <a:lstStyle/>
                    <a:p>
                      <a:pPr lvl="0">
                        <a:spcBef>
                          <a:spcPts val="0"/>
                        </a:spcBef>
                        <a:buNone/>
                      </a:pPr>
                      <a:r>
                        <a:rPr lang="id-ID" sz="1200" dirty="0">
                          <a:solidFill>
                            <a:schemeClr val="bg1"/>
                          </a:solidFill>
                        </a:rPr>
                        <a:t>10-12 Williem</a:t>
                      </a:r>
                      <a:endParaRPr sz="1200" dirty="0">
                        <a:solidFill>
                          <a:schemeClr val="bg1"/>
                        </a:solidFill>
                      </a:endParaRPr>
                    </a:p>
                  </a:txBody>
                  <a:tcPr marL="91425" marR="91425" marT="91425" marB="91425">
                    <a:solidFill>
                      <a:srgbClr val="FF0000"/>
                    </a:solidFill>
                  </a:tcPr>
                </a:tc>
                <a:tc>
                  <a:txBody>
                    <a:bodyPr/>
                    <a:lstStyle/>
                    <a:p>
                      <a:pPr lvl="0">
                        <a:spcBef>
                          <a:spcPts val="0"/>
                        </a:spcBef>
                        <a:buNone/>
                      </a:pPr>
                      <a:r>
                        <a:rPr lang="id-ID" sz="1200" dirty="0">
                          <a:solidFill>
                            <a:schemeClr val="bg1"/>
                          </a:solidFill>
                        </a:rPr>
                        <a:t>17-19</a:t>
                      </a:r>
                    </a:p>
                    <a:p>
                      <a:pPr lvl="0">
                        <a:spcBef>
                          <a:spcPts val="0"/>
                        </a:spcBef>
                        <a:buNone/>
                      </a:pPr>
                      <a:r>
                        <a:rPr lang="id-ID" sz="1200" dirty="0">
                          <a:solidFill>
                            <a:schemeClr val="bg1"/>
                          </a:solidFill>
                        </a:rPr>
                        <a:t>Williem</a:t>
                      </a:r>
                      <a:endParaRPr sz="1200" dirty="0">
                        <a:solidFill>
                          <a:schemeClr val="bg1"/>
                        </a:solidFill>
                      </a:endParaRPr>
                    </a:p>
                  </a:txBody>
                  <a:tcPr marL="91425" marR="91425" marT="91425" marB="91425">
                    <a:solidFill>
                      <a:srgbClr val="FF0000"/>
                    </a:solidFill>
                  </a:tcPr>
                </a:tc>
                <a:tc>
                  <a:txBody>
                    <a:bodyPr/>
                    <a:lstStyle/>
                    <a:p>
                      <a:pPr lvl="0">
                        <a:spcBef>
                          <a:spcPts val="0"/>
                        </a:spcBef>
                        <a:buNone/>
                      </a:pPr>
                      <a:r>
                        <a:rPr lang="id-ID" sz="1200" dirty="0">
                          <a:solidFill>
                            <a:schemeClr val="bg1"/>
                          </a:solidFill>
                        </a:rPr>
                        <a:t>24-26</a:t>
                      </a:r>
                    </a:p>
                    <a:p>
                      <a:pPr lvl="0">
                        <a:spcBef>
                          <a:spcPts val="0"/>
                        </a:spcBef>
                        <a:buNone/>
                      </a:pPr>
                      <a:r>
                        <a:rPr lang="id-ID" sz="1200" dirty="0">
                          <a:solidFill>
                            <a:schemeClr val="bg1"/>
                          </a:solidFill>
                        </a:rPr>
                        <a:t>Williem</a:t>
                      </a:r>
                    </a:p>
                  </a:txBody>
                  <a:tcPr marL="91425" marR="91425" marT="91425" marB="91425">
                    <a:solidFill>
                      <a:srgbClr val="FF0000"/>
                    </a:solidFill>
                  </a:tcPr>
                </a:tc>
                <a:tc>
                  <a:txBody>
                    <a:bodyPr/>
                    <a:lstStyle/>
                    <a:p>
                      <a:pPr lvl="0">
                        <a:spcBef>
                          <a:spcPts val="0"/>
                        </a:spcBef>
                        <a:buNone/>
                      </a:pPr>
                      <a:endParaRPr dirty="0"/>
                    </a:p>
                  </a:txBody>
                  <a:tcPr marL="91425" marR="91425" marT="91425" marB="91425">
                    <a:solidFill>
                      <a:schemeClr val="lt1"/>
                    </a:solidFill>
                  </a:tcPr>
                </a:tc>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tc>
                <a:tc>
                  <a:txBody>
                    <a:bodyPr/>
                    <a:lstStyle/>
                    <a:p>
                      <a:pPr lvl="0" rtl="0">
                        <a:spcBef>
                          <a:spcPts val="0"/>
                        </a:spcBef>
                        <a:buNone/>
                      </a:pPr>
                      <a:endParaRPr dirty="0"/>
                    </a:p>
                  </a:txBody>
                  <a:tcPr marL="91425" marR="91425" marT="91425" marB="91425"/>
                </a:tc>
                <a:extLst>
                  <a:ext uri="{0D108BD9-81ED-4DB2-BD59-A6C34878D82A}">
                    <a16:rowId xmlns:a16="http://schemas.microsoft.com/office/drawing/2014/main" val="10003"/>
                  </a:ext>
                </a:extLst>
              </a:tr>
              <a:tr h="448969">
                <a:tc>
                  <a:txBody>
                    <a:bodyPr/>
                    <a:lstStyle/>
                    <a:p>
                      <a:pPr lvl="0">
                        <a:spcBef>
                          <a:spcPts val="0"/>
                        </a:spcBef>
                        <a:buNone/>
                      </a:pPr>
                      <a:r>
                        <a:rPr lang="id-ID" u="sng" dirty="0">
                          <a:solidFill>
                            <a:schemeClr val="hlink"/>
                          </a:solidFill>
                          <a:hlinkClick r:id="" action="ppaction://noaction"/>
                        </a:rPr>
                        <a:t>Database Update</a:t>
                      </a:r>
                      <a:endParaRPr lang="id-ID" u="sng" dirty="0">
                        <a:solidFill>
                          <a:schemeClr val="hlink"/>
                        </a:solidFill>
                        <a:hlinkClick r:id="rId3"/>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chemeClr val="lt1"/>
                    </a:solidFill>
                  </a:tcPr>
                </a:tc>
                <a:tc>
                  <a:txBody>
                    <a:bodyPr/>
                    <a:lstStyle/>
                    <a:p>
                      <a:pPr lvl="0">
                        <a:spcBef>
                          <a:spcPts val="0"/>
                        </a:spcBef>
                        <a:buNone/>
                      </a:pPr>
                      <a:r>
                        <a:rPr lang="id-ID" sz="1200" dirty="0">
                          <a:solidFill>
                            <a:schemeClr val="bg1"/>
                          </a:solidFill>
                        </a:rPr>
                        <a:t>24-26</a:t>
                      </a:r>
                    </a:p>
                    <a:p>
                      <a:pPr lvl="0">
                        <a:spcBef>
                          <a:spcPts val="0"/>
                        </a:spcBef>
                        <a:buNone/>
                      </a:pPr>
                      <a:r>
                        <a:rPr lang="id-ID" sz="1200" dirty="0">
                          <a:solidFill>
                            <a:schemeClr val="bg1"/>
                          </a:solidFill>
                        </a:rPr>
                        <a:t>Williem</a:t>
                      </a:r>
                      <a:endParaRPr sz="1200" dirty="0">
                        <a:solidFill>
                          <a:schemeClr val="bg1"/>
                        </a:solidFill>
                      </a:endParaRPr>
                    </a:p>
                  </a:txBody>
                  <a:tcPr marL="91425" marR="91425" marT="91425" marB="91425">
                    <a:solidFill>
                      <a:srgbClr val="FF0000"/>
                    </a:solidFill>
                  </a:tcPr>
                </a:tc>
                <a:tc>
                  <a:txBody>
                    <a:bodyPr/>
                    <a:lstStyle/>
                    <a:p>
                      <a:pPr lvl="0">
                        <a:spcBef>
                          <a:spcPts val="0"/>
                        </a:spcBef>
                        <a:buNone/>
                      </a:pPr>
                      <a:r>
                        <a:rPr lang="id-ID" sz="1200" dirty="0">
                          <a:solidFill>
                            <a:schemeClr val="bg1"/>
                          </a:solidFill>
                        </a:rPr>
                        <a:t>31-4</a:t>
                      </a:r>
                    </a:p>
                    <a:p>
                      <a:pPr lvl="0">
                        <a:spcBef>
                          <a:spcPts val="0"/>
                        </a:spcBef>
                        <a:buNone/>
                      </a:pPr>
                      <a:r>
                        <a:rPr lang="id-ID" sz="1200" dirty="0">
                          <a:solidFill>
                            <a:schemeClr val="bg1"/>
                          </a:solidFill>
                        </a:rPr>
                        <a:t>Williem</a:t>
                      </a:r>
                      <a:endParaRPr sz="1200" dirty="0">
                        <a:solidFill>
                          <a:schemeClr val="bg1"/>
                        </a:solidFill>
                      </a:endParaRPr>
                    </a:p>
                  </a:txBody>
                  <a:tcPr marL="91425" marR="91425" marT="91425" marB="91425">
                    <a:solidFill>
                      <a:srgbClr val="FF0000"/>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4"/>
                  </a:ext>
                </a:extLst>
              </a:tr>
              <a:tr h="430891">
                <a:tc>
                  <a:txBody>
                    <a:bodyPr/>
                    <a:lstStyle/>
                    <a:p>
                      <a:pPr lvl="0" rtl="0">
                        <a:spcBef>
                          <a:spcPts val="0"/>
                        </a:spcBef>
                        <a:buNone/>
                      </a:pPr>
                      <a:r>
                        <a:rPr lang="id-ID" u="sng" dirty="0">
                          <a:solidFill>
                            <a:schemeClr val="hlink"/>
                          </a:solidFill>
                          <a:hlinkClick r:id="" action="ppaction://noaction"/>
                        </a:rPr>
                        <a:t>Balance</a:t>
                      </a:r>
                      <a:endParaRPr lang="id-ID" u="sng" dirty="0">
                        <a:solidFill>
                          <a:schemeClr val="hlink"/>
                        </a:solidFill>
                        <a:hlinkClick r:id="rId2"/>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chemeClr val="lt1"/>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dirty="0"/>
                    </a:p>
                  </a:txBody>
                  <a:tcPr marL="91425" marR="91425" marT="91425" marB="91425"/>
                </a:tc>
                <a:tc>
                  <a:txBody>
                    <a:bodyPr/>
                    <a:lstStyle/>
                    <a:p>
                      <a:pPr lvl="0">
                        <a:spcBef>
                          <a:spcPts val="0"/>
                        </a:spcBef>
                        <a:buNone/>
                      </a:pPr>
                      <a:endParaRPr dirty="0"/>
                    </a:p>
                  </a:txBody>
                  <a:tcPr marL="91425" marR="91425" marT="91425" marB="91425">
                    <a:solidFill>
                      <a:srgbClr val="FF0000"/>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a:p>
                  </a:txBody>
                  <a:tcPr marL="91425" marR="91425" marT="91425" marB="91425">
                    <a:solidFill>
                      <a:srgbClr val="FFFFFF"/>
                    </a:solidFill>
                  </a:tcPr>
                </a:tc>
                <a:extLst>
                  <a:ext uri="{0D108BD9-81ED-4DB2-BD59-A6C34878D82A}">
                    <a16:rowId xmlns:a16="http://schemas.microsoft.com/office/drawing/2014/main" val="10005"/>
                  </a:ext>
                </a:extLst>
              </a:tr>
              <a:tr h="470835">
                <a:tc>
                  <a:txBody>
                    <a:bodyPr/>
                    <a:lstStyle/>
                    <a:p>
                      <a:pPr lvl="0" rtl="0">
                        <a:spcBef>
                          <a:spcPts val="0"/>
                        </a:spcBef>
                        <a:buNone/>
                      </a:pPr>
                      <a:r>
                        <a:rPr lang="id-ID" u="sng" dirty="0">
                          <a:solidFill>
                            <a:schemeClr val="hlink"/>
                          </a:solidFill>
                          <a:hlinkClick r:id="" action="ppaction://noaction"/>
                        </a:rPr>
                        <a:t>Material Design</a:t>
                      </a:r>
                      <a:endParaRPr lang="id-ID" u="sng" dirty="0">
                        <a:solidFill>
                          <a:schemeClr val="hlink"/>
                        </a:solidFill>
                        <a:hlinkClick r:id="rId4"/>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solidFill>
                      <a:srgbClr val="000000">
                        <a:alpha val="0"/>
                      </a:srgbClr>
                    </a:solidFill>
                  </a:tcPr>
                </a:tc>
                <a:tc>
                  <a:txBody>
                    <a:bodyPr/>
                    <a:lstStyle/>
                    <a:p>
                      <a:pPr lvl="0">
                        <a:spcBef>
                          <a:spcPts val="0"/>
                        </a:spcBef>
                        <a:buNone/>
                      </a:pPr>
                      <a:r>
                        <a:rPr lang="id-ID" sz="1200" dirty="0">
                          <a:solidFill>
                            <a:schemeClr val="bg1"/>
                          </a:solidFill>
                        </a:rPr>
                        <a:t>10-12 Rickhen</a:t>
                      </a:r>
                      <a:endParaRPr sz="1200" dirty="0">
                        <a:solidFill>
                          <a:schemeClr val="bg1"/>
                        </a:solidFill>
                      </a:endParaRPr>
                    </a:p>
                  </a:txBody>
                  <a:tcPr marL="91425" marR="91425" marT="91425" marB="91425">
                    <a:solidFill>
                      <a:srgbClr val="FF0000"/>
                    </a:solidFill>
                  </a:tcPr>
                </a:tc>
                <a:tc>
                  <a:txBody>
                    <a:bodyPr/>
                    <a:lstStyle/>
                    <a:p>
                      <a:pPr lvl="0">
                        <a:spcBef>
                          <a:spcPts val="0"/>
                        </a:spcBef>
                        <a:buNone/>
                      </a:pPr>
                      <a:endParaRPr sz="1200">
                        <a:solidFill>
                          <a:schemeClr val="bg1"/>
                        </a:solidFill>
                      </a:endParaRPr>
                    </a:p>
                  </a:txBody>
                  <a:tcPr marL="91425" marR="91425" marT="91425" marB="91425">
                    <a:solidFill>
                      <a:schemeClr val="lt1"/>
                    </a:solidFill>
                  </a:tcPr>
                </a:tc>
                <a:tc>
                  <a:txBody>
                    <a:bodyPr/>
                    <a:lstStyle/>
                    <a:p>
                      <a:pPr lvl="0">
                        <a:spcBef>
                          <a:spcPts val="0"/>
                        </a:spcBef>
                        <a:buNone/>
                      </a:pPr>
                      <a:endParaRPr sz="1200" dirty="0">
                        <a:solidFill>
                          <a:schemeClr val="bg1"/>
                        </a:solidFill>
                      </a:endParaRPr>
                    </a:p>
                  </a:txBody>
                  <a:tcPr marL="91425" marR="91425" marT="91425" marB="91425">
                    <a:solidFill>
                      <a:schemeClr val="lt1"/>
                    </a:solidFill>
                  </a:tcPr>
                </a:tc>
                <a:tc>
                  <a:txBody>
                    <a:bodyPr/>
                    <a:lstStyle/>
                    <a:p>
                      <a:pPr lvl="0">
                        <a:spcBef>
                          <a:spcPts val="0"/>
                        </a:spcBef>
                        <a:buNone/>
                      </a:pPr>
                      <a:endParaRPr sz="1200">
                        <a:solidFill>
                          <a:schemeClr val="bg1"/>
                        </a:solidFill>
                      </a:endParaRPr>
                    </a:p>
                  </a:txBody>
                  <a:tcPr marL="91425" marR="91425" marT="91425" marB="91425">
                    <a:solidFill>
                      <a:srgbClr val="FFFFFF"/>
                    </a:solidFill>
                  </a:tcPr>
                </a:tc>
                <a:tc>
                  <a:txBody>
                    <a:bodyPr/>
                    <a:lstStyle/>
                    <a:p>
                      <a:pPr lvl="0">
                        <a:spcBef>
                          <a:spcPts val="0"/>
                        </a:spcBef>
                        <a:buNone/>
                      </a:pPr>
                      <a:r>
                        <a:rPr lang="id-ID" sz="1200" dirty="0">
                          <a:solidFill>
                            <a:schemeClr val="bg1"/>
                          </a:solidFill>
                        </a:rPr>
                        <a:t>7-9</a:t>
                      </a:r>
                    </a:p>
                    <a:p>
                      <a:pPr lvl="0">
                        <a:spcBef>
                          <a:spcPts val="0"/>
                        </a:spcBef>
                        <a:buNone/>
                      </a:pPr>
                      <a:r>
                        <a:rPr lang="id-ID" sz="1200" dirty="0">
                          <a:solidFill>
                            <a:schemeClr val="bg1"/>
                          </a:solidFill>
                        </a:rPr>
                        <a:t>Williem</a:t>
                      </a:r>
                      <a:endParaRPr sz="1200" dirty="0">
                        <a:solidFill>
                          <a:schemeClr val="bg1"/>
                        </a:solidFill>
                      </a:endParaRPr>
                    </a:p>
                  </a:txBody>
                  <a:tcPr marL="91425" marR="91425" marT="91425" marB="91425">
                    <a:solidFill>
                      <a:srgbClr val="FF0000"/>
                    </a:solidFill>
                  </a:tcPr>
                </a:tc>
                <a:tc>
                  <a:txBody>
                    <a:bodyPr/>
                    <a:lstStyle/>
                    <a:p>
                      <a:pPr lvl="0">
                        <a:spcBef>
                          <a:spcPts val="0"/>
                        </a:spcBef>
                        <a:buNone/>
                      </a:pPr>
                      <a:endParaRPr/>
                    </a:p>
                  </a:txBody>
                  <a:tcPr marL="91425" marR="91425" marT="91425" marB="91425">
                    <a:solidFill>
                      <a:srgbClr val="FFFFFF"/>
                    </a:solidFill>
                  </a:tcPr>
                </a:tc>
                <a:tc>
                  <a:txBody>
                    <a:bodyPr/>
                    <a:lstStyle/>
                    <a:p>
                      <a:pPr lvl="0" rtl="0">
                        <a:spcBef>
                          <a:spcPts val="0"/>
                        </a:spcBef>
                        <a:buNone/>
                      </a:pPr>
                      <a:endParaRPr dirty="0"/>
                    </a:p>
                  </a:txBody>
                  <a:tcPr marL="91425" marR="91425" marT="91425" marB="91425"/>
                </a:tc>
                <a:extLst>
                  <a:ext uri="{0D108BD9-81ED-4DB2-BD59-A6C34878D82A}">
                    <a16:rowId xmlns:a16="http://schemas.microsoft.com/office/drawing/2014/main" val="10006"/>
                  </a:ext>
                </a:extLst>
              </a:tr>
              <a:tr h="714430">
                <a:tc>
                  <a:txBody>
                    <a:bodyPr/>
                    <a:lstStyle/>
                    <a:p>
                      <a:pPr lvl="0" rtl="0">
                        <a:spcBef>
                          <a:spcPts val="0"/>
                        </a:spcBef>
                        <a:spcAft>
                          <a:spcPts val="2100"/>
                        </a:spcAft>
                        <a:buNone/>
                      </a:pPr>
                      <a:r>
                        <a:rPr lang="en-US" u="sng" dirty="0" err="1">
                          <a:solidFill>
                            <a:schemeClr val="hlink"/>
                          </a:solidFill>
                          <a:latin typeface="Lato"/>
                          <a:ea typeface="Lato"/>
                          <a:cs typeface="Lato"/>
                          <a:sym typeface="Lato"/>
                          <a:hlinkClick r:id="rId5"/>
                        </a:rPr>
                        <a:t>Anova</a:t>
                      </a:r>
                      <a:r>
                        <a:rPr lang="en-US" u="sng" dirty="0">
                          <a:solidFill>
                            <a:schemeClr val="hlink"/>
                          </a:solidFill>
                          <a:latin typeface="Lato"/>
                          <a:ea typeface="Lato"/>
                          <a:cs typeface="Lato"/>
                          <a:sym typeface="Lato"/>
                          <a:hlinkClick r:id="rId5"/>
                        </a:rPr>
                        <a:t>, </a:t>
                      </a:r>
                      <a:r>
                        <a:rPr lang="en-US" u="sng" dirty="0" err="1">
                          <a:solidFill>
                            <a:schemeClr val="hlink"/>
                          </a:solidFill>
                          <a:latin typeface="Lato"/>
                          <a:ea typeface="Lato"/>
                          <a:cs typeface="Lato"/>
                          <a:sym typeface="Lato"/>
                          <a:hlinkClick r:id="rId5"/>
                        </a:rPr>
                        <a:t>Ttest</a:t>
                      </a:r>
                      <a:r>
                        <a:rPr lang="en-US" u="sng" dirty="0">
                          <a:solidFill>
                            <a:schemeClr val="hlink"/>
                          </a:solidFill>
                          <a:latin typeface="Lato"/>
                          <a:ea typeface="Lato"/>
                          <a:cs typeface="Lato"/>
                          <a:sym typeface="Lato"/>
                          <a:hlinkClick r:id="rId5"/>
                        </a:rPr>
                        <a:t>, Tukey Survey</a:t>
                      </a:r>
                      <a:endParaRPr lang="id-ID" u="sng" dirty="0">
                        <a:solidFill>
                          <a:schemeClr val="hlink"/>
                        </a:solidFill>
                        <a:latin typeface="Lato"/>
                        <a:ea typeface="Lato"/>
                        <a:cs typeface="Lato"/>
                        <a:sym typeface="Lato"/>
                        <a:hlinkClick r:id="rId5"/>
                      </a:endParaRPr>
                    </a:p>
                  </a:txBody>
                  <a:tcPr marL="91425" marR="91425" marT="91425" marB="91425"/>
                </a:tc>
                <a:tc>
                  <a:txBody>
                    <a:bodyPr/>
                    <a:lstStyle/>
                    <a:p>
                      <a:pPr lvl="0" rt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c>
                  <a:txBody>
                    <a:bodyPr/>
                    <a:lstStyle/>
                    <a:p>
                      <a:pPr lvl="0">
                        <a:spcBef>
                          <a:spcPts val="0"/>
                        </a:spcBef>
                        <a:buNone/>
                      </a:pPr>
                      <a:endParaRPr dirty="0"/>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dirty="0"/>
                    </a:p>
                  </a:txBody>
                  <a:tcPr marL="91425" marR="91425" marT="91425" marB="91425">
                    <a:solidFill>
                      <a:schemeClr val="lt1"/>
                    </a:solidFill>
                  </a:tcPr>
                </a:tc>
                <a:tc>
                  <a:txBody>
                    <a:bodyPr/>
                    <a:lstStyle/>
                    <a:p>
                      <a:pPr lvl="0" rtl="0">
                        <a:spcBef>
                          <a:spcPts val="0"/>
                        </a:spcBef>
                        <a:buNone/>
                      </a:pPr>
                      <a:r>
                        <a:rPr lang="id-ID" sz="1200" dirty="0">
                          <a:solidFill>
                            <a:schemeClr val="bg1"/>
                          </a:solidFill>
                        </a:rPr>
                        <a:t>27-28</a:t>
                      </a:r>
                    </a:p>
                    <a:p>
                      <a:pPr lvl="0" rtl="0">
                        <a:spcBef>
                          <a:spcPts val="0"/>
                        </a:spcBef>
                        <a:buNone/>
                      </a:pPr>
                      <a:r>
                        <a:rPr lang="id-ID" sz="1200" dirty="0">
                          <a:solidFill>
                            <a:schemeClr val="bg1"/>
                          </a:solidFill>
                        </a:rPr>
                        <a:t>Rickhen</a:t>
                      </a:r>
                      <a:endParaRPr sz="1200" dirty="0">
                        <a:solidFill>
                          <a:schemeClr val="bg1"/>
                        </a:solidFill>
                      </a:endParaRPr>
                    </a:p>
                  </a:txBody>
                  <a:tcPr marL="91425" marR="91425" marT="91425" marB="91425">
                    <a:solidFill>
                      <a:srgbClr val="FF0000"/>
                    </a:solidFill>
                  </a:tcPr>
                </a:tc>
                <a:extLst>
                  <a:ext uri="{0D108BD9-81ED-4DB2-BD59-A6C34878D82A}">
                    <a16:rowId xmlns:a16="http://schemas.microsoft.com/office/drawing/2014/main" val="10009"/>
                  </a:ext>
                </a:extLst>
              </a:tr>
              <a:tr h="714430">
                <a:tc>
                  <a:txBody>
                    <a:bodyPr/>
                    <a:lstStyle/>
                    <a:p>
                      <a:pPr lvl="0" rtl="0">
                        <a:spcBef>
                          <a:spcPts val="0"/>
                        </a:spcBef>
                        <a:spcAft>
                          <a:spcPts val="2100"/>
                        </a:spcAft>
                        <a:buNone/>
                      </a:pPr>
                      <a:r>
                        <a:rPr lang="id-ID" u="sng" dirty="0">
                          <a:solidFill>
                            <a:schemeClr val="hlink"/>
                          </a:solidFill>
                          <a:latin typeface="Lato"/>
                          <a:ea typeface="Lato"/>
                          <a:cs typeface="Lato"/>
                          <a:sym typeface="Lato"/>
                          <a:hlinkClick r:id="rId5"/>
                        </a:rPr>
                        <a:t>Documentation</a:t>
                      </a:r>
                    </a:p>
                  </a:txBody>
                  <a:tcPr marL="91425" marR="91425" marT="91425" marB="91425"/>
                </a:tc>
                <a:tc>
                  <a:txBody>
                    <a:bodyPr/>
                    <a:lstStyle/>
                    <a:p>
                      <a:pPr lvl="0" rtl="0">
                        <a:spcBef>
                          <a:spcPts val="0"/>
                        </a:spcBef>
                        <a:buNone/>
                      </a:pPr>
                      <a:endParaRPr/>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tc>
                  <a:txBody>
                    <a:bodyPr/>
                    <a:lstStyle/>
                    <a:p>
                      <a:pPr lvl="0">
                        <a:spcBef>
                          <a:spcPts val="0"/>
                        </a:spcBef>
                        <a:buNone/>
                      </a:pPr>
                      <a:endParaRPr dirty="0"/>
                    </a:p>
                  </a:txBody>
                  <a:tcPr marL="91425" marR="91425" marT="91425" marB="91425"/>
                </a:tc>
                <a:tc>
                  <a:txBody>
                    <a:bodyPr/>
                    <a:lstStyle/>
                    <a:p>
                      <a:pPr lvl="0">
                        <a:spcBef>
                          <a:spcPts val="0"/>
                        </a:spcBef>
                        <a:buNone/>
                      </a:pPr>
                      <a:endParaRPr dirty="0"/>
                    </a:p>
                  </a:txBody>
                  <a:tcPr marL="91425" marR="91425" marT="91425" marB="91425">
                    <a:solidFill>
                      <a:srgbClr val="000000">
                        <a:alpha val="0"/>
                      </a:srgbClr>
                    </a:solidFill>
                  </a:tcPr>
                </a:tc>
                <a:tc>
                  <a:txBody>
                    <a:bodyPr/>
                    <a:lstStyle/>
                    <a:p>
                      <a:pPr lvl="0">
                        <a:spcBef>
                          <a:spcPts val="0"/>
                        </a:spcBef>
                        <a:buNone/>
                      </a:pPr>
                      <a:endParaRPr/>
                    </a:p>
                  </a:txBody>
                  <a:tcPr marL="91425" marR="91425" marT="91425" marB="91425">
                    <a:solidFill>
                      <a:srgbClr val="FFFFFF"/>
                    </a:solidFill>
                  </a:tcPr>
                </a:tc>
                <a:tc>
                  <a:txBody>
                    <a:bodyPr/>
                    <a:lstStyle/>
                    <a:p>
                      <a:pPr lvl="0">
                        <a:spcBef>
                          <a:spcPts val="0"/>
                        </a:spcBef>
                        <a:buNone/>
                      </a:pPr>
                      <a:endParaRPr dirty="0"/>
                    </a:p>
                  </a:txBody>
                  <a:tcPr marL="91425" marR="91425" marT="91425" marB="91425">
                    <a:solidFill>
                      <a:schemeClr val="lt1"/>
                    </a:solidFill>
                  </a:tcPr>
                </a:tc>
                <a:tc>
                  <a:txBody>
                    <a:bodyPr/>
                    <a:lstStyle/>
                    <a:p>
                      <a:pPr lvl="0" rtl="0">
                        <a:spcBef>
                          <a:spcPts val="0"/>
                        </a:spcBef>
                        <a:buNone/>
                      </a:pPr>
                      <a:r>
                        <a:rPr lang="id-ID" sz="1200" dirty="0">
                          <a:solidFill>
                            <a:schemeClr val="bg1"/>
                          </a:solidFill>
                        </a:rPr>
                        <a:t>28-30</a:t>
                      </a:r>
                    </a:p>
                    <a:p>
                      <a:pPr lvl="0" rtl="0">
                        <a:spcBef>
                          <a:spcPts val="0"/>
                        </a:spcBef>
                        <a:buNone/>
                      </a:pPr>
                      <a:r>
                        <a:rPr lang="id-ID" sz="1200" dirty="0">
                          <a:solidFill>
                            <a:schemeClr val="bg1"/>
                          </a:solidFill>
                        </a:rPr>
                        <a:t>Octa&amp;LEO</a:t>
                      </a:r>
                      <a:endParaRPr sz="1200" dirty="0">
                        <a:solidFill>
                          <a:schemeClr val="bg1"/>
                        </a:solidFill>
                      </a:endParaRPr>
                    </a:p>
                  </a:txBody>
                  <a:tcPr marL="91425" marR="91425" marT="91425" marB="91425">
                    <a:solidFill>
                      <a:srgbClr val="FF0000"/>
                    </a:solidFill>
                  </a:tcPr>
                </a:tc>
                <a:extLst>
                  <a:ext uri="{0D108BD9-81ED-4DB2-BD59-A6C34878D82A}">
                    <a16:rowId xmlns:a16="http://schemas.microsoft.com/office/drawing/2014/main" val="496273546"/>
                  </a:ext>
                </a:extLst>
              </a:tr>
            </a:tbl>
          </a:graphicData>
        </a:graphic>
      </p:graphicFrame>
      <p:sp>
        <p:nvSpPr>
          <p:cNvPr id="5" name="TextBox 4">
            <a:extLst>
              <a:ext uri="{FF2B5EF4-FFF2-40B4-BE49-F238E27FC236}">
                <a16:creationId xmlns:a16="http://schemas.microsoft.com/office/drawing/2014/main" id="{3A1774C9-8403-477D-8578-09B9B2F3F290}"/>
              </a:ext>
            </a:extLst>
          </p:cNvPr>
          <p:cNvSpPr txBox="1"/>
          <p:nvPr/>
        </p:nvSpPr>
        <p:spPr>
          <a:xfrm>
            <a:off x="11343861" y="6347791"/>
            <a:ext cx="312906" cy="369332"/>
          </a:xfrm>
          <a:prstGeom prst="rect">
            <a:avLst/>
          </a:prstGeom>
          <a:noFill/>
        </p:spPr>
        <p:txBody>
          <a:bodyPr wrap="none" rtlCol="0">
            <a:spAutoFit/>
          </a:bodyPr>
          <a:lstStyle/>
          <a:p>
            <a:r>
              <a:rPr lang="id-ID" dirty="0"/>
              <a:t>1</a:t>
            </a:r>
          </a:p>
        </p:txBody>
      </p:sp>
    </p:spTree>
    <p:extLst>
      <p:ext uri="{BB962C8B-B14F-4D97-AF65-F5344CB8AC3E}">
        <p14:creationId xmlns:p14="http://schemas.microsoft.com/office/powerpoint/2010/main" val="136142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54954" y="973668"/>
            <a:ext cx="8761413" cy="706964"/>
          </a:xfrm>
        </p:spPr>
        <p:txBody>
          <a:bodyPr/>
          <a:lstStyle/>
          <a:p>
            <a:r>
              <a:rPr lang="id-ID" dirty="0"/>
              <a:t>Anova &amp;Tukey After The Program has been Created </a:t>
            </a:r>
          </a:p>
        </p:txBody>
      </p:sp>
      <p:pic>
        <p:nvPicPr>
          <p:cNvPr id="6" name="Picture 5"/>
          <p:cNvPicPr/>
          <p:nvPr/>
        </p:nvPicPr>
        <p:blipFill>
          <a:blip r:embed="rId2" cstate="print"/>
          <a:srcRect/>
          <a:stretch>
            <a:fillRect/>
          </a:stretch>
        </p:blipFill>
        <p:spPr bwMode="auto">
          <a:xfrm>
            <a:off x="1165917" y="2326116"/>
            <a:ext cx="9931573" cy="4240938"/>
          </a:xfrm>
          <a:prstGeom prst="rect">
            <a:avLst/>
          </a:prstGeom>
          <a:noFill/>
          <a:ln w="9525">
            <a:noFill/>
            <a:miter lim="800000"/>
            <a:headEnd/>
            <a:tailEnd/>
          </a:ln>
        </p:spPr>
      </p:pic>
      <p:sp>
        <p:nvSpPr>
          <p:cNvPr id="4" name="TextBox 3">
            <a:extLst>
              <a:ext uri="{FF2B5EF4-FFF2-40B4-BE49-F238E27FC236}">
                <a16:creationId xmlns:a16="http://schemas.microsoft.com/office/drawing/2014/main" id="{ECBACDCA-FE63-44FB-9613-AEE06EE908BF}"/>
              </a:ext>
            </a:extLst>
          </p:cNvPr>
          <p:cNvSpPr txBox="1"/>
          <p:nvPr/>
        </p:nvSpPr>
        <p:spPr>
          <a:xfrm>
            <a:off x="11343861" y="6347791"/>
            <a:ext cx="441146" cy="369332"/>
          </a:xfrm>
          <a:prstGeom prst="rect">
            <a:avLst/>
          </a:prstGeom>
          <a:noFill/>
        </p:spPr>
        <p:txBody>
          <a:bodyPr wrap="none" rtlCol="0">
            <a:spAutoFit/>
          </a:bodyPr>
          <a:lstStyle/>
          <a:p>
            <a:r>
              <a:rPr lang="id-ID" dirty="0"/>
              <a:t>28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8"/>
            <a:ext cx="8761413" cy="706964"/>
          </a:xfrm>
        </p:spPr>
        <p:txBody>
          <a:bodyPr/>
          <a:lstStyle/>
          <a:p>
            <a:r>
              <a:rPr lang="id-ID" dirty="0"/>
              <a:t>Anova &amp;Tukey After The Program has been Created </a:t>
            </a:r>
          </a:p>
        </p:txBody>
      </p:sp>
      <p:pic>
        <p:nvPicPr>
          <p:cNvPr id="5" name="Picture 4"/>
          <p:cNvPicPr/>
          <p:nvPr/>
        </p:nvPicPr>
        <p:blipFill>
          <a:blip r:embed="rId2" cstate="print"/>
          <a:srcRect/>
          <a:stretch>
            <a:fillRect/>
          </a:stretch>
        </p:blipFill>
        <p:spPr bwMode="auto">
          <a:xfrm>
            <a:off x="2135735" y="2768627"/>
            <a:ext cx="7991937" cy="3424356"/>
          </a:xfrm>
          <a:prstGeom prst="rect">
            <a:avLst/>
          </a:prstGeom>
          <a:noFill/>
          <a:ln w="9525">
            <a:noFill/>
            <a:miter lim="800000"/>
            <a:headEnd/>
            <a:tailEnd/>
          </a:ln>
        </p:spPr>
      </p:pic>
      <p:sp>
        <p:nvSpPr>
          <p:cNvPr id="6" name="TextBox 5">
            <a:extLst>
              <a:ext uri="{FF2B5EF4-FFF2-40B4-BE49-F238E27FC236}">
                <a16:creationId xmlns:a16="http://schemas.microsoft.com/office/drawing/2014/main" id="{8F2AEC4F-1F0B-47FC-822A-B8A8B5D8C235}"/>
              </a:ext>
            </a:extLst>
          </p:cNvPr>
          <p:cNvSpPr txBox="1"/>
          <p:nvPr/>
        </p:nvSpPr>
        <p:spPr>
          <a:xfrm>
            <a:off x="11343861" y="6347791"/>
            <a:ext cx="441146" cy="369332"/>
          </a:xfrm>
          <a:prstGeom prst="rect">
            <a:avLst/>
          </a:prstGeom>
          <a:noFill/>
        </p:spPr>
        <p:txBody>
          <a:bodyPr wrap="none" rtlCol="0">
            <a:spAutoFit/>
          </a:bodyPr>
          <a:lstStyle/>
          <a:p>
            <a:r>
              <a:rPr lang="id-ID" dirty="0"/>
              <a:t>29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ADBD-C60E-4723-95FA-36811BB3F14B}"/>
              </a:ext>
            </a:extLst>
          </p:cNvPr>
          <p:cNvSpPr>
            <a:spLocks noGrp="1"/>
          </p:cNvSpPr>
          <p:nvPr>
            <p:ph type="title"/>
          </p:nvPr>
        </p:nvSpPr>
        <p:spPr/>
        <p:txBody>
          <a:bodyPr/>
          <a:lstStyle/>
          <a:p>
            <a:r>
              <a:rPr lang="id-ID" dirty="0"/>
              <a:t>Github</a:t>
            </a:r>
          </a:p>
        </p:txBody>
      </p:sp>
      <p:sp>
        <p:nvSpPr>
          <p:cNvPr id="3" name="Content Placeholder 2">
            <a:extLst>
              <a:ext uri="{FF2B5EF4-FFF2-40B4-BE49-F238E27FC236}">
                <a16:creationId xmlns:a16="http://schemas.microsoft.com/office/drawing/2014/main" id="{FA66AEFE-1863-41D0-9474-C4BB384F4A4E}"/>
              </a:ext>
            </a:extLst>
          </p:cNvPr>
          <p:cNvSpPr>
            <a:spLocks noGrp="1"/>
          </p:cNvSpPr>
          <p:nvPr>
            <p:ph idx="1"/>
          </p:nvPr>
        </p:nvSpPr>
        <p:spPr/>
        <p:txBody>
          <a:bodyPr/>
          <a:lstStyle/>
          <a:p>
            <a:r>
              <a:rPr lang="id-ID" dirty="0"/>
              <a:t>https://github.com/tyrand3/HCIs</a:t>
            </a:r>
          </a:p>
        </p:txBody>
      </p:sp>
      <p:sp>
        <p:nvSpPr>
          <p:cNvPr id="4" name="TextBox 3">
            <a:extLst>
              <a:ext uri="{FF2B5EF4-FFF2-40B4-BE49-F238E27FC236}">
                <a16:creationId xmlns:a16="http://schemas.microsoft.com/office/drawing/2014/main" id="{48D6FE66-3B3F-46EE-9612-4D768D04B1F6}"/>
              </a:ext>
            </a:extLst>
          </p:cNvPr>
          <p:cNvSpPr txBox="1"/>
          <p:nvPr/>
        </p:nvSpPr>
        <p:spPr>
          <a:xfrm>
            <a:off x="11343861" y="6347791"/>
            <a:ext cx="441146" cy="369332"/>
          </a:xfrm>
          <a:prstGeom prst="rect">
            <a:avLst/>
          </a:prstGeom>
          <a:noFill/>
        </p:spPr>
        <p:txBody>
          <a:bodyPr wrap="none" rtlCol="0">
            <a:spAutoFit/>
          </a:bodyPr>
          <a:lstStyle/>
          <a:p>
            <a:r>
              <a:rPr lang="id-ID" dirty="0"/>
              <a:t>30</a:t>
            </a:r>
          </a:p>
        </p:txBody>
      </p:sp>
    </p:spTree>
    <p:extLst>
      <p:ext uri="{BB962C8B-B14F-4D97-AF65-F5344CB8AC3E}">
        <p14:creationId xmlns:p14="http://schemas.microsoft.com/office/powerpoint/2010/main" val="3172193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3EF0-0633-4CD3-B20D-E7E4AFAB26BD}"/>
              </a:ext>
            </a:extLst>
          </p:cNvPr>
          <p:cNvSpPr>
            <a:spLocks noGrp="1"/>
          </p:cNvSpPr>
          <p:nvPr>
            <p:ph type="title"/>
          </p:nvPr>
        </p:nvSpPr>
        <p:spPr/>
        <p:txBody>
          <a:bodyPr/>
          <a:lstStyle/>
          <a:p>
            <a:r>
              <a:rPr lang="id-ID" dirty="0"/>
              <a:t>Referensi</a:t>
            </a:r>
          </a:p>
        </p:txBody>
      </p:sp>
      <p:sp>
        <p:nvSpPr>
          <p:cNvPr id="3" name="Content Placeholder 2">
            <a:extLst>
              <a:ext uri="{FF2B5EF4-FFF2-40B4-BE49-F238E27FC236}">
                <a16:creationId xmlns:a16="http://schemas.microsoft.com/office/drawing/2014/main" id="{C4A7346C-1AEA-44A5-AD50-2839812165FF}"/>
              </a:ext>
            </a:extLst>
          </p:cNvPr>
          <p:cNvSpPr>
            <a:spLocks noGrp="1"/>
          </p:cNvSpPr>
          <p:nvPr>
            <p:ph idx="1"/>
          </p:nvPr>
        </p:nvSpPr>
        <p:spPr>
          <a:xfrm>
            <a:off x="1154954" y="2152357"/>
            <a:ext cx="9494289" cy="4564766"/>
          </a:xfrm>
        </p:spPr>
        <p:txBody>
          <a:bodyPr>
            <a:normAutofit fontScale="92500" lnSpcReduction="10000"/>
          </a:bodyPr>
          <a:lstStyle/>
          <a:p>
            <a:pPr>
              <a:buFont typeface="+mj-lt"/>
              <a:buAutoNum type="arabicPeriod"/>
            </a:pPr>
            <a:r>
              <a:rPr lang="id-ID" sz="1900" dirty="0"/>
              <a:t>https://developer.android.com/guide/topics/ui/declaring-layout.html?hl=id</a:t>
            </a:r>
          </a:p>
          <a:p>
            <a:pPr>
              <a:buFont typeface="+mj-lt"/>
              <a:buAutoNum type="arabicPeriod"/>
            </a:pPr>
            <a:r>
              <a:rPr lang="id-ID" sz="1900" dirty="0"/>
              <a:t>https://developer.android.com/guide/topics/ui/layout/linear.html?hl=id</a:t>
            </a:r>
          </a:p>
          <a:p>
            <a:pPr>
              <a:buFont typeface="+mj-lt"/>
              <a:buAutoNum type="arabicPeriod"/>
            </a:pPr>
            <a:r>
              <a:rPr lang="id-ID" sz="1900" dirty="0"/>
              <a:t>https://material.io/guidelines/style/color.html</a:t>
            </a:r>
          </a:p>
          <a:p>
            <a:pPr>
              <a:buFont typeface="+mj-lt"/>
              <a:buAutoNum type="arabicPeriod"/>
            </a:pPr>
            <a:r>
              <a:rPr lang="id-ID" sz="1900" dirty="0"/>
              <a:t>https://material.io/icons/</a:t>
            </a:r>
          </a:p>
          <a:p>
            <a:pPr>
              <a:buFont typeface="+mj-lt"/>
              <a:buAutoNum type="arabicPeriod"/>
            </a:pPr>
            <a:r>
              <a:rPr lang="id-ID" sz="1900" dirty="0"/>
              <a:t>https://material.io/guidelines/material-design/introduction.html</a:t>
            </a:r>
          </a:p>
          <a:p>
            <a:pPr>
              <a:buFont typeface="+mj-lt"/>
              <a:buAutoNum type="arabicPeriod"/>
            </a:pPr>
            <a:r>
              <a:rPr lang="id-ID" sz="1900" dirty="0"/>
              <a:t>https://material.io/guidelines/layout/structure.html#</a:t>
            </a:r>
          </a:p>
          <a:p>
            <a:pPr>
              <a:buFont typeface="+mj-lt"/>
              <a:buAutoNum type="arabicPeriod"/>
            </a:pPr>
            <a:r>
              <a:rPr lang="id-ID" sz="1900" dirty="0"/>
              <a:t>https://material.io/guidelines/usability/accessibility.html#</a:t>
            </a:r>
          </a:p>
          <a:p>
            <a:pPr>
              <a:buFont typeface="+mj-lt"/>
              <a:buAutoNum type="arabicPeriod"/>
            </a:pPr>
            <a:r>
              <a:rPr lang="id-ID" sz="1900" dirty="0"/>
              <a:t>“Android-er: Customize color for your app, for Material Theme, using Android Studio.” [Online]. Available: http://android-er.blogspot.co.id/2015/09/customize-color-for-your-app-for.html. [Accessed: 03-Dec-2017].</a:t>
            </a:r>
          </a:p>
          <a:p>
            <a:pPr>
              <a:buFont typeface="+mj-lt"/>
              <a:buAutoNum type="arabicPeriod"/>
            </a:pPr>
            <a:r>
              <a:rPr lang="id-ID" sz="1900" dirty="0"/>
              <a:t>“Android SQLite Database Tutorial using Android Studio | MobileSiri.” [Online]. Available: http://mobilesiri.com/android-sqlite-database-tutorial-using-android-studio/. [Accessed: 03-Dec-2017].</a:t>
            </a:r>
          </a:p>
          <a:p>
            <a:pPr>
              <a:buFont typeface="+mj-lt"/>
              <a:buAutoNum type="arabicPeriod"/>
            </a:pPr>
            <a:endParaRPr lang="id-ID" sz="1600" dirty="0"/>
          </a:p>
          <a:p>
            <a:pPr marL="0" indent="0">
              <a:buNone/>
            </a:pPr>
            <a:endParaRPr lang="id-ID" u="sng" dirty="0"/>
          </a:p>
          <a:p>
            <a:pPr marL="0" indent="0">
              <a:buNone/>
            </a:pPr>
            <a:endParaRPr lang="id-ID" u="sng" dirty="0"/>
          </a:p>
          <a:p>
            <a:pPr marL="0" indent="0">
              <a:buNone/>
            </a:pPr>
            <a:endParaRPr lang="id-ID" u="sng" dirty="0"/>
          </a:p>
          <a:p>
            <a:endParaRPr lang="id-ID" dirty="0"/>
          </a:p>
          <a:p>
            <a:endParaRPr lang="id-ID" dirty="0"/>
          </a:p>
        </p:txBody>
      </p:sp>
      <p:sp>
        <p:nvSpPr>
          <p:cNvPr id="5" name="TextBox 4">
            <a:extLst>
              <a:ext uri="{FF2B5EF4-FFF2-40B4-BE49-F238E27FC236}">
                <a16:creationId xmlns:a16="http://schemas.microsoft.com/office/drawing/2014/main" id="{0ADAEA24-91DC-4A99-A992-CF524A0B81BF}"/>
              </a:ext>
            </a:extLst>
          </p:cNvPr>
          <p:cNvSpPr txBox="1"/>
          <p:nvPr/>
        </p:nvSpPr>
        <p:spPr>
          <a:xfrm>
            <a:off x="11343861" y="6347791"/>
            <a:ext cx="441146" cy="369332"/>
          </a:xfrm>
          <a:prstGeom prst="rect">
            <a:avLst/>
          </a:prstGeom>
          <a:noFill/>
        </p:spPr>
        <p:txBody>
          <a:bodyPr wrap="none" rtlCol="0">
            <a:spAutoFit/>
          </a:bodyPr>
          <a:lstStyle/>
          <a:p>
            <a:r>
              <a:rPr lang="id-ID" dirty="0"/>
              <a:t>31</a:t>
            </a:r>
          </a:p>
        </p:txBody>
      </p:sp>
    </p:spTree>
    <p:extLst>
      <p:ext uri="{BB962C8B-B14F-4D97-AF65-F5344CB8AC3E}">
        <p14:creationId xmlns:p14="http://schemas.microsoft.com/office/powerpoint/2010/main" val="2916429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899C-AF17-4F03-A1A8-23549708BD54}"/>
              </a:ext>
            </a:extLst>
          </p:cNvPr>
          <p:cNvSpPr>
            <a:spLocks noGrp="1"/>
          </p:cNvSpPr>
          <p:nvPr>
            <p:ph type="title"/>
          </p:nvPr>
        </p:nvSpPr>
        <p:spPr/>
        <p:txBody>
          <a:bodyPr/>
          <a:lstStyle/>
          <a:p>
            <a:r>
              <a:rPr lang="id-ID" dirty="0"/>
              <a:t>Referensi</a:t>
            </a:r>
          </a:p>
        </p:txBody>
      </p:sp>
      <p:sp>
        <p:nvSpPr>
          <p:cNvPr id="3" name="Content Placeholder 2">
            <a:extLst>
              <a:ext uri="{FF2B5EF4-FFF2-40B4-BE49-F238E27FC236}">
                <a16:creationId xmlns:a16="http://schemas.microsoft.com/office/drawing/2014/main" id="{1BC9E678-9019-4E2C-BC25-A489AB7D1282}"/>
              </a:ext>
            </a:extLst>
          </p:cNvPr>
          <p:cNvSpPr>
            <a:spLocks noGrp="1"/>
          </p:cNvSpPr>
          <p:nvPr>
            <p:ph idx="1"/>
          </p:nvPr>
        </p:nvSpPr>
        <p:spPr/>
        <p:txBody>
          <a:bodyPr>
            <a:normAutofit fontScale="92500" lnSpcReduction="10000"/>
          </a:bodyPr>
          <a:lstStyle/>
          <a:p>
            <a:pPr marL="0" indent="0">
              <a:buNone/>
            </a:pPr>
            <a:r>
              <a:rPr lang="id-ID" sz="1300" dirty="0"/>
              <a:t>10.    </a:t>
            </a:r>
            <a:r>
              <a:rPr lang="id-ID" dirty="0"/>
              <a:t>http://www.codebind.com/android-tutorials-and-examples/android-sqlite-tutorial-example/</a:t>
            </a:r>
          </a:p>
          <a:p>
            <a:pPr marL="0" indent="0">
              <a:buNone/>
            </a:pPr>
            <a:r>
              <a:rPr lang="id-ID" sz="1300" dirty="0"/>
              <a:t>11.    </a:t>
            </a:r>
            <a:r>
              <a:rPr lang="id-ID" dirty="0"/>
              <a:t>https://www.youtube.com/watch?v=cp2rL3sAFmI&amp;t=572</a:t>
            </a:r>
          </a:p>
          <a:p>
            <a:pPr marL="0" indent="0">
              <a:buNone/>
            </a:pPr>
            <a:r>
              <a:rPr lang="id-ID" sz="1200" dirty="0"/>
              <a:t>12.    </a:t>
            </a:r>
            <a:r>
              <a:rPr lang="id-ID" dirty="0"/>
              <a:t>https://www.youtube.com/watch?v=q7ipa6zt4CU&amp;t=1402</a:t>
            </a:r>
          </a:p>
          <a:p>
            <a:pPr marL="0" indent="0">
              <a:buNone/>
            </a:pPr>
            <a:r>
              <a:rPr lang="id-ID" sz="1300" dirty="0"/>
              <a:t>13 </a:t>
            </a:r>
            <a:r>
              <a:rPr lang="id-ID" dirty="0"/>
              <a:t> http://www.android-graphview.org/</a:t>
            </a:r>
          </a:p>
          <a:p>
            <a:pPr marL="0" indent="0">
              <a:buNone/>
            </a:pPr>
            <a:r>
              <a:rPr lang="id-ID" sz="1200" dirty="0"/>
              <a:t>14     </a:t>
            </a:r>
            <a:r>
              <a:rPr lang="id-ID" dirty="0"/>
              <a:t>https://docs.google.com/forms</a:t>
            </a:r>
          </a:p>
          <a:p>
            <a:pPr marL="0" indent="0">
              <a:buNone/>
            </a:pPr>
            <a:r>
              <a:rPr lang="id-ID" sz="1300" dirty="0"/>
              <a:t>15</a:t>
            </a:r>
            <a:r>
              <a:rPr lang="id-ID" dirty="0"/>
              <a:t>   http://www.statisticshowto.com/tables/t-distribution-table/</a:t>
            </a:r>
          </a:p>
          <a:p>
            <a:pPr marL="0" indent="0">
              <a:buNone/>
            </a:pPr>
            <a:r>
              <a:rPr lang="id-ID" sz="1300" dirty="0"/>
              <a:t>16    </a:t>
            </a:r>
            <a:r>
              <a:rPr lang="id-ID" dirty="0"/>
              <a:t>http://sphweb.bumc.bu.edu/otlt/MPH-Modules/BS/R/R4_One-TwoSampleTests-ANOVA/R4_One-TwoSampleTests-ANOVA_print.html</a:t>
            </a:r>
          </a:p>
          <a:p>
            <a:pPr marL="0" indent="0">
              <a:buNone/>
            </a:pPr>
            <a:r>
              <a:rPr lang="id-ID" sz="1300" dirty="0"/>
              <a:t>17     </a:t>
            </a:r>
            <a:r>
              <a:rPr lang="id-ID" dirty="0"/>
              <a:t>www.stat.ncsu.edu/courses/st311/Documents/Tables.pdf</a:t>
            </a:r>
          </a:p>
          <a:p>
            <a:endParaRPr lang="id-ID" dirty="0"/>
          </a:p>
        </p:txBody>
      </p:sp>
      <p:sp>
        <p:nvSpPr>
          <p:cNvPr id="4" name="TextBox 3">
            <a:extLst>
              <a:ext uri="{FF2B5EF4-FFF2-40B4-BE49-F238E27FC236}">
                <a16:creationId xmlns:a16="http://schemas.microsoft.com/office/drawing/2014/main" id="{04264D4C-54D7-4EE2-B262-EBB2C29D583F}"/>
              </a:ext>
            </a:extLst>
          </p:cNvPr>
          <p:cNvSpPr txBox="1"/>
          <p:nvPr/>
        </p:nvSpPr>
        <p:spPr>
          <a:xfrm>
            <a:off x="11343861" y="6347791"/>
            <a:ext cx="441146" cy="369332"/>
          </a:xfrm>
          <a:prstGeom prst="rect">
            <a:avLst/>
          </a:prstGeom>
          <a:noFill/>
        </p:spPr>
        <p:txBody>
          <a:bodyPr wrap="none" rtlCol="0">
            <a:spAutoFit/>
          </a:bodyPr>
          <a:lstStyle/>
          <a:p>
            <a:r>
              <a:rPr lang="id-ID" dirty="0"/>
              <a:t>32</a:t>
            </a:r>
          </a:p>
        </p:txBody>
      </p:sp>
    </p:spTree>
    <p:extLst>
      <p:ext uri="{BB962C8B-B14F-4D97-AF65-F5344CB8AC3E}">
        <p14:creationId xmlns:p14="http://schemas.microsoft.com/office/powerpoint/2010/main" val="3393367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7351-D227-43D7-96C1-74140E60BA28}"/>
              </a:ext>
            </a:extLst>
          </p:cNvPr>
          <p:cNvSpPr>
            <a:spLocks noGrp="1"/>
          </p:cNvSpPr>
          <p:nvPr>
            <p:ph type="title"/>
          </p:nvPr>
        </p:nvSpPr>
        <p:spPr/>
        <p:txBody>
          <a:bodyPr/>
          <a:lstStyle/>
          <a:p>
            <a:r>
              <a:rPr lang="id-ID" dirty="0"/>
              <a:t>Referensi-ScoreBoard</a:t>
            </a:r>
          </a:p>
        </p:txBody>
      </p:sp>
      <p:sp>
        <p:nvSpPr>
          <p:cNvPr id="5" name="TextBox 4">
            <a:extLst>
              <a:ext uri="{FF2B5EF4-FFF2-40B4-BE49-F238E27FC236}">
                <a16:creationId xmlns:a16="http://schemas.microsoft.com/office/drawing/2014/main" id="{B282E7B9-CA4A-4745-8DF2-465B963D6E04}"/>
              </a:ext>
            </a:extLst>
          </p:cNvPr>
          <p:cNvSpPr txBox="1"/>
          <p:nvPr/>
        </p:nvSpPr>
        <p:spPr>
          <a:xfrm>
            <a:off x="1154954" y="2761172"/>
            <a:ext cx="9844350"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fontAlgn="b"/>
            <a:r>
              <a:rPr lang="id-ID" sz="1200" dirty="0"/>
              <a:t>18.</a:t>
            </a:r>
            <a:r>
              <a:rPr lang="id-ID" dirty="0"/>
              <a:t> </a:t>
            </a:r>
            <a:r>
              <a:rPr lang="id-ID" dirty="0">
                <a:hlinkClick r:id="rId2"/>
              </a:rPr>
              <a:t>https://developer.android.com/guide/topics/ui/look-and-feel/themes.html</a:t>
            </a:r>
            <a:endParaRPr lang="id-ID" dirty="0"/>
          </a:p>
          <a:p>
            <a:pPr fontAlgn="b"/>
            <a:r>
              <a:rPr lang="id-ID" sz="1200" dirty="0"/>
              <a:t>19.</a:t>
            </a:r>
            <a:r>
              <a:rPr lang="id-ID" dirty="0"/>
              <a:t> </a:t>
            </a:r>
            <a:r>
              <a:rPr lang="id-ID" dirty="0">
                <a:hlinkClick r:id="rId3"/>
              </a:rPr>
              <a:t>https://developer.android.com/training/search/search.html</a:t>
            </a:r>
            <a:endParaRPr lang="id-ID" dirty="0"/>
          </a:p>
          <a:p>
            <a:pPr fontAlgn="b"/>
            <a:r>
              <a:rPr lang="id-ID" sz="1200" dirty="0"/>
              <a:t>20. </a:t>
            </a:r>
            <a:r>
              <a:rPr lang="id-ID" dirty="0"/>
              <a:t>https://developer.android.com/reference/android/widget/CalendarView.html</a:t>
            </a:r>
          </a:p>
          <a:p>
            <a:pPr fontAlgn="b"/>
            <a:endParaRPr lang="id-ID" u="sng" dirty="0">
              <a:solidFill>
                <a:srgbClr val="0000FF"/>
              </a:solidFill>
              <a:latin typeface="Arial" panose="020B0604020202020204" pitchFamily="34" charset="0"/>
            </a:endParaRPr>
          </a:p>
        </p:txBody>
      </p:sp>
      <p:sp>
        <p:nvSpPr>
          <p:cNvPr id="8" name="TextBox 7">
            <a:extLst>
              <a:ext uri="{FF2B5EF4-FFF2-40B4-BE49-F238E27FC236}">
                <a16:creationId xmlns:a16="http://schemas.microsoft.com/office/drawing/2014/main" id="{5938CD2D-92CC-45EB-A401-B954E1CFAC71}"/>
              </a:ext>
            </a:extLst>
          </p:cNvPr>
          <p:cNvSpPr txBox="1"/>
          <p:nvPr/>
        </p:nvSpPr>
        <p:spPr>
          <a:xfrm>
            <a:off x="11343861" y="6347791"/>
            <a:ext cx="441146" cy="369332"/>
          </a:xfrm>
          <a:prstGeom prst="rect">
            <a:avLst/>
          </a:prstGeom>
          <a:noFill/>
        </p:spPr>
        <p:txBody>
          <a:bodyPr wrap="none" rtlCol="0">
            <a:spAutoFit/>
          </a:bodyPr>
          <a:lstStyle/>
          <a:p>
            <a:r>
              <a:rPr lang="id-ID" dirty="0"/>
              <a:t>33</a:t>
            </a:r>
          </a:p>
        </p:txBody>
      </p:sp>
    </p:spTree>
    <p:extLst>
      <p:ext uri="{BB962C8B-B14F-4D97-AF65-F5344CB8AC3E}">
        <p14:creationId xmlns:p14="http://schemas.microsoft.com/office/powerpoint/2010/main" val="1454664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6227" y="3425922"/>
            <a:ext cx="8761413" cy="706964"/>
          </a:xfrm>
        </p:spPr>
        <p:txBody>
          <a:bodyPr/>
          <a:lstStyle/>
          <a:p>
            <a:pPr algn="ctr"/>
            <a:r>
              <a:rPr lang="id-ID" dirty="0">
                <a:solidFill>
                  <a:schemeClr val="tx1"/>
                </a:solidFil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6532-4700-4D5A-ADC6-5B3F1F6A7A4C}"/>
              </a:ext>
            </a:extLst>
          </p:cNvPr>
          <p:cNvSpPr>
            <a:spLocks noGrp="1"/>
          </p:cNvSpPr>
          <p:nvPr>
            <p:ph type="title"/>
          </p:nvPr>
        </p:nvSpPr>
        <p:spPr/>
        <p:txBody>
          <a:bodyPr/>
          <a:lstStyle/>
          <a:p>
            <a:r>
              <a:rPr lang="id-ID" dirty="0"/>
              <a:t>WORK DIVISION</a:t>
            </a:r>
          </a:p>
        </p:txBody>
      </p:sp>
      <p:graphicFrame>
        <p:nvGraphicFramePr>
          <p:cNvPr id="3" name="Table 2">
            <a:extLst>
              <a:ext uri="{FF2B5EF4-FFF2-40B4-BE49-F238E27FC236}">
                <a16:creationId xmlns:a16="http://schemas.microsoft.com/office/drawing/2014/main" id="{FF4A2F87-3948-4094-8395-B0E79B52F789}"/>
              </a:ext>
            </a:extLst>
          </p:cNvPr>
          <p:cNvGraphicFramePr>
            <a:graphicFrameLocks noGrp="1"/>
          </p:cNvGraphicFramePr>
          <p:nvPr>
            <p:extLst>
              <p:ext uri="{D42A27DB-BD31-4B8C-83A1-F6EECF244321}">
                <p14:modId xmlns:p14="http://schemas.microsoft.com/office/powerpoint/2010/main" val="2942995789"/>
              </p:ext>
            </p:extLst>
          </p:nvPr>
        </p:nvGraphicFramePr>
        <p:xfrm>
          <a:off x="2354075" y="2416687"/>
          <a:ext cx="7116249" cy="4254500"/>
        </p:xfrm>
        <a:graphic>
          <a:graphicData uri="http://schemas.openxmlformats.org/drawingml/2006/table">
            <a:tbl>
              <a:tblPr firstRow="1" firstCol="1" bandRow="1">
                <a:tableStyleId>{5C22544A-7EE6-4342-B048-85BDC9FD1C3A}</a:tableStyleId>
              </a:tblPr>
              <a:tblGrid>
                <a:gridCol w="1126545">
                  <a:extLst>
                    <a:ext uri="{9D8B030D-6E8A-4147-A177-3AD203B41FA5}">
                      <a16:colId xmlns:a16="http://schemas.microsoft.com/office/drawing/2014/main" val="2364502279"/>
                    </a:ext>
                  </a:extLst>
                </a:gridCol>
                <a:gridCol w="3617621">
                  <a:extLst>
                    <a:ext uri="{9D8B030D-6E8A-4147-A177-3AD203B41FA5}">
                      <a16:colId xmlns:a16="http://schemas.microsoft.com/office/drawing/2014/main" val="3572054828"/>
                    </a:ext>
                  </a:extLst>
                </a:gridCol>
                <a:gridCol w="2372083">
                  <a:extLst>
                    <a:ext uri="{9D8B030D-6E8A-4147-A177-3AD203B41FA5}">
                      <a16:colId xmlns:a16="http://schemas.microsoft.com/office/drawing/2014/main" val="2453353115"/>
                    </a:ext>
                  </a:extLst>
                </a:gridCol>
              </a:tblGrid>
              <a:tr h="397361">
                <a:tc>
                  <a:txBody>
                    <a:bodyPr/>
                    <a:lstStyle/>
                    <a:p>
                      <a:pPr marL="0" marR="0" algn="ctr">
                        <a:lnSpc>
                          <a:spcPct val="115000"/>
                        </a:lnSpc>
                        <a:spcBef>
                          <a:spcPts val="0"/>
                        </a:spcBef>
                        <a:spcAft>
                          <a:spcPts val="0"/>
                        </a:spcAft>
                      </a:pPr>
                      <a:r>
                        <a:rPr lang="id-ID" sz="900">
                          <a:effectLst/>
                        </a:rPr>
                        <a:t> </a:t>
                      </a:r>
                      <a:r>
                        <a:rPr lang="id-ID" sz="1000">
                          <a:effectLst/>
                        </a:rPr>
                        <a:t>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gn="ctr">
                        <a:lnSpc>
                          <a:spcPct val="115000"/>
                        </a:lnSpc>
                        <a:spcBef>
                          <a:spcPts val="0"/>
                        </a:spcBef>
                        <a:spcAft>
                          <a:spcPts val="0"/>
                        </a:spcAft>
                      </a:pPr>
                      <a:r>
                        <a:rPr lang="id-ID" sz="1000">
                          <a:effectLst/>
                        </a:rPr>
                        <a:t>NAME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gn="ctr">
                        <a:lnSpc>
                          <a:spcPct val="115000"/>
                        </a:lnSpc>
                        <a:spcBef>
                          <a:spcPts val="0"/>
                        </a:spcBef>
                        <a:spcAft>
                          <a:spcPts val="0"/>
                        </a:spcAft>
                      </a:pPr>
                      <a:r>
                        <a:rPr lang="id-ID" sz="1000">
                          <a:effectLst/>
                        </a:rPr>
                        <a:t>JOB DESCRIPTION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val="726232372"/>
                  </a:ext>
                </a:extLst>
              </a:tr>
              <a:tr h="1240039">
                <a:tc>
                  <a:txBody>
                    <a:bodyPr/>
                    <a:lstStyle/>
                    <a:p>
                      <a:pPr marL="0" marR="0">
                        <a:lnSpc>
                          <a:spcPct val="115000"/>
                        </a:lnSpc>
                        <a:spcBef>
                          <a:spcPts val="0"/>
                        </a:spcBef>
                        <a:spcAft>
                          <a:spcPts val="0"/>
                        </a:spcAft>
                      </a:pPr>
                      <a:r>
                        <a:rPr lang="id-ID" sz="1000" dirty="0">
                          <a:effectLst/>
                        </a:rPr>
                        <a:t>1</a:t>
                      </a:r>
                      <a:r>
                        <a:rPr lang="en-US" sz="10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a:effectLst/>
                        </a:rPr>
                        <a:t>Leonardo Bunjamin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u="none" strike="noStrike" dirty="0">
                          <a:effectLst/>
                          <a:hlinkClick r:id="rId2"/>
                        </a:rPr>
                        <a:t>Main Feature</a:t>
                      </a:r>
                      <a:r>
                        <a:rPr lang="id-ID" sz="1000" dirty="0">
                          <a:effectLst/>
                        </a:rPr>
                        <a:t>, Slide, Documentation, </a:t>
                      </a:r>
                      <a:r>
                        <a:rPr lang="id-ID" sz="1000" dirty="0">
                          <a:effectLst/>
                          <a:hlinkClick r:id="rId3" action="ppaction://hlinksldjump"/>
                        </a:rPr>
                        <a:t>User Manual</a:t>
                      </a:r>
                      <a:r>
                        <a:rPr lang="id-ID" sz="1000" dirty="0">
                          <a:effectLst/>
                        </a:rPr>
                        <a:t>, </a:t>
                      </a:r>
                      <a:r>
                        <a:rPr lang="id-ID" sz="1000" dirty="0">
                          <a:effectLst/>
                          <a:hlinkClick r:id="rId4" action="ppaction://hlinksldjump"/>
                        </a:rPr>
                        <a:t>Program Manual</a:t>
                      </a:r>
                      <a:r>
                        <a:rPr lang="id-ID" sz="1000" dirty="0">
                          <a:effectLst/>
                        </a:rPr>
                        <a:t>, </a:t>
                      </a:r>
                      <a:r>
                        <a:rPr lang="id-ID" sz="1000" dirty="0">
                          <a:effectLst/>
                          <a:hlinkClick r:id="rId5" action="ppaction://hlinksldjump"/>
                        </a:rPr>
                        <a:t>Limitation</a:t>
                      </a:r>
                      <a:r>
                        <a:rPr lang="en-US" sz="1000" dirty="0">
                          <a:effectLst/>
                        </a:rPr>
                        <a:t> </a:t>
                      </a:r>
                      <a:r>
                        <a:rPr lang="id-ID" sz="1000" dirty="0">
                          <a:effectLst/>
                        </a:rPr>
                        <a:t>&amp;</a:t>
                      </a:r>
                      <a:r>
                        <a:rPr lang="en-US" sz="1000" dirty="0">
                          <a:effectLst/>
                        </a:rPr>
                        <a:t> </a:t>
                      </a:r>
                      <a:r>
                        <a:rPr lang="id-ID" sz="1000" dirty="0">
                          <a:effectLst/>
                        </a:rPr>
                        <a:t>Prototype Consideration, Coordinator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val="2012280215"/>
                  </a:ext>
                </a:extLst>
              </a:tr>
              <a:tr h="798832">
                <a:tc>
                  <a:txBody>
                    <a:bodyPr/>
                    <a:lstStyle/>
                    <a:p>
                      <a:pPr marL="0" marR="0">
                        <a:lnSpc>
                          <a:spcPct val="115000"/>
                        </a:lnSpc>
                        <a:spcBef>
                          <a:spcPts val="0"/>
                        </a:spcBef>
                        <a:spcAft>
                          <a:spcPts val="0"/>
                        </a:spcAft>
                      </a:pPr>
                      <a:r>
                        <a:rPr lang="id-ID" sz="1000">
                          <a:effectLst/>
                        </a:rPr>
                        <a:t>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a:effectLst/>
                        </a:rPr>
                        <a:t>Rickhen Hermawan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dirty="0">
                          <a:effectLst/>
                        </a:rPr>
                        <a:t>Slide, Documentation, Design, Main Feature, Questionnaire &amp; Evaluation,</a:t>
                      </a:r>
                      <a:r>
                        <a:rPr lang="id-ID" sz="1000" dirty="0">
                          <a:effectLst/>
                          <a:hlinkClick r:id="rId6" action="ppaction://hlinksldjump"/>
                        </a:rPr>
                        <a:t>T-test</a:t>
                      </a:r>
                      <a:r>
                        <a:rPr lang="id-ID" sz="1000" dirty="0">
                          <a:effectLst/>
                        </a:rPr>
                        <a:t>, </a:t>
                      </a:r>
                      <a:r>
                        <a:rPr lang="id-ID" sz="1000" dirty="0">
                          <a:effectLst/>
                          <a:hlinkClick r:id="rId7" action="ppaction://hlinksldjump"/>
                        </a:rPr>
                        <a:t>Anova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val="3847525903"/>
                  </a:ext>
                </a:extLst>
              </a:tr>
              <a:tr h="1019436">
                <a:tc>
                  <a:txBody>
                    <a:bodyPr/>
                    <a:lstStyle/>
                    <a:p>
                      <a:pPr marL="0" marR="0">
                        <a:lnSpc>
                          <a:spcPct val="115000"/>
                        </a:lnSpc>
                        <a:spcBef>
                          <a:spcPts val="0"/>
                        </a:spcBef>
                        <a:spcAft>
                          <a:spcPts val="0"/>
                        </a:spcAft>
                      </a:pPr>
                      <a:r>
                        <a:rPr lang="id-ID" sz="1000">
                          <a:effectLst/>
                        </a:rPr>
                        <a:t>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a:effectLst/>
                        </a:rPr>
                        <a:t>Williem Citralin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u="none" strike="noStrike" dirty="0">
                          <a:effectLst/>
                          <a:hlinkClick r:id="rId8"/>
                        </a:rPr>
                        <a:t>Database Management</a:t>
                      </a:r>
                      <a:r>
                        <a:rPr lang="id-ID" sz="1000" dirty="0">
                          <a:effectLst/>
                        </a:rPr>
                        <a:t>, Documentation, </a:t>
                      </a:r>
                      <a:r>
                        <a:rPr lang="id-ID" sz="1000" u="none" strike="noStrike" dirty="0">
                          <a:effectLst/>
                          <a:hlinkClick r:id="rId9"/>
                        </a:rPr>
                        <a:t>Schedule and Resource</a:t>
                      </a:r>
                      <a:r>
                        <a:rPr lang="id-ID" sz="1000" dirty="0">
                          <a:effectLst/>
                        </a:rPr>
                        <a:t>, Main Feature, Design, Slide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val="1761881527"/>
                  </a:ext>
                </a:extLst>
              </a:tr>
              <a:tr h="798832">
                <a:tc>
                  <a:txBody>
                    <a:bodyPr/>
                    <a:lstStyle/>
                    <a:p>
                      <a:pPr marL="0" marR="0">
                        <a:lnSpc>
                          <a:spcPct val="115000"/>
                        </a:lnSpc>
                        <a:spcBef>
                          <a:spcPts val="0"/>
                        </a:spcBef>
                        <a:spcAft>
                          <a:spcPts val="0"/>
                        </a:spcAft>
                      </a:pPr>
                      <a:r>
                        <a:rPr lang="id-ID" sz="1000">
                          <a:effectLst/>
                        </a:rPr>
                        <a:t>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dirty="0">
                          <a:effectLst/>
                        </a:rPr>
                        <a:t>Octa Wahana</a:t>
                      </a:r>
                      <a:r>
                        <a:rPr lang="en-US" sz="1000" dirty="0">
                          <a:effectLst/>
                        </a:rPr>
                        <a:t> </a:t>
                      </a:r>
                      <a:r>
                        <a:rPr lang="en-US" sz="1000" dirty="0" err="1">
                          <a:effectLst/>
                        </a:rPr>
                        <a:t>Widiwijaya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tc>
                  <a:txBody>
                    <a:bodyPr/>
                    <a:lstStyle/>
                    <a:p>
                      <a:pPr marL="0" marR="0">
                        <a:lnSpc>
                          <a:spcPct val="115000"/>
                        </a:lnSpc>
                        <a:spcBef>
                          <a:spcPts val="0"/>
                        </a:spcBef>
                        <a:spcAft>
                          <a:spcPts val="0"/>
                        </a:spcAft>
                      </a:pPr>
                      <a:r>
                        <a:rPr lang="id-ID" sz="1000" u="none" strike="noStrike" dirty="0">
                          <a:effectLst/>
                          <a:hlinkClick r:id="rId2"/>
                        </a:rPr>
                        <a:t>Main Feature</a:t>
                      </a:r>
                      <a:r>
                        <a:rPr lang="id-ID" sz="1000" dirty="0">
                          <a:effectLst/>
                        </a:rPr>
                        <a:t>, Documentation, Slide, </a:t>
                      </a:r>
                      <a:r>
                        <a:rPr lang="id-ID" sz="1000" dirty="0">
                          <a:effectLst/>
                          <a:hlinkClick r:id="rId3" action="ppaction://hlinksldjump"/>
                        </a:rPr>
                        <a:t>User Manual</a:t>
                      </a:r>
                      <a:r>
                        <a:rPr lang="id-ID" sz="1000" dirty="0">
                          <a:effectLst/>
                        </a:rPr>
                        <a:t>, </a:t>
                      </a:r>
                      <a:r>
                        <a:rPr lang="id-ID" sz="1000" dirty="0">
                          <a:effectLst/>
                          <a:hlinkClick r:id="rId4" action="ppaction://hlinksldjump"/>
                        </a:rPr>
                        <a:t>Program Manual</a:t>
                      </a:r>
                      <a:r>
                        <a:rPr lang="en-US" sz="1000" dirty="0">
                          <a:effectLst/>
                        </a:rPr>
                        <a:t>, </a:t>
                      </a:r>
                      <a:r>
                        <a:rPr lang="en-US" sz="1000" dirty="0">
                          <a:effectLst/>
                          <a:hlinkClick r:id="rId10" action="ppaction://hlinksldjump"/>
                        </a:rPr>
                        <a:t>Design Manual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5013" marR="55013" marT="55013" marB="55013"/>
                </a:tc>
                <a:extLst>
                  <a:ext uri="{0D108BD9-81ED-4DB2-BD59-A6C34878D82A}">
                    <a16:rowId xmlns:a16="http://schemas.microsoft.com/office/drawing/2014/main" val="3646129101"/>
                  </a:ext>
                </a:extLst>
              </a:tr>
            </a:tbl>
          </a:graphicData>
        </a:graphic>
      </p:graphicFrame>
      <p:sp>
        <p:nvSpPr>
          <p:cNvPr id="4" name="TextBox 3">
            <a:extLst>
              <a:ext uri="{FF2B5EF4-FFF2-40B4-BE49-F238E27FC236}">
                <a16:creationId xmlns:a16="http://schemas.microsoft.com/office/drawing/2014/main" id="{C7D051BE-3C9D-4D1A-A030-1625B00864BB}"/>
              </a:ext>
            </a:extLst>
          </p:cNvPr>
          <p:cNvSpPr txBox="1"/>
          <p:nvPr/>
        </p:nvSpPr>
        <p:spPr>
          <a:xfrm>
            <a:off x="11343861" y="6347791"/>
            <a:ext cx="312906" cy="369332"/>
          </a:xfrm>
          <a:prstGeom prst="rect">
            <a:avLst/>
          </a:prstGeom>
          <a:noFill/>
        </p:spPr>
        <p:txBody>
          <a:bodyPr wrap="none" rtlCol="0">
            <a:spAutoFit/>
          </a:bodyPr>
          <a:lstStyle/>
          <a:p>
            <a:r>
              <a:rPr lang="id-ID" dirty="0"/>
              <a:t>2</a:t>
            </a:r>
          </a:p>
        </p:txBody>
      </p:sp>
    </p:spTree>
    <p:extLst>
      <p:ext uri="{BB962C8B-B14F-4D97-AF65-F5344CB8AC3E}">
        <p14:creationId xmlns:p14="http://schemas.microsoft.com/office/powerpoint/2010/main" val="378270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2073-4FB7-495E-A520-A936EEA7A4A7}"/>
              </a:ext>
            </a:extLst>
          </p:cNvPr>
          <p:cNvSpPr>
            <a:spLocks noGrp="1"/>
          </p:cNvSpPr>
          <p:nvPr>
            <p:ph type="title"/>
          </p:nvPr>
        </p:nvSpPr>
        <p:spPr/>
        <p:txBody>
          <a:bodyPr/>
          <a:lstStyle/>
          <a:p>
            <a:r>
              <a:rPr lang="id-ID" dirty="0"/>
              <a:t>Score Board</a:t>
            </a:r>
          </a:p>
        </p:txBody>
      </p:sp>
      <p:sp>
        <p:nvSpPr>
          <p:cNvPr id="3" name="Content Placeholder 2">
            <a:extLst>
              <a:ext uri="{FF2B5EF4-FFF2-40B4-BE49-F238E27FC236}">
                <a16:creationId xmlns:a16="http://schemas.microsoft.com/office/drawing/2014/main" id="{19F4BD8F-1742-48D7-9F03-C83CDE3B2299}"/>
              </a:ext>
            </a:extLst>
          </p:cNvPr>
          <p:cNvSpPr>
            <a:spLocks noGrp="1"/>
          </p:cNvSpPr>
          <p:nvPr>
            <p:ph idx="1"/>
          </p:nvPr>
        </p:nvSpPr>
        <p:spPr/>
        <p:txBody>
          <a:bodyPr>
            <a:normAutofit fontScale="92500" lnSpcReduction="20000"/>
          </a:bodyPr>
          <a:lstStyle/>
          <a:p>
            <a:r>
              <a:rPr lang="en-US" dirty="0"/>
              <a:t>Back Ground </a:t>
            </a:r>
            <a:r>
              <a:rPr lang="en-US" dirty="0" err="1"/>
              <a:t>colour</a:t>
            </a:r>
            <a:r>
              <a:rPr lang="en-US" dirty="0"/>
              <a:t> other than default</a:t>
            </a:r>
            <a:endParaRPr lang="id-ID" dirty="0"/>
          </a:p>
          <a:p>
            <a:r>
              <a:rPr lang="en-US" dirty="0"/>
              <a:t>Button min. 7</a:t>
            </a:r>
            <a:endParaRPr lang="id-ID" dirty="0"/>
          </a:p>
          <a:p>
            <a:r>
              <a:rPr lang="en-US" dirty="0"/>
              <a:t>Button Design</a:t>
            </a:r>
            <a:endParaRPr lang="id-ID" dirty="0"/>
          </a:p>
          <a:p>
            <a:r>
              <a:rPr lang="en-US" dirty="0"/>
              <a:t>Icon min. 4</a:t>
            </a:r>
            <a:endParaRPr lang="id-ID" dirty="0"/>
          </a:p>
          <a:p>
            <a:r>
              <a:rPr lang="en-US" dirty="0"/>
              <a:t>Icon design</a:t>
            </a:r>
            <a:endParaRPr lang="id-ID" dirty="0"/>
          </a:p>
          <a:p>
            <a:r>
              <a:rPr lang="en-US" dirty="0"/>
              <a:t>Menu </a:t>
            </a:r>
            <a:endParaRPr lang="id-ID" dirty="0"/>
          </a:p>
          <a:p>
            <a:r>
              <a:rPr lang="en-US" dirty="0"/>
              <a:t>Help file</a:t>
            </a:r>
            <a:endParaRPr lang="id-ID" dirty="0"/>
          </a:p>
          <a:p>
            <a:r>
              <a:rPr lang="en-US" dirty="0"/>
              <a:t>Form captioned</a:t>
            </a:r>
            <a:endParaRPr lang="id-ID" dirty="0"/>
          </a:p>
          <a:p>
            <a:r>
              <a:rPr lang="en-US" dirty="0"/>
              <a:t>Form shapes variation</a:t>
            </a:r>
            <a:endParaRPr lang="id-ID" dirty="0"/>
          </a:p>
          <a:p>
            <a:r>
              <a:rPr lang="en-US" dirty="0"/>
              <a:t>Tool tip text</a:t>
            </a:r>
            <a:endParaRPr lang="id-ID" dirty="0"/>
          </a:p>
          <a:p>
            <a:endParaRPr lang="id-ID" dirty="0"/>
          </a:p>
          <a:p>
            <a:endParaRPr lang="id-ID" dirty="0"/>
          </a:p>
        </p:txBody>
      </p:sp>
      <p:sp>
        <p:nvSpPr>
          <p:cNvPr id="4" name="TextBox 3">
            <a:extLst>
              <a:ext uri="{FF2B5EF4-FFF2-40B4-BE49-F238E27FC236}">
                <a16:creationId xmlns:a16="http://schemas.microsoft.com/office/drawing/2014/main" id="{4D8A7725-7E2A-43ED-B23E-4927517EC40B}"/>
              </a:ext>
            </a:extLst>
          </p:cNvPr>
          <p:cNvSpPr txBox="1"/>
          <p:nvPr/>
        </p:nvSpPr>
        <p:spPr>
          <a:xfrm>
            <a:off x="11343861" y="6347791"/>
            <a:ext cx="312906" cy="369332"/>
          </a:xfrm>
          <a:prstGeom prst="rect">
            <a:avLst/>
          </a:prstGeom>
          <a:noFill/>
        </p:spPr>
        <p:txBody>
          <a:bodyPr wrap="none" rtlCol="0">
            <a:spAutoFit/>
          </a:bodyPr>
          <a:lstStyle/>
          <a:p>
            <a:r>
              <a:rPr lang="id-ID" dirty="0"/>
              <a:t>3</a:t>
            </a:r>
          </a:p>
        </p:txBody>
      </p:sp>
      <p:sp>
        <p:nvSpPr>
          <p:cNvPr id="5" name="TextBox 4">
            <a:extLst>
              <a:ext uri="{FF2B5EF4-FFF2-40B4-BE49-F238E27FC236}">
                <a16:creationId xmlns:a16="http://schemas.microsoft.com/office/drawing/2014/main" id="{AD98B5C4-217D-437F-8411-CF7A626D22EF}"/>
              </a:ext>
            </a:extLst>
          </p:cNvPr>
          <p:cNvSpPr txBox="1"/>
          <p:nvPr/>
        </p:nvSpPr>
        <p:spPr>
          <a:xfrm>
            <a:off x="1046922" y="2438400"/>
            <a:ext cx="348172" cy="369332"/>
          </a:xfrm>
          <a:prstGeom prst="rect">
            <a:avLst/>
          </a:prstGeom>
          <a:noFill/>
        </p:spPr>
        <p:txBody>
          <a:bodyPr wrap="none" rtlCol="0">
            <a:spAutoFit/>
          </a:bodyPr>
          <a:lstStyle/>
          <a:p>
            <a:r>
              <a:rPr lang="id-ID" dirty="0"/>
              <a:t>[]</a:t>
            </a:r>
          </a:p>
        </p:txBody>
      </p:sp>
    </p:spTree>
    <p:extLst>
      <p:ext uri="{BB962C8B-B14F-4D97-AF65-F5344CB8AC3E}">
        <p14:creationId xmlns:p14="http://schemas.microsoft.com/office/powerpoint/2010/main" val="118832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F0DF-BD3F-44A7-82BC-92C3E9BE3F55}"/>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19EABEEB-6EBE-4343-B6ED-E0825B130BB5}"/>
              </a:ext>
            </a:extLst>
          </p:cNvPr>
          <p:cNvSpPr>
            <a:spLocks noGrp="1"/>
          </p:cNvSpPr>
          <p:nvPr>
            <p:ph idx="1"/>
          </p:nvPr>
        </p:nvSpPr>
        <p:spPr/>
        <p:txBody>
          <a:bodyPr>
            <a:normAutofit/>
          </a:bodyPr>
          <a:lstStyle/>
          <a:p>
            <a:r>
              <a:rPr lang="en-US" dirty="0"/>
              <a:t>Splash</a:t>
            </a:r>
            <a:endParaRPr lang="id-ID" dirty="0"/>
          </a:p>
          <a:p>
            <a:r>
              <a:rPr lang="en-US" dirty="0"/>
              <a:t>Search data</a:t>
            </a:r>
            <a:endParaRPr lang="id-ID" dirty="0"/>
          </a:p>
          <a:p>
            <a:r>
              <a:rPr lang="en-US" dirty="0"/>
              <a:t>Animations</a:t>
            </a:r>
            <a:endParaRPr lang="id-ID" dirty="0"/>
          </a:p>
          <a:p>
            <a:r>
              <a:rPr lang="en-US" dirty="0"/>
              <a:t>User manual</a:t>
            </a:r>
            <a:endParaRPr lang="id-ID" dirty="0"/>
          </a:p>
          <a:p>
            <a:r>
              <a:rPr lang="en-US" dirty="0"/>
              <a:t>Program Manual</a:t>
            </a:r>
            <a:endParaRPr lang="id-ID" dirty="0"/>
          </a:p>
          <a:p>
            <a:r>
              <a:rPr lang="en-US" dirty="0"/>
              <a:t>Questionnaire &amp; Evaluation</a:t>
            </a:r>
            <a:endParaRPr lang="id-ID" dirty="0"/>
          </a:p>
          <a:p>
            <a:r>
              <a:rPr lang="en-US" dirty="0"/>
              <a:t>T-test</a:t>
            </a:r>
            <a:endParaRPr lang="id-ID" dirty="0"/>
          </a:p>
          <a:p>
            <a:r>
              <a:rPr lang="id-ID" dirty="0"/>
              <a:t>A</a:t>
            </a:r>
            <a:r>
              <a:rPr lang="en-US" dirty="0"/>
              <a:t>nova **</a:t>
            </a:r>
            <a:endParaRPr lang="id-ID" dirty="0"/>
          </a:p>
          <a:p>
            <a:endParaRPr lang="id-ID" dirty="0"/>
          </a:p>
          <a:p>
            <a:endParaRPr lang="id-ID" dirty="0"/>
          </a:p>
        </p:txBody>
      </p:sp>
      <p:sp>
        <p:nvSpPr>
          <p:cNvPr id="4" name="TextBox 3">
            <a:extLst>
              <a:ext uri="{FF2B5EF4-FFF2-40B4-BE49-F238E27FC236}">
                <a16:creationId xmlns:a16="http://schemas.microsoft.com/office/drawing/2014/main" id="{99490A0F-893C-4E24-B6B5-B4B1A90D32A0}"/>
              </a:ext>
            </a:extLst>
          </p:cNvPr>
          <p:cNvSpPr txBox="1"/>
          <p:nvPr/>
        </p:nvSpPr>
        <p:spPr>
          <a:xfrm>
            <a:off x="11343861" y="6347791"/>
            <a:ext cx="312906" cy="369332"/>
          </a:xfrm>
          <a:prstGeom prst="rect">
            <a:avLst/>
          </a:prstGeom>
          <a:noFill/>
        </p:spPr>
        <p:txBody>
          <a:bodyPr wrap="none" rtlCol="0">
            <a:spAutoFit/>
          </a:bodyPr>
          <a:lstStyle/>
          <a:p>
            <a:r>
              <a:rPr lang="id-ID" dirty="0"/>
              <a:t>4</a:t>
            </a:r>
          </a:p>
        </p:txBody>
      </p:sp>
    </p:spTree>
    <p:extLst>
      <p:ext uri="{BB962C8B-B14F-4D97-AF65-F5344CB8AC3E}">
        <p14:creationId xmlns:p14="http://schemas.microsoft.com/office/powerpoint/2010/main" val="261482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9DB0-830E-4227-AE25-0D9A583AA19C}"/>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81F0FEB-9DA4-4B5D-8D0D-0695C09B6B6F}"/>
              </a:ext>
            </a:extLst>
          </p:cNvPr>
          <p:cNvSpPr>
            <a:spLocks noGrp="1"/>
          </p:cNvSpPr>
          <p:nvPr>
            <p:ph idx="1"/>
          </p:nvPr>
        </p:nvSpPr>
        <p:spPr/>
        <p:txBody>
          <a:bodyPr>
            <a:normAutofit fontScale="92500" lnSpcReduction="10000"/>
          </a:bodyPr>
          <a:lstStyle/>
          <a:p>
            <a:r>
              <a:rPr lang="en-US" dirty="0"/>
              <a:t>Other working program/excellence, complexity of coding</a:t>
            </a:r>
            <a:endParaRPr lang="id-ID" dirty="0"/>
          </a:p>
          <a:p>
            <a:r>
              <a:rPr lang="en-US" dirty="0"/>
              <a:t>SQL Connection</a:t>
            </a:r>
            <a:endParaRPr lang="id-ID" dirty="0"/>
          </a:p>
          <a:p>
            <a:r>
              <a:rPr lang="id-ID" dirty="0"/>
              <a:t>P</a:t>
            </a:r>
            <a:r>
              <a:rPr lang="en-US" dirty="0" err="1"/>
              <a:t>assworded</a:t>
            </a:r>
            <a:r>
              <a:rPr lang="en-US" dirty="0"/>
              <a:t> data base and/or user name + </a:t>
            </a:r>
            <a:r>
              <a:rPr lang="en-US" dirty="0" err="1"/>
              <a:t>pwd</a:t>
            </a:r>
            <a:endParaRPr lang="id-ID" dirty="0"/>
          </a:p>
          <a:p>
            <a:r>
              <a:rPr lang="en-US" dirty="0"/>
              <a:t>Limitation Considerations</a:t>
            </a:r>
            <a:endParaRPr lang="id-ID" dirty="0"/>
          </a:p>
          <a:p>
            <a:r>
              <a:rPr lang="en-US" dirty="0"/>
              <a:t>team work + Presentation</a:t>
            </a:r>
            <a:endParaRPr lang="id-ID" dirty="0"/>
          </a:p>
          <a:p>
            <a:r>
              <a:rPr lang="en-US" dirty="0"/>
              <a:t>Redesign</a:t>
            </a:r>
            <a:endParaRPr lang="id-ID" dirty="0"/>
          </a:p>
          <a:p>
            <a:r>
              <a:rPr lang="en-US" dirty="0"/>
              <a:t>Creativity/Innovation</a:t>
            </a:r>
            <a:endParaRPr lang="id-ID" dirty="0"/>
          </a:p>
          <a:p>
            <a:r>
              <a:rPr lang="en-US" dirty="0"/>
              <a:t>Report quality (completeness)</a:t>
            </a:r>
            <a:endParaRPr lang="id-ID" dirty="0"/>
          </a:p>
          <a:p>
            <a:r>
              <a:rPr lang="en-US" dirty="0"/>
              <a:t>Quality work/honesty/integrity</a:t>
            </a:r>
            <a:endParaRPr lang="id-ID" dirty="0"/>
          </a:p>
        </p:txBody>
      </p:sp>
      <p:sp>
        <p:nvSpPr>
          <p:cNvPr id="4" name="TextBox 3">
            <a:extLst>
              <a:ext uri="{FF2B5EF4-FFF2-40B4-BE49-F238E27FC236}">
                <a16:creationId xmlns:a16="http://schemas.microsoft.com/office/drawing/2014/main" id="{2851D6A9-AE3F-43EC-9A3B-C7B693757584}"/>
              </a:ext>
            </a:extLst>
          </p:cNvPr>
          <p:cNvSpPr txBox="1"/>
          <p:nvPr/>
        </p:nvSpPr>
        <p:spPr>
          <a:xfrm>
            <a:off x="11343861" y="6347791"/>
            <a:ext cx="312906" cy="369332"/>
          </a:xfrm>
          <a:prstGeom prst="rect">
            <a:avLst/>
          </a:prstGeom>
          <a:noFill/>
        </p:spPr>
        <p:txBody>
          <a:bodyPr wrap="none" rtlCol="0">
            <a:spAutoFit/>
          </a:bodyPr>
          <a:lstStyle/>
          <a:p>
            <a:r>
              <a:rPr lang="id-ID" dirty="0"/>
              <a:t>5</a:t>
            </a:r>
          </a:p>
        </p:txBody>
      </p:sp>
    </p:spTree>
    <p:extLst>
      <p:ext uri="{BB962C8B-B14F-4D97-AF65-F5344CB8AC3E}">
        <p14:creationId xmlns:p14="http://schemas.microsoft.com/office/powerpoint/2010/main" val="170740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A2F2-E286-4939-89D6-BC1281251AAA}"/>
              </a:ext>
            </a:extLst>
          </p:cNvPr>
          <p:cNvSpPr>
            <a:spLocks noGrp="1"/>
          </p:cNvSpPr>
          <p:nvPr>
            <p:ph type="title"/>
          </p:nvPr>
        </p:nvSpPr>
        <p:spPr/>
        <p:txBody>
          <a:bodyPr/>
          <a:lstStyle/>
          <a:p>
            <a:r>
              <a:rPr lang="id-ID" dirty="0"/>
              <a:t>Literature Survey</a:t>
            </a:r>
          </a:p>
        </p:txBody>
      </p:sp>
      <p:sp>
        <p:nvSpPr>
          <p:cNvPr id="3" name="Content Placeholder 2">
            <a:extLst>
              <a:ext uri="{FF2B5EF4-FFF2-40B4-BE49-F238E27FC236}">
                <a16:creationId xmlns:a16="http://schemas.microsoft.com/office/drawing/2014/main" id="{7D4F9E7C-D161-4E8F-8177-19AACEC20DDC}"/>
              </a:ext>
            </a:extLst>
          </p:cNvPr>
          <p:cNvSpPr>
            <a:spLocks noGrp="1"/>
          </p:cNvSpPr>
          <p:nvPr>
            <p:ph idx="1"/>
          </p:nvPr>
        </p:nvSpPr>
        <p:spPr>
          <a:xfrm>
            <a:off x="1154954" y="2796004"/>
            <a:ext cx="8825659" cy="3416300"/>
          </a:xfrm>
        </p:spPr>
        <p:txBody>
          <a:bodyPr/>
          <a:lstStyle/>
          <a:p>
            <a:r>
              <a:rPr lang="id-ID" b="1" dirty="0">
                <a:hlinkClick r:id="rId2" action="ppaction://hlinkfile"/>
              </a:rPr>
              <a:t>Mengenal Human Computer Interaction</a:t>
            </a:r>
          </a:p>
          <a:p>
            <a:r>
              <a:rPr lang="id-ID" b="1" dirty="0">
                <a:hlinkClick r:id="rId2" action="ppaction://hlinkfile"/>
              </a:rPr>
              <a:t>Pengembangan Aplikasi Mobile untuk Budgeting</a:t>
            </a:r>
            <a:endParaRPr lang="id-ID" dirty="0">
              <a:hlinkClick r:id="rId2" action="ppaction://hlinkfile"/>
            </a:endParaRPr>
          </a:p>
          <a:p>
            <a:r>
              <a:rPr lang="id-ID" dirty="0">
                <a:hlinkClick r:id="rId2" action="ppaction://hlinkfile"/>
              </a:rPr>
              <a:t>Mengenal Database</a:t>
            </a:r>
          </a:p>
          <a:p>
            <a:r>
              <a:rPr lang="id-ID" dirty="0">
                <a:hlinkClick r:id="rId2" action="ppaction://hlinkfile"/>
              </a:rPr>
              <a:t>Human Centered Computing</a:t>
            </a:r>
          </a:p>
          <a:p>
            <a:r>
              <a:rPr lang="id-ID" dirty="0">
                <a:hlinkClick r:id="rId2" action="ppaction://hlinkfile"/>
              </a:rPr>
              <a:t>Mengenai Human-Centered Computing pada multimedia</a:t>
            </a:r>
          </a:p>
          <a:p>
            <a:r>
              <a:rPr lang="id-ID" dirty="0">
                <a:hlinkClick r:id="rId2" action="ppaction://hlinkfile"/>
              </a:rPr>
              <a:t>Mengenal </a:t>
            </a:r>
            <a:r>
              <a:rPr lang="id-ID" i="1" dirty="0">
                <a:hlinkClick r:id="rId2" action="ppaction://hlinkfile"/>
              </a:rPr>
              <a:t>Mobile Apps Design</a:t>
            </a:r>
            <a:endParaRPr lang="id-ID" dirty="0">
              <a:hlinkClick r:id="rId2" action="ppaction://hlinkfile"/>
            </a:endParaRPr>
          </a:p>
          <a:p>
            <a:r>
              <a:rPr lang="id-ID" dirty="0">
                <a:hlinkClick r:id="rId2" action="ppaction://hlinkfile"/>
              </a:rPr>
              <a:t>Mengenal Tabungan Digital</a:t>
            </a:r>
            <a:endParaRPr lang="id-ID" dirty="0"/>
          </a:p>
          <a:p>
            <a:endParaRPr lang="id-ID" dirty="0"/>
          </a:p>
        </p:txBody>
      </p:sp>
      <p:sp>
        <p:nvSpPr>
          <p:cNvPr id="4" name="TextBox 3">
            <a:extLst>
              <a:ext uri="{FF2B5EF4-FFF2-40B4-BE49-F238E27FC236}">
                <a16:creationId xmlns:a16="http://schemas.microsoft.com/office/drawing/2014/main" id="{565921E9-A973-4676-A9BA-77CEA4557B4A}"/>
              </a:ext>
            </a:extLst>
          </p:cNvPr>
          <p:cNvSpPr txBox="1"/>
          <p:nvPr/>
        </p:nvSpPr>
        <p:spPr>
          <a:xfrm>
            <a:off x="11343861" y="6347791"/>
            <a:ext cx="312906" cy="369332"/>
          </a:xfrm>
          <a:prstGeom prst="rect">
            <a:avLst/>
          </a:prstGeom>
          <a:noFill/>
        </p:spPr>
        <p:txBody>
          <a:bodyPr wrap="none" rtlCol="0">
            <a:spAutoFit/>
          </a:bodyPr>
          <a:lstStyle/>
          <a:p>
            <a:r>
              <a:rPr lang="id-ID" dirty="0"/>
              <a:t>6</a:t>
            </a:r>
          </a:p>
        </p:txBody>
      </p:sp>
    </p:spTree>
    <p:extLst>
      <p:ext uri="{BB962C8B-B14F-4D97-AF65-F5344CB8AC3E}">
        <p14:creationId xmlns:p14="http://schemas.microsoft.com/office/powerpoint/2010/main" val="118160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0C2A6-AB5C-4D57-B384-B7A78274F019}"/>
              </a:ext>
            </a:extLst>
          </p:cNvPr>
          <p:cNvSpPr/>
          <p:nvPr/>
        </p:nvSpPr>
        <p:spPr>
          <a:xfrm>
            <a:off x="4905194" y="3143865"/>
            <a:ext cx="6096000" cy="2862322"/>
          </a:xfrm>
          <a:prstGeom prst="rect">
            <a:avLst/>
          </a:prstGeom>
        </p:spPr>
        <p:txBody>
          <a:bodyPr>
            <a:spAutoFit/>
          </a:bodyPr>
          <a:lstStyle/>
          <a:p>
            <a:r>
              <a:rPr lang="en-GB" dirty="0"/>
              <a:t>In a Brief, Budgeting Created to manage finance or budgeting that allows users to access and have a simple design that has new innovations such as having some features Today’s Transaction, Transaction Report, Transaction History.</a:t>
            </a:r>
          </a:p>
          <a:p>
            <a:endParaRPr lang="en-GB" dirty="0"/>
          </a:p>
          <a:p>
            <a:r>
              <a:rPr lang="en-GB" dirty="0"/>
              <a:t>Minimum System Requirement for Budget to run:</a:t>
            </a:r>
          </a:p>
          <a:p>
            <a:endParaRPr lang="en-GB" dirty="0"/>
          </a:p>
          <a:p>
            <a:r>
              <a:rPr lang="en-GB" dirty="0"/>
              <a:t>Android OS: LOLLIPOP(API 21)</a:t>
            </a:r>
          </a:p>
          <a:p>
            <a:endParaRPr lang="en-US" dirty="0"/>
          </a:p>
        </p:txBody>
      </p:sp>
      <p:sp>
        <p:nvSpPr>
          <p:cNvPr id="6" name="Rectangle 5">
            <a:extLst>
              <a:ext uri="{FF2B5EF4-FFF2-40B4-BE49-F238E27FC236}">
                <a16:creationId xmlns:a16="http://schemas.microsoft.com/office/drawing/2014/main" id="{6CC1B9D9-003B-41D7-A0D4-14D6C74AF12F}"/>
              </a:ext>
            </a:extLst>
          </p:cNvPr>
          <p:cNvSpPr/>
          <p:nvPr/>
        </p:nvSpPr>
        <p:spPr>
          <a:xfrm>
            <a:off x="733461" y="972276"/>
            <a:ext cx="3871573" cy="584775"/>
          </a:xfrm>
          <a:prstGeom prst="rect">
            <a:avLst/>
          </a:prstGeom>
        </p:spPr>
        <p:txBody>
          <a:bodyPr wrap="none">
            <a:spAutoFit/>
          </a:bodyPr>
          <a:lstStyle/>
          <a:p>
            <a:r>
              <a:rPr lang="en-US" sz="3200" dirty="0">
                <a:solidFill>
                  <a:schemeClr val="bg1"/>
                </a:solidFill>
              </a:rPr>
              <a:t>BRIEF DESCRIPTION</a:t>
            </a:r>
          </a:p>
        </p:txBody>
      </p:sp>
      <p:pic>
        <p:nvPicPr>
          <p:cNvPr id="8" name="Picture 7">
            <a:extLst>
              <a:ext uri="{FF2B5EF4-FFF2-40B4-BE49-F238E27FC236}">
                <a16:creationId xmlns:a16="http://schemas.microsoft.com/office/drawing/2014/main" id="{C9DEDB05-D969-4ABD-8E3C-F60A1E4814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806" y="2909230"/>
            <a:ext cx="2956885" cy="2391719"/>
          </a:xfrm>
          <a:prstGeom prst="rect">
            <a:avLst/>
          </a:prstGeom>
        </p:spPr>
      </p:pic>
      <p:sp>
        <p:nvSpPr>
          <p:cNvPr id="5" name="TextBox 4">
            <a:extLst>
              <a:ext uri="{FF2B5EF4-FFF2-40B4-BE49-F238E27FC236}">
                <a16:creationId xmlns:a16="http://schemas.microsoft.com/office/drawing/2014/main" id="{364C0938-56E2-40A3-9747-276A1709F1F6}"/>
              </a:ext>
            </a:extLst>
          </p:cNvPr>
          <p:cNvSpPr txBox="1"/>
          <p:nvPr/>
        </p:nvSpPr>
        <p:spPr>
          <a:xfrm>
            <a:off x="11343861" y="6347791"/>
            <a:ext cx="312906" cy="369332"/>
          </a:xfrm>
          <a:prstGeom prst="rect">
            <a:avLst/>
          </a:prstGeom>
          <a:noFill/>
        </p:spPr>
        <p:txBody>
          <a:bodyPr wrap="none" rtlCol="0">
            <a:spAutoFit/>
          </a:bodyPr>
          <a:lstStyle/>
          <a:p>
            <a:r>
              <a:rPr lang="id-ID" dirty="0"/>
              <a:t>7</a:t>
            </a:r>
          </a:p>
        </p:txBody>
      </p:sp>
    </p:spTree>
    <p:extLst>
      <p:ext uri="{BB962C8B-B14F-4D97-AF65-F5344CB8AC3E}">
        <p14:creationId xmlns:p14="http://schemas.microsoft.com/office/powerpoint/2010/main" val="1788965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179</TotalTime>
  <Words>2127</Words>
  <Application>Microsoft Office PowerPoint</Application>
  <PresentationFormat>Widescreen</PresentationFormat>
  <Paragraphs>304</Paragraphs>
  <Slides>36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Cambria</vt:lpstr>
      <vt:lpstr>Century Gothic</vt:lpstr>
      <vt:lpstr>Lato</vt:lpstr>
      <vt:lpstr>Times New Roman</vt:lpstr>
      <vt:lpstr>Verdana</vt:lpstr>
      <vt:lpstr>Wingdings 3</vt:lpstr>
      <vt:lpstr>Ion Boardroom</vt:lpstr>
      <vt:lpstr>BUDGETING</vt:lpstr>
      <vt:lpstr>List of Content</vt:lpstr>
      <vt:lpstr>WORK PLAN</vt:lpstr>
      <vt:lpstr>WORK DIVISION</vt:lpstr>
      <vt:lpstr>Score Board</vt:lpstr>
      <vt:lpstr>PowerPoint Presentation</vt:lpstr>
      <vt:lpstr>PowerPoint Presentation</vt:lpstr>
      <vt:lpstr>Literature Survey</vt:lpstr>
      <vt:lpstr>PowerPoint Presentation</vt:lpstr>
      <vt:lpstr>Layout</vt:lpstr>
      <vt:lpstr>Colors and Fonts</vt:lpstr>
      <vt:lpstr>PowerPoint Presentation</vt:lpstr>
      <vt:lpstr>Functionalities 1: ADD NEW</vt:lpstr>
      <vt:lpstr>Functionalities 2: Today’s Transaction</vt:lpstr>
      <vt:lpstr>Functionalities 3: Transaction Report</vt:lpstr>
      <vt:lpstr>Functionalities 4: Transaction History</vt:lpstr>
      <vt:lpstr>Functionalities 5: Edit</vt:lpstr>
      <vt:lpstr>Functionalities 5: Graph</vt:lpstr>
      <vt:lpstr>Project Structure</vt:lpstr>
      <vt:lpstr>Project Structure</vt:lpstr>
      <vt:lpstr>Java Packages</vt:lpstr>
      <vt:lpstr>Limitation consideration</vt:lpstr>
      <vt:lpstr>Survey Before The Program has been Created </vt:lpstr>
      <vt:lpstr>Survey Before The Program has been Created</vt:lpstr>
      <vt:lpstr>Survey After The Program has been Created </vt:lpstr>
      <vt:lpstr>PowerPoint Presentation</vt:lpstr>
      <vt:lpstr>Ttest</vt:lpstr>
      <vt:lpstr>Anova &amp;Tukey Before The Program has been Created </vt:lpstr>
      <vt:lpstr>Anova &amp;Tukey Before The Program has been Created </vt:lpstr>
      <vt:lpstr>Anova &amp;Tukey After The Program has been Created </vt:lpstr>
      <vt:lpstr>Anova &amp;Tukey After The Program has been Created </vt:lpstr>
      <vt:lpstr>Github</vt:lpstr>
      <vt:lpstr>Referensi</vt:lpstr>
      <vt:lpstr>Referensi</vt:lpstr>
      <vt:lpstr>Referensi-ScoreBoard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BUDGETING</dc:title>
  <dc:creator>LEONARDO Bunjamin</dc:creator>
  <cp:lastModifiedBy>LEONARDO Bunjamin</cp:lastModifiedBy>
  <cp:revision>25</cp:revision>
  <dcterms:created xsi:type="dcterms:W3CDTF">2017-12-03T09:02:09Z</dcterms:created>
  <dcterms:modified xsi:type="dcterms:W3CDTF">2017-12-05T07:47:06Z</dcterms:modified>
</cp:coreProperties>
</file>