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72" r:id="rId16"/>
    <p:sldId id="269" r:id="rId17"/>
    <p:sldId id="271" r:id="rId18"/>
    <p:sldId id="273" r:id="rId19"/>
    <p:sldId id="274" r:id="rId20"/>
    <p:sldId id="275" r:id="rId21"/>
    <p:sldId id="276" r:id="rId22"/>
    <p:sldId id="27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47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39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8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228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43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2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27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9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18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43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9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86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02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66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9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9DDE82-2240-4825-9EEE-5CEC27F34EF6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36D2C8-4F07-45C2-A2A0-9FCC6921A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2882-0D5D-DD3D-B79F-1A7E5B952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 Synthetic Assets: Systematization of Platforms and Data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7C33B-1EB9-72B6-8943-57907FC39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812180" cy="861420"/>
          </a:xfrm>
        </p:spPr>
        <p:txBody>
          <a:bodyPr/>
          <a:lstStyle/>
          <a:p>
            <a:r>
              <a:rPr lang="en-US" dirty="0"/>
              <a:t>Tyler Danno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A7D0EE-E8B0-367D-5497-0FB2B27457AD}"/>
              </a:ext>
            </a:extLst>
          </p:cNvPr>
          <p:cNvSpPr txBox="1">
            <a:spLocks/>
          </p:cNvSpPr>
          <p:nvPr/>
        </p:nvSpPr>
        <p:spPr bwMode="gray">
          <a:xfrm>
            <a:off x="6578081" y="4777380"/>
            <a:ext cx="3598474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Imperial College London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99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E55D-BF15-D58D-63EA-BA678923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Ranged Inverse Token Effective Leverage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ABD5-A564-A01A-B573-1EF84B40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Entry point: BTC at $5000</a:t>
            </a:r>
          </a:p>
          <a:p>
            <a:r>
              <a:rPr lang="en-US" dirty="0"/>
              <a:t>Upper limit: $7500</a:t>
            </a:r>
          </a:p>
          <a:p>
            <a:r>
              <a:rPr lang="en-US" dirty="0"/>
              <a:t>Lower limit: $2500</a:t>
            </a:r>
          </a:p>
          <a:p>
            <a:r>
              <a:rPr lang="en-US" dirty="0"/>
              <a:t>Price of BTC -&gt; $6500, then price of </a:t>
            </a:r>
            <a:r>
              <a:rPr lang="en-US" dirty="0" err="1"/>
              <a:t>iBTC</a:t>
            </a:r>
            <a:r>
              <a:rPr lang="en-US" dirty="0"/>
              <a:t> -&gt; $3500</a:t>
            </a:r>
          </a:p>
          <a:p>
            <a:pPr lvl="1"/>
            <a:r>
              <a:rPr lang="en-US" dirty="0"/>
              <a:t>From here, if someone buys </a:t>
            </a:r>
            <a:r>
              <a:rPr lang="en-US" dirty="0" err="1"/>
              <a:t>iBTC</a:t>
            </a:r>
            <a:r>
              <a:rPr lang="en-US" dirty="0"/>
              <a:t>, they make a bet that price of BTC will decrease</a:t>
            </a:r>
          </a:p>
          <a:p>
            <a:pPr lvl="1"/>
            <a:r>
              <a:rPr lang="en-US" dirty="0"/>
              <a:t>BTC -&gt; back to $5000, this leads to </a:t>
            </a:r>
            <a:r>
              <a:rPr lang="en-US" dirty="0" err="1"/>
              <a:t>iBTC</a:t>
            </a:r>
            <a:r>
              <a:rPr lang="en-US" dirty="0"/>
              <a:t> also -&gt; $5000</a:t>
            </a:r>
          </a:p>
          <a:p>
            <a:pPr lvl="2"/>
            <a:r>
              <a:rPr lang="en-US" dirty="0"/>
              <a:t>BTC price decrease = 23%</a:t>
            </a:r>
          </a:p>
          <a:p>
            <a:pPr lvl="2"/>
            <a:r>
              <a:rPr lang="en-US" dirty="0" err="1"/>
              <a:t>iBTC</a:t>
            </a:r>
            <a:r>
              <a:rPr lang="en-US" dirty="0"/>
              <a:t> price increase = 43%</a:t>
            </a:r>
          </a:p>
          <a:p>
            <a:pPr lvl="2"/>
            <a:r>
              <a:rPr lang="en-US" dirty="0"/>
              <a:t>Each $1 in BTC does not lead to a $1 movement in price of </a:t>
            </a:r>
            <a:r>
              <a:rPr lang="en-US" dirty="0" err="1"/>
              <a:t>iBTC</a:t>
            </a:r>
            <a:r>
              <a:rPr lang="en-US" dirty="0"/>
              <a:t> (apart from at entry point), more-so the closer price gets to the upper and lower limits, hence the requirement to “reload” with new limits periodically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90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DE0C-FA8C-90C5-061E-396BCE75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Replication Platform Choices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52D72-97BF-44A9-7B3C-ABC7D749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2254074"/>
            <a:ext cx="8954750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6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A54E-A7EA-90B9-D4EF-0618847D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Replication Trends Identified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9ED6-92BC-2704-42A8-F99342C3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29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Collateralization ratios </a:t>
            </a:r>
          </a:p>
          <a:p>
            <a:pPr lvl="1"/>
            <a:r>
              <a:rPr lang="en-US" dirty="0"/>
              <a:t>C-ratios (both target ratios and liq. thresholds) have been on average decreasing over time</a:t>
            </a:r>
          </a:p>
          <a:p>
            <a:pPr lvl="1"/>
            <a:r>
              <a:rPr lang="en-US" dirty="0"/>
              <a:t>Synthetix went from 800% gradually down to 300% over 4 years</a:t>
            </a:r>
          </a:p>
          <a:p>
            <a:pPr lvl="1"/>
            <a:r>
              <a:rPr lang="en-US" dirty="0"/>
              <a:t>Improved capital efficiency -&gt; greater demand for use of the platform</a:t>
            </a:r>
          </a:p>
          <a:p>
            <a:r>
              <a:rPr lang="en-US" dirty="0"/>
              <a:t>Liquidation profit distribution</a:t>
            </a:r>
          </a:p>
          <a:p>
            <a:pPr lvl="1"/>
            <a:r>
              <a:rPr lang="en-US" dirty="0"/>
              <a:t>Platforms moving away from crediting discounted collateral directly to liquidators – they tended to sell it immediately, putting further selling pressure on tokens like SNX</a:t>
            </a:r>
          </a:p>
          <a:p>
            <a:pPr lvl="1"/>
            <a:r>
              <a:rPr lang="en-US" dirty="0"/>
              <a:t>Now profits are distributed between other stakers and liquidators receive a flat fee</a:t>
            </a:r>
          </a:p>
          <a:p>
            <a:r>
              <a:rPr lang="en-US" dirty="0"/>
              <a:t>Liquidation reward escrow period</a:t>
            </a:r>
          </a:p>
          <a:p>
            <a:pPr lvl="1"/>
            <a:r>
              <a:rPr lang="en-US" dirty="0"/>
              <a:t>Many platforms now require up to 1y after liquidation before discounted collateral is released to those receiving the liquidation reward</a:t>
            </a:r>
          </a:p>
          <a:p>
            <a:pPr lvl="1"/>
            <a:r>
              <a:rPr lang="en-US" dirty="0"/>
              <a:t>Again to reduce risk of cascading liquidations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2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2BE-ADBD-E8EC-8574-25095589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Creation Platforms (UMA)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5DC8-E496-0D69-0558-05496D0F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Customizable pay-out functions for tokens</a:t>
            </a:r>
          </a:p>
          <a:p>
            <a:r>
              <a:rPr lang="en-US" dirty="0"/>
              <a:t>Uses Data Verification Mechanism (DVM) instead of price feed oracles</a:t>
            </a:r>
          </a:p>
          <a:p>
            <a:pPr lvl="1"/>
            <a:r>
              <a:rPr lang="en-US" dirty="0"/>
              <a:t>Oracles are corruptible</a:t>
            </a:r>
          </a:p>
          <a:p>
            <a:pPr lvl="1"/>
            <a:r>
              <a:rPr lang="en-US" dirty="0"/>
              <a:t>DVM system ensures that Cost of Corruption &gt; Profit from Corruption </a:t>
            </a:r>
          </a:p>
          <a:p>
            <a:pPr lvl="1"/>
            <a:endParaRPr lang="en-US" dirty="0"/>
          </a:p>
          <a:p>
            <a:r>
              <a:rPr lang="en-US" dirty="0"/>
              <a:t>Example: </a:t>
            </a:r>
            <a:r>
              <a:rPr lang="en-US" dirty="0" err="1"/>
              <a:t>uGAS</a:t>
            </a:r>
            <a:r>
              <a:rPr lang="en-US" dirty="0"/>
              <a:t> Token</a:t>
            </a:r>
          </a:p>
          <a:p>
            <a:pPr lvl="1"/>
            <a:r>
              <a:rPr lang="en-US" dirty="0"/>
              <a:t>Token allows users exposure to the change in average transaction gas costs</a:t>
            </a:r>
          </a:p>
          <a:p>
            <a:pPr lvl="1"/>
            <a:r>
              <a:rPr lang="en-US" dirty="0"/>
              <a:t>Allows :</a:t>
            </a:r>
          </a:p>
          <a:p>
            <a:pPr lvl="2"/>
            <a:r>
              <a:rPr lang="en-US" dirty="0"/>
              <a:t>Hedging of transaction costs </a:t>
            </a:r>
          </a:p>
          <a:p>
            <a:pPr lvl="2"/>
            <a:r>
              <a:rPr lang="en-US" dirty="0"/>
              <a:t>Pure speculation 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98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A217-3509-2A73-FCA2-2DDFF5E3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Verification Mechanism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BAD3-B9C1-A4B5-0325-4D568CBBE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33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 running price feed</a:t>
            </a:r>
          </a:p>
          <a:p>
            <a:r>
              <a:rPr lang="en-US" dirty="0"/>
              <a:t>Prices are determined on request through “disputes”</a:t>
            </a:r>
          </a:p>
          <a:p>
            <a:r>
              <a:rPr lang="en-US" dirty="0"/>
              <a:t>If one party believes another’s position has become undercollateralized ( as there is no tracked C-ratio), they submit a dispute request</a:t>
            </a:r>
          </a:p>
          <a:p>
            <a:r>
              <a:rPr lang="en-US" dirty="0"/>
              <a:t>They lock in UMA to do this, and other UMA holders vote on what is the correct price, determining if the position is correctly collateralized</a:t>
            </a:r>
          </a:p>
          <a:p>
            <a:r>
              <a:rPr lang="en-US" dirty="0"/>
              <a:t>Greatly simplified:</a:t>
            </a:r>
          </a:p>
          <a:p>
            <a:pPr lvl="1"/>
            <a:r>
              <a:rPr lang="en-US" dirty="0"/>
              <a:t>If disputer was correct, they can liquidate some of the position until it is correctly collateralized, claiming the liquidator reward</a:t>
            </a:r>
          </a:p>
          <a:p>
            <a:pPr lvl="1"/>
            <a:r>
              <a:rPr lang="en-US" dirty="0"/>
              <a:t>If incorrect, some of their UMA locked in is taken as a penalty and distributed to the other party</a:t>
            </a:r>
          </a:p>
          <a:p>
            <a:pPr lvl="1"/>
            <a:r>
              <a:rPr lang="en-US" dirty="0"/>
              <a:t>The penalty for people incorrectly marking a position for liquidation reduces risk of malicious actors profiting</a:t>
            </a:r>
          </a:p>
          <a:p>
            <a:r>
              <a:rPr lang="en-US" dirty="0"/>
              <a:t>Most of UMA’s TVL comes from other platforms using DVM, rather than synthetic tokens created on UMA itself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1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2882-0D5D-DD3D-B79F-1A7E5B952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Demo/Data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7C33B-1EB9-72B6-8943-57907FC39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812180" cy="861420"/>
          </a:xfrm>
        </p:spPr>
        <p:txBody>
          <a:bodyPr/>
          <a:lstStyle/>
          <a:p>
            <a:r>
              <a:rPr lang="en-US" dirty="0"/>
              <a:t>Tyler Danno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5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5661-96BB-532E-5D1C-ED4A757A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130" y="973668"/>
            <a:ext cx="8761413" cy="706964"/>
          </a:xfrm>
        </p:spPr>
        <p:txBody>
          <a:bodyPr/>
          <a:lstStyle/>
          <a:p>
            <a:r>
              <a:rPr lang="en-US" dirty="0"/>
              <a:t>Data 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6047-17A4-AF82-E36F-196DC189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Graph protocol as a means for data collection</a:t>
            </a:r>
          </a:p>
          <a:p>
            <a:pPr lvl="1"/>
            <a:r>
              <a:rPr lang="en-US" dirty="0"/>
              <a:t>Decentralized blockchain indexing platform</a:t>
            </a:r>
          </a:p>
          <a:p>
            <a:pPr lvl="1"/>
            <a:r>
              <a:rPr lang="en-US" dirty="0"/>
              <a:t>Enables </a:t>
            </a:r>
            <a:r>
              <a:rPr lang="en-US" dirty="0" err="1"/>
              <a:t>GraphQL</a:t>
            </a:r>
            <a:r>
              <a:rPr lang="en-US" dirty="0"/>
              <a:t> querying of transaction data history on different platforms</a:t>
            </a:r>
          </a:p>
          <a:p>
            <a:pPr lvl="1"/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Mirror built upon Terra, based a lot of operations around Terra’s stablecoin UST</a:t>
            </a:r>
          </a:p>
          <a:p>
            <a:pPr lvl="2"/>
            <a:r>
              <a:rPr lang="en-US" dirty="0"/>
              <a:t>De-pegged from USD in May 2022, crashed platform, TVL now &lt;99% of peak</a:t>
            </a:r>
          </a:p>
          <a:p>
            <a:pPr lvl="1"/>
            <a:r>
              <a:rPr lang="en-US" dirty="0"/>
              <a:t>Linear </a:t>
            </a:r>
            <a:r>
              <a:rPr lang="en-US" dirty="0" err="1"/>
              <a:t>GraphQL</a:t>
            </a:r>
            <a:r>
              <a:rPr lang="en-US" dirty="0"/>
              <a:t> API is only used for internal project development</a:t>
            </a:r>
          </a:p>
          <a:p>
            <a:pPr lvl="2"/>
            <a:r>
              <a:rPr lang="en-US" dirty="0"/>
              <a:t>Doesn’t provide any historical data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0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6CAF-F6BC-FDCA-ACB6-E8F50DD3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Synthetix Daily Burns</a:t>
            </a:r>
            <a:endParaRPr lang="en-GB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033481F-45D2-814F-3CB9-199A39AA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4" y="2468032"/>
            <a:ext cx="4555066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69407-E858-7326-ED01-78717614AC8C}"/>
              </a:ext>
            </a:extLst>
          </p:cNvPr>
          <p:cNvSpPr txBox="1"/>
          <p:nvPr/>
        </p:nvSpPr>
        <p:spPr>
          <a:xfrm>
            <a:off x="930729" y="6074229"/>
            <a:ext cx="433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Burned vs Total Debt </a:t>
            </a:r>
            <a:endParaRPr lang="en-GB" dirty="0"/>
          </a:p>
        </p:txBody>
      </p:sp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5012643D-FFA9-2010-DE0F-2666B4211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41" y="2468032"/>
            <a:ext cx="4555066" cy="341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A06F8-447B-CDAF-0F5E-430C475759A3}"/>
              </a:ext>
            </a:extLst>
          </p:cNvPr>
          <p:cNvSpPr txBox="1"/>
          <p:nvPr/>
        </p:nvSpPr>
        <p:spPr>
          <a:xfrm>
            <a:off x="6926038" y="6074229"/>
            <a:ext cx="433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Burned vs SNX Price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61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FDD8-3F40-E601-1718-4DD9497D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Synthetix Debt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3B41F5D-1BFE-4CCE-BC61-F84811E70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39" y="2371243"/>
            <a:ext cx="4555066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33DC4-3222-A5B1-E5BA-FCBBB3A5A724}"/>
              </a:ext>
            </a:extLst>
          </p:cNvPr>
          <p:cNvSpPr txBox="1"/>
          <p:nvPr/>
        </p:nvSpPr>
        <p:spPr>
          <a:xfrm>
            <a:off x="7023284" y="5884332"/>
            <a:ext cx="433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SNX Price vs Total Debt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6FE6AA-874A-0D47-C4B6-D9E2229257CF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4372267" cy="3416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prev. slide, SNX price and debt are clearly correlated</a:t>
            </a:r>
          </a:p>
          <a:p>
            <a:r>
              <a:rPr lang="en-US" dirty="0"/>
              <a:t>This graph shows that relationship even better</a:t>
            </a:r>
          </a:p>
          <a:p>
            <a:endParaRPr lang="en-US" dirty="0"/>
          </a:p>
          <a:p>
            <a:r>
              <a:rPr lang="en-US" dirty="0"/>
              <a:t>Why? </a:t>
            </a:r>
          </a:p>
          <a:p>
            <a:pPr lvl="1"/>
            <a:r>
              <a:rPr lang="en-US" dirty="0"/>
              <a:t>Liquidators tend to sell off discounted collateral immediately for profit</a:t>
            </a:r>
          </a:p>
          <a:p>
            <a:pPr lvl="1"/>
            <a:r>
              <a:rPr lang="en-US" dirty="0"/>
              <a:t>Can lead to cascading liquidations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0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42EA-8315-17B7-5438-33355070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Synthetix Daily Mints</a:t>
            </a:r>
            <a:endParaRPr lang="en-GB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369A4F8-50CF-1AE9-73A8-79EAE9897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87171"/>
            <a:ext cx="4555066" cy="341630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2F72872-2368-AD4C-0BB8-892BFBCB4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82" y="2547143"/>
            <a:ext cx="4661807" cy="349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370D1-0C6B-27B5-DE1F-7BDD35D62690}"/>
              </a:ext>
            </a:extLst>
          </p:cNvPr>
          <p:cNvSpPr txBox="1"/>
          <p:nvPr/>
        </p:nvSpPr>
        <p:spPr>
          <a:xfrm>
            <a:off x="1592036" y="6043498"/>
            <a:ext cx="433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Minted vs Total Debt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22F31-03FE-DEAA-3365-0A10D71025FD}"/>
              </a:ext>
            </a:extLst>
          </p:cNvPr>
          <p:cNvSpPr txBox="1"/>
          <p:nvPr/>
        </p:nvSpPr>
        <p:spPr>
          <a:xfrm>
            <a:off x="7580516" y="6043498"/>
            <a:ext cx="433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Net Mints/Burns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5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F317-ED22-EF81-B74D-7E0D8538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Assets in DeFi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DBED-5ACA-58BC-3911-646739E5A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156"/>
            <a:ext cx="5000538" cy="4351338"/>
          </a:xfrm>
        </p:spPr>
        <p:txBody>
          <a:bodyPr/>
          <a:lstStyle/>
          <a:p>
            <a:r>
              <a:rPr lang="en-US" dirty="0"/>
              <a:t>Allows speculation on price of traditional assets, while remaining in the crypto system</a:t>
            </a:r>
          </a:p>
          <a:p>
            <a:r>
              <a:rPr lang="en-US" dirty="0"/>
              <a:t>Ease of access</a:t>
            </a:r>
          </a:p>
          <a:p>
            <a:r>
              <a:rPr lang="en-US" dirty="0"/>
              <a:t>Increased liquidity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Decentralization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BAE90-8381-8EEA-8BE2-2117004E232B}"/>
              </a:ext>
            </a:extLst>
          </p:cNvPr>
          <p:cNvSpPr txBox="1"/>
          <p:nvPr/>
        </p:nvSpPr>
        <p:spPr>
          <a:xfrm>
            <a:off x="6771799" y="2292156"/>
            <a:ext cx="429516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these platforms users must: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Transfer crypto-assets from wallet to crypto exchange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Trade crypto-asset for spot currency (USD, GBP, etc.)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withdrawal to bank account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 2-3 days for withdrawal to process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Deposit spot currency into traditional broker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 trade!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34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F603-D4BA-0A1E-EF2B-DC7523CF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Synthetix ‘Active’ Stakers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FB52B58-44AD-CA22-EEC6-D4067FF1F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7" y="2574167"/>
            <a:ext cx="4555066" cy="34163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B2C531-D2AA-0BA1-3A9F-52A774BE8D69}"/>
              </a:ext>
            </a:extLst>
          </p:cNvPr>
          <p:cNvSpPr txBox="1">
            <a:spLocks/>
          </p:cNvSpPr>
          <p:nvPr/>
        </p:nvSpPr>
        <p:spPr>
          <a:xfrm>
            <a:off x="1154954" y="2603499"/>
            <a:ext cx="4372267" cy="3851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Looks to be steadily increasing</a:t>
            </a:r>
          </a:p>
          <a:p>
            <a:r>
              <a:rPr lang="en-US" dirty="0"/>
              <a:t>Metric resilient to large drops in SNX price</a:t>
            </a:r>
          </a:p>
          <a:p>
            <a:pPr lvl="1"/>
            <a:r>
              <a:rPr lang="en-US" dirty="0"/>
              <a:t>90.1% SNX price decrease</a:t>
            </a:r>
          </a:p>
          <a:p>
            <a:pPr lvl="1"/>
            <a:r>
              <a:rPr lang="en-US" dirty="0"/>
              <a:t>18.2% active stakers decrease</a:t>
            </a:r>
          </a:p>
          <a:p>
            <a:r>
              <a:rPr lang="en-US" dirty="0"/>
              <a:t>Repeated liquidations may mean that amount staked in many wallets in negligible</a:t>
            </a:r>
          </a:p>
          <a:p>
            <a:pPr lvl="1"/>
            <a:r>
              <a:rPr lang="en-US" dirty="0"/>
              <a:t>Users may not even still realize they have SNX staked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2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7E37-C0D0-085F-40C7-8B312471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A853-A008-9BFC-3AF1-C1BFD961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Very different types of tokens (all customized for their specific purpose)</a:t>
            </a:r>
          </a:p>
          <a:p>
            <a:r>
              <a:rPr lang="en-US" dirty="0"/>
              <a:t>No comparable metrics like C-ratio, collateral type allowed – different for every token</a:t>
            </a:r>
          </a:p>
          <a:p>
            <a:r>
              <a:rPr lang="en-US" dirty="0"/>
              <a:t>Possible to look at the distribution of TVL across different types of products offered by UMA:</a:t>
            </a:r>
          </a:p>
          <a:p>
            <a:pPr lvl="1"/>
            <a:r>
              <a:rPr lang="en-US" dirty="0"/>
              <a:t>Key Performance Indicator (KPI) Options</a:t>
            </a:r>
          </a:p>
          <a:p>
            <a:pPr lvl="1"/>
            <a:r>
              <a:rPr lang="en-US" dirty="0"/>
              <a:t>Success Tokens</a:t>
            </a:r>
          </a:p>
          <a:p>
            <a:pPr lvl="1"/>
            <a:r>
              <a:rPr lang="en-US" dirty="0"/>
              <a:t>Range Tokens</a:t>
            </a:r>
          </a:p>
          <a:p>
            <a:pPr lvl="1"/>
            <a:r>
              <a:rPr lang="en-US" dirty="0"/>
              <a:t>Call/Put Options</a:t>
            </a:r>
          </a:p>
          <a:p>
            <a:pPr lvl="1"/>
            <a:r>
              <a:rPr lang="en-US" dirty="0"/>
              <a:t>Long Short Pair (LSP) Tokens</a:t>
            </a:r>
          </a:p>
          <a:p>
            <a:pPr lvl="1"/>
            <a:r>
              <a:rPr lang="en-US" b="1" dirty="0"/>
              <a:t>Integrations</a:t>
            </a:r>
            <a:r>
              <a:rPr lang="en-US" dirty="0"/>
              <a:t> (external platforms using the DVM)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9517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3A20-B6EA-5F8B-45F3-D123F8A6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 Total Value Locked (TVL)</a:t>
            </a:r>
            <a:endParaRPr lang="en-GB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6D51EDE2-5A3D-2A98-3829-3D9051267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4" y="2682787"/>
            <a:ext cx="4577586" cy="2751539"/>
          </a:xfr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8FD0C81-603B-88B5-635F-996000AA3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56" y="2682787"/>
            <a:ext cx="4580357" cy="2751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24B1E-227E-6832-BC21-E6053681182F}"/>
              </a:ext>
            </a:extLst>
          </p:cNvPr>
          <p:cNvSpPr txBox="1"/>
          <p:nvPr/>
        </p:nvSpPr>
        <p:spPr>
          <a:xfrm>
            <a:off x="1534886" y="5515000"/>
            <a:ext cx="433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UMA TVL incl. Integrations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DB35E-DA1A-BA88-D8AE-A30E06B29CD0}"/>
              </a:ext>
            </a:extLst>
          </p:cNvPr>
          <p:cNvSpPr txBox="1"/>
          <p:nvPr/>
        </p:nvSpPr>
        <p:spPr>
          <a:xfrm>
            <a:off x="7059386" y="5515000"/>
            <a:ext cx="433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UMA TVL excl. Integrations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39BC47-429D-6774-C157-277D678345A7}"/>
              </a:ext>
            </a:extLst>
          </p:cNvPr>
          <p:cNvSpPr txBox="1">
            <a:spLocks/>
          </p:cNvSpPr>
          <p:nvPr/>
        </p:nvSpPr>
        <p:spPr>
          <a:xfrm>
            <a:off x="828383" y="5965005"/>
            <a:ext cx="10764903" cy="811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Integrations make up for over 99% of the total $76.4M for UMA</a:t>
            </a:r>
          </a:p>
          <a:p>
            <a:r>
              <a:rPr lang="en-US" dirty="0"/>
              <a:t>Many tokens have expiry dates, so past distributions between products have been very different</a:t>
            </a:r>
          </a:p>
          <a:p>
            <a:endParaRPr lang="en-GB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9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2882-0D5D-DD3D-B79F-1A7E5B952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24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4654-C936-1B07-1768-7D240689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Contributions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C467-BABF-0DAF-B00F-237E0739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Synthetic Asset Platform Systematization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On-chain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Platform Design Choice Trend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26559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EE06-D5EF-E923-F1D5-B7DD8F66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Platforms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B9B6-A224-4E4E-E960-71C415F2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05" y="2401262"/>
            <a:ext cx="458108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Asset Replication</a:t>
            </a:r>
          </a:p>
          <a:p>
            <a:r>
              <a:rPr lang="en-GB" sz="1800" dirty="0"/>
              <a:t>Mostly delta-one assets - track another’s price</a:t>
            </a:r>
          </a:p>
          <a:p>
            <a:r>
              <a:rPr lang="en-GB" sz="1800" dirty="0"/>
              <a:t>Set list of offered assets, amendable through protocol governance</a:t>
            </a:r>
          </a:p>
          <a:p>
            <a:r>
              <a:rPr lang="en-GB" sz="1800" dirty="0"/>
              <a:t>Uses existing oracles for price feeds</a:t>
            </a:r>
          </a:p>
          <a:p>
            <a:r>
              <a:rPr lang="en-GB" sz="1800" dirty="0"/>
              <a:t>Tracks all debt in a </a:t>
            </a:r>
            <a:r>
              <a:rPr lang="en-GB" dirty="0"/>
              <a:t>singular liquidity pool</a:t>
            </a:r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35484-EF86-91E4-A4C4-BE034D358D85}"/>
              </a:ext>
            </a:extLst>
          </p:cNvPr>
          <p:cNvSpPr txBox="1">
            <a:spLocks/>
          </p:cNvSpPr>
          <p:nvPr/>
        </p:nvSpPr>
        <p:spPr>
          <a:xfrm>
            <a:off x="7234108" y="2401262"/>
            <a:ext cx="4581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Clr>
                <a:schemeClr val="accent1"/>
              </a:buClr>
              <a:buSzPct val="80000"/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 Creation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Geared to building assets with highly customizable pay-out functions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can design and build their own tokens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 their own Data Verification Mechanism to retrieve prices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Separate debt tracking for each different token</a:t>
            </a:r>
          </a:p>
        </p:txBody>
      </p:sp>
      <p:pic>
        <p:nvPicPr>
          <p:cNvPr id="1026" name="Picture 2" descr="Ethereum powered synthetic asset platform Synthetix launches exchange index  » CryptoNinjas">
            <a:extLst>
              <a:ext uri="{FF2B5EF4-FFF2-40B4-BE49-F238E27FC236}">
                <a16:creationId xmlns:a16="http://schemas.microsoft.com/office/drawing/2014/main" id="{B8B6D337-8526-E168-6370-050D3EB4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91" y="5185826"/>
            <a:ext cx="2882448" cy="15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23CC09-899C-677A-649E-BBFC0834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71" y="5219734"/>
            <a:ext cx="1329196" cy="132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47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A3A2-65A5-00A4-B950-73B5257E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Mechanisms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403F-3FAD-16A9-16F1-AFA4CE69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Staking and Minting</a:t>
            </a:r>
          </a:p>
          <a:p>
            <a:r>
              <a:rPr lang="en-US" dirty="0"/>
              <a:t>Burning</a:t>
            </a:r>
          </a:p>
          <a:p>
            <a:r>
              <a:rPr lang="en-US" dirty="0"/>
              <a:t>Liquidation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Rewards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39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74FA-A44C-F162-9C5F-6CAB5A36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Replication Platforms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E86B-D302-B362-EF94-94E029C1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Synthetix (2018)</a:t>
            </a:r>
          </a:p>
          <a:p>
            <a:pPr lvl="1"/>
            <a:r>
              <a:rPr lang="en-US" dirty="0"/>
              <a:t>Ethereum</a:t>
            </a:r>
          </a:p>
          <a:p>
            <a:r>
              <a:rPr lang="en-US" dirty="0"/>
              <a:t>Mirror Protocol (2020)</a:t>
            </a:r>
          </a:p>
          <a:p>
            <a:pPr lvl="1"/>
            <a:r>
              <a:rPr lang="en-US" dirty="0"/>
              <a:t>Terra</a:t>
            </a:r>
          </a:p>
          <a:p>
            <a:r>
              <a:rPr lang="en-US" dirty="0"/>
              <a:t>Linear Finance (2021)</a:t>
            </a:r>
          </a:p>
          <a:p>
            <a:pPr lvl="1"/>
            <a:r>
              <a:rPr lang="en-US" dirty="0"/>
              <a:t>Ethereum</a:t>
            </a:r>
          </a:p>
          <a:p>
            <a:pPr lvl="1"/>
            <a:r>
              <a:rPr lang="en-US" dirty="0" err="1"/>
              <a:t>Binance</a:t>
            </a:r>
            <a:r>
              <a:rPr lang="en-US" dirty="0"/>
              <a:t> Smart Chain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US" dirty="0"/>
              <a:t>Capture &gt;82% of all synthetic asset platform TVL</a:t>
            </a:r>
          </a:p>
        </p:txBody>
      </p:sp>
      <p:pic>
        <p:nvPicPr>
          <p:cNvPr id="2052" name="Picture 4" descr="Mirror Logo (Protocol) Download Vector">
            <a:extLst>
              <a:ext uri="{FF2B5EF4-FFF2-40B4-BE49-F238E27FC236}">
                <a16:creationId xmlns:a16="http://schemas.microsoft.com/office/drawing/2014/main" id="{1EED07B5-EB7B-95CD-F42C-576B1A60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72" y="3698421"/>
            <a:ext cx="2296886" cy="6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near Finance Asset Protocol | Moonbeam">
            <a:extLst>
              <a:ext uri="{FF2B5EF4-FFF2-40B4-BE49-F238E27FC236}">
                <a16:creationId xmlns:a16="http://schemas.microsoft.com/office/drawing/2014/main" id="{31B37FF8-E1DC-4CA7-D3BB-6ED19566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058" y="4395083"/>
            <a:ext cx="2626178" cy="131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thereum powered synthetic asset platform Synthetix launches exchange index  » CryptoNinjas">
            <a:extLst>
              <a:ext uri="{FF2B5EF4-FFF2-40B4-BE49-F238E27FC236}">
                <a16:creationId xmlns:a16="http://schemas.microsoft.com/office/drawing/2014/main" id="{CB67CE78-2506-F2D8-61DB-3CC9CC8D2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058" y="2350224"/>
            <a:ext cx="2882448" cy="15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9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7AE4-C775-52A1-6F8A-1390E89D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Staking and Minting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6450-C19D-79FC-8FAE-C41AD1AC7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0324"/>
            <a:ext cx="8825659" cy="3416300"/>
          </a:xfrm>
        </p:spPr>
        <p:txBody>
          <a:bodyPr/>
          <a:lstStyle/>
          <a:p>
            <a:r>
              <a:rPr lang="en-US" dirty="0"/>
              <a:t>Collateral Type</a:t>
            </a:r>
          </a:p>
          <a:p>
            <a:pPr lvl="1"/>
            <a:r>
              <a:rPr lang="en-US" dirty="0"/>
              <a:t>Asset price volatility</a:t>
            </a:r>
          </a:p>
          <a:p>
            <a:pPr lvl="1"/>
            <a:r>
              <a:rPr lang="en-US" dirty="0"/>
              <a:t>Stablecoins vs native tokens</a:t>
            </a:r>
          </a:p>
          <a:p>
            <a:r>
              <a:rPr lang="en-US" dirty="0"/>
              <a:t>Collateralization Ratio</a:t>
            </a:r>
          </a:p>
          <a:p>
            <a:pPr lvl="1"/>
            <a:r>
              <a:rPr lang="en-US" dirty="0"/>
              <a:t>Set too high - capital efficiency issues</a:t>
            </a:r>
          </a:p>
          <a:p>
            <a:pPr lvl="1"/>
            <a:r>
              <a:rPr lang="en-US" dirty="0"/>
              <a:t>Set too low - stability of platform at risk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0B553-BE8A-916C-24B5-8DC5F1C8B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69772"/>
              </p:ext>
            </p:extLst>
          </p:nvPr>
        </p:nvGraphicFramePr>
        <p:xfrm>
          <a:off x="2032000" y="508694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96275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72593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4876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794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Synthetix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Mirror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Finance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Collateral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SNX, ETH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UST, </a:t>
                      </a:r>
                      <a:r>
                        <a:rPr lang="en-US" dirty="0" err="1"/>
                        <a:t>aUST</a:t>
                      </a:r>
                      <a:r>
                        <a:rPr lang="en-US" dirty="0"/>
                        <a:t>, LUNA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67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 Ratio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53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Liq.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18175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81869-70E5-4998-5777-42E2556010EE}"/>
              </a:ext>
            </a:extLst>
          </p:cNvPr>
          <p:cNvSpPr txBox="1">
            <a:spLocks/>
          </p:cNvSpPr>
          <p:nvPr/>
        </p:nvSpPr>
        <p:spPr>
          <a:xfrm>
            <a:off x="7677524" y="2510489"/>
            <a:ext cx="3281628" cy="2279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Synthetix C-ratio history:</a:t>
            </a:r>
          </a:p>
          <a:p>
            <a:r>
              <a:rPr lang="en-US" sz="1400" dirty="0"/>
              <a:t>2020: 800% -&gt; 700% (1 change)</a:t>
            </a:r>
          </a:p>
          <a:p>
            <a:r>
              <a:rPr lang="en-US" sz="1400" dirty="0"/>
              <a:t>2021: 700% -&gt; 500% (2 changes)</a:t>
            </a:r>
          </a:p>
          <a:p>
            <a:r>
              <a:rPr lang="en-US" sz="1400" dirty="0"/>
              <a:t>202: 500% -&gt; 300% (2 changes)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0707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7FC5-EDEC-10F4-0AED-C6C25144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8A5E-34FD-2178-645A-5787FCC7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types: Auction and Fixed Spread</a:t>
            </a:r>
          </a:p>
          <a:p>
            <a:r>
              <a:rPr lang="en-US" dirty="0"/>
              <a:t>Flagged protection period/buffer</a:t>
            </a:r>
          </a:p>
          <a:p>
            <a:pPr lvl="1"/>
            <a:r>
              <a:rPr lang="en-US" dirty="0"/>
              <a:t>Time after account is flagged due C-Ratio to dropping under liq. Threshold before liquidation is executed – trend is seeing a decrease in this time</a:t>
            </a:r>
          </a:p>
          <a:p>
            <a:r>
              <a:rPr lang="en-US" dirty="0"/>
              <a:t>Liquidation profit distribution</a:t>
            </a:r>
          </a:p>
          <a:p>
            <a:pPr lvl="1"/>
            <a:r>
              <a:rPr lang="en-GB" dirty="0"/>
              <a:t>Transferring discounted collateral reward directly to liquidators leads to higher risk of cascading liquidations</a:t>
            </a:r>
          </a:p>
          <a:p>
            <a:pPr lvl="1"/>
            <a:r>
              <a:rPr lang="en-GB" dirty="0"/>
              <a:t>Distributing rewards amongst other stakers, and giving liquidators a flat reward reduces this risk – more platforms are implementing this rather than the old method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DB168F-64E7-95B9-B5CB-C91BBB93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6093"/>
              </p:ext>
            </p:extLst>
          </p:nvPr>
        </p:nvGraphicFramePr>
        <p:xfrm>
          <a:off x="1401548" y="5884332"/>
          <a:ext cx="9388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226">
                  <a:extLst>
                    <a:ext uri="{9D8B030D-6E8A-4147-A177-3AD203B41FA5}">
                      <a16:colId xmlns:a16="http://schemas.microsoft.com/office/drawing/2014/main" val="349627525"/>
                    </a:ext>
                  </a:extLst>
                </a:gridCol>
                <a:gridCol w="2347226">
                  <a:extLst>
                    <a:ext uri="{9D8B030D-6E8A-4147-A177-3AD203B41FA5}">
                      <a16:colId xmlns:a16="http://schemas.microsoft.com/office/drawing/2014/main" val="3877259385"/>
                    </a:ext>
                  </a:extLst>
                </a:gridCol>
                <a:gridCol w="2347226">
                  <a:extLst>
                    <a:ext uri="{9D8B030D-6E8A-4147-A177-3AD203B41FA5}">
                      <a16:colId xmlns:a16="http://schemas.microsoft.com/office/drawing/2014/main" val="864876864"/>
                    </a:ext>
                  </a:extLst>
                </a:gridCol>
                <a:gridCol w="2347226">
                  <a:extLst>
                    <a:ext uri="{9D8B030D-6E8A-4147-A177-3AD203B41FA5}">
                      <a16:colId xmlns:a16="http://schemas.microsoft.com/office/drawing/2014/main" val="72794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Synthetix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Mirror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Finance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Liquidation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Spread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Spread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67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2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BD44-68F8-DEE0-DC9E-6A0F2DBC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Inverse/Short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2023-DF95-AFAC-737D-42CA06CD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Platform net long/short position matters</a:t>
            </a:r>
          </a:p>
          <a:p>
            <a:pPr lvl="1"/>
            <a:r>
              <a:rPr lang="en-US" dirty="0"/>
              <a:t>All platforms investigated have been net long since inception</a:t>
            </a:r>
          </a:p>
          <a:p>
            <a:pPr lvl="1"/>
            <a:endParaRPr lang="en-US" dirty="0"/>
          </a:p>
          <a:p>
            <a:r>
              <a:rPr lang="en-US" dirty="0"/>
              <a:t>Traditional Short </a:t>
            </a:r>
          </a:p>
          <a:p>
            <a:pPr lvl="1"/>
            <a:r>
              <a:rPr lang="en-US" dirty="0"/>
              <a:t>Minted asset sold immediately into stablecoin, locked into contract, then bought back and burned to close position</a:t>
            </a:r>
          </a:p>
          <a:p>
            <a:r>
              <a:rPr lang="en-US" dirty="0"/>
              <a:t>Ranged Inverse Token</a:t>
            </a:r>
          </a:p>
          <a:p>
            <a:pPr lvl="1"/>
            <a:r>
              <a:rPr lang="en-US" dirty="0"/>
              <a:t>Separate token with entry point, upper limit, lower limit – price frozen at upper and lower limit</a:t>
            </a:r>
          </a:p>
          <a:p>
            <a:pPr lvl="1"/>
            <a:r>
              <a:rPr lang="en-US" dirty="0"/>
              <a:t>Requires “reloading” with new limits every time it is frozen due to effective leverage in pricing model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9B1428-D2BA-174E-D865-4E1288993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58075"/>
              </p:ext>
            </p:extLst>
          </p:nvPr>
        </p:nvGraphicFramePr>
        <p:xfrm>
          <a:off x="1401548" y="6019800"/>
          <a:ext cx="9388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226">
                  <a:extLst>
                    <a:ext uri="{9D8B030D-6E8A-4147-A177-3AD203B41FA5}">
                      <a16:colId xmlns:a16="http://schemas.microsoft.com/office/drawing/2014/main" val="349627525"/>
                    </a:ext>
                  </a:extLst>
                </a:gridCol>
                <a:gridCol w="2347226">
                  <a:extLst>
                    <a:ext uri="{9D8B030D-6E8A-4147-A177-3AD203B41FA5}">
                      <a16:colId xmlns:a16="http://schemas.microsoft.com/office/drawing/2014/main" val="3877259385"/>
                    </a:ext>
                  </a:extLst>
                </a:gridCol>
                <a:gridCol w="2347226">
                  <a:extLst>
                    <a:ext uri="{9D8B030D-6E8A-4147-A177-3AD203B41FA5}">
                      <a16:colId xmlns:a16="http://schemas.microsoft.com/office/drawing/2014/main" val="864876864"/>
                    </a:ext>
                  </a:extLst>
                </a:gridCol>
                <a:gridCol w="2347226">
                  <a:extLst>
                    <a:ext uri="{9D8B030D-6E8A-4147-A177-3AD203B41FA5}">
                      <a16:colId xmlns:a16="http://schemas.microsoft.com/office/drawing/2014/main" val="72794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Synthetix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Mirror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Finance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Inverse/Short </a:t>
                      </a:r>
                      <a:r>
                        <a:rPr lang="en-US" dirty="0" err="1"/>
                        <a:t>Impl</a:t>
                      </a:r>
                      <a:r>
                        <a:rPr lang="en-US" dirty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Ranged Inverse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67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3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280</TotalTime>
  <Words>1284</Words>
  <Application>Microsoft Office PowerPoint</Application>
  <PresentationFormat>Widescreen</PresentationFormat>
  <Paragraphs>198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 Boardroom</vt:lpstr>
      <vt:lpstr>DeFi Synthetic Assets: Systematization of Platforms and Data Insights</vt:lpstr>
      <vt:lpstr>Synthetic Assets in DeFi</vt:lpstr>
      <vt:lpstr>Project Contributions</vt:lpstr>
      <vt:lpstr>Types of Platforms</vt:lpstr>
      <vt:lpstr>Main Mechanisms</vt:lpstr>
      <vt:lpstr>Asset Replication Platforms </vt:lpstr>
      <vt:lpstr>Staking and Minting</vt:lpstr>
      <vt:lpstr>Liquidation</vt:lpstr>
      <vt:lpstr>Inverse/Short Implementation</vt:lpstr>
      <vt:lpstr>Example of Ranged Inverse Token Effective Leverage</vt:lpstr>
      <vt:lpstr>Asset Replication Platform Choices</vt:lpstr>
      <vt:lpstr>Asset Replication Trends Identified</vt:lpstr>
      <vt:lpstr>Direct Creation Platforms (UMA)</vt:lpstr>
      <vt:lpstr>Data Verification Mechanism</vt:lpstr>
      <vt:lpstr>Demo/Data Insights</vt:lpstr>
      <vt:lpstr>Data Collection</vt:lpstr>
      <vt:lpstr>Synthetix Daily Burns</vt:lpstr>
      <vt:lpstr>Synthetix Debt</vt:lpstr>
      <vt:lpstr>Synthetix Daily Mints</vt:lpstr>
      <vt:lpstr>Synthetix ‘Active’ Stakers</vt:lpstr>
      <vt:lpstr>UMA Data</vt:lpstr>
      <vt:lpstr>UMA Total Value Locked (TVL)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 Synthetic Assets: Systematization of Platforms and Data Insights</dc:title>
  <dc:creator>Tyler Danno</dc:creator>
  <cp:lastModifiedBy>Tyler Danno</cp:lastModifiedBy>
  <cp:revision>2</cp:revision>
  <dcterms:created xsi:type="dcterms:W3CDTF">2022-06-24T06:05:17Z</dcterms:created>
  <dcterms:modified xsi:type="dcterms:W3CDTF">2022-06-24T10:45:27Z</dcterms:modified>
</cp:coreProperties>
</file>