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76" r:id="rId2"/>
    <p:sldId id="278" r:id="rId3"/>
    <p:sldId id="277" r:id="rId4"/>
    <p:sldId id="280" r:id="rId5"/>
    <p:sldId id="281" r:id="rId6"/>
    <p:sldId id="282" r:id="rId7"/>
    <p:sldId id="283" r:id="rId8"/>
    <p:sldId id="284" r:id="rId9"/>
    <p:sldId id="285" r:id="rId10"/>
    <p:sldId id="287" r:id="rId11"/>
    <p:sldId id="288" r:id="rId12"/>
    <p:sldId id="289" r:id="rId13"/>
    <p:sldId id="290" r:id="rId14"/>
    <p:sldId id="291" r:id="rId15"/>
    <p:sldId id="286" r:id="rId16"/>
    <p:sldId id="27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7B7B"/>
    <a:srgbClr val="64C60A"/>
    <a:srgbClr val="25A2FF"/>
    <a:srgbClr val="0561E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93966" autoAdjust="0"/>
  </p:normalViewPr>
  <p:slideViewPr>
    <p:cSldViewPr snapToGrid="0">
      <p:cViewPr varScale="1">
        <p:scale>
          <a:sx n="103" d="100"/>
          <a:sy n="103" d="100"/>
        </p:scale>
        <p:origin x="9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2090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783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568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977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612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687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6939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717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5032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 smtClean="0"/>
              <a:t>메모의 사전적 적의는 다른 사람에게 말을 전하거나 자신의 기억을 돕기 위하여 짤막하게 글로 남기는 것입니다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834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 smtClean="0"/>
              <a:t>메모의 사전적 적의는 다른 사람에게 말을 전하거나 자신의 기억을 돕기 위하여 짤막하게 글로 남기는 것입니다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8781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홈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화면입니다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홈 </a:t>
            </a:r>
            <a:r>
              <a:rPr lang="ko-KR" altLang="en-US" dirty="0" err="1" smtClean="0"/>
              <a:t>액티비티는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뷰페이저를</a:t>
            </a:r>
            <a:r>
              <a:rPr lang="ko-KR" altLang="en-US" dirty="0" smtClean="0"/>
              <a:t> 활용하여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내가 쓴 메모</a:t>
            </a:r>
            <a:r>
              <a:rPr lang="en-US" altLang="ko-KR" dirty="0" smtClean="0"/>
              <a:t>”, “</a:t>
            </a:r>
            <a:r>
              <a:rPr lang="ko-KR" altLang="en-US" dirty="0" err="1" smtClean="0"/>
              <a:t>공유메모</a:t>
            </a:r>
            <a:r>
              <a:rPr lang="en-US" altLang="ko-KR" dirty="0" smtClean="0"/>
              <a:t>”, “</a:t>
            </a:r>
            <a:r>
              <a:rPr lang="ko-KR" altLang="en-US" dirty="0" smtClean="0"/>
              <a:t>베스트 메모</a:t>
            </a:r>
            <a:r>
              <a:rPr lang="en-US" altLang="ko-KR" dirty="0" smtClean="0"/>
              <a:t>“ 3</a:t>
            </a:r>
            <a:r>
              <a:rPr lang="ko-KR" altLang="en-US" dirty="0" smtClean="0"/>
              <a:t>가지의 </a:t>
            </a:r>
            <a:r>
              <a:rPr lang="ko-KR" altLang="en-US" dirty="0" err="1" smtClean="0"/>
              <a:t>프래그먼트로</a:t>
            </a:r>
            <a:r>
              <a:rPr lang="ko-KR" altLang="en-US" dirty="0" smtClean="0"/>
              <a:t> 구성되어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액티비티에서 중점적으로 볼 사항은 내가 쓴 메모와 공유메모간의 전환이 가능하다는 것입니다</a:t>
            </a:r>
            <a:r>
              <a:rPr lang="en-US" altLang="ko-KR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공유메모는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1. </a:t>
            </a:r>
            <a:r>
              <a:rPr lang="ko-KR" altLang="en-US" baseline="0" dirty="0" smtClean="0"/>
              <a:t>메모를 만들고 </a:t>
            </a:r>
            <a:r>
              <a:rPr lang="en-US" altLang="ko-KR" baseline="0" dirty="0" smtClean="0"/>
              <a:t>2. </a:t>
            </a:r>
            <a:r>
              <a:rPr lang="ko-KR" altLang="en-US" baseline="0" dirty="0" smtClean="0"/>
              <a:t>친구들을 선택하고 </a:t>
            </a:r>
            <a:r>
              <a:rPr lang="en-US" altLang="ko-KR" baseline="0" dirty="0" smtClean="0"/>
              <a:t>3. </a:t>
            </a:r>
            <a:r>
              <a:rPr lang="ko-KR" altLang="en-US" baseline="0" dirty="0" err="1" smtClean="0"/>
              <a:t>공유메모를</a:t>
            </a:r>
            <a:r>
              <a:rPr lang="ko-KR" altLang="en-US" baseline="0" dirty="0" smtClean="0"/>
              <a:t> 등록하는 총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단계의 과정이 서로 독립적으로 이루어져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일반메모들은 자신의 정보를 </a:t>
            </a:r>
            <a:r>
              <a:rPr lang="ko-KR" altLang="en-US" baseline="0" dirty="0" err="1" smtClean="0"/>
              <a:t>인텐트에</a:t>
            </a:r>
            <a:r>
              <a:rPr lang="ko-KR" altLang="en-US" baseline="0" dirty="0" smtClean="0"/>
              <a:t> 담아 공유할 친구를 선택하는 </a:t>
            </a:r>
            <a:r>
              <a:rPr lang="ko-KR" altLang="en-US" baseline="0" dirty="0" err="1" smtClean="0"/>
              <a:t>액티비티에</a:t>
            </a:r>
            <a:r>
              <a:rPr lang="ko-KR" altLang="en-US" baseline="0" dirty="0" smtClean="0"/>
              <a:t> 넘겨주게 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인텐트를</a:t>
            </a:r>
            <a:r>
              <a:rPr lang="ko-KR" altLang="en-US" baseline="0" dirty="0" smtClean="0"/>
              <a:t> 받은 </a:t>
            </a:r>
            <a:r>
              <a:rPr lang="ko-KR" altLang="en-US" baseline="0" dirty="0" err="1" smtClean="0"/>
              <a:t>액티비티는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인텐트로</a:t>
            </a:r>
            <a:r>
              <a:rPr lang="ko-KR" altLang="en-US" baseline="0" dirty="0" smtClean="0"/>
              <a:t> 넘어온 메모에 공유할 친구를 붙여 다시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이전 </a:t>
            </a:r>
            <a:r>
              <a:rPr lang="ko-KR" altLang="en-US" baseline="0" dirty="0" err="1" smtClean="0"/>
              <a:t>액티비티에</a:t>
            </a:r>
            <a:r>
              <a:rPr lang="ko-KR" altLang="en-US" baseline="0" dirty="0" smtClean="0"/>
              <a:t> 넘겨주게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공유할 </a:t>
            </a:r>
            <a:r>
              <a:rPr lang="ko-KR" altLang="en-US" baseline="0" dirty="0" err="1" smtClean="0"/>
              <a:t>친구정보를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갖게된</a:t>
            </a:r>
            <a:r>
              <a:rPr lang="ko-KR" altLang="en-US" baseline="0" dirty="0" smtClean="0"/>
              <a:t> 메모는 </a:t>
            </a:r>
            <a:r>
              <a:rPr lang="ko-KR" altLang="en-US" baseline="0" dirty="0" err="1" smtClean="0"/>
              <a:t>액티비티</a:t>
            </a:r>
            <a:r>
              <a:rPr lang="ko-KR" altLang="en-US" baseline="0" dirty="0" smtClean="0"/>
              <a:t> 내부 비지니스를 통해 </a:t>
            </a:r>
            <a:r>
              <a:rPr lang="ko-KR" altLang="en-US" baseline="0" dirty="0" err="1" smtClean="0"/>
              <a:t>공유메모가</a:t>
            </a:r>
            <a:r>
              <a:rPr lang="ko-KR" altLang="en-US" baseline="0" dirty="0" smtClean="0"/>
              <a:t> 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공유된 메모를 취소하는 경우도 위의 과정을 역순으로 진행하여 공유메모에서 공유할 </a:t>
            </a:r>
            <a:r>
              <a:rPr lang="ko-KR" altLang="en-US" baseline="0" dirty="0" err="1" smtClean="0"/>
              <a:t>친구목록이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빠져나가게되고</a:t>
            </a:r>
            <a:r>
              <a:rPr lang="ko-KR" altLang="en-US" baseline="0" dirty="0" smtClean="0"/>
              <a:t> 일반 메모만 </a:t>
            </a:r>
            <a:r>
              <a:rPr lang="ko-KR" altLang="en-US" baseline="0" dirty="0" err="1" smtClean="0"/>
              <a:t>남게되면</a:t>
            </a:r>
            <a:r>
              <a:rPr lang="ko-KR" altLang="en-US" baseline="0" dirty="0" smtClean="0"/>
              <a:t> 내부 비즈니스를 통해 </a:t>
            </a:r>
            <a:r>
              <a:rPr lang="ko-KR" altLang="en-US" baseline="0" dirty="0" err="1" smtClean="0"/>
              <a:t>내가쓴메모의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일반메모가</a:t>
            </a:r>
            <a:r>
              <a:rPr lang="ko-KR" altLang="en-US" baseline="0" dirty="0" smtClean="0"/>
              <a:t>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객체 </a:t>
            </a:r>
            <a:r>
              <a:rPr lang="ko-KR" altLang="en-US" baseline="0" dirty="0" err="1" smtClean="0"/>
              <a:t>직렬화는</a:t>
            </a:r>
            <a:r>
              <a:rPr lang="ko-KR" altLang="en-US" baseline="0" dirty="0" smtClean="0"/>
              <a:t> 해당 클래스에 </a:t>
            </a:r>
            <a:r>
              <a:rPr lang="en-US" altLang="ko-KR" dirty="0" smtClean="0">
                <a:effectLst/>
              </a:rPr>
              <a:t>Serializable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implements </a:t>
            </a:r>
            <a:r>
              <a:rPr lang="ko-KR" altLang="en-US" baseline="0" dirty="0" smtClean="0"/>
              <a:t>하여 구현하였습니다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Pacelable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질문 들어올 수 있음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err="1" smtClean="0"/>
              <a:t>프래그먼트</a:t>
            </a:r>
            <a:r>
              <a:rPr lang="ko-KR" altLang="en-US" baseline="0" dirty="0" smtClean="0"/>
              <a:t> 사이의 통신은 </a:t>
            </a:r>
            <a:r>
              <a:rPr lang="en-US" altLang="ko-KR" baseline="0" dirty="0" err="1" smtClean="0"/>
              <a:t>getActivity</a:t>
            </a:r>
            <a:r>
              <a:rPr lang="en-US" altLang="ko-KR" baseline="0" dirty="0" smtClean="0"/>
              <a:t>()</a:t>
            </a:r>
            <a:r>
              <a:rPr lang="ko-KR" altLang="en-US" baseline="0" dirty="0" smtClean="0"/>
              <a:t>함수를 이용하여 </a:t>
            </a:r>
            <a:r>
              <a:rPr lang="en-US" altLang="ko-KR" baseline="0" dirty="0" smtClean="0"/>
              <a:t>Home</a:t>
            </a:r>
            <a:r>
              <a:rPr lang="ko-KR" altLang="en-US" baseline="0" dirty="0" err="1" smtClean="0"/>
              <a:t>액티비티를</a:t>
            </a:r>
            <a:r>
              <a:rPr lang="ko-KR" altLang="en-US" baseline="0" dirty="0" smtClean="0"/>
              <a:t> 통해 데이터를 전달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화면갱신에</a:t>
            </a:r>
            <a:r>
              <a:rPr lang="ko-KR" altLang="en-US" baseline="0" dirty="0" smtClean="0"/>
              <a:t> 대한 설명</a:t>
            </a:r>
            <a:endParaRPr lang="en-US" altLang="ko-KR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3676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 err="1" smtClean="0"/>
              <a:t>아이데이션</a:t>
            </a:r>
            <a:r>
              <a:rPr lang="ko-KR" altLang="en-US" dirty="0" smtClean="0"/>
              <a:t> 액티비티에서는 내 메모와 연관된 메모들을 내 메모에 조합하고 새로운 아이디어를 추가할 수 있습니다</a:t>
            </a:r>
            <a:r>
              <a:rPr lang="en-US" altLang="ko-KR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dirty="0" smtClean="0"/>
              <a:t>메모들이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저장이 되면 형태소 분석을 통해 연관 정보들이 발생하게</a:t>
            </a:r>
            <a:r>
              <a:rPr lang="ko-KR" altLang="en-US" baseline="0" dirty="0" smtClean="0"/>
              <a:t> 됩니다</a:t>
            </a:r>
            <a:r>
              <a:rPr lang="en-US" altLang="ko-KR" baseline="0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baseline="0" dirty="0" smtClean="0"/>
              <a:t>내 메모의 내용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형태소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키워드 등을 근거로 연관 메모들을 </a:t>
            </a:r>
            <a:r>
              <a:rPr lang="ko-KR" altLang="en-US" baseline="0" dirty="0" err="1" smtClean="0"/>
              <a:t>가져오게되고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선택한 메모들을 조합하는 경우 </a:t>
            </a:r>
            <a:r>
              <a:rPr lang="en-US" altLang="ko-KR" baseline="0" dirty="0" err="1" smtClean="0"/>
              <a:t>addview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함수와 레이아웃인플레이터를 이용해 동적으로 뷰를 생성하였습니다</a:t>
            </a:r>
            <a:r>
              <a:rPr lang="en-US" altLang="ko-KR" baseline="0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en-US" altLang="ko-KR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ko-KR" altLang="en-US" baseline="0" dirty="0" err="1" smtClean="0"/>
              <a:t>조합된메모</a:t>
            </a:r>
            <a:r>
              <a:rPr lang="ko-KR" altLang="en-US" baseline="0" dirty="0" smtClean="0"/>
              <a:t> 혹은 새로 도출된 메모들은 </a:t>
            </a:r>
            <a:r>
              <a:rPr lang="ko-KR" altLang="en-US" baseline="0" dirty="0" err="1" smtClean="0"/>
              <a:t>조합순서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메모정보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내용 등을 </a:t>
            </a:r>
            <a:r>
              <a:rPr lang="en-US" altLang="ko-KR" baseline="0" dirty="0" err="1" smtClean="0"/>
              <a:t>HashMap</a:t>
            </a:r>
            <a:r>
              <a:rPr lang="ko-KR" altLang="en-US" baseline="0" dirty="0" smtClean="0"/>
              <a:t>을 제네릭으로 갖는 </a:t>
            </a:r>
            <a:r>
              <a:rPr lang="en-US" altLang="ko-KR" baseline="0" dirty="0" err="1" smtClean="0"/>
              <a:t>ArrayList</a:t>
            </a:r>
            <a:r>
              <a:rPr lang="ko-KR" altLang="en-US" baseline="0" dirty="0" smtClean="0"/>
              <a:t>에 조합된 순서대로 저장이 됩니다</a:t>
            </a:r>
            <a:r>
              <a:rPr lang="en-US" altLang="ko-KR" baseline="0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baseline="0" dirty="0" smtClean="0"/>
              <a:t>이렇게 자료구조를 사용한 이유는 조합된 메모와 새로 도출된 아이디어의 구조가 서로 달라 따로 </a:t>
            </a:r>
            <a:r>
              <a:rPr lang="ko-KR" altLang="en-US" baseline="0" dirty="0" err="1" smtClean="0"/>
              <a:t>관리해야하면서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해당 뷰들에 조합 순서를 부여하기 위함입니다</a:t>
            </a:r>
            <a:r>
              <a:rPr lang="en-US" altLang="ko-KR" baseline="0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baseline="0" dirty="0" smtClean="0"/>
              <a:t>이는 뒤에 이어서 나올 상세보기에도 </a:t>
            </a:r>
            <a:r>
              <a:rPr lang="ko-KR" altLang="en-US" baseline="0" dirty="0" err="1" smtClean="0"/>
              <a:t>적용이됩니다</a:t>
            </a:r>
            <a:r>
              <a:rPr lang="en-US" altLang="ko-KR" baseline="0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en-US" altLang="ko-KR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ko-KR" altLang="en-US" baseline="0" dirty="0" smtClean="0"/>
              <a:t>기존의 메모를 참조하여 사용해야 하고 </a:t>
            </a:r>
            <a:r>
              <a:rPr lang="ko-KR" altLang="en-US" baseline="0" dirty="0" err="1" smtClean="0"/>
              <a:t>히든메모는</a:t>
            </a:r>
            <a:r>
              <a:rPr lang="ko-KR" altLang="en-US" baseline="0" dirty="0" smtClean="0"/>
              <a:t>  아직 메모가 아닌 단순한 </a:t>
            </a:r>
            <a:r>
              <a:rPr lang="en-US" altLang="ko-KR" baseline="0" dirty="0" smtClean="0"/>
              <a:t>String </a:t>
            </a:r>
            <a:r>
              <a:rPr lang="ko-KR" altLang="en-US" baseline="0" dirty="0" smtClean="0"/>
              <a:t>값이므로 따로 관리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65475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 err="1" smtClean="0"/>
              <a:t>상세보기는</a:t>
            </a:r>
            <a:r>
              <a:rPr lang="ko-KR" altLang="en-US" dirty="0" smtClean="0"/>
              <a:t> 앞서 저장된 </a:t>
            </a:r>
            <a:r>
              <a:rPr lang="ko-KR" altLang="en-US" dirty="0" err="1" smtClean="0"/>
              <a:t>조합메모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 아이디어들을 저장된 순서를 기준으로 불러옵니다</a:t>
            </a:r>
            <a:r>
              <a:rPr lang="en-US" altLang="ko-KR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dirty="0" smtClean="0"/>
              <a:t>이곳에서는</a:t>
            </a:r>
            <a:r>
              <a:rPr lang="ko-KR" altLang="en-US" baseline="0" dirty="0" smtClean="0"/>
              <a:t> 내 메모를 조합한 다른 메모들을 볼 수 있다는 점이 가장 중요한 점입니다</a:t>
            </a:r>
            <a:r>
              <a:rPr lang="en-US" altLang="ko-KR" baseline="0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en-US" altLang="ko-KR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ko-KR" altLang="en-US" baseline="0" dirty="0" smtClean="0"/>
              <a:t>내 메모를 조합한 다른 메모들을 보면 상세보기 아이콘을 누르면 다시 그 메모를 조합한 다른 메모들을 볼 수 </a:t>
            </a:r>
            <a:r>
              <a:rPr lang="ko-KR" altLang="en-US" baseline="0" dirty="0" err="1" smtClean="0"/>
              <a:t>있게되고</a:t>
            </a:r>
            <a:r>
              <a:rPr lang="en-US" altLang="ko-KR" baseline="0" dirty="0" smtClean="0"/>
              <a:t>,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baseline="0" dirty="0" err="1" smtClean="0"/>
              <a:t>내메모를</a:t>
            </a:r>
            <a:r>
              <a:rPr lang="ko-KR" altLang="en-US" baseline="0" dirty="0" smtClean="0"/>
              <a:t> 시작으로 다른 여러 메모들을 반복해서 타고 넘어갈 수 있습니다</a:t>
            </a:r>
            <a:r>
              <a:rPr lang="en-US" altLang="ko-KR" baseline="0" dirty="0" smtClean="0"/>
              <a:t>. </a:t>
            </a:r>
          </a:p>
          <a:p>
            <a:pPr lvl="0">
              <a:spcBef>
                <a:spcPts val="0"/>
              </a:spcBef>
              <a:buNone/>
            </a:pPr>
            <a:endParaRPr lang="en-US" altLang="ko-KR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ko-KR" altLang="en-US" baseline="0" dirty="0" smtClean="0"/>
              <a:t>내 메모를 조합한 다른 메모들의 정보와 이 메모들을 보여주는 뷰를 저장한 리스트를 따로 만들어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데이터와 뷰를 서로 매칭시켰습니다</a:t>
            </a:r>
            <a:r>
              <a:rPr lang="en-US" altLang="ko-KR" baseline="0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baseline="0" dirty="0" smtClean="0"/>
              <a:t>실제 상세보기 </a:t>
            </a:r>
            <a:r>
              <a:rPr lang="ko-KR" altLang="en-US" baseline="0" dirty="0" err="1" smtClean="0"/>
              <a:t>액티비티는</a:t>
            </a:r>
            <a:r>
              <a:rPr lang="ko-KR" altLang="en-US" baseline="0" dirty="0" smtClean="0"/>
              <a:t> 하나이지만 이 </a:t>
            </a:r>
            <a:r>
              <a:rPr lang="ko-KR" altLang="en-US" baseline="0" dirty="0" err="1" smtClean="0"/>
              <a:t>액티비티를</a:t>
            </a:r>
            <a:r>
              <a:rPr lang="ko-KR" altLang="en-US" baseline="0" dirty="0" smtClean="0"/>
              <a:t> 재활용함으로써 끊임없이 다른 메모들을 볼 수 있습니다</a:t>
            </a:r>
            <a:r>
              <a:rPr lang="en-US" altLang="ko-KR" baseline="0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en-US" altLang="ko-KR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ko-KR" altLang="en-US" baseline="0" dirty="0" smtClean="0"/>
              <a:t>데이터는 전과 마찬가지로 </a:t>
            </a:r>
            <a:r>
              <a:rPr lang="ko-KR" altLang="en-US" baseline="0" dirty="0" err="1" smtClean="0"/>
              <a:t>객체직렬화하여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인텐트를</a:t>
            </a:r>
            <a:r>
              <a:rPr lang="ko-KR" altLang="en-US" baseline="0" dirty="0" smtClean="0"/>
              <a:t> 통해 전달하였습니다</a:t>
            </a:r>
            <a:r>
              <a:rPr lang="en-US" altLang="ko-KR" baseline="0" dirty="0" smtClean="0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baseline="0" dirty="0" smtClean="0"/>
              <a:t>계속해서 </a:t>
            </a:r>
            <a:r>
              <a:rPr lang="ko-KR" altLang="en-US" baseline="0" dirty="0" err="1" smtClean="0"/>
              <a:t>상세보기를</a:t>
            </a:r>
            <a:r>
              <a:rPr lang="ko-KR" altLang="en-US" baseline="0" dirty="0" smtClean="0"/>
              <a:t> 할 경우 </a:t>
            </a:r>
            <a:r>
              <a:rPr lang="ko-KR" altLang="en-US" baseline="0" dirty="0" err="1" smtClean="0"/>
              <a:t>액티비티</a:t>
            </a:r>
            <a:r>
              <a:rPr lang="ko-KR" altLang="en-US" baseline="0" dirty="0" smtClean="0"/>
              <a:t> 스택에 </a:t>
            </a:r>
            <a:r>
              <a:rPr lang="ko-KR" altLang="en-US" baseline="0" dirty="0" err="1" smtClean="0"/>
              <a:t>액티비티가</a:t>
            </a:r>
            <a:r>
              <a:rPr lang="ko-KR" altLang="en-US" baseline="0" dirty="0" smtClean="0"/>
              <a:t> 쌓이게 되는데 동일한 메모가 연속적으로 </a:t>
            </a:r>
            <a:r>
              <a:rPr lang="ko-KR" altLang="en-US" baseline="0" dirty="0" err="1" smtClean="0"/>
              <a:t>쌓인경우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인텐트</a:t>
            </a:r>
            <a:r>
              <a:rPr lang="ko-KR" altLang="en-US" baseline="0" dirty="0" smtClean="0"/>
              <a:t> 플래그를 설정해주어 동일한 메모의 경우 하나의 </a:t>
            </a:r>
            <a:r>
              <a:rPr lang="ko-KR" altLang="en-US" baseline="0" dirty="0" err="1" smtClean="0"/>
              <a:t>액티비티만</a:t>
            </a:r>
            <a:r>
              <a:rPr lang="ko-KR" altLang="en-US" baseline="0" dirty="0" smtClean="0"/>
              <a:t> 스택에 쌓이도록 설정하였습니다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921683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 smtClean="0"/>
              <a:t>메모의 사전적 적의는 다른 사람에게 말을 전하거나 자신의 기억을 돕기 위하여 짤막하게 글로 남기는 것입니다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8155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 smtClean="0"/>
              <a:t>메모의 사전적 적의는 다른 사람에게 말을 전하거나 자신의 기억을 돕기 위하여 짤막하게 글로 남기는 것입니다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666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79" y="724128"/>
            <a:ext cx="1082901" cy="10829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2286" y="936172"/>
            <a:ext cx="5514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0561E8"/>
                </a:solidFill>
              </a:rPr>
              <a:t>세모 </a:t>
            </a:r>
            <a:r>
              <a:rPr lang="en-US" altLang="ko-KR" sz="4000" dirty="0" smtClean="0">
                <a:solidFill>
                  <a:srgbClr val="0561E8"/>
                </a:solidFill>
              </a:rPr>
              <a:t>: </a:t>
            </a:r>
            <a:r>
              <a:rPr lang="ko-KR" altLang="en-US" sz="4000" dirty="0" smtClean="0">
                <a:solidFill>
                  <a:srgbClr val="0561E8"/>
                </a:solidFill>
              </a:rPr>
              <a:t>세상의 모든 메모</a:t>
            </a:r>
            <a:endParaRPr lang="ko-KR" altLang="en-US" sz="4000" dirty="0">
              <a:solidFill>
                <a:srgbClr val="0561E8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14" y="1917382"/>
            <a:ext cx="4264025" cy="1552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13840" y="1706880"/>
            <a:ext cx="64123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세모 </a:t>
            </a:r>
            <a:r>
              <a:rPr lang="en-US" altLang="ko-KR" sz="4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4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세상의 모든 메모</a:t>
            </a:r>
            <a:endParaRPr lang="ko-KR" altLang="en-US" sz="4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760" y="2611120"/>
            <a:ext cx="4564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6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아이데이션을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도와주는 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세상의 모든 메모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  <a:endParaRPr lang="ko-KR" altLang="en-US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64960" y="4480560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 </a:t>
            </a:r>
            <a:r>
              <a:rPr lang="en-US" altLang="ko-KR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최영진</a:t>
            </a:r>
            <a:endParaRPr lang="en-US" altLang="ko-KR" sz="12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 </a:t>
            </a:r>
            <a:r>
              <a:rPr lang="en-US" altLang="ko-KR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이지연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07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7" name="Shape 77" descr="semo-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928" y="0"/>
            <a:ext cx="686014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210458"/>
          </a:xfrm>
          <a:prstGeom prst="rect">
            <a:avLst/>
          </a:prstGeom>
          <a:solidFill>
            <a:srgbClr val="056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4933042"/>
            <a:ext cx="9144000" cy="210458"/>
          </a:xfrm>
          <a:prstGeom prst="rect">
            <a:avLst/>
          </a:prstGeom>
          <a:solidFill>
            <a:srgbClr val="056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0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4" name="Shape 84" descr="semo-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928" y="0"/>
            <a:ext cx="686014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210458"/>
          </a:xfrm>
          <a:prstGeom prst="rect">
            <a:avLst/>
          </a:prstGeom>
          <a:solidFill>
            <a:srgbClr val="056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4933042"/>
            <a:ext cx="9144000" cy="210458"/>
          </a:xfrm>
          <a:prstGeom prst="rect">
            <a:avLst/>
          </a:prstGeom>
          <a:solidFill>
            <a:srgbClr val="056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93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Shape 89"/>
          <p:cNvGrpSpPr/>
          <p:nvPr/>
        </p:nvGrpSpPr>
        <p:grpSpPr>
          <a:xfrm>
            <a:off x="3582222" y="1972850"/>
            <a:ext cx="1837906" cy="1197807"/>
            <a:chOff x="3327650" y="1875225"/>
            <a:chExt cx="2618100" cy="1533487"/>
          </a:xfrm>
        </p:grpSpPr>
        <p:grpSp>
          <p:nvGrpSpPr>
            <p:cNvPr id="90" name="Shape 90"/>
            <p:cNvGrpSpPr/>
            <p:nvPr/>
          </p:nvGrpSpPr>
          <p:grpSpPr>
            <a:xfrm>
              <a:off x="3327650" y="1875225"/>
              <a:ext cx="2618100" cy="1045800"/>
              <a:chOff x="4220675" y="1885175"/>
              <a:chExt cx="2618100" cy="1045800"/>
            </a:xfrm>
          </p:grpSpPr>
          <p:grpSp>
            <p:nvGrpSpPr>
              <p:cNvPr id="91" name="Shape 91"/>
              <p:cNvGrpSpPr/>
              <p:nvPr/>
            </p:nvGrpSpPr>
            <p:grpSpPr>
              <a:xfrm>
                <a:off x="5188600" y="1957275"/>
                <a:ext cx="804000" cy="754200"/>
                <a:chOff x="2105775" y="2632225"/>
                <a:chExt cx="804000" cy="754200"/>
              </a:xfrm>
            </p:grpSpPr>
            <p:sp>
              <p:nvSpPr>
                <p:cNvPr id="92" name="Shape 92"/>
                <p:cNvSpPr/>
                <p:nvPr/>
              </p:nvSpPr>
              <p:spPr>
                <a:xfrm>
                  <a:off x="2105775" y="2632225"/>
                  <a:ext cx="804000" cy="754200"/>
                </a:xfrm>
                <a:prstGeom prst="foldedCorner">
                  <a:avLst>
                    <a:gd name="adj" fmla="val 16667"/>
                  </a:avLst>
                </a:prstGeom>
                <a:solidFill>
                  <a:srgbClr val="EEEEEE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3" name="Shape 93"/>
                <p:cNvSpPr txBox="1"/>
                <p:nvPr/>
              </p:nvSpPr>
              <p:spPr>
                <a:xfrm>
                  <a:off x="2184075" y="2770225"/>
                  <a:ext cx="647400" cy="47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ko"/>
                    <a:t>메모</a:t>
                  </a:r>
                </a:p>
              </p:txBody>
            </p:sp>
          </p:grpSp>
          <p:sp>
            <p:nvSpPr>
              <p:cNvPr id="94" name="Shape 94"/>
              <p:cNvSpPr/>
              <p:nvPr/>
            </p:nvSpPr>
            <p:spPr>
              <a:xfrm>
                <a:off x="5072350" y="1885175"/>
                <a:ext cx="804000" cy="754200"/>
              </a:xfrm>
              <a:prstGeom prst="foldedCorner">
                <a:avLst>
                  <a:gd name="adj" fmla="val 16667"/>
                </a:avLst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4220675" y="2639375"/>
                <a:ext cx="2618100" cy="2916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ko" sz="1000"/>
                  <a:t>세모는 메모 공유 서비스이다</a:t>
                </a:r>
              </a:p>
            </p:txBody>
          </p:sp>
        </p:grpSp>
        <p:sp>
          <p:nvSpPr>
            <p:cNvPr id="96" name="Shape 96"/>
            <p:cNvSpPr txBox="1"/>
            <p:nvPr/>
          </p:nvSpPr>
          <p:spPr>
            <a:xfrm>
              <a:off x="4036669" y="2943412"/>
              <a:ext cx="1458900" cy="465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800" b="1">
                  <a:latin typeface="Courier New"/>
                  <a:ea typeface="Courier New"/>
                  <a:cs typeface="Courier New"/>
                  <a:sym typeface="Courier New"/>
                </a:rPr>
                <a:t>Memos</a:t>
              </a:r>
            </a:p>
            <a:p>
              <a:pPr lvl="0" rtl="0">
                <a:spcBef>
                  <a:spcPts val="0"/>
                </a:spcBef>
                <a:buNone/>
              </a:pPr>
              <a:endParaRPr sz="18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7509724" y="2103402"/>
            <a:ext cx="1017522" cy="1067242"/>
            <a:chOff x="7177155" y="1941150"/>
            <a:chExt cx="1320600" cy="1262112"/>
          </a:xfrm>
        </p:grpSpPr>
        <p:grpSp>
          <p:nvGrpSpPr>
            <p:cNvPr id="98" name="Shape 98"/>
            <p:cNvGrpSpPr/>
            <p:nvPr/>
          </p:nvGrpSpPr>
          <p:grpSpPr>
            <a:xfrm>
              <a:off x="7574200" y="1941150"/>
              <a:ext cx="526500" cy="796800"/>
              <a:chOff x="903525" y="590475"/>
              <a:chExt cx="526500" cy="796800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974625" y="590475"/>
                <a:ext cx="384300" cy="369900"/>
              </a:xfrm>
              <a:prstGeom prst="smileyFace">
                <a:avLst>
                  <a:gd name="adj" fmla="val 4653"/>
                </a:avLst>
              </a:prstGeom>
              <a:solidFill>
                <a:srgbClr val="FFFF00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903525" y="960375"/>
                <a:ext cx="526500" cy="426900"/>
              </a:xfrm>
              <a:prstGeom prst="trapezoid">
                <a:avLst>
                  <a:gd name="adj" fmla="val 25000"/>
                </a:avLst>
              </a:prstGeom>
              <a:solidFill>
                <a:srgbClr val="FFFF00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01" name="Shape 101"/>
            <p:cNvSpPr txBox="1"/>
            <p:nvPr/>
          </p:nvSpPr>
          <p:spPr>
            <a:xfrm>
              <a:off x="7177155" y="2737962"/>
              <a:ext cx="13206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800" b="1">
                  <a:latin typeface="Courier New"/>
                  <a:ea typeface="Courier New"/>
                  <a:cs typeface="Courier New"/>
                  <a:sym typeface="Courier New"/>
                </a:rPr>
                <a:t>Users</a:t>
              </a:r>
            </a:p>
          </p:txBody>
        </p:sp>
      </p:grpSp>
      <p:grpSp>
        <p:nvGrpSpPr>
          <p:cNvPr id="102" name="Shape 102"/>
          <p:cNvGrpSpPr/>
          <p:nvPr/>
        </p:nvGrpSpPr>
        <p:grpSpPr>
          <a:xfrm>
            <a:off x="235950" y="1263268"/>
            <a:ext cx="1918847" cy="1907383"/>
            <a:chOff x="501226" y="1263295"/>
            <a:chExt cx="2458800" cy="2391703"/>
          </a:xfrm>
        </p:grpSpPr>
        <p:sp>
          <p:nvSpPr>
            <p:cNvPr id="103" name="Shape 103"/>
            <p:cNvSpPr/>
            <p:nvPr/>
          </p:nvSpPr>
          <p:spPr>
            <a:xfrm>
              <a:off x="1731107" y="1435744"/>
              <a:ext cx="352500" cy="334800"/>
            </a:xfrm>
            <a:prstGeom prst="foldedCorner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25317" y="1263295"/>
              <a:ext cx="352500" cy="334800"/>
            </a:xfrm>
            <a:prstGeom prst="foldedCorner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98376" y="2793843"/>
              <a:ext cx="404400" cy="348600"/>
            </a:xfrm>
            <a:prstGeom prst="foldedCorner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99287" y="2328770"/>
              <a:ext cx="404400" cy="348600"/>
            </a:xfrm>
            <a:prstGeom prst="foldedCorner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303943" y="1822487"/>
              <a:ext cx="395100" cy="389700"/>
            </a:xfrm>
            <a:prstGeom prst="foldedCorner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08" name="Shape 108"/>
            <p:cNvGrpSpPr/>
            <p:nvPr/>
          </p:nvGrpSpPr>
          <p:grpSpPr>
            <a:xfrm>
              <a:off x="1152789" y="2155556"/>
              <a:ext cx="235937" cy="237754"/>
              <a:chOff x="1632066" y="1651923"/>
              <a:chExt cx="495250" cy="596475"/>
            </a:xfrm>
          </p:grpSpPr>
          <p:sp>
            <p:nvSpPr>
              <p:cNvPr id="109" name="Shape 109"/>
              <p:cNvSpPr/>
              <p:nvPr/>
            </p:nvSpPr>
            <p:spPr>
              <a:xfrm rot="2024756">
                <a:off x="1856889" y="1664673"/>
                <a:ext cx="170653" cy="410700"/>
              </a:xfrm>
              <a:prstGeom prst="donut">
                <a:avLst>
                  <a:gd name="adj" fmla="val 11935"/>
                </a:avLst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0" name="Shape 110"/>
              <p:cNvSpPr/>
              <p:nvPr/>
            </p:nvSpPr>
            <p:spPr>
              <a:xfrm rot="2024756">
                <a:off x="1731839" y="1824948"/>
                <a:ext cx="170653" cy="410700"/>
              </a:xfrm>
              <a:prstGeom prst="donut">
                <a:avLst>
                  <a:gd name="adj" fmla="val 11935"/>
                </a:avLst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1" name="Shape 111"/>
            <p:cNvGrpSpPr/>
            <p:nvPr/>
          </p:nvGrpSpPr>
          <p:grpSpPr>
            <a:xfrm rot="6627373">
              <a:off x="1159415" y="2619988"/>
              <a:ext cx="222903" cy="251832"/>
              <a:chOff x="1632066" y="1651923"/>
              <a:chExt cx="495250" cy="596475"/>
            </a:xfrm>
          </p:grpSpPr>
          <p:sp>
            <p:nvSpPr>
              <p:cNvPr id="112" name="Shape 112"/>
              <p:cNvSpPr/>
              <p:nvPr/>
            </p:nvSpPr>
            <p:spPr>
              <a:xfrm rot="2024756">
                <a:off x="1856889" y="1664673"/>
                <a:ext cx="170653" cy="410700"/>
              </a:xfrm>
              <a:prstGeom prst="donut">
                <a:avLst>
                  <a:gd name="adj" fmla="val 11935"/>
                </a:avLst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3" name="Shape 113"/>
              <p:cNvSpPr/>
              <p:nvPr/>
            </p:nvSpPr>
            <p:spPr>
              <a:xfrm rot="2024756">
                <a:off x="1731839" y="1824948"/>
                <a:ext cx="170653" cy="410700"/>
              </a:xfrm>
              <a:prstGeom prst="donut">
                <a:avLst>
                  <a:gd name="adj" fmla="val 11935"/>
                </a:avLst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4" name="Shape 114"/>
            <p:cNvGrpSpPr/>
            <p:nvPr/>
          </p:nvGrpSpPr>
          <p:grpSpPr>
            <a:xfrm>
              <a:off x="1602957" y="1703388"/>
              <a:ext cx="235937" cy="237754"/>
              <a:chOff x="1632066" y="1651923"/>
              <a:chExt cx="495250" cy="596475"/>
            </a:xfrm>
          </p:grpSpPr>
          <p:sp>
            <p:nvSpPr>
              <p:cNvPr id="115" name="Shape 115"/>
              <p:cNvSpPr/>
              <p:nvPr/>
            </p:nvSpPr>
            <p:spPr>
              <a:xfrm rot="2024756">
                <a:off x="1856889" y="1664673"/>
                <a:ext cx="170653" cy="410700"/>
              </a:xfrm>
              <a:prstGeom prst="donut">
                <a:avLst>
                  <a:gd name="adj" fmla="val 11935"/>
                </a:avLst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2024756">
                <a:off x="1731839" y="1824948"/>
                <a:ext cx="170653" cy="410700"/>
              </a:xfrm>
              <a:prstGeom prst="donut">
                <a:avLst>
                  <a:gd name="adj" fmla="val 11935"/>
                </a:avLst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7" name="Shape 117"/>
            <p:cNvGrpSpPr/>
            <p:nvPr/>
          </p:nvGrpSpPr>
          <p:grpSpPr>
            <a:xfrm rot="6627373">
              <a:off x="1159415" y="1600186"/>
              <a:ext cx="222903" cy="251832"/>
              <a:chOff x="1632066" y="1651923"/>
              <a:chExt cx="495250" cy="596475"/>
            </a:xfrm>
          </p:grpSpPr>
          <p:sp>
            <p:nvSpPr>
              <p:cNvPr id="118" name="Shape 118"/>
              <p:cNvSpPr/>
              <p:nvPr/>
            </p:nvSpPr>
            <p:spPr>
              <a:xfrm rot="2024756">
                <a:off x="1856889" y="1664673"/>
                <a:ext cx="170653" cy="410700"/>
              </a:xfrm>
              <a:prstGeom prst="donut">
                <a:avLst>
                  <a:gd name="adj" fmla="val 11935"/>
                </a:avLst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" name="Shape 119"/>
              <p:cNvSpPr/>
              <p:nvPr/>
            </p:nvSpPr>
            <p:spPr>
              <a:xfrm rot="2024756">
                <a:off x="1731839" y="1824948"/>
                <a:ext cx="170653" cy="410700"/>
              </a:xfrm>
              <a:prstGeom prst="donut">
                <a:avLst>
                  <a:gd name="adj" fmla="val 11935"/>
                </a:avLst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20" name="Shape 120"/>
            <p:cNvSpPr txBox="1"/>
            <p:nvPr/>
          </p:nvSpPr>
          <p:spPr>
            <a:xfrm>
              <a:off x="501226" y="3189698"/>
              <a:ext cx="24588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800" b="1">
                  <a:latin typeface="Courier New"/>
                  <a:ea typeface="Courier New"/>
                  <a:cs typeface="Courier New"/>
                  <a:sym typeface="Courier New"/>
                </a:rPr>
                <a:t>Combinations</a:t>
              </a:r>
            </a:p>
          </p:txBody>
        </p:sp>
      </p:grpSp>
      <p:grpSp>
        <p:nvGrpSpPr>
          <p:cNvPr id="121" name="Shape 121"/>
          <p:cNvGrpSpPr/>
          <p:nvPr/>
        </p:nvGrpSpPr>
        <p:grpSpPr>
          <a:xfrm>
            <a:off x="1671625" y="3580225"/>
            <a:ext cx="1422300" cy="1398400"/>
            <a:chOff x="3709950" y="3745100"/>
            <a:chExt cx="1422300" cy="1398400"/>
          </a:xfrm>
        </p:grpSpPr>
        <p:sp>
          <p:nvSpPr>
            <p:cNvPr id="122" name="Shape 122"/>
            <p:cNvSpPr/>
            <p:nvPr/>
          </p:nvSpPr>
          <p:spPr>
            <a:xfrm>
              <a:off x="3709950" y="3745100"/>
              <a:ext cx="1422300" cy="1078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/>
                <a:t>{</a:t>
              </a:r>
              <a:r>
                <a:rPr lang="ko">
                  <a:solidFill>
                    <a:srgbClr val="000000"/>
                  </a:solidFill>
                </a:rPr>
                <a:t>세모,1</a:t>
              </a:r>
              <a:r>
                <a:rPr lang="ko"/>
                <a:t>},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ko"/>
                <a:t> {메모,1},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ko"/>
                <a:t>{ 공유,1},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ko"/>
                <a:t>{ 서비스,1}</a:t>
              </a: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3956150" y="4678200"/>
              <a:ext cx="10707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800" b="1">
                  <a:latin typeface="Courier New"/>
                  <a:ea typeface="Courier New"/>
                  <a:cs typeface="Courier New"/>
                  <a:sym typeface="Courier New"/>
                </a:rPr>
                <a:t>Terms</a:t>
              </a:r>
            </a:p>
          </p:txBody>
        </p:sp>
      </p:grpSp>
      <p:grpSp>
        <p:nvGrpSpPr>
          <p:cNvPr id="124" name="Shape 124"/>
          <p:cNvGrpSpPr/>
          <p:nvPr/>
        </p:nvGrpSpPr>
        <p:grpSpPr>
          <a:xfrm>
            <a:off x="5940700" y="390530"/>
            <a:ext cx="1569025" cy="1628844"/>
            <a:chOff x="5132250" y="426080"/>
            <a:chExt cx="1569025" cy="1628844"/>
          </a:xfrm>
        </p:grpSpPr>
        <p:grpSp>
          <p:nvGrpSpPr>
            <p:cNvPr id="125" name="Shape 125"/>
            <p:cNvGrpSpPr/>
            <p:nvPr/>
          </p:nvGrpSpPr>
          <p:grpSpPr>
            <a:xfrm>
              <a:off x="6314778" y="426080"/>
              <a:ext cx="253035" cy="423578"/>
              <a:chOff x="903525" y="590475"/>
              <a:chExt cx="526500" cy="796800"/>
            </a:xfrm>
          </p:grpSpPr>
          <p:sp>
            <p:nvSpPr>
              <p:cNvPr id="126" name="Shape 126"/>
              <p:cNvSpPr/>
              <p:nvPr/>
            </p:nvSpPr>
            <p:spPr>
              <a:xfrm>
                <a:off x="974625" y="590475"/>
                <a:ext cx="384300" cy="369900"/>
              </a:xfrm>
              <a:prstGeom prst="smileyFace">
                <a:avLst>
                  <a:gd name="adj" fmla="val 4653"/>
                </a:avLst>
              </a:prstGeom>
              <a:solidFill>
                <a:srgbClr val="00FF00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7" name="Shape 127"/>
              <p:cNvSpPr/>
              <p:nvPr/>
            </p:nvSpPr>
            <p:spPr>
              <a:xfrm>
                <a:off x="903525" y="960375"/>
                <a:ext cx="526500" cy="426900"/>
              </a:xfrm>
              <a:prstGeom prst="trapezoid">
                <a:avLst>
                  <a:gd name="adj" fmla="val 25000"/>
                </a:avLst>
              </a:prstGeom>
              <a:solidFill>
                <a:srgbClr val="00FF00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8" name="Shape 128"/>
            <p:cNvGrpSpPr/>
            <p:nvPr/>
          </p:nvGrpSpPr>
          <p:grpSpPr>
            <a:xfrm>
              <a:off x="5192914" y="530836"/>
              <a:ext cx="369839" cy="387960"/>
              <a:chOff x="2105775" y="2632225"/>
              <a:chExt cx="804000" cy="754200"/>
            </a:xfrm>
          </p:grpSpPr>
          <p:sp>
            <p:nvSpPr>
              <p:cNvPr id="129" name="Shape 129"/>
              <p:cNvSpPr/>
              <p:nvPr/>
            </p:nvSpPr>
            <p:spPr>
              <a:xfrm>
                <a:off x="2105775" y="2632225"/>
                <a:ext cx="804000" cy="754200"/>
              </a:xfrm>
              <a:prstGeom prst="foldedCorner">
                <a:avLst>
                  <a:gd name="adj" fmla="val 16667"/>
                </a:avLst>
              </a:prstGeom>
              <a:solidFill>
                <a:srgbClr val="D0E0E3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0" name="Shape 130"/>
              <p:cNvSpPr txBox="1"/>
              <p:nvPr/>
            </p:nvSpPr>
            <p:spPr>
              <a:xfrm>
                <a:off x="2184075" y="2770225"/>
                <a:ext cx="647400" cy="478200"/>
              </a:xfrm>
              <a:prstGeom prst="rect">
                <a:avLst/>
              </a:pr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ko" sz="600"/>
                  <a:t>메모</a:t>
                </a:r>
              </a:p>
            </p:txBody>
          </p:sp>
        </p:grpSp>
        <p:grpSp>
          <p:nvGrpSpPr>
            <p:cNvPr id="131" name="Shape 131"/>
            <p:cNvGrpSpPr/>
            <p:nvPr/>
          </p:nvGrpSpPr>
          <p:grpSpPr>
            <a:xfrm>
              <a:off x="6314778" y="740993"/>
              <a:ext cx="253035" cy="423578"/>
              <a:chOff x="903525" y="590475"/>
              <a:chExt cx="526500" cy="796800"/>
            </a:xfrm>
          </p:grpSpPr>
          <p:sp>
            <p:nvSpPr>
              <p:cNvPr id="132" name="Shape 132"/>
              <p:cNvSpPr/>
              <p:nvPr/>
            </p:nvSpPr>
            <p:spPr>
              <a:xfrm>
                <a:off x="974625" y="590475"/>
                <a:ext cx="384300" cy="369900"/>
              </a:xfrm>
              <a:prstGeom prst="smileyFace">
                <a:avLst>
                  <a:gd name="adj" fmla="val 4653"/>
                </a:avLst>
              </a:prstGeom>
              <a:solidFill>
                <a:srgbClr val="00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903525" y="960375"/>
                <a:ext cx="526500" cy="426900"/>
              </a:xfrm>
              <a:prstGeom prst="trapezoid">
                <a:avLst>
                  <a:gd name="adj" fmla="val 25000"/>
                </a:avLst>
              </a:prstGeom>
              <a:solidFill>
                <a:srgbClr val="00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4" name="Shape 134"/>
            <p:cNvGrpSpPr/>
            <p:nvPr/>
          </p:nvGrpSpPr>
          <p:grpSpPr>
            <a:xfrm>
              <a:off x="5502078" y="495230"/>
              <a:ext cx="253035" cy="423578"/>
              <a:chOff x="903525" y="590475"/>
              <a:chExt cx="526500" cy="796800"/>
            </a:xfrm>
          </p:grpSpPr>
          <p:sp>
            <p:nvSpPr>
              <p:cNvPr id="135" name="Shape 135"/>
              <p:cNvSpPr/>
              <p:nvPr/>
            </p:nvSpPr>
            <p:spPr>
              <a:xfrm>
                <a:off x="974625" y="590475"/>
                <a:ext cx="384300" cy="369900"/>
              </a:xfrm>
              <a:prstGeom prst="smileyFace">
                <a:avLst>
                  <a:gd name="adj" fmla="val 4653"/>
                </a:avLst>
              </a:prstGeom>
              <a:solidFill>
                <a:srgbClr val="FF9900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903525" y="960375"/>
                <a:ext cx="526500" cy="426900"/>
              </a:xfrm>
              <a:prstGeom prst="trapezoid">
                <a:avLst>
                  <a:gd name="adj" fmla="val 25000"/>
                </a:avLst>
              </a:prstGeom>
              <a:solidFill>
                <a:srgbClr val="FF9900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7" name="Shape 137"/>
            <p:cNvGrpSpPr/>
            <p:nvPr/>
          </p:nvGrpSpPr>
          <p:grpSpPr>
            <a:xfrm>
              <a:off x="5528803" y="1042430"/>
              <a:ext cx="253035" cy="423578"/>
              <a:chOff x="3357904" y="733580"/>
              <a:chExt cx="526500" cy="796800"/>
            </a:xfrm>
          </p:grpSpPr>
          <p:sp>
            <p:nvSpPr>
              <p:cNvPr id="138" name="Shape 138"/>
              <p:cNvSpPr/>
              <p:nvPr/>
            </p:nvSpPr>
            <p:spPr>
              <a:xfrm>
                <a:off x="3429030" y="733580"/>
                <a:ext cx="384300" cy="369900"/>
              </a:xfrm>
              <a:prstGeom prst="smileyFace">
                <a:avLst>
                  <a:gd name="adj" fmla="val 4653"/>
                </a:avLst>
              </a:prstGeom>
              <a:solidFill>
                <a:srgbClr val="00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3357904" y="1103480"/>
                <a:ext cx="526500" cy="426900"/>
              </a:xfrm>
              <a:prstGeom prst="trapezoid">
                <a:avLst>
                  <a:gd name="adj" fmla="val 25000"/>
                </a:avLst>
              </a:prstGeom>
              <a:solidFill>
                <a:srgbClr val="00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0" name="Shape 140"/>
            <p:cNvGrpSpPr/>
            <p:nvPr/>
          </p:nvGrpSpPr>
          <p:grpSpPr>
            <a:xfrm>
              <a:off x="5970789" y="469936"/>
              <a:ext cx="369839" cy="387960"/>
              <a:chOff x="2105775" y="2632225"/>
              <a:chExt cx="804000" cy="754200"/>
            </a:xfrm>
          </p:grpSpPr>
          <p:sp>
            <p:nvSpPr>
              <p:cNvPr id="141" name="Shape 141"/>
              <p:cNvSpPr/>
              <p:nvPr/>
            </p:nvSpPr>
            <p:spPr>
              <a:xfrm>
                <a:off x="2105775" y="2632225"/>
                <a:ext cx="804000" cy="754200"/>
              </a:xfrm>
              <a:prstGeom prst="foldedCorner">
                <a:avLst>
                  <a:gd name="adj" fmla="val 16667"/>
                </a:avLst>
              </a:prstGeom>
              <a:solidFill>
                <a:srgbClr val="EAD1DC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2" name="Shape 142"/>
              <p:cNvSpPr txBox="1"/>
              <p:nvPr/>
            </p:nvSpPr>
            <p:spPr>
              <a:xfrm>
                <a:off x="2184075" y="2770225"/>
                <a:ext cx="647400" cy="478200"/>
              </a:xfrm>
              <a:prstGeom prst="rect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ko" sz="600"/>
                  <a:t>메모</a:t>
                </a:r>
              </a:p>
            </p:txBody>
          </p:sp>
        </p:grpSp>
        <p:grpSp>
          <p:nvGrpSpPr>
            <p:cNvPr id="143" name="Shape 143"/>
            <p:cNvGrpSpPr/>
            <p:nvPr/>
          </p:nvGrpSpPr>
          <p:grpSpPr>
            <a:xfrm>
              <a:off x="5970789" y="758799"/>
              <a:ext cx="369839" cy="387960"/>
              <a:chOff x="2105775" y="2632225"/>
              <a:chExt cx="804000" cy="754200"/>
            </a:xfrm>
          </p:grpSpPr>
          <p:sp>
            <p:nvSpPr>
              <p:cNvPr id="144" name="Shape 144"/>
              <p:cNvSpPr/>
              <p:nvPr/>
            </p:nvSpPr>
            <p:spPr>
              <a:xfrm>
                <a:off x="2105775" y="2632225"/>
                <a:ext cx="804000" cy="754200"/>
              </a:xfrm>
              <a:prstGeom prst="foldedCorner">
                <a:avLst>
                  <a:gd name="adj" fmla="val 16667"/>
                </a:avLst>
              </a:prstGeom>
              <a:solidFill>
                <a:srgbClr val="EAD1DC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" name="Shape 145"/>
              <p:cNvSpPr txBox="1"/>
              <p:nvPr/>
            </p:nvSpPr>
            <p:spPr>
              <a:xfrm>
                <a:off x="2184075" y="2770225"/>
                <a:ext cx="647400" cy="478200"/>
              </a:xfrm>
              <a:prstGeom prst="rect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ko" sz="600"/>
                  <a:t>메모</a:t>
                </a:r>
              </a:p>
            </p:txBody>
          </p:sp>
        </p:grpSp>
        <p:grpSp>
          <p:nvGrpSpPr>
            <p:cNvPr id="146" name="Shape 146"/>
            <p:cNvGrpSpPr/>
            <p:nvPr/>
          </p:nvGrpSpPr>
          <p:grpSpPr>
            <a:xfrm>
              <a:off x="5192914" y="1060236"/>
              <a:ext cx="369839" cy="387960"/>
              <a:chOff x="2105775" y="2632225"/>
              <a:chExt cx="804000" cy="754200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2105775" y="2632225"/>
                <a:ext cx="804000" cy="754200"/>
              </a:xfrm>
              <a:prstGeom prst="foldedCorner">
                <a:avLst>
                  <a:gd name="adj" fmla="val 16667"/>
                </a:avLst>
              </a:prstGeom>
              <a:solidFill>
                <a:srgbClr val="E6B8A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8" name="Shape 148"/>
              <p:cNvSpPr txBox="1"/>
              <p:nvPr/>
            </p:nvSpPr>
            <p:spPr>
              <a:xfrm>
                <a:off x="2184075" y="2770225"/>
                <a:ext cx="647400" cy="478200"/>
              </a:xfrm>
              <a:prstGeom prst="rect">
                <a:avLst/>
              </a:prstGeom>
              <a:solidFill>
                <a:srgbClr val="E6B8A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ko" sz="600"/>
                  <a:t>메모</a:t>
                </a:r>
              </a:p>
            </p:txBody>
          </p:sp>
        </p:grpSp>
        <p:sp>
          <p:nvSpPr>
            <p:cNvPr id="149" name="Shape 149"/>
            <p:cNvSpPr/>
            <p:nvPr/>
          </p:nvSpPr>
          <p:spPr>
            <a:xfrm>
              <a:off x="5886325" y="681600"/>
              <a:ext cx="207600" cy="1941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132250" y="981525"/>
              <a:ext cx="207600" cy="1941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5278975" y="1589625"/>
              <a:ext cx="14223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800" b="1">
                  <a:latin typeface="Courier New"/>
                  <a:ea typeface="Courier New"/>
                  <a:cs typeface="Courier New"/>
                  <a:sym typeface="Courier New"/>
                </a:rPr>
                <a:t>Sharings</a:t>
              </a:r>
            </a:p>
          </p:txBody>
        </p:sp>
      </p:grpSp>
      <p:sp>
        <p:nvSpPr>
          <p:cNvPr id="152" name="Shape 152"/>
          <p:cNvSpPr txBox="1"/>
          <p:nvPr/>
        </p:nvSpPr>
        <p:spPr>
          <a:xfrm>
            <a:off x="7509732" y="4082775"/>
            <a:ext cx="1494000" cy="39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800" b="1">
                <a:latin typeface="Courier New"/>
                <a:ea typeface="Courier New"/>
                <a:cs typeface="Courier New"/>
                <a:sym typeface="Courier New"/>
              </a:rPr>
              <a:t>Keywords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671625" y="390525"/>
            <a:ext cx="1828800" cy="6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2400" b="1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DB 구조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5480782" y="4082775"/>
            <a:ext cx="1494000" cy="39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800" b="1">
                <a:latin typeface="Courier New"/>
                <a:ea typeface="Courier New"/>
                <a:cs typeface="Courier New"/>
                <a:sym typeface="Courier New"/>
              </a:rPr>
              <a:t>Replies</a:t>
            </a:r>
          </a:p>
        </p:txBody>
      </p:sp>
      <p:cxnSp>
        <p:nvCxnSpPr>
          <p:cNvPr id="155" name="Shape 155"/>
          <p:cNvCxnSpPr>
            <a:endCxn id="130" idx="1"/>
          </p:cNvCxnSpPr>
          <p:nvPr/>
        </p:nvCxnSpPr>
        <p:spPr>
          <a:xfrm rot="10800000" flipH="1">
            <a:off x="4476782" y="689267"/>
            <a:ext cx="1560600" cy="1253700"/>
          </a:xfrm>
          <a:prstGeom prst="bentConnector3">
            <a:avLst>
              <a:gd name="adj1" fmla="val -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6" name="Shape 156"/>
          <p:cNvCxnSpPr>
            <a:endCxn id="99" idx="0"/>
          </p:cNvCxnSpPr>
          <p:nvPr/>
        </p:nvCxnSpPr>
        <p:spPr>
          <a:xfrm rot="-5400000" flipH="1">
            <a:off x="7058031" y="1142952"/>
            <a:ext cx="1398600" cy="522300"/>
          </a:xfrm>
          <a:prstGeom prst="bentConnector3">
            <a:avLst>
              <a:gd name="adj1" fmla="val 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7" name="Shape 157"/>
          <p:cNvCxnSpPr>
            <a:stCxn id="103" idx="3"/>
            <a:endCxn id="95" idx="1"/>
          </p:cNvCxnSpPr>
          <p:nvPr/>
        </p:nvCxnSpPr>
        <p:spPr>
          <a:xfrm>
            <a:off x="1470840" y="1534297"/>
            <a:ext cx="2111400" cy="1141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8" name="Shape 158"/>
          <p:cNvCxnSpPr>
            <a:stCxn id="96" idx="1"/>
            <a:endCxn id="122" idx="3"/>
          </p:cNvCxnSpPr>
          <p:nvPr/>
        </p:nvCxnSpPr>
        <p:spPr>
          <a:xfrm flipH="1">
            <a:off x="3093853" y="2988935"/>
            <a:ext cx="986100" cy="1130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9" name="Shape 159"/>
          <p:cNvCxnSpPr>
            <a:endCxn id="154" idx="1"/>
          </p:cNvCxnSpPr>
          <p:nvPr/>
        </p:nvCxnSpPr>
        <p:spPr>
          <a:xfrm rot="-5400000" flipH="1">
            <a:off x="4481932" y="3280575"/>
            <a:ext cx="1108800" cy="888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0" name="Shape 160"/>
          <p:cNvCxnSpPr>
            <a:stCxn id="101" idx="1"/>
            <a:endCxn id="154" idx="0"/>
          </p:cNvCxnSpPr>
          <p:nvPr/>
        </p:nvCxnSpPr>
        <p:spPr>
          <a:xfrm flipH="1">
            <a:off x="6227824" y="2973916"/>
            <a:ext cx="1281900" cy="1108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1" name="Shape 161"/>
          <p:cNvCxnSpPr>
            <a:endCxn id="152" idx="0"/>
          </p:cNvCxnSpPr>
          <p:nvPr/>
        </p:nvCxnSpPr>
        <p:spPr>
          <a:xfrm rot="-5400000" flipH="1">
            <a:off x="7681632" y="3507675"/>
            <a:ext cx="912000" cy="23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5" name="직사각형 74"/>
          <p:cNvSpPr/>
          <p:nvPr/>
        </p:nvSpPr>
        <p:spPr>
          <a:xfrm>
            <a:off x="0" y="0"/>
            <a:ext cx="9144000" cy="210458"/>
          </a:xfrm>
          <a:prstGeom prst="rect">
            <a:avLst/>
          </a:prstGeom>
          <a:solidFill>
            <a:srgbClr val="056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0" y="4933042"/>
            <a:ext cx="9144000" cy="210458"/>
          </a:xfrm>
          <a:prstGeom prst="rect">
            <a:avLst/>
          </a:prstGeom>
          <a:solidFill>
            <a:srgbClr val="056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04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 descr="7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40" y="0"/>
            <a:ext cx="289322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475050" y="3390900"/>
            <a:ext cx="3352800" cy="1704900"/>
          </a:xfrm>
          <a:prstGeom prst="rect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4562475" y="581025"/>
            <a:ext cx="3905100" cy="42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ko"/>
              <a:t>추천메모 (최대 30개)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"/>
              <a:t>같은 키워드가 등록된 메모(최대 10개)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ko"/>
              <a:t>키워드는 다르지만 해당 메모에 포함된 단어와 동일한 단어를 포함하는 메모(최대 10개)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"/>
              <a:t>무작위로 선정된 메모</a:t>
            </a:r>
          </a:p>
        </p:txBody>
      </p:sp>
      <p:sp>
        <p:nvSpPr>
          <p:cNvPr id="169" name="Shape 169"/>
          <p:cNvSpPr/>
          <p:nvPr/>
        </p:nvSpPr>
        <p:spPr>
          <a:xfrm>
            <a:off x="647700" y="2705100"/>
            <a:ext cx="762000" cy="352500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210458"/>
          </a:xfrm>
          <a:prstGeom prst="rect">
            <a:avLst/>
          </a:prstGeom>
          <a:solidFill>
            <a:srgbClr val="056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4933042"/>
            <a:ext cx="9144000" cy="210458"/>
          </a:xfrm>
          <a:prstGeom prst="rect">
            <a:avLst/>
          </a:prstGeom>
          <a:solidFill>
            <a:srgbClr val="056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6" name="Shape 176" descr="스크린샷, 2017-06-19 23-32-51.png"/>
          <p:cNvPicPr preferRelativeResize="0"/>
          <p:nvPr/>
        </p:nvPicPr>
        <p:blipFill rotWithShape="1">
          <a:blip r:embed="rId3">
            <a:alphaModFix/>
          </a:blip>
          <a:srcRect l="26663" t="5430" r="5626" b="6128"/>
          <a:stretch/>
        </p:blipFill>
        <p:spPr>
          <a:xfrm>
            <a:off x="1476375" y="166687"/>
            <a:ext cx="6191251" cy="48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210458"/>
          </a:xfrm>
          <a:prstGeom prst="rect">
            <a:avLst/>
          </a:prstGeom>
          <a:solidFill>
            <a:srgbClr val="056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4933042"/>
            <a:ext cx="9144000" cy="210458"/>
          </a:xfrm>
          <a:prstGeom prst="rect">
            <a:avLst/>
          </a:prstGeom>
          <a:solidFill>
            <a:srgbClr val="056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3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79" y="724128"/>
            <a:ext cx="1082901" cy="10829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2286" y="936172"/>
            <a:ext cx="5514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0561E8"/>
                </a:solidFill>
              </a:rPr>
              <a:t>세모 </a:t>
            </a:r>
            <a:r>
              <a:rPr lang="en-US" altLang="ko-KR" sz="4000" dirty="0" smtClean="0">
                <a:solidFill>
                  <a:srgbClr val="0561E8"/>
                </a:solidFill>
              </a:rPr>
              <a:t>: </a:t>
            </a:r>
            <a:r>
              <a:rPr lang="ko-KR" altLang="en-US" sz="4000" dirty="0" smtClean="0">
                <a:solidFill>
                  <a:srgbClr val="0561E8"/>
                </a:solidFill>
              </a:rPr>
              <a:t>세상의 모든 메모</a:t>
            </a:r>
            <a:endParaRPr lang="ko-KR" altLang="en-US" sz="4000" dirty="0">
              <a:solidFill>
                <a:srgbClr val="0561E8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14" y="1917382"/>
            <a:ext cx="4264025" cy="1552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25504" y="2110085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 시연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4960" y="4480560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 </a:t>
            </a:r>
            <a:r>
              <a:rPr lang="en-US" altLang="ko-KR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최영진</a:t>
            </a:r>
            <a:endParaRPr lang="en-US" altLang="ko-KR" sz="12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 </a:t>
            </a:r>
            <a:r>
              <a:rPr lang="en-US" altLang="ko-KR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이지연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20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79" y="724128"/>
            <a:ext cx="1082901" cy="10829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2286" y="936172"/>
            <a:ext cx="5514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0561E8"/>
                </a:solidFill>
              </a:rPr>
              <a:t>세모 </a:t>
            </a:r>
            <a:r>
              <a:rPr lang="en-US" altLang="ko-KR" sz="4000" dirty="0" smtClean="0">
                <a:solidFill>
                  <a:srgbClr val="0561E8"/>
                </a:solidFill>
              </a:rPr>
              <a:t>: </a:t>
            </a:r>
            <a:r>
              <a:rPr lang="ko-KR" altLang="en-US" sz="4000" dirty="0" smtClean="0">
                <a:solidFill>
                  <a:srgbClr val="0561E8"/>
                </a:solidFill>
              </a:rPr>
              <a:t>세상의 모든 메모</a:t>
            </a:r>
            <a:endParaRPr lang="ko-KR" altLang="en-US" sz="4000" dirty="0">
              <a:solidFill>
                <a:srgbClr val="0561E8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14" y="1917382"/>
            <a:ext cx="4264025" cy="1552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12066" y="2232004"/>
            <a:ext cx="2319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 &amp; A</a:t>
            </a:r>
            <a:endParaRPr lang="ko-KR" altLang="en-US" sz="5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4960" y="4480560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 </a:t>
            </a:r>
            <a:r>
              <a:rPr lang="en-US" altLang="ko-KR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최영진</a:t>
            </a:r>
            <a:endParaRPr lang="en-US" altLang="ko-KR" sz="12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 </a:t>
            </a:r>
            <a:r>
              <a:rPr lang="en-US" altLang="ko-KR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이지연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56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3999" cy="5143500"/>
            <a:chOff x="0" y="0"/>
            <a:chExt cx="9143999" cy="51435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0179" y="724128"/>
              <a:ext cx="1082901" cy="108290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322286" y="936172"/>
              <a:ext cx="55146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>
                  <a:solidFill>
                    <a:srgbClr val="0561E8"/>
                  </a:solidFill>
                </a:rPr>
                <a:t>세모 </a:t>
              </a:r>
              <a:r>
                <a:rPr lang="en-US" altLang="ko-KR" sz="4000" dirty="0" smtClean="0">
                  <a:solidFill>
                    <a:srgbClr val="0561E8"/>
                  </a:solidFill>
                </a:rPr>
                <a:t>: </a:t>
              </a:r>
              <a:r>
                <a:rPr lang="ko-KR" altLang="en-US" sz="4000" dirty="0" smtClean="0">
                  <a:solidFill>
                    <a:srgbClr val="0561E8"/>
                  </a:solidFill>
                </a:rPr>
                <a:t>세상의 모든 메모</a:t>
              </a:r>
              <a:endParaRPr lang="ko-KR" altLang="en-US" sz="4000" dirty="0">
                <a:solidFill>
                  <a:srgbClr val="0561E8"/>
                </a:solidFill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9143999" cy="51435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5814" y="1917382"/>
              <a:ext cx="4264025" cy="155257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1727200" y="358319"/>
            <a:ext cx="21098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INDEX</a:t>
            </a:r>
            <a:endParaRPr lang="ko-KR" altLang="en-US" sz="4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35200" y="1536879"/>
            <a:ext cx="37625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01.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endParaRPr lang="en-US" altLang="ko-KR" sz="2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02.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 기술 사항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03.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 기술 사항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04.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시연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8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210458"/>
          </a:xfrm>
          <a:prstGeom prst="rect">
            <a:avLst/>
          </a:prstGeom>
          <a:solidFill>
            <a:srgbClr val="056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4933042"/>
            <a:ext cx="9144000" cy="210458"/>
          </a:xfrm>
          <a:prstGeom prst="rect">
            <a:avLst/>
          </a:prstGeom>
          <a:solidFill>
            <a:srgbClr val="056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315" y="312058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561E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01. </a:t>
            </a:r>
            <a:r>
              <a:rPr lang="ko-KR" altLang="en-US" dirty="0" smtClean="0">
                <a:solidFill>
                  <a:srgbClr val="0561E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endParaRPr lang="ko-KR" altLang="en-US" dirty="0">
              <a:solidFill>
                <a:srgbClr val="0561E8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62400" y="1219200"/>
            <a:ext cx="492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● </a:t>
            </a:r>
            <a:r>
              <a:rPr lang="ko-KR" altLang="en-US" sz="1600" dirty="0" smtClean="0">
                <a:solidFill>
                  <a:srgbClr val="0561E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메모</a:t>
            </a:r>
            <a:r>
              <a:rPr lang="en-US" altLang="ko-KR" sz="1600" dirty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다른 사람에게 말을 전하거나 자신의 생각을 </a:t>
            </a:r>
            <a:r>
              <a:rPr lang="ko-KR" altLang="en-US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● 메모</a:t>
            </a:r>
            <a:r>
              <a: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돕기 위하여 짤막하게 글로 남기는 것</a:t>
            </a:r>
            <a:endParaRPr lang="ko-KR" altLang="en-US" sz="16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72560" y="2712720"/>
            <a:ext cx="4785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● 메모를 사람들과 </a:t>
            </a:r>
            <a:r>
              <a:rPr lang="ko-KR" altLang="en-US" sz="1600" dirty="0" smtClean="0">
                <a:solidFill>
                  <a:srgbClr val="0561E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공유</a:t>
            </a:r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하여 </a:t>
            </a:r>
            <a:r>
              <a:rPr lang="ko-KR" altLang="en-US" sz="1600" dirty="0" smtClean="0">
                <a:solidFill>
                  <a:srgbClr val="0561E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새로운 아이디어</a:t>
            </a:r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얻을 </a:t>
            </a:r>
            <a:r>
              <a:rPr lang="ko-KR" altLang="en-US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● </a:t>
            </a:r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 있지 않을까</a:t>
            </a:r>
            <a:r>
              <a:rPr lang="en-US" altLang="ko-KR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16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1920" y="4409440"/>
            <a:ext cx="862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집단지성을 통해 </a:t>
            </a:r>
            <a:r>
              <a:rPr lang="ko-KR" altLang="en-US" sz="2400" dirty="0" err="1" smtClean="0">
                <a:solidFill>
                  <a:srgbClr val="0561E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아이데이션</a:t>
            </a:r>
            <a:r>
              <a:rPr lang="ko-KR" altLang="en-US" sz="24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</a:t>
            </a:r>
            <a:r>
              <a:rPr lang="ko-KR" altLang="en-US" sz="24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도와주는 서비스</a:t>
            </a:r>
            <a:r>
              <a:rPr lang="en-US" altLang="ko-KR" sz="24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endParaRPr lang="ko-KR" altLang="en-US" sz="24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62400" y="2016909"/>
            <a:ext cx="435864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● 메모는 </a:t>
            </a:r>
            <a:r>
              <a:rPr lang="ko-KR" altLang="en-US" sz="1600" dirty="0" smtClean="0">
                <a:solidFill>
                  <a:srgbClr val="0561E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개인적</a:t>
            </a:r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이고</a:t>
            </a:r>
            <a:r>
              <a:rPr lang="en-US" altLang="ko-KR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 smtClean="0">
                <a:solidFill>
                  <a:srgbClr val="0561E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비공개적</a:t>
            </a:r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성격이 강하다</a:t>
            </a:r>
            <a:endParaRPr lang="ko-KR" altLang="en-US" sz="16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85" y="1092518"/>
            <a:ext cx="1252855" cy="127630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717" y="1092518"/>
            <a:ext cx="1417004" cy="80971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717" y="2018651"/>
            <a:ext cx="1417003" cy="175141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385" y="2486241"/>
            <a:ext cx="1252855" cy="15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210458"/>
          </a:xfrm>
          <a:prstGeom prst="rect">
            <a:avLst/>
          </a:prstGeom>
          <a:solidFill>
            <a:srgbClr val="056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4933042"/>
            <a:ext cx="9144000" cy="210458"/>
          </a:xfrm>
          <a:prstGeom prst="rect">
            <a:avLst/>
          </a:prstGeom>
          <a:solidFill>
            <a:srgbClr val="056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315" y="312058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561E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01. </a:t>
            </a:r>
            <a:r>
              <a:rPr lang="ko-KR" altLang="en-US" dirty="0" smtClean="0">
                <a:solidFill>
                  <a:srgbClr val="0561E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endParaRPr lang="ko-KR" altLang="en-US" dirty="0">
              <a:solidFill>
                <a:srgbClr val="0561E8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4720" y="4409440"/>
            <a:ext cx="862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세상의 모든 메모를 연결하여 </a:t>
            </a:r>
            <a:r>
              <a:rPr lang="ko-KR" altLang="en-US" sz="2400" dirty="0" smtClean="0">
                <a:solidFill>
                  <a:srgbClr val="0561E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새로운 메모</a:t>
            </a:r>
            <a:r>
              <a:rPr lang="ko-KR" altLang="en-US" sz="24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만든다</a:t>
            </a:r>
            <a:r>
              <a:rPr lang="en-US" altLang="ko-KR" sz="24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endParaRPr lang="ko-KR" altLang="en-US" sz="24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3520" y="1209040"/>
            <a:ext cx="492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● </a:t>
            </a:r>
            <a:r>
              <a:rPr lang="ko-KR" altLang="en-US" sz="1600" dirty="0" err="1" smtClean="0">
                <a:solidFill>
                  <a:srgbClr val="0561E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메모조합</a:t>
            </a:r>
            <a:r>
              <a:rPr lang="ko-KR" altLang="en-US" sz="16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</a:t>
            </a:r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통해 내가 작성한 메모와 관련된 다양한</a:t>
            </a:r>
            <a:r>
              <a:rPr lang="ko-KR" altLang="en-US" sz="16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● </a:t>
            </a:r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메모들을 </a:t>
            </a:r>
            <a:r>
              <a:rPr lang="ko-KR" altLang="en-US" sz="16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추천받고</a:t>
            </a:r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 smtClean="0">
                <a:solidFill>
                  <a:srgbClr val="0561E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연결</a:t>
            </a:r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할 수 있다</a:t>
            </a:r>
            <a:endParaRPr lang="ko-KR" altLang="en-US" sz="16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43680" y="2100320"/>
            <a:ext cx="4917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● 생각의 흐름을 보면서 </a:t>
            </a:r>
            <a:r>
              <a:rPr lang="ko-KR" altLang="en-US" sz="1600" dirty="0" smtClean="0">
                <a:solidFill>
                  <a:srgbClr val="0561E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새로운 메모</a:t>
            </a:r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작성할 수 있다</a:t>
            </a:r>
            <a:endParaRPr lang="ko-KR" altLang="en-US" sz="16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43680" y="2933006"/>
            <a:ext cx="435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● 독립적으로 존재하는 </a:t>
            </a:r>
            <a:r>
              <a:rPr lang="ko-KR" altLang="en-US" sz="1600" dirty="0" smtClean="0">
                <a:solidFill>
                  <a:srgbClr val="0561E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메모들의 연결관계</a:t>
            </a:r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</a:t>
            </a:r>
            <a:endParaRPr lang="en-US" altLang="ko-KR" sz="1600" dirty="0" smtClean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● </a:t>
            </a:r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시각적으로 표현</a:t>
            </a:r>
            <a:endParaRPr lang="ko-KR" altLang="en-US" sz="16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28" y="1005840"/>
            <a:ext cx="1633035" cy="28220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782" y="1005841"/>
            <a:ext cx="1638058" cy="284829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44011" y="1493002"/>
            <a:ext cx="1506952" cy="41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44011" y="2143240"/>
            <a:ext cx="1506952" cy="2484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196854" y="2953065"/>
            <a:ext cx="1602985" cy="901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54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210458"/>
          </a:xfrm>
          <a:prstGeom prst="rect">
            <a:avLst/>
          </a:prstGeom>
          <a:solidFill>
            <a:srgbClr val="056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4933042"/>
            <a:ext cx="9144000" cy="210458"/>
          </a:xfrm>
          <a:prstGeom prst="rect">
            <a:avLst/>
          </a:prstGeom>
          <a:solidFill>
            <a:srgbClr val="056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315" y="312058"/>
            <a:ext cx="3613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561E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02. </a:t>
            </a:r>
            <a:r>
              <a:rPr lang="ko-KR" altLang="en-US" dirty="0" smtClean="0">
                <a:solidFill>
                  <a:srgbClr val="0561E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 기술 사항 </a:t>
            </a:r>
            <a:r>
              <a:rPr lang="en-US" altLang="ko-KR" dirty="0" smtClean="0">
                <a:solidFill>
                  <a:srgbClr val="7B7B7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dirty="0" smtClean="0">
                <a:solidFill>
                  <a:srgbClr val="0561E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HomeActivity</a:t>
            </a:r>
            <a:endParaRPr lang="ko-KR" altLang="en-US" dirty="0">
              <a:solidFill>
                <a:srgbClr val="0561E8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3" y="881393"/>
            <a:ext cx="1607125" cy="285711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072" y="901981"/>
            <a:ext cx="1595545" cy="283652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00" y="891552"/>
            <a:ext cx="1607125" cy="285711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71163" y="1884160"/>
            <a:ext cx="1506952" cy="1948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50636" y="1785102"/>
            <a:ext cx="226186" cy="2261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sp>
        <p:nvSpPr>
          <p:cNvPr id="22" name="타원 21"/>
          <p:cNvSpPr/>
          <p:nvPr/>
        </p:nvSpPr>
        <p:spPr>
          <a:xfrm>
            <a:off x="6019895" y="993365"/>
            <a:ext cx="226186" cy="2261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70850" y="1242961"/>
            <a:ext cx="1506952" cy="191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50323" y="1136436"/>
            <a:ext cx="226186" cy="2261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1005" y="3214990"/>
            <a:ext cx="657225" cy="257175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246081" y="937181"/>
            <a:ext cx="435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TabLayout</a:t>
            </a:r>
            <a:endParaRPr lang="ko-KR" altLang="en-US" sz="16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46081" y="1275677"/>
            <a:ext cx="435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en-US" altLang="ko-KR" sz="1200" dirty="0" err="1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ViewPage</a:t>
            </a:r>
            <a:r>
              <a:rPr lang="en-US" altLang="ko-KR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Fragment(</a:t>
            </a:r>
            <a:r>
              <a:rPr lang="ko-KR" altLang="en-US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프래그먼트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팩토리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2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6019895" y="1813926"/>
            <a:ext cx="226186" cy="2261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246081" y="1757742"/>
            <a:ext cx="435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RecyclerView</a:t>
            </a:r>
            <a:endParaRPr lang="ko-KR" altLang="en-US" sz="16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246081" y="2096238"/>
            <a:ext cx="435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en-US" altLang="ko-KR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StaggeredGridLayoutManager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최대 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줄까지 출력</a:t>
            </a:r>
            <a:endParaRPr lang="ko-KR" altLang="en-US" sz="12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" name="아래쪽 화살표 82"/>
          <p:cNvSpPr/>
          <p:nvPr/>
        </p:nvSpPr>
        <p:spPr>
          <a:xfrm flipV="1">
            <a:off x="879360" y="3997519"/>
            <a:ext cx="289932" cy="676507"/>
          </a:xfrm>
          <a:prstGeom prst="downArrow">
            <a:avLst/>
          </a:prstGeom>
          <a:solidFill>
            <a:srgbClr val="64C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아래쪽 화살표 83"/>
          <p:cNvSpPr/>
          <p:nvPr/>
        </p:nvSpPr>
        <p:spPr>
          <a:xfrm flipV="1">
            <a:off x="2805312" y="3997519"/>
            <a:ext cx="289932" cy="676507"/>
          </a:xfrm>
          <a:prstGeom prst="downArrow">
            <a:avLst/>
          </a:prstGeom>
          <a:solidFill>
            <a:srgbClr val="64C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959005" y="4523665"/>
            <a:ext cx="2062000" cy="150472"/>
          </a:xfrm>
          <a:prstGeom prst="rect">
            <a:avLst/>
          </a:prstGeom>
          <a:solidFill>
            <a:srgbClr val="64C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1883113" y="4224580"/>
            <a:ext cx="226186" cy="2261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US" altLang="ko-KR" dirty="0" smtClean="0"/>
          </a:p>
        </p:txBody>
      </p:sp>
      <p:sp>
        <p:nvSpPr>
          <p:cNvPr id="89" name="타원 88"/>
          <p:cNvSpPr/>
          <p:nvPr/>
        </p:nvSpPr>
        <p:spPr>
          <a:xfrm>
            <a:off x="6019895" y="2683909"/>
            <a:ext cx="226186" cy="2261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US" altLang="ko-KR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6246081" y="2627725"/>
            <a:ext cx="435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Fragment </a:t>
            </a:r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간 통신</a:t>
            </a:r>
            <a:endParaRPr lang="ko-KR" altLang="en-US" sz="16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46081" y="2966221"/>
            <a:ext cx="435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Activity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통한 데이터 통신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객체 직렬화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(Serializable) 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</a:t>
            </a:r>
            <a:endParaRPr lang="ko-KR" altLang="en-US" sz="12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391581" y="1923294"/>
            <a:ext cx="286649" cy="150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3208667" y="1882577"/>
            <a:ext cx="226186" cy="2261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</a:p>
        </p:txBody>
      </p:sp>
      <p:sp>
        <p:nvSpPr>
          <p:cNvPr id="94" name="타원 93"/>
          <p:cNvSpPr/>
          <p:nvPr/>
        </p:nvSpPr>
        <p:spPr>
          <a:xfrm>
            <a:off x="6019895" y="3591488"/>
            <a:ext cx="226186" cy="2261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246081" y="3535304"/>
            <a:ext cx="435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아이데이션</a:t>
            </a:r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상세보기</a:t>
            </a:r>
            <a:endParaRPr lang="ko-KR" altLang="en-US" sz="16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246081" y="3873800"/>
            <a:ext cx="435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아이데이션의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메모조합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상세보기의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편집기능</a:t>
            </a:r>
            <a:endParaRPr lang="ko-KR" altLang="en-US" sz="12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5499" y="900776"/>
            <a:ext cx="1607125" cy="10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9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210458"/>
          </a:xfrm>
          <a:prstGeom prst="rect">
            <a:avLst/>
          </a:prstGeom>
          <a:solidFill>
            <a:srgbClr val="056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4933042"/>
            <a:ext cx="9144000" cy="210458"/>
          </a:xfrm>
          <a:prstGeom prst="rect">
            <a:avLst/>
          </a:prstGeom>
          <a:solidFill>
            <a:srgbClr val="056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315" y="312058"/>
            <a:ext cx="3788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561E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02. </a:t>
            </a:r>
            <a:r>
              <a:rPr lang="ko-KR" altLang="en-US" dirty="0" smtClean="0">
                <a:solidFill>
                  <a:srgbClr val="0561E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 기술 사항 </a:t>
            </a:r>
            <a:r>
              <a:rPr lang="en-US" altLang="ko-KR" dirty="0" smtClean="0">
                <a:solidFill>
                  <a:srgbClr val="7B7B7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dirty="0" smtClean="0">
                <a:solidFill>
                  <a:srgbClr val="0561E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IdeationActivity</a:t>
            </a:r>
            <a:endParaRPr lang="ko-KR" altLang="en-US" dirty="0">
              <a:solidFill>
                <a:srgbClr val="0561E8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23" y="1000126"/>
            <a:ext cx="1761259" cy="31311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70" y="1000127"/>
            <a:ext cx="1698914" cy="3131126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5465003" y="993365"/>
            <a:ext cx="226186" cy="2261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91189" y="937181"/>
            <a:ext cx="435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키워드</a:t>
            </a:r>
            <a:endParaRPr lang="ko-KR" altLang="en-US" sz="16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91189" y="1275677"/>
            <a:ext cx="435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키워드 설정 </a:t>
            </a:r>
            <a:r>
              <a:rPr lang="ko-KR" altLang="en-US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액티비티를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통해 설정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Intent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통한 </a:t>
            </a:r>
            <a:r>
              <a:rPr lang="ko-KR" altLang="en-US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액티비티간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 통신</a:t>
            </a:r>
            <a:endParaRPr lang="ko-KR" altLang="en-US" sz="12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465003" y="1813926"/>
            <a:ext cx="226186" cy="2261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91189" y="1757742"/>
            <a:ext cx="435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조합 후보 메모</a:t>
            </a:r>
            <a:endParaRPr lang="ko-KR" altLang="en-US" sz="16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91189" y="2096086"/>
            <a:ext cx="435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키워드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내용을 </a:t>
            </a:r>
            <a:r>
              <a:rPr lang="ko-KR" altLang="en-US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비교분석한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연관된 메모들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 메모에 </a:t>
            </a:r>
            <a:r>
              <a:rPr lang="ko-KR" altLang="en-US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조합가능</a:t>
            </a:r>
            <a:endParaRPr lang="ko-KR" altLang="en-US" sz="12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0131" y="3045860"/>
            <a:ext cx="226186" cy="2261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91189" y="2627725"/>
            <a:ext cx="435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조합된 메모 </a:t>
            </a:r>
            <a:r>
              <a:rPr lang="en-US" altLang="ko-KR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새로운 메모</a:t>
            </a:r>
            <a:endParaRPr lang="ko-KR" altLang="en-US" sz="16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91189" y="2966221"/>
            <a:ext cx="435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조합된 메모를 기반으로 새로운 메모 생성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en-US" altLang="ko-KR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addView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 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사용하여 동적으로 뷰 생성</a:t>
            </a:r>
            <a:endParaRPr lang="ko-KR" altLang="en-US" sz="12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465003" y="3591488"/>
            <a:ext cx="226186" cy="2261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91189" y="3535304"/>
            <a:ext cx="435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ArrayList</a:t>
            </a:r>
            <a:r>
              <a:rPr lang="en-US" altLang="ko-KR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en-US" altLang="ko-KR" sz="16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HashMap</a:t>
            </a:r>
            <a:r>
              <a:rPr lang="en-US" altLang="ko-KR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</a:t>
            </a:r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자료구조</a:t>
            </a:r>
            <a:endParaRPr lang="ko-KR" altLang="en-US" sz="16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91189" y="3873800"/>
            <a:ext cx="435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참조하는 </a:t>
            </a:r>
            <a:r>
              <a:rPr lang="ko-KR" altLang="en-US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조합메모와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새로운 메모를 따로 관리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조합순서를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부여하여 저장</a:t>
            </a:r>
            <a:endParaRPr lang="ko-KR" altLang="en-US" sz="12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06542" y="3060842"/>
            <a:ext cx="1738399" cy="1070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918460" y="2088617"/>
            <a:ext cx="1455420" cy="235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918460" y="2385797"/>
            <a:ext cx="1455420" cy="235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21782" y="2665643"/>
            <a:ext cx="405038" cy="184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545656" y="2644669"/>
            <a:ext cx="226186" cy="2261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30" name="타원 29"/>
          <p:cNvSpPr/>
          <p:nvPr/>
        </p:nvSpPr>
        <p:spPr>
          <a:xfrm>
            <a:off x="2595490" y="2232471"/>
            <a:ext cx="226186" cy="2261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US" altLang="ko-KR" dirty="0" smtClean="0"/>
          </a:p>
        </p:txBody>
      </p:sp>
      <p:sp>
        <p:nvSpPr>
          <p:cNvPr id="31" name="타원 30"/>
          <p:cNvSpPr/>
          <p:nvPr/>
        </p:nvSpPr>
        <p:spPr>
          <a:xfrm>
            <a:off x="2776962" y="2232471"/>
            <a:ext cx="226186" cy="2261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</a:p>
        </p:txBody>
      </p:sp>
      <p:sp>
        <p:nvSpPr>
          <p:cNvPr id="32" name="타원 31"/>
          <p:cNvSpPr/>
          <p:nvPr/>
        </p:nvSpPr>
        <p:spPr>
          <a:xfrm>
            <a:off x="5465003" y="2683909"/>
            <a:ext cx="226186" cy="2261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7498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210458"/>
          </a:xfrm>
          <a:prstGeom prst="rect">
            <a:avLst/>
          </a:prstGeom>
          <a:solidFill>
            <a:srgbClr val="056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4933042"/>
            <a:ext cx="9144000" cy="210458"/>
          </a:xfrm>
          <a:prstGeom prst="rect">
            <a:avLst/>
          </a:prstGeom>
          <a:solidFill>
            <a:srgbClr val="056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315" y="312058"/>
            <a:ext cx="3591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561E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02. </a:t>
            </a:r>
            <a:r>
              <a:rPr lang="ko-KR" altLang="en-US" dirty="0" smtClean="0">
                <a:solidFill>
                  <a:srgbClr val="0561E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 기술 사항 </a:t>
            </a:r>
            <a:r>
              <a:rPr lang="en-US" altLang="ko-KR" dirty="0" smtClean="0">
                <a:solidFill>
                  <a:srgbClr val="7B7B7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dirty="0" smtClean="0">
                <a:solidFill>
                  <a:srgbClr val="0561E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DetailActivity</a:t>
            </a:r>
            <a:endParaRPr lang="ko-KR" altLang="en-US" dirty="0">
              <a:solidFill>
                <a:srgbClr val="0561E8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solidFill>
                <a:srgbClr val="0561E8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96" y="295792"/>
            <a:ext cx="1121653" cy="44554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94" y="835813"/>
            <a:ext cx="1747014" cy="3733644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5189943" y="993365"/>
            <a:ext cx="226186" cy="2261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6129" y="937181"/>
            <a:ext cx="435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상세보기</a:t>
            </a:r>
            <a:endParaRPr lang="ko-KR" altLang="en-US" sz="16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16129" y="1275677"/>
            <a:ext cx="435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아이데이션을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통해 생성한 메모들 확인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순서유지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b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200" dirty="0" err="1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조합취소</a:t>
            </a:r>
            <a:r>
              <a:rPr lang="ko-KR" altLang="en-US" sz="1200" dirty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및 메모 수정이 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가능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en-US" altLang="ko-KR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ArrayList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en-US" altLang="ko-KR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HashMap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자료구조 사용</a:t>
            </a:r>
            <a:endParaRPr lang="ko-KR" altLang="en-US" sz="12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189943" y="2103486"/>
            <a:ext cx="226186" cy="2261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16129" y="2047302"/>
            <a:ext cx="435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 메모를 조합한 메모들</a:t>
            </a:r>
            <a:endParaRPr lang="ko-KR" altLang="en-US" sz="16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6129" y="2385646"/>
            <a:ext cx="435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 메모를 조합한 메모들을 확인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en-US" altLang="ko-KR" sz="1200" dirty="0" err="1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addView</a:t>
            </a:r>
            <a:r>
              <a:rPr lang="en-US" altLang="ko-KR" sz="1200" dirty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 </a:t>
            </a:r>
            <a:r>
              <a:rPr lang="ko-KR" altLang="en-US" sz="1200" dirty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사용하여 동적으로 뷰 생성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16129" y="3092545"/>
            <a:ext cx="435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다시</a:t>
            </a:r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상세보기</a:t>
            </a:r>
            <a:endParaRPr lang="ko-KR" altLang="en-US" sz="16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16129" y="3431041"/>
            <a:ext cx="4358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 메모를 조합한 메모들의 상세보기 가능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상세보기 </a:t>
            </a:r>
            <a:r>
              <a:rPr lang="ko-KR" altLang="en-US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액티비티를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재활용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메모 정보는 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Intent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통해 전달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객체직렬화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사용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액티비티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스택에 동일한 메모가 연속적으로 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쌓이는 경우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인텐트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플래그 사용</a:t>
            </a:r>
            <a:endParaRPr lang="ko-KR" altLang="en-US" sz="12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189943" y="3148729"/>
            <a:ext cx="226186" cy="2261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US" altLang="ko-KR" dirty="0" smtClean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2194811" y="1219551"/>
            <a:ext cx="1445132" cy="231575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43319" y="2938399"/>
            <a:ext cx="1730589" cy="1585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82" y="2557751"/>
            <a:ext cx="600075" cy="20955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518" y="2557416"/>
            <a:ext cx="600075" cy="20955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347405" y="1314340"/>
            <a:ext cx="1726503" cy="1369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74729" y="1276186"/>
            <a:ext cx="226186" cy="2261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35" name="타원 34"/>
          <p:cNvSpPr/>
          <p:nvPr/>
        </p:nvSpPr>
        <p:spPr>
          <a:xfrm>
            <a:off x="74729" y="2938399"/>
            <a:ext cx="226186" cy="2261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sp>
        <p:nvSpPr>
          <p:cNvPr id="36" name="타원 35"/>
          <p:cNvSpPr/>
          <p:nvPr/>
        </p:nvSpPr>
        <p:spPr>
          <a:xfrm>
            <a:off x="2567948" y="1997724"/>
            <a:ext cx="226186" cy="2261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2354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210458"/>
          </a:xfrm>
          <a:prstGeom prst="rect">
            <a:avLst/>
          </a:prstGeom>
          <a:solidFill>
            <a:srgbClr val="056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4933042"/>
            <a:ext cx="9144000" cy="210458"/>
          </a:xfrm>
          <a:prstGeom prst="rect">
            <a:avLst/>
          </a:prstGeom>
          <a:solidFill>
            <a:srgbClr val="056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315" y="312058"/>
            <a:ext cx="4817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561E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02. </a:t>
            </a:r>
            <a:r>
              <a:rPr lang="ko-KR" altLang="en-US" dirty="0" smtClean="0">
                <a:solidFill>
                  <a:srgbClr val="0561E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 기술 사항 </a:t>
            </a:r>
            <a:r>
              <a:rPr lang="en-US" altLang="ko-KR" dirty="0" smtClean="0">
                <a:solidFill>
                  <a:srgbClr val="7B7B7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</a:t>
            </a:r>
            <a:r>
              <a:rPr lang="en-US" altLang="ko-KR" dirty="0" smtClean="0">
                <a:solidFill>
                  <a:srgbClr val="0561E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Keyword/</a:t>
            </a:r>
            <a:r>
              <a:rPr lang="en-US" altLang="ko-KR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RecyclerbinActivity</a:t>
            </a:r>
            <a:endParaRPr lang="ko-KR" altLang="en-US" dirty="0">
              <a:solidFill>
                <a:srgbClr val="0561E8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32" y="972206"/>
            <a:ext cx="1811308" cy="322010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978245"/>
            <a:ext cx="1807911" cy="3214064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2781164" y="1466342"/>
            <a:ext cx="1791208" cy="629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72223" y="2772006"/>
            <a:ext cx="1726503" cy="655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72223" y="1792617"/>
            <a:ext cx="1726503" cy="835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484983" y="1787880"/>
            <a:ext cx="226186" cy="2261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31" name="타원 30"/>
          <p:cNvSpPr/>
          <p:nvPr/>
        </p:nvSpPr>
        <p:spPr>
          <a:xfrm>
            <a:off x="484983" y="2772006"/>
            <a:ext cx="226186" cy="2261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sp>
        <p:nvSpPr>
          <p:cNvPr id="32" name="타원 31"/>
          <p:cNvSpPr/>
          <p:nvPr/>
        </p:nvSpPr>
        <p:spPr>
          <a:xfrm>
            <a:off x="2534878" y="1466342"/>
            <a:ext cx="226186" cy="2261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US" altLang="ko-KR" dirty="0" smtClean="0"/>
          </a:p>
        </p:txBody>
      </p:sp>
      <p:sp>
        <p:nvSpPr>
          <p:cNvPr id="33" name="타원 32"/>
          <p:cNvSpPr/>
          <p:nvPr/>
        </p:nvSpPr>
        <p:spPr>
          <a:xfrm>
            <a:off x="5145336" y="993365"/>
            <a:ext cx="226186" cy="2261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71522" y="937181"/>
            <a:ext cx="435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추천 키워드</a:t>
            </a:r>
            <a:endParaRPr lang="ko-KR" altLang="en-US" sz="16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71522" y="1275677"/>
            <a:ext cx="435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서버에 미리 저장된 데이터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en-US" altLang="ko-KR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ViewPager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(3page)</a:t>
            </a:r>
            <a:b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ko-KR" altLang="en-US" sz="12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145336" y="2103486"/>
            <a:ext cx="226186" cy="2261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71522" y="2047302"/>
            <a:ext cx="435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나의 키워드</a:t>
            </a:r>
            <a:endParaRPr lang="ko-KR" altLang="en-US" sz="16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71522" y="2385646"/>
            <a:ext cx="4358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새 키워드 혹은 추천 키워드를 저장할 </a:t>
            </a:r>
            <a:r>
              <a:rPr lang="ko-KR" altLang="en-US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수있다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메모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공유메모에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키워드를 설정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키워드 추가 혹은 </a:t>
            </a:r>
            <a:r>
              <a:rPr lang="ko-KR" altLang="en-US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삭제시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addView</a:t>
            </a:r>
            <a:r>
              <a:rPr lang="en-US" altLang="ko-KR" sz="1200" dirty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 </a:t>
            </a:r>
            <a:r>
              <a:rPr lang="ko-KR" altLang="en-US" sz="1200" dirty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사용하여 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동적으로 </a:t>
            </a:r>
            <a:r>
              <a:rPr lang="ko-KR" altLang="en-US" sz="1200" dirty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뷰 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 및 갱신</a:t>
            </a:r>
            <a:endParaRPr lang="ko-KR" altLang="en-US" sz="12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71522" y="3308132"/>
            <a:ext cx="435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휴지통</a:t>
            </a:r>
            <a:endParaRPr lang="ko-KR" altLang="en-US" sz="16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71522" y="3646628"/>
            <a:ext cx="435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내가 쓴 메모에서 삭제한 메모들이 들어온다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복원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선택삭제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전체삭제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가능</a:t>
            </a:r>
            <a:endParaRPr lang="ko-KR" altLang="en-US" sz="12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145336" y="3364316"/>
            <a:ext cx="226186" cy="2261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5683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210458"/>
          </a:xfrm>
          <a:prstGeom prst="rect">
            <a:avLst/>
          </a:prstGeom>
          <a:solidFill>
            <a:srgbClr val="056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4933042"/>
            <a:ext cx="9144000" cy="210458"/>
          </a:xfrm>
          <a:prstGeom prst="rect">
            <a:avLst/>
          </a:prstGeom>
          <a:solidFill>
            <a:srgbClr val="056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315" y="312058"/>
            <a:ext cx="3182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561E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02. </a:t>
            </a:r>
            <a:r>
              <a:rPr lang="ko-KR" altLang="en-US" dirty="0" smtClean="0">
                <a:solidFill>
                  <a:srgbClr val="0561E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 기술 사항 </a:t>
            </a:r>
            <a:r>
              <a:rPr lang="en-US" altLang="ko-KR" dirty="0" smtClean="0">
                <a:solidFill>
                  <a:srgbClr val="7B7B7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dirty="0" smtClean="0">
                <a:solidFill>
                  <a:srgbClr val="0561E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개발환경</a:t>
            </a:r>
            <a:endParaRPr lang="ko-KR" altLang="en-US" dirty="0">
              <a:solidFill>
                <a:srgbClr val="0561E8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5966" y="1284195"/>
            <a:ext cx="2656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Android Studio 2.3.2</a:t>
            </a:r>
            <a:b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en-US" altLang="ko-KR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buildToolsVersion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25.0.2</a:t>
            </a:r>
            <a:b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en-US" altLang="ko-KR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minSDKVersion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API 16(Jelly Bean)</a:t>
            </a:r>
            <a:b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JDK 1.8.0-121</a:t>
            </a:r>
            <a:endParaRPr lang="ko-KR" altLang="en-US" sz="12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3474" y="926511"/>
            <a:ext cx="1512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● </a:t>
            </a:r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안드로이드</a:t>
            </a:r>
            <a:endParaRPr lang="ko-KR" altLang="en-US" sz="16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5966" y="2596322"/>
            <a:ext cx="2656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네트워크 통신 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Okhttp3</a:t>
            </a:r>
            <a:b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 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Glide</a:t>
            </a:r>
            <a:b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FCM Push</a:t>
            </a:r>
            <a:b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en-US" altLang="ko-KR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CircleImageView</a:t>
            </a:r>
            <a:endParaRPr lang="ko-KR" altLang="en-US" sz="12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474" y="2238638"/>
            <a:ext cx="1512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● </a:t>
            </a:r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라이브러리</a:t>
            </a:r>
            <a:endParaRPr lang="ko-KR" altLang="en-US" sz="16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5966" y="3908449"/>
            <a:ext cx="2813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MVP 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패턴 기반 개발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테스팅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기반 개발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Picasso, Valley, </a:t>
            </a:r>
            <a:r>
              <a:rPr lang="en-US" altLang="ko-KR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Gson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sz="1200" dirty="0" err="1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Parcelabl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</a:t>
            </a:r>
            <a:r>
              <a:rPr lang="en-US" altLang="ko-KR" sz="12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12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3474" y="3550765"/>
            <a:ext cx="2412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● </a:t>
            </a:r>
            <a:r>
              <a:rPr lang="ko-KR" altLang="en-US" sz="1600" dirty="0" smtClean="0">
                <a:solidFill>
                  <a:srgbClr val="7B7B7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개선점</a:t>
            </a:r>
            <a:endParaRPr lang="ko-KR" altLang="en-US" sz="1600" dirty="0">
              <a:solidFill>
                <a:srgbClr val="7B7B7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208" y="843024"/>
            <a:ext cx="2517630" cy="88773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182" y="1916973"/>
            <a:ext cx="1620993" cy="93066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047" y="3427319"/>
            <a:ext cx="1968211" cy="637191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3263" y="2062949"/>
            <a:ext cx="1489363" cy="73924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5267" y="3251070"/>
            <a:ext cx="2302690" cy="127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8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728</Words>
  <Application>Microsoft Office PowerPoint</Application>
  <PresentationFormat>화면 슬라이드 쇼(16:9)</PresentationFormat>
  <Paragraphs>158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HY견고딕</vt:lpstr>
      <vt:lpstr>나눔고딕 ExtraBold</vt:lpstr>
      <vt:lpstr>맑은 고딕</vt:lpstr>
      <vt:lpstr>Arial</vt:lpstr>
      <vt:lpstr>Courier New</vt:lpstr>
      <vt:lpstr>simple-light-2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youngjin choi</dc:creator>
  <cp:lastModifiedBy>youngjin choi</cp:lastModifiedBy>
  <cp:revision>42</cp:revision>
  <dcterms:modified xsi:type="dcterms:W3CDTF">2017-06-19T18:13:23Z</dcterms:modified>
</cp:coreProperties>
</file>