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sldIdLst>
    <p:sldId id="256" r:id="rId2"/>
    <p:sldId id="257" r:id="rId3"/>
    <p:sldId id="262" r:id="rId4"/>
    <p:sldId id="261" r:id="rId5"/>
    <p:sldId id="263" r:id="rId6"/>
    <p:sldId id="282" r:id="rId7"/>
    <p:sldId id="283" r:id="rId8"/>
    <p:sldId id="264" r:id="rId9"/>
    <p:sldId id="260" r:id="rId10"/>
    <p:sldId id="265" r:id="rId11"/>
    <p:sldId id="266" r:id="rId12"/>
    <p:sldId id="267" r:id="rId13"/>
    <p:sldId id="268" r:id="rId14"/>
    <p:sldId id="269" r:id="rId15"/>
    <p:sldId id="270" r:id="rId16"/>
    <p:sldId id="271" r:id="rId17"/>
    <p:sldId id="272" r:id="rId18"/>
    <p:sldId id="273" r:id="rId19"/>
    <p:sldId id="276" r:id="rId20"/>
    <p:sldId id="277" r:id="rId21"/>
    <p:sldId id="279" r:id="rId22"/>
    <p:sldId id="274" r:id="rId23"/>
    <p:sldId id="275" r:id="rId24"/>
    <p:sldId id="280" r:id="rId25"/>
    <p:sldId id="278" r:id="rId26"/>
    <p:sldId id="281" r:id="rId27"/>
    <p:sldId id="28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0AE76-71A8-4218-A3A9-076F7AA014DE}" type="datetimeFigureOut">
              <a:rPr lang="zh-CN" altLang="en-US" smtClean="0"/>
              <a:t>2019/11/10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B8595-CDC3-4863-83C7-099256ADD16D}" type="slidenum">
              <a:rPr lang="zh-CN" altLang="en-US" smtClean="0"/>
              <a:t>‹#›</a:t>
            </a:fld>
            <a:endParaRPr lang="zh-CN" altLang="en-US"/>
          </a:p>
        </p:txBody>
      </p:sp>
    </p:spTree>
    <p:extLst>
      <p:ext uri="{BB962C8B-B14F-4D97-AF65-F5344CB8AC3E}">
        <p14:creationId xmlns:p14="http://schemas.microsoft.com/office/powerpoint/2010/main" val="114537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Rapidminer</a:t>
            </a:r>
            <a:r>
              <a:rPr lang="en-US" altLang="zh-CN" dirty="0"/>
              <a:t> functions are realized by connecting various operators to form a process. The whole process can be regarded as the production line of the factory workshop, which inputs the original data and model results. An operator can be regarded as a function that performs a specific function. Different operators have different input and output characteristics.</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3</a:t>
            </a:fld>
            <a:endParaRPr lang="zh-CN" altLang="en-US"/>
          </a:p>
        </p:txBody>
      </p:sp>
    </p:spTree>
    <p:extLst>
      <p:ext uri="{BB962C8B-B14F-4D97-AF65-F5344CB8AC3E}">
        <p14:creationId xmlns:p14="http://schemas.microsoft.com/office/powerpoint/2010/main" val="1445893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24</a:t>
            </a:fld>
            <a:endParaRPr lang="zh-CN" altLang="en-US"/>
          </a:p>
        </p:txBody>
      </p:sp>
    </p:spTree>
    <p:extLst>
      <p:ext uri="{BB962C8B-B14F-4D97-AF65-F5344CB8AC3E}">
        <p14:creationId xmlns:p14="http://schemas.microsoft.com/office/powerpoint/2010/main" val="162036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Exploring the data set, you can find some features of the data set that are not useful for prediction. For example: </a:t>
            </a:r>
            <a:r>
              <a:rPr lang="en-US" altLang="zh-CN" sz="1200" b="0" i="0" kern="1200" dirty="0" err="1">
                <a:solidFill>
                  <a:schemeClr val="tx1"/>
                </a:solidFill>
                <a:effectLst/>
                <a:latin typeface="+mn-lt"/>
                <a:ea typeface="+mn-ea"/>
                <a:cs typeface="+mn-cs"/>
              </a:rPr>
              <a:t>PassengerId,Name</a:t>
            </a:r>
            <a:r>
              <a:rPr lang="en-US" altLang="zh-CN" sz="1200" b="0" i="0" kern="1200" dirty="0">
                <a:solidFill>
                  <a:schemeClr val="tx1"/>
                </a:solidFill>
                <a:effectLst/>
                <a:latin typeface="+mn-lt"/>
                <a:ea typeface="+mn-ea"/>
                <a:cs typeface="+mn-cs"/>
              </a:rPr>
              <a:t>, Ticket,, Cabin, </a:t>
            </a:r>
            <a:r>
              <a:rPr lang="en-US" altLang="zh-CN" sz="1200" b="0" i="0" kern="1200" dirty="0" err="1">
                <a:solidFill>
                  <a:schemeClr val="tx1"/>
                </a:solidFill>
                <a:effectLst/>
                <a:latin typeface="+mn-lt"/>
                <a:ea typeface="+mn-ea"/>
                <a:cs typeface="+mn-cs"/>
              </a:rPr>
              <a:t>Embarked.Select</a:t>
            </a:r>
            <a:r>
              <a:rPr lang="en-US" altLang="zh-CN" sz="1200" b="0" i="0" kern="1200" dirty="0">
                <a:solidFill>
                  <a:schemeClr val="tx1"/>
                </a:solidFill>
                <a:effectLst/>
                <a:latin typeface="+mn-lt"/>
                <a:ea typeface="+mn-ea"/>
                <a:cs typeface="+mn-cs"/>
              </a:rPr>
              <a:t> the "Select Attributes" operator from Rapid Miner, double-click the operator, and Select characteristics other than those above.</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27</a:t>
            </a:fld>
            <a:endParaRPr lang="zh-CN" altLang="en-US"/>
          </a:p>
        </p:txBody>
      </p:sp>
    </p:spTree>
    <p:extLst>
      <p:ext uri="{BB962C8B-B14F-4D97-AF65-F5344CB8AC3E}">
        <p14:creationId xmlns:p14="http://schemas.microsoft.com/office/powerpoint/2010/main" val="1169314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selecting useful data, statistics can find that the "Age" feature has lost data, as shown in the figure.</a:t>
            </a:r>
          </a:p>
        </p:txBody>
      </p:sp>
      <p:sp>
        <p:nvSpPr>
          <p:cNvPr id="4" name="灯片编号占位符 3"/>
          <p:cNvSpPr>
            <a:spLocks noGrp="1"/>
          </p:cNvSpPr>
          <p:nvPr>
            <p:ph type="sldNum" sz="quarter" idx="10"/>
          </p:nvPr>
        </p:nvSpPr>
        <p:spPr/>
        <p:txBody>
          <a:bodyPr/>
          <a:lstStyle/>
          <a:p>
            <a:fld id="{E9FB8595-CDC3-4863-83C7-099256ADD16D}" type="slidenum">
              <a:rPr lang="zh-CN" altLang="en-US" smtClean="0"/>
              <a:t>28</a:t>
            </a:fld>
            <a:endParaRPr lang="zh-CN" altLang="en-US"/>
          </a:p>
        </p:txBody>
      </p:sp>
    </p:spTree>
    <p:extLst>
      <p:ext uri="{BB962C8B-B14F-4D97-AF65-F5344CB8AC3E}">
        <p14:creationId xmlns:p14="http://schemas.microsoft.com/office/powerpoint/2010/main" val="1934896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process the Missing data, select the "Replace Missing Value" operator from Rapid Miner, double-click the operator, and select the characteristic "Age" that needs to be performed.</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29</a:t>
            </a:fld>
            <a:endParaRPr lang="zh-CN" altLang="en-US"/>
          </a:p>
        </p:txBody>
      </p:sp>
    </p:spTree>
    <p:extLst>
      <p:ext uri="{BB962C8B-B14F-4D97-AF65-F5344CB8AC3E}">
        <p14:creationId xmlns:p14="http://schemas.microsoft.com/office/powerpoint/2010/main" val="3058297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30</a:t>
            </a:fld>
            <a:endParaRPr lang="zh-CN" altLang="en-US"/>
          </a:p>
        </p:txBody>
      </p:sp>
    </p:spTree>
    <p:extLst>
      <p:ext uri="{BB962C8B-B14F-4D97-AF65-F5344CB8AC3E}">
        <p14:creationId xmlns:p14="http://schemas.microsoft.com/office/powerpoint/2010/main" val="3175830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statistical data set, can discover, "Sex" this characteristic is not numerical.</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31</a:t>
            </a:fld>
            <a:endParaRPr lang="zh-CN" altLang="en-US"/>
          </a:p>
        </p:txBody>
      </p:sp>
    </p:spTree>
    <p:extLst>
      <p:ext uri="{BB962C8B-B14F-4D97-AF65-F5344CB8AC3E}">
        <p14:creationId xmlns:p14="http://schemas.microsoft.com/office/powerpoint/2010/main" val="2812139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this time, "</a:t>
            </a:r>
            <a:r>
              <a:rPr lang="en-US" altLang="zh-CN" dirty="0" err="1"/>
              <a:t>Norminal</a:t>
            </a:r>
            <a:r>
              <a:rPr lang="en-US" altLang="zh-CN" dirty="0"/>
              <a:t> to Numerical" operator can be selected, and "Sex" feature can be selected to convert it into data similar to one-hot vector. The results are as follows:</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32</a:t>
            </a:fld>
            <a:endParaRPr lang="zh-CN" altLang="en-US"/>
          </a:p>
        </p:txBody>
      </p:sp>
    </p:spTree>
    <p:extLst>
      <p:ext uri="{BB962C8B-B14F-4D97-AF65-F5344CB8AC3E}">
        <p14:creationId xmlns:p14="http://schemas.microsoft.com/office/powerpoint/2010/main" val="295991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character of "Survived" is a numeric character, and here we need to process it into several types of data, 0 means dead and 1 means alive. Otherwise, Rapid Miner would have run a probability of survival, not a 0 or a 1. This does not meet Kaggle's submission requirements. At this point, select the operator "Numerical to </a:t>
            </a:r>
            <a:r>
              <a:rPr lang="en-US" altLang="zh-CN" dirty="0" err="1"/>
              <a:t>polynominal</a:t>
            </a:r>
            <a:r>
              <a:rPr lang="en-US" altLang="zh-CN" dirty="0"/>
              <a:t>" and then select "Survived" to process it into several categories of data.</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33</a:t>
            </a:fld>
            <a:endParaRPr lang="zh-CN" altLang="en-US"/>
          </a:p>
        </p:txBody>
      </p:sp>
    </p:spTree>
    <p:extLst>
      <p:ext uri="{BB962C8B-B14F-4D97-AF65-F5344CB8AC3E}">
        <p14:creationId xmlns:p14="http://schemas.microsoft.com/office/powerpoint/2010/main" val="653174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 the same for the test set data. </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37</a:t>
            </a:fld>
            <a:endParaRPr lang="zh-CN" altLang="en-US"/>
          </a:p>
        </p:txBody>
      </p:sp>
    </p:spTree>
    <p:extLst>
      <p:ext uri="{BB962C8B-B14F-4D97-AF65-F5344CB8AC3E}">
        <p14:creationId xmlns:p14="http://schemas.microsoft.com/office/powerpoint/2010/main" val="1287556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Choose "Decision Tree" operation, and then after processing the output of the training data set is connected to the input port of the operator, after training Model, to Apply it on the test set, then select "Apply the Model", will be treated as the output of the Model after training and test set after the output respectively with "Apply the Model" of the two input port connection, according to the requirements of Kaggle, only need to export "</a:t>
            </a:r>
            <a:r>
              <a:rPr lang="en-US" altLang="zh-CN" dirty="0" err="1"/>
              <a:t>PassenerId</a:t>
            </a:r>
            <a:r>
              <a:rPr lang="en-US" altLang="zh-CN" dirty="0"/>
              <a:t>" and "Prediction" (Survived) the two columns of data. So first Select these two Attributes using the "Select Attributes" operator, and then export them using the "Write Excel" operator</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38</a:t>
            </a:fld>
            <a:endParaRPr lang="zh-CN" altLang="en-US"/>
          </a:p>
        </p:txBody>
      </p:sp>
    </p:spTree>
    <p:extLst>
      <p:ext uri="{BB962C8B-B14F-4D97-AF65-F5344CB8AC3E}">
        <p14:creationId xmlns:p14="http://schemas.microsoft.com/office/powerpoint/2010/main" val="346371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red part on the left is mainly where some data is stored; The part marked in yellow in the lower left corner is some operators. After finding the required operators, you can directly drag and drop them into the middle "Process" area. The middle area is the processing area, where you can view the model you built and some results of the operation. The area marked by gray in the upper right corner is the place where parameter information is displayed. In the lower right corner is the help window. If you don't know how to use the selected operator, you can click the operator and the help information will be displayed in the window.</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5</a:t>
            </a:fld>
            <a:endParaRPr lang="zh-CN" altLang="en-US"/>
          </a:p>
        </p:txBody>
      </p:sp>
    </p:spTree>
    <p:extLst>
      <p:ext uri="{BB962C8B-B14F-4D97-AF65-F5344CB8AC3E}">
        <p14:creationId xmlns:p14="http://schemas.microsoft.com/office/powerpoint/2010/main" val="410924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Extensions at the Top of the screen and click Top Downloads to see a number of Extensions. Initially there will be a short period of update load time.</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9</a:t>
            </a:fld>
            <a:endParaRPr lang="zh-CN" altLang="en-US"/>
          </a:p>
        </p:txBody>
      </p:sp>
    </p:spTree>
    <p:extLst>
      <p:ext uri="{BB962C8B-B14F-4D97-AF65-F5344CB8AC3E}">
        <p14:creationId xmlns:p14="http://schemas.microsoft.com/office/powerpoint/2010/main" val="176814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Double-clicking on any data set brings up the following window. The "Data" column shows the raw Data; The column "Statistics" shows some Statistics of the data. The columns "Charts" and "Advanced Charts" display some Charts of data for visualization.</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12</a:t>
            </a:fld>
            <a:endParaRPr lang="zh-CN" altLang="en-US"/>
          </a:p>
        </p:txBody>
      </p:sp>
    </p:spTree>
    <p:extLst>
      <p:ext uri="{BB962C8B-B14F-4D97-AF65-F5344CB8AC3E}">
        <p14:creationId xmlns:p14="http://schemas.microsoft.com/office/powerpoint/2010/main" val="76044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Into the </a:t>
            </a:r>
            <a:r>
              <a:rPr lang="en-US" altLang="zh-CN" dirty="0" err="1"/>
              <a:t>data,In</a:t>
            </a:r>
            <a:r>
              <a:rPr lang="en-US" altLang="zh-CN" dirty="0"/>
              <a:t> the "Data" of "Samples", "Titanic Training" and "Titanic Unlabeled" were found respectively for Training model and test model. The former is processed data that has been filtered out of useless information, and the latter is unlabeled data.</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14</a:t>
            </a:fld>
            <a:endParaRPr lang="zh-CN" altLang="en-US"/>
          </a:p>
        </p:txBody>
      </p:sp>
    </p:spTree>
    <p:extLst>
      <p:ext uri="{BB962C8B-B14F-4D97-AF65-F5344CB8AC3E}">
        <p14:creationId xmlns:p14="http://schemas.microsoft.com/office/powerpoint/2010/main" val="393410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Selection </a:t>
            </a:r>
            <a:r>
              <a:rPr lang="en-US" altLang="zh-CN" dirty="0" err="1"/>
              <a:t>modelUnder</a:t>
            </a:r>
            <a:r>
              <a:rPr lang="en-US" altLang="zh-CN" dirty="0"/>
              <a:t> "Operators", you can search under the search box for the desired model. For this example, select the "Naive Bayes" model and drag it to the right action </a:t>
            </a:r>
            <a:r>
              <a:rPr lang="en-US" altLang="zh-CN" dirty="0" err="1"/>
              <a:t>bar.Application</a:t>
            </a:r>
            <a:r>
              <a:rPr lang="en-US" altLang="zh-CN" dirty="0"/>
              <a:t> </a:t>
            </a:r>
            <a:r>
              <a:rPr lang="en-US" altLang="zh-CN" dirty="0" err="1"/>
              <a:t>modelTo</a:t>
            </a:r>
            <a:r>
              <a:rPr lang="en-US" altLang="zh-CN" dirty="0"/>
              <a:t> use the trained Model for prediction, the operator "Apply Model" is needed. Also search the search box and drag it into the right action </a:t>
            </a:r>
            <a:r>
              <a:rPr lang="en-US" altLang="zh-CN" dirty="0" err="1"/>
              <a:t>bar.runAfter</a:t>
            </a:r>
            <a:r>
              <a:rPr lang="en-US" altLang="zh-CN" dirty="0"/>
              <a:t> connecting the data to the operator, click the run button.</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15</a:t>
            </a:fld>
            <a:endParaRPr lang="zh-CN" altLang="en-US"/>
          </a:p>
        </p:txBody>
      </p:sp>
    </p:spTree>
    <p:extLst>
      <p:ext uri="{BB962C8B-B14F-4D97-AF65-F5344CB8AC3E}">
        <p14:creationId xmlns:p14="http://schemas.microsoft.com/office/powerpoint/2010/main" val="3227265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Under the search box under "Operators", search for "Split Data" and drag it into the right action bar. Then click on the operator, and some information appears in the rightmost "Parameters" column. Click "Edit Enumeration" and</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18</a:t>
            </a:fld>
            <a:endParaRPr lang="zh-CN" altLang="en-US"/>
          </a:p>
        </p:txBody>
      </p:sp>
    </p:spTree>
    <p:extLst>
      <p:ext uri="{BB962C8B-B14F-4D97-AF65-F5344CB8AC3E}">
        <p14:creationId xmlns:p14="http://schemas.microsoft.com/office/powerpoint/2010/main" val="296068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"Add Entry" twice. Enter 0.7 in the first line and 0.3 in the second line. Represents 70% of the data used to train the model and 30% of the data used to test the model. Finally, notice the connection between the operators.</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19</a:t>
            </a:fld>
            <a:endParaRPr lang="zh-CN" altLang="en-US"/>
          </a:p>
        </p:txBody>
      </p:sp>
    </p:spTree>
    <p:extLst>
      <p:ext uri="{BB962C8B-B14F-4D97-AF65-F5344CB8AC3E}">
        <p14:creationId xmlns:p14="http://schemas.microsoft.com/office/powerpoint/2010/main" val="250315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Under the search box under "Operators", search for "Cross Validation" and then drag it into the action bar on the right. Double-clicking on the operator brings up internally nested processing operations, divided into "Training" and "Testing." In Training, add Model Training, and in Testing, add Apply Model. Also note the connection information here.</a:t>
            </a:r>
            <a:endParaRPr lang="zh-CN" altLang="en-US" dirty="0"/>
          </a:p>
        </p:txBody>
      </p:sp>
      <p:sp>
        <p:nvSpPr>
          <p:cNvPr id="4" name="灯片编号占位符 3"/>
          <p:cNvSpPr>
            <a:spLocks noGrp="1"/>
          </p:cNvSpPr>
          <p:nvPr>
            <p:ph type="sldNum" sz="quarter" idx="10"/>
          </p:nvPr>
        </p:nvSpPr>
        <p:spPr/>
        <p:txBody>
          <a:bodyPr/>
          <a:lstStyle/>
          <a:p>
            <a:fld id="{E9FB8595-CDC3-4863-83C7-099256ADD16D}" type="slidenum">
              <a:rPr lang="zh-CN" altLang="en-US" smtClean="0"/>
              <a:t>23</a:t>
            </a:fld>
            <a:endParaRPr lang="zh-CN" altLang="en-US"/>
          </a:p>
        </p:txBody>
      </p:sp>
    </p:spTree>
    <p:extLst>
      <p:ext uri="{BB962C8B-B14F-4D97-AF65-F5344CB8AC3E}">
        <p14:creationId xmlns:p14="http://schemas.microsoft.com/office/powerpoint/2010/main" val="323371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149194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273046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271293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1332438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460543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30707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91696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130392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275560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125445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291060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2656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C61359-628F-4A16-9CE0-8BB165E14673}" type="datetimeFigureOut">
              <a:rPr lang="zh-CN" altLang="en-US" smtClean="0"/>
              <a:t>2019/11/10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344762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5AC61359-628F-4A16-9CE0-8BB165E14673}" type="datetimeFigureOut">
              <a:rPr lang="zh-CN" altLang="en-US" smtClean="0"/>
              <a:t>2019/11/10</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108589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AC61359-628F-4A16-9CE0-8BB165E14673}" type="datetimeFigureOut">
              <a:rPr lang="zh-CN" altLang="en-US" smtClean="0"/>
              <a:t>2019/11/10</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3E8C6B5-43A9-4A4C-A4D2-E5C21C5623F3}" type="slidenum">
              <a:rPr lang="zh-CN" altLang="en-US" smtClean="0"/>
              <a:t>‹#›</a:t>
            </a:fld>
            <a:endParaRPr lang="zh-CN" altLang="en-US"/>
          </a:p>
        </p:txBody>
      </p:sp>
    </p:spTree>
    <p:extLst>
      <p:ext uri="{BB962C8B-B14F-4D97-AF65-F5344CB8AC3E}">
        <p14:creationId xmlns:p14="http://schemas.microsoft.com/office/powerpoint/2010/main" val="2911884291"/>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83ED6-5635-490E-9013-07B9324FE329}"/>
              </a:ext>
            </a:extLst>
          </p:cNvPr>
          <p:cNvSpPr>
            <a:spLocks noGrp="1"/>
          </p:cNvSpPr>
          <p:nvPr>
            <p:ph type="ctrTitle"/>
          </p:nvPr>
        </p:nvSpPr>
        <p:spPr/>
        <p:txBody>
          <a:bodyPr/>
          <a:lstStyle/>
          <a:p>
            <a:r>
              <a:rPr lang="en-US" altLang="zh-CN" dirty="0"/>
              <a:t>Rapid Miner</a:t>
            </a:r>
            <a:endParaRPr lang="zh-CN" altLang="en-US" dirty="0"/>
          </a:p>
        </p:txBody>
      </p:sp>
    </p:spTree>
    <p:extLst>
      <p:ext uri="{BB962C8B-B14F-4D97-AF65-F5344CB8AC3E}">
        <p14:creationId xmlns:p14="http://schemas.microsoft.com/office/powerpoint/2010/main" val="405427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1430561-3008-44EE-8D4C-5355DEBF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187" y="766762"/>
            <a:ext cx="3505200" cy="5324475"/>
          </a:xfrm>
          <a:prstGeom prst="rect">
            <a:avLst/>
          </a:prstGeom>
        </p:spPr>
      </p:pic>
      <p:sp>
        <p:nvSpPr>
          <p:cNvPr id="14" name="文本框 13">
            <a:extLst>
              <a:ext uri="{FF2B5EF4-FFF2-40B4-BE49-F238E27FC236}">
                <a16:creationId xmlns:a16="http://schemas.microsoft.com/office/drawing/2014/main" id="{4150A7BD-3EF9-42F1-89EC-545404617DBA}"/>
              </a:ext>
            </a:extLst>
          </p:cNvPr>
          <p:cNvSpPr txBox="1"/>
          <p:nvPr/>
        </p:nvSpPr>
        <p:spPr>
          <a:xfrm>
            <a:off x="6848271" y="2505670"/>
            <a:ext cx="2908571" cy="923330"/>
          </a:xfrm>
          <a:prstGeom prst="rect">
            <a:avLst/>
          </a:prstGeom>
          <a:noFill/>
        </p:spPr>
        <p:txBody>
          <a:bodyPr wrap="square" rtlCol="0">
            <a:spAutoFit/>
          </a:bodyPr>
          <a:lstStyle/>
          <a:p>
            <a:r>
              <a:rPr lang="en-US" altLang="zh-CN" dirty="0"/>
              <a:t>Here are the extensions: "Web Processing," "Text Processing," and so on</a:t>
            </a:r>
            <a:endParaRPr lang="zh-CN" altLang="en-US" dirty="0"/>
          </a:p>
        </p:txBody>
      </p:sp>
    </p:spTree>
    <p:extLst>
      <p:ext uri="{BB962C8B-B14F-4D97-AF65-F5344CB8AC3E}">
        <p14:creationId xmlns:p14="http://schemas.microsoft.com/office/powerpoint/2010/main" val="308278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E1BEE-196C-4D85-872D-2E2CE50E1A25}"/>
              </a:ext>
            </a:extLst>
          </p:cNvPr>
          <p:cNvSpPr>
            <a:spLocks noGrp="1"/>
          </p:cNvSpPr>
          <p:nvPr>
            <p:ph type="title"/>
          </p:nvPr>
        </p:nvSpPr>
        <p:spPr/>
        <p:txBody>
          <a:bodyPr/>
          <a:lstStyle/>
          <a:p>
            <a:r>
              <a:rPr lang="en-US" altLang="zh-CN" dirty="0"/>
              <a:t>data presentation</a:t>
            </a:r>
            <a:endParaRPr lang="zh-CN" altLang="en-US" dirty="0"/>
          </a:p>
        </p:txBody>
      </p:sp>
      <p:sp>
        <p:nvSpPr>
          <p:cNvPr id="3" name="文本占位符 2">
            <a:extLst>
              <a:ext uri="{FF2B5EF4-FFF2-40B4-BE49-F238E27FC236}">
                <a16:creationId xmlns:a16="http://schemas.microsoft.com/office/drawing/2014/main" id="{95464EB6-DB25-477D-83E7-B41EF282F66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252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51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A186E-CD6F-4828-8EC8-800292DE9D55}"/>
              </a:ext>
            </a:extLst>
          </p:cNvPr>
          <p:cNvSpPr>
            <a:spLocks noGrp="1"/>
          </p:cNvSpPr>
          <p:nvPr>
            <p:ph type="title"/>
          </p:nvPr>
        </p:nvSpPr>
        <p:spPr/>
        <p:txBody>
          <a:bodyPr/>
          <a:lstStyle/>
          <a:p>
            <a:r>
              <a:rPr lang="en-US" altLang="zh-CN" dirty="0"/>
              <a:t>Build simple models</a:t>
            </a:r>
            <a:endParaRPr lang="zh-CN" altLang="en-US" dirty="0"/>
          </a:p>
        </p:txBody>
      </p:sp>
      <p:sp>
        <p:nvSpPr>
          <p:cNvPr id="3" name="文本占位符 2">
            <a:extLst>
              <a:ext uri="{FF2B5EF4-FFF2-40B4-BE49-F238E27FC236}">
                <a16:creationId xmlns:a16="http://schemas.microsoft.com/office/drawing/2014/main" id="{BEC1AB45-94B1-4F04-8D49-6608BF94B6A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7654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DD3943-1AE1-4413-8136-B1BA9F5E6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11" y="1134791"/>
            <a:ext cx="10458392" cy="4215421"/>
          </a:xfrm>
          <a:prstGeom prst="rect">
            <a:avLst/>
          </a:prstGeom>
        </p:spPr>
      </p:pic>
      <p:sp>
        <p:nvSpPr>
          <p:cNvPr id="6" name="文本框 5">
            <a:extLst>
              <a:ext uri="{FF2B5EF4-FFF2-40B4-BE49-F238E27FC236}">
                <a16:creationId xmlns:a16="http://schemas.microsoft.com/office/drawing/2014/main" id="{3F4D9C63-903B-4957-A6C7-0BDCA05F6158}"/>
              </a:ext>
            </a:extLst>
          </p:cNvPr>
          <p:cNvSpPr txBox="1"/>
          <p:nvPr/>
        </p:nvSpPr>
        <p:spPr>
          <a:xfrm>
            <a:off x="4466617" y="122633"/>
            <a:ext cx="3258766" cy="646331"/>
          </a:xfrm>
          <a:prstGeom prst="rect">
            <a:avLst/>
          </a:prstGeom>
          <a:noFill/>
        </p:spPr>
        <p:txBody>
          <a:bodyPr wrap="square" rtlCol="0">
            <a:spAutoFit/>
          </a:bodyPr>
          <a:lstStyle/>
          <a:p>
            <a:pPr algn="ctr"/>
            <a:r>
              <a:rPr lang="en-US" altLang="zh-CN" sz="3600" dirty="0"/>
              <a:t>Into the data</a:t>
            </a:r>
            <a:endParaRPr lang="zh-CN" altLang="en-US" sz="3600" dirty="0"/>
          </a:p>
        </p:txBody>
      </p:sp>
    </p:spTree>
    <p:extLst>
      <p:ext uri="{BB962C8B-B14F-4D97-AF65-F5344CB8AC3E}">
        <p14:creationId xmlns:p14="http://schemas.microsoft.com/office/powerpoint/2010/main" val="324596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9ED377-4FD8-4BA7-A939-FC1104138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215" y="1510015"/>
            <a:ext cx="10167570" cy="4122299"/>
          </a:xfrm>
          <a:prstGeom prst="rect">
            <a:avLst/>
          </a:prstGeom>
        </p:spPr>
      </p:pic>
      <p:sp>
        <p:nvSpPr>
          <p:cNvPr id="4" name="文本框 3">
            <a:extLst>
              <a:ext uri="{FF2B5EF4-FFF2-40B4-BE49-F238E27FC236}">
                <a16:creationId xmlns:a16="http://schemas.microsoft.com/office/drawing/2014/main" id="{45B9F51E-A4F9-4B2A-B2F4-4C00C4BA37E2}"/>
              </a:ext>
            </a:extLst>
          </p:cNvPr>
          <p:cNvSpPr txBox="1"/>
          <p:nvPr/>
        </p:nvSpPr>
        <p:spPr>
          <a:xfrm>
            <a:off x="4296383" y="220545"/>
            <a:ext cx="3599234" cy="646331"/>
          </a:xfrm>
          <a:prstGeom prst="rect">
            <a:avLst/>
          </a:prstGeom>
          <a:noFill/>
        </p:spPr>
        <p:txBody>
          <a:bodyPr wrap="square" rtlCol="0">
            <a:spAutoFit/>
          </a:bodyPr>
          <a:lstStyle/>
          <a:p>
            <a:pPr algn="ctr"/>
            <a:r>
              <a:rPr lang="en-US" altLang="zh-CN" sz="3600" dirty="0"/>
              <a:t>Final design</a:t>
            </a:r>
            <a:endParaRPr lang="zh-CN" altLang="en-US" sz="3600" dirty="0"/>
          </a:p>
        </p:txBody>
      </p:sp>
    </p:spTree>
    <p:extLst>
      <p:ext uri="{BB962C8B-B14F-4D97-AF65-F5344CB8AC3E}">
        <p14:creationId xmlns:p14="http://schemas.microsoft.com/office/powerpoint/2010/main" val="177560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959B6F1-12E4-44D3-82DC-E01420A54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90" y="82685"/>
            <a:ext cx="7731457" cy="6692630"/>
          </a:xfrm>
          <a:prstGeom prst="rect">
            <a:avLst/>
          </a:prstGeom>
        </p:spPr>
      </p:pic>
      <p:sp>
        <p:nvSpPr>
          <p:cNvPr id="4" name="文本框 3">
            <a:extLst>
              <a:ext uri="{FF2B5EF4-FFF2-40B4-BE49-F238E27FC236}">
                <a16:creationId xmlns:a16="http://schemas.microsoft.com/office/drawing/2014/main" id="{694FA8A2-AE2C-41C6-9585-659E2248A416}"/>
              </a:ext>
            </a:extLst>
          </p:cNvPr>
          <p:cNvSpPr txBox="1"/>
          <p:nvPr/>
        </p:nvSpPr>
        <p:spPr>
          <a:xfrm>
            <a:off x="8822987" y="3105834"/>
            <a:ext cx="2451370" cy="646331"/>
          </a:xfrm>
          <a:prstGeom prst="rect">
            <a:avLst/>
          </a:prstGeom>
          <a:noFill/>
        </p:spPr>
        <p:txBody>
          <a:bodyPr wrap="square" rtlCol="0">
            <a:spAutoFit/>
          </a:bodyPr>
          <a:lstStyle/>
          <a:p>
            <a:pPr algn="ctr"/>
            <a:r>
              <a:rPr lang="en-US" altLang="zh-CN" sz="3600" dirty="0"/>
              <a:t>Result</a:t>
            </a:r>
            <a:endParaRPr lang="zh-CN" altLang="en-US" sz="3600" dirty="0"/>
          </a:p>
        </p:txBody>
      </p:sp>
    </p:spTree>
    <p:extLst>
      <p:ext uri="{BB962C8B-B14F-4D97-AF65-F5344CB8AC3E}">
        <p14:creationId xmlns:p14="http://schemas.microsoft.com/office/powerpoint/2010/main" val="653315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73467-3ECF-431C-96D2-888F71EEC130}"/>
              </a:ext>
            </a:extLst>
          </p:cNvPr>
          <p:cNvSpPr>
            <a:spLocks noGrp="1"/>
          </p:cNvSpPr>
          <p:nvPr>
            <p:ph type="title"/>
          </p:nvPr>
        </p:nvSpPr>
        <p:spPr/>
        <p:txBody>
          <a:bodyPr/>
          <a:lstStyle/>
          <a:p>
            <a:r>
              <a:rPr lang="en-US" altLang="zh-CN" dirty="0"/>
              <a:t>Partition data set</a:t>
            </a:r>
            <a:endParaRPr lang="zh-CN" altLang="en-US" dirty="0"/>
          </a:p>
        </p:txBody>
      </p:sp>
      <p:sp>
        <p:nvSpPr>
          <p:cNvPr id="3" name="文本占位符 2">
            <a:extLst>
              <a:ext uri="{FF2B5EF4-FFF2-40B4-BE49-F238E27FC236}">
                <a16:creationId xmlns:a16="http://schemas.microsoft.com/office/drawing/2014/main" id="{28EA58DD-6C9A-4CBB-BD64-D8FC943B2F5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884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26386D-E978-4606-B02F-DE6B55541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12" y="1718553"/>
            <a:ext cx="11458575" cy="3184187"/>
          </a:xfrm>
          <a:prstGeom prst="rect">
            <a:avLst/>
          </a:prstGeom>
        </p:spPr>
      </p:pic>
      <p:sp>
        <p:nvSpPr>
          <p:cNvPr id="6" name="文本框 5">
            <a:extLst>
              <a:ext uri="{FF2B5EF4-FFF2-40B4-BE49-F238E27FC236}">
                <a16:creationId xmlns:a16="http://schemas.microsoft.com/office/drawing/2014/main" id="{8D2EEDF5-EDF7-41BF-AD58-27641D0AA0F5}"/>
              </a:ext>
            </a:extLst>
          </p:cNvPr>
          <p:cNvSpPr txBox="1"/>
          <p:nvPr/>
        </p:nvSpPr>
        <p:spPr>
          <a:xfrm>
            <a:off x="3425756" y="301557"/>
            <a:ext cx="5340485" cy="646331"/>
          </a:xfrm>
          <a:prstGeom prst="rect">
            <a:avLst/>
          </a:prstGeom>
          <a:noFill/>
        </p:spPr>
        <p:txBody>
          <a:bodyPr wrap="square" rtlCol="0">
            <a:spAutoFit/>
          </a:bodyPr>
          <a:lstStyle/>
          <a:p>
            <a:pPr algn="ctr"/>
            <a:r>
              <a:rPr lang="en-US" altLang="zh-CN" sz="3600" dirty="0"/>
              <a:t>Put the split operator</a:t>
            </a:r>
            <a:endParaRPr lang="zh-CN" altLang="en-US" sz="3600" dirty="0"/>
          </a:p>
        </p:txBody>
      </p:sp>
    </p:spTree>
    <p:extLst>
      <p:ext uri="{BB962C8B-B14F-4D97-AF65-F5344CB8AC3E}">
        <p14:creationId xmlns:p14="http://schemas.microsoft.com/office/powerpoint/2010/main" val="104085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D7ACF34-2B77-4949-A788-E90F78320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889" y="1355972"/>
            <a:ext cx="6762750" cy="5095875"/>
          </a:xfrm>
          <a:prstGeom prst="rect">
            <a:avLst/>
          </a:prstGeom>
        </p:spPr>
      </p:pic>
      <p:sp>
        <p:nvSpPr>
          <p:cNvPr id="4" name="文本框 3">
            <a:extLst>
              <a:ext uri="{FF2B5EF4-FFF2-40B4-BE49-F238E27FC236}">
                <a16:creationId xmlns:a16="http://schemas.microsoft.com/office/drawing/2014/main" id="{82FA4304-CE9B-43F1-8FEB-EFFA0912A545}"/>
              </a:ext>
            </a:extLst>
          </p:cNvPr>
          <p:cNvSpPr txBox="1"/>
          <p:nvPr/>
        </p:nvSpPr>
        <p:spPr>
          <a:xfrm>
            <a:off x="2991559" y="272375"/>
            <a:ext cx="6208881" cy="646331"/>
          </a:xfrm>
          <a:prstGeom prst="rect">
            <a:avLst/>
          </a:prstGeom>
          <a:noFill/>
        </p:spPr>
        <p:txBody>
          <a:bodyPr wrap="square" rtlCol="0">
            <a:spAutoFit/>
          </a:bodyPr>
          <a:lstStyle/>
          <a:p>
            <a:pPr algn="ctr"/>
            <a:r>
              <a:rPr lang="en-US" altLang="zh-CN" sz="3600" dirty="0"/>
              <a:t>The proportion of the data</a:t>
            </a:r>
            <a:endParaRPr lang="zh-CN" altLang="en-US" sz="3600" dirty="0"/>
          </a:p>
        </p:txBody>
      </p:sp>
    </p:spTree>
    <p:extLst>
      <p:ext uri="{BB962C8B-B14F-4D97-AF65-F5344CB8AC3E}">
        <p14:creationId xmlns:p14="http://schemas.microsoft.com/office/powerpoint/2010/main" val="121724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BBB34-B25B-494E-915A-DF606E8821C5}"/>
              </a:ext>
            </a:extLst>
          </p:cNvPr>
          <p:cNvSpPr>
            <a:spLocks noGrp="1"/>
          </p:cNvSpPr>
          <p:nvPr>
            <p:ph type="title"/>
          </p:nvPr>
        </p:nvSpPr>
        <p:spPr/>
        <p:txBody>
          <a:bodyPr/>
          <a:lstStyle/>
          <a:p>
            <a:r>
              <a:rPr lang="en-US" altLang="zh-CN" dirty="0"/>
              <a:t>Index</a:t>
            </a:r>
            <a:endParaRPr lang="zh-CN" altLang="en-US" dirty="0"/>
          </a:p>
        </p:txBody>
      </p:sp>
      <p:sp>
        <p:nvSpPr>
          <p:cNvPr id="3" name="内容占位符 2">
            <a:extLst>
              <a:ext uri="{FF2B5EF4-FFF2-40B4-BE49-F238E27FC236}">
                <a16:creationId xmlns:a16="http://schemas.microsoft.com/office/drawing/2014/main" id="{D96BC1A2-7285-4D6B-B7B7-76A21198FCA5}"/>
              </a:ext>
            </a:extLst>
          </p:cNvPr>
          <p:cNvSpPr>
            <a:spLocks noGrp="1"/>
          </p:cNvSpPr>
          <p:nvPr>
            <p:ph idx="1"/>
          </p:nvPr>
        </p:nvSpPr>
        <p:spPr/>
        <p:txBody>
          <a:bodyPr>
            <a:normAutofit fontScale="85000" lnSpcReduction="20000"/>
          </a:bodyPr>
          <a:lstStyle/>
          <a:p>
            <a:r>
              <a:rPr lang="en-US" altLang="zh-CN" sz="2400" dirty="0"/>
              <a:t>1</a:t>
            </a:r>
            <a:r>
              <a:rPr lang="zh-CN" altLang="en-US" sz="2400" dirty="0"/>
              <a:t>、</a:t>
            </a:r>
            <a:r>
              <a:rPr lang="en-US" altLang="zh-CN" sz="2400" dirty="0"/>
              <a:t>Basic introduction</a:t>
            </a:r>
          </a:p>
          <a:p>
            <a:r>
              <a:rPr lang="en-US" altLang="zh-CN" sz="2400" dirty="0"/>
              <a:t>2</a:t>
            </a:r>
            <a:r>
              <a:rPr lang="zh-CN" altLang="en-US" sz="2400" dirty="0"/>
              <a:t>、</a:t>
            </a:r>
            <a:r>
              <a:rPr lang="en-US" altLang="zh-CN" sz="2400" dirty="0"/>
              <a:t>Interface introduction</a:t>
            </a:r>
          </a:p>
          <a:p>
            <a:r>
              <a:rPr lang="en-US" altLang="zh-CN" sz="2400" dirty="0"/>
              <a:t>3</a:t>
            </a:r>
            <a:r>
              <a:rPr lang="zh-CN" altLang="en-US" sz="2400" dirty="0"/>
              <a:t>、</a:t>
            </a:r>
            <a:r>
              <a:rPr lang="en-US" altLang="zh-CN" sz="2400" dirty="0"/>
              <a:t>Import Data</a:t>
            </a:r>
          </a:p>
          <a:p>
            <a:r>
              <a:rPr lang="en-US" altLang="zh-CN" sz="2400" dirty="0"/>
              <a:t>4</a:t>
            </a:r>
            <a:r>
              <a:rPr lang="zh-CN" altLang="en-US" sz="2400" dirty="0"/>
              <a:t>、</a:t>
            </a:r>
            <a:r>
              <a:rPr lang="en-US" altLang="zh-CN" sz="2400" dirty="0"/>
              <a:t>Extended application</a:t>
            </a:r>
          </a:p>
          <a:p>
            <a:r>
              <a:rPr lang="en-US" altLang="zh-CN" sz="2400" dirty="0"/>
              <a:t>5</a:t>
            </a:r>
            <a:r>
              <a:rPr lang="zh-CN" altLang="en-US" sz="2400" dirty="0"/>
              <a:t>、</a:t>
            </a:r>
            <a:r>
              <a:rPr lang="en-US" altLang="zh-CN" sz="2400" dirty="0"/>
              <a:t>data presentation</a:t>
            </a:r>
          </a:p>
          <a:p>
            <a:r>
              <a:rPr lang="en-US" altLang="zh-CN" sz="2400" dirty="0"/>
              <a:t>6</a:t>
            </a:r>
            <a:r>
              <a:rPr lang="zh-CN" altLang="en-US" sz="2400" dirty="0"/>
              <a:t>、</a:t>
            </a:r>
            <a:r>
              <a:rPr lang="en-US" altLang="zh-CN" sz="2400" dirty="0"/>
              <a:t>Build simple models</a:t>
            </a:r>
          </a:p>
          <a:p>
            <a:r>
              <a:rPr lang="en-US" altLang="zh-CN" sz="2400" dirty="0"/>
              <a:t>7</a:t>
            </a:r>
            <a:r>
              <a:rPr lang="zh-CN" altLang="en-US" sz="2400" dirty="0"/>
              <a:t>、</a:t>
            </a:r>
            <a:r>
              <a:rPr lang="en-US" altLang="zh-CN" sz="2400" dirty="0"/>
              <a:t>Partition data set</a:t>
            </a:r>
          </a:p>
          <a:p>
            <a:r>
              <a:rPr lang="en-US" altLang="zh-CN" sz="2400" dirty="0"/>
              <a:t>8</a:t>
            </a:r>
            <a:r>
              <a:rPr lang="zh-CN" altLang="en-US" sz="2400" dirty="0"/>
              <a:t>、</a:t>
            </a:r>
            <a:r>
              <a:rPr lang="en-US" altLang="zh-CN" sz="2400" b="1" dirty="0"/>
              <a:t>Cross Validation</a:t>
            </a:r>
          </a:p>
          <a:p>
            <a:r>
              <a:rPr lang="en-US" altLang="zh-CN" sz="2400" b="1" dirty="0"/>
              <a:t>9</a:t>
            </a:r>
            <a:r>
              <a:rPr lang="zh-CN" altLang="en-US" sz="2400" b="1" dirty="0"/>
              <a:t>、</a:t>
            </a:r>
            <a:r>
              <a:rPr lang="en-US" altLang="zh-CN" sz="2400" b="1" dirty="0"/>
              <a:t>Titanic example from </a:t>
            </a:r>
            <a:r>
              <a:rPr lang="en-US" altLang="zh-CN" sz="2400" b="1" dirty="0" err="1"/>
              <a:t>kaggle</a:t>
            </a:r>
            <a:endParaRPr lang="en-US" altLang="zh-CN" sz="2400" b="1" dirty="0"/>
          </a:p>
        </p:txBody>
      </p:sp>
    </p:spTree>
    <p:extLst>
      <p:ext uri="{BB962C8B-B14F-4D97-AF65-F5344CB8AC3E}">
        <p14:creationId xmlns:p14="http://schemas.microsoft.com/office/powerpoint/2010/main" val="206420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AE8124-6342-4412-B32F-F9EA420218EC}"/>
              </a:ext>
            </a:extLst>
          </p:cNvPr>
          <p:cNvSpPr txBox="1"/>
          <p:nvPr/>
        </p:nvSpPr>
        <p:spPr>
          <a:xfrm>
            <a:off x="4549302" y="466928"/>
            <a:ext cx="3093396" cy="646331"/>
          </a:xfrm>
          <a:prstGeom prst="rect">
            <a:avLst/>
          </a:prstGeom>
          <a:noFill/>
        </p:spPr>
        <p:txBody>
          <a:bodyPr wrap="square" rtlCol="0">
            <a:spAutoFit/>
          </a:bodyPr>
          <a:lstStyle/>
          <a:p>
            <a:pPr algn="ctr"/>
            <a:r>
              <a:rPr lang="en-US" altLang="zh-CN" sz="3600" dirty="0"/>
              <a:t>Final design</a:t>
            </a:r>
            <a:endParaRPr lang="zh-CN" altLang="en-US" sz="3600" dirty="0"/>
          </a:p>
        </p:txBody>
      </p:sp>
      <p:pic>
        <p:nvPicPr>
          <p:cNvPr id="5" name="图片 4">
            <a:extLst>
              <a:ext uri="{FF2B5EF4-FFF2-40B4-BE49-F238E27FC236}">
                <a16:creationId xmlns:a16="http://schemas.microsoft.com/office/drawing/2014/main" id="{65F4F7F3-188A-43E6-994B-75D8A4E028E8}"/>
              </a:ext>
            </a:extLst>
          </p:cNvPr>
          <p:cNvPicPr>
            <a:picLocks noChangeAspect="1"/>
          </p:cNvPicPr>
          <p:nvPr/>
        </p:nvPicPr>
        <p:blipFill>
          <a:blip r:embed="rId2"/>
          <a:stretch>
            <a:fillRect/>
          </a:stretch>
        </p:blipFill>
        <p:spPr>
          <a:xfrm>
            <a:off x="1376362" y="1890206"/>
            <a:ext cx="9439275" cy="3486150"/>
          </a:xfrm>
          <a:prstGeom prst="rect">
            <a:avLst/>
          </a:prstGeom>
        </p:spPr>
      </p:pic>
    </p:spTree>
    <p:extLst>
      <p:ext uri="{BB962C8B-B14F-4D97-AF65-F5344CB8AC3E}">
        <p14:creationId xmlns:p14="http://schemas.microsoft.com/office/powerpoint/2010/main" val="79739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AD742E-003B-481F-A14A-ED1BD58DDBD2}"/>
              </a:ext>
            </a:extLst>
          </p:cNvPr>
          <p:cNvPicPr>
            <a:picLocks noChangeAspect="1"/>
          </p:cNvPicPr>
          <p:nvPr/>
        </p:nvPicPr>
        <p:blipFill>
          <a:blip r:embed="rId2"/>
          <a:stretch>
            <a:fillRect/>
          </a:stretch>
        </p:blipFill>
        <p:spPr>
          <a:xfrm>
            <a:off x="90487" y="1698895"/>
            <a:ext cx="12011025" cy="3790950"/>
          </a:xfrm>
          <a:prstGeom prst="rect">
            <a:avLst/>
          </a:prstGeom>
        </p:spPr>
      </p:pic>
      <p:sp>
        <p:nvSpPr>
          <p:cNvPr id="3" name="文本框 2">
            <a:extLst>
              <a:ext uri="{FF2B5EF4-FFF2-40B4-BE49-F238E27FC236}">
                <a16:creationId xmlns:a16="http://schemas.microsoft.com/office/drawing/2014/main" id="{C82E0D4A-872F-49CE-8947-3A393B8EEAC1}"/>
              </a:ext>
            </a:extLst>
          </p:cNvPr>
          <p:cNvSpPr txBox="1"/>
          <p:nvPr/>
        </p:nvSpPr>
        <p:spPr>
          <a:xfrm>
            <a:off x="4549302" y="466928"/>
            <a:ext cx="3093396" cy="646331"/>
          </a:xfrm>
          <a:prstGeom prst="rect">
            <a:avLst/>
          </a:prstGeom>
          <a:noFill/>
        </p:spPr>
        <p:txBody>
          <a:bodyPr wrap="square" rtlCol="0">
            <a:spAutoFit/>
          </a:bodyPr>
          <a:lstStyle/>
          <a:p>
            <a:pPr algn="ctr"/>
            <a:r>
              <a:rPr lang="en-US" altLang="zh-CN" sz="3600" dirty="0"/>
              <a:t>Result</a:t>
            </a:r>
            <a:endParaRPr lang="zh-CN" altLang="en-US" sz="3600" dirty="0"/>
          </a:p>
        </p:txBody>
      </p:sp>
    </p:spTree>
    <p:extLst>
      <p:ext uri="{BB962C8B-B14F-4D97-AF65-F5344CB8AC3E}">
        <p14:creationId xmlns:p14="http://schemas.microsoft.com/office/powerpoint/2010/main" val="287926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3DE24-BDD5-472D-9849-BB79598AAD74}"/>
              </a:ext>
            </a:extLst>
          </p:cNvPr>
          <p:cNvSpPr>
            <a:spLocks noGrp="1"/>
          </p:cNvSpPr>
          <p:nvPr>
            <p:ph type="title"/>
          </p:nvPr>
        </p:nvSpPr>
        <p:spPr/>
        <p:txBody>
          <a:bodyPr/>
          <a:lstStyle/>
          <a:p>
            <a:r>
              <a:rPr lang="en-US" altLang="zh-CN" dirty="0"/>
              <a:t>Cross Validation</a:t>
            </a:r>
            <a:endParaRPr lang="zh-CN" altLang="en-US" dirty="0"/>
          </a:p>
        </p:txBody>
      </p:sp>
      <p:sp>
        <p:nvSpPr>
          <p:cNvPr id="3" name="文本占位符 2">
            <a:extLst>
              <a:ext uri="{FF2B5EF4-FFF2-40B4-BE49-F238E27FC236}">
                <a16:creationId xmlns:a16="http://schemas.microsoft.com/office/drawing/2014/main" id="{F7CF5F46-AA53-4F61-A7A0-C468961834C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9937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373CC36-6883-4B8D-87AB-02BBF11CDDAC}"/>
              </a:ext>
            </a:extLst>
          </p:cNvPr>
          <p:cNvPicPr>
            <a:picLocks noChangeAspect="1"/>
          </p:cNvPicPr>
          <p:nvPr/>
        </p:nvPicPr>
        <p:blipFill>
          <a:blip r:embed="rId3"/>
          <a:stretch>
            <a:fillRect/>
          </a:stretch>
        </p:blipFill>
        <p:spPr>
          <a:xfrm>
            <a:off x="2095347" y="1296109"/>
            <a:ext cx="8001305" cy="4846089"/>
          </a:xfrm>
          <a:prstGeom prst="rect">
            <a:avLst/>
          </a:prstGeom>
        </p:spPr>
      </p:pic>
      <p:sp>
        <p:nvSpPr>
          <p:cNvPr id="5" name="文本框 4">
            <a:extLst>
              <a:ext uri="{FF2B5EF4-FFF2-40B4-BE49-F238E27FC236}">
                <a16:creationId xmlns:a16="http://schemas.microsoft.com/office/drawing/2014/main" id="{8F4DCD7F-2079-4DCE-B531-97DA392CDF36}"/>
              </a:ext>
            </a:extLst>
          </p:cNvPr>
          <p:cNvSpPr txBox="1"/>
          <p:nvPr/>
        </p:nvSpPr>
        <p:spPr>
          <a:xfrm>
            <a:off x="4549302" y="466928"/>
            <a:ext cx="3093396" cy="646331"/>
          </a:xfrm>
          <a:prstGeom prst="rect">
            <a:avLst/>
          </a:prstGeom>
          <a:noFill/>
        </p:spPr>
        <p:txBody>
          <a:bodyPr wrap="square" rtlCol="0">
            <a:spAutoFit/>
          </a:bodyPr>
          <a:lstStyle/>
          <a:p>
            <a:pPr algn="ctr"/>
            <a:r>
              <a:rPr lang="en-US" altLang="zh-CN" sz="3600" dirty="0"/>
              <a:t>Outside</a:t>
            </a:r>
            <a:endParaRPr lang="zh-CN" altLang="en-US" sz="3600" dirty="0"/>
          </a:p>
        </p:txBody>
      </p:sp>
    </p:spTree>
    <p:extLst>
      <p:ext uri="{BB962C8B-B14F-4D97-AF65-F5344CB8AC3E}">
        <p14:creationId xmlns:p14="http://schemas.microsoft.com/office/powerpoint/2010/main" val="3200999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4DCD7F-2079-4DCE-B531-97DA392CDF36}"/>
              </a:ext>
            </a:extLst>
          </p:cNvPr>
          <p:cNvSpPr txBox="1"/>
          <p:nvPr/>
        </p:nvSpPr>
        <p:spPr>
          <a:xfrm>
            <a:off x="2846962" y="392636"/>
            <a:ext cx="6647234" cy="646331"/>
          </a:xfrm>
          <a:prstGeom prst="rect">
            <a:avLst/>
          </a:prstGeom>
          <a:noFill/>
        </p:spPr>
        <p:txBody>
          <a:bodyPr wrap="square" rtlCol="0">
            <a:spAutoFit/>
          </a:bodyPr>
          <a:lstStyle/>
          <a:p>
            <a:pPr algn="ctr"/>
            <a:r>
              <a:rPr lang="en-US" altLang="zh-CN" sz="3600" dirty="0"/>
              <a:t>Inside the Cross Validation</a:t>
            </a:r>
            <a:endParaRPr lang="zh-CN" altLang="en-US" sz="3600" dirty="0"/>
          </a:p>
        </p:txBody>
      </p:sp>
      <p:pic>
        <p:nvPicPr>
          <p:cNvPr id="2" name="图片 1">
            <a:extLst>
              <a:ext uri="{FF2B5EF4-FFF2-40B4-BE49-F238E27FC236}">
                <a16:creationId xmlns:a16="http://schemas.microsoft.com/office/drawing/2014/main" id="{FE1FDF05-F447-4413-B176-055AA5B3A5BC}"/>
              </a:ext>
            </a:extLst>
          </p:cNvPr>
          <p:cNvPicPr>
            <a:picLocks noChangeAspect="1"/>
          </p:cNvPicPr>
          <p:nvPr/>
        </p:nvPicPr>
        <p:blipFill>
          <a:blip r:embed="rId3"/>
          <a:stretch>
            <a:fillRect/>
          </a:stretch>
        </p:blipFill>
        <p:spPr>
          <a:xfrm>
            <a:off x="2831849" y="1200546"/>
            <a:ext cx="6528302" cy="5175115"/>
          </a:xfrm>
          <a:prstGeom prst="rect">
            <a:avLst/>
          </a:prstGeom>
        </p:spPr>
      </p:pic>
    </p:spTree>
    <p:extLst>
      <p:ext uri="{BB962C8B-B14F-4D97-AF65-F5344CB8AC3E}">
        <p14:creationId xmlns:p14="http://schemas.microsoft.com/office/powerpoint/2010/main" val="55174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F0887B8-8A99-4400-A3D2-A238D770D515}"/>
              </a:ext>
            </a:extLst>
          </p:cNvPr>
          <p:cNvPicPr>
            <a:picLocks noChangeAspect="1"/>
          </p:cNvPicPr>
          <p:nvPr/>
        </p:nvPicPr>
        <p:blipFill>
          <a:blip r:embed="rId2"/>
          <a:stretch>
            <a:fillRect/>
          </a:stretch>
        </p:blipFill>
        <p:spPr>
          <a:xfrm>
            <a:off x="95250" y="1462087"/>
            <a:ext cx="12001500" cy="3933825"/>
          </a:xfrm>
          <a:prstGeom prst="rect">
            <a:avLst/>
          </a:prstGeom>
        </p:spPr>
      </p:pic>
      <p:sp>
        <p:nvSpPr>
          <p:cNvPr id="3" name="文本框 2">
            <a:extLst>
              <a:ext uri="{FF2B5EF4-FFF2-40B4-BE49-F238E27FC236}">
                <a16:creationId xmlns:a16="http://schemas.microsoft.com/office/drawing/2014/main" id="{D8A73EE9-3CFC-4AE4-8A00-694927EB5234}"/>
              </a:ext>
            </a:extLst>
          </p:cNvPr>
          <p:cNvSpPr txBox="1"/>
          <p:nvPr/>
        </p:nvSpPr>
        <p:spPr>
          <a:xfrm>
            <a:off x="4549302" y="466928"/>
            <a:ext cx="3093396" cy="646331"/>
          </a:xfrm>
          <a:prstGeom prst="rect">
            <a:avLst/>
          </a:prstGeom>
          <a:noFill/>
        </p:spPr>
        <p:txBody>
          <a:bodyPr wrap="square" rtlCol="0">
            <a:spAutoFit/>
          </a:bodyPr>
          <a:lstStyle/>
          <a:p>
            <a:pPr algn="ctr"/>
            <a:r>
              <a:rPr lang="en-US" altLang="zh-CN" sz="3600" dirty="0"/>
              <a:t>Result</a:t>
            </a:r>
            <a:endParaRPr lang="zh-CN" altLang="en-US" sz="3600" dirty="0"/>
          </a:p>
        </p:txBody>
      </p:sp>
    </p:spTree>
    <p:extLst>
      <p:ext uri="{BB962C8B-B14F-4D97-AF65-F5344CB8AC3E}">
        <p14:creationId xmlns:p14="http://schemas.microsoft.com/office/powerpoint/2010/main" val="1331141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AB788-D873-40A5-AE9D-AC1A5E651667}"/>
              </a:ext>
            </a:extLst>
          </p:cNvPr>
          <p:cNvSpPr>
            <a:spLocks noGrp="1"/>
          </p:cNvSpPr>
          <p:nvPr>
            <p:ph type="title"/>
          </p:nvPr>
        </p:nvSpPr>
        <p:spPr/>
        <p:txBody>
          <a:bodyPr/>
          <a:lstStyle/>
          <a:p>
            <a:r>
              <a:rPr lang="en-US" altLang="zh-CN" dirty="0"/>
              <a:t>Titanic Example from </a:t>
            </a:r>
            <a:r>
              <a:rPr lang="en-US" altLang="zh-CN" dirty="0" err="1"/>
              <a:t>kaggle</a:t>
            </a:r>
            <a:endParaRPr lang="zh-CN" altLang="en-US" dirty="0"/>
          </a:p>
        </p:txBody>
      </p:sp>
      <p:sp>
        <p:nvSpPr>
          <p:cNvPr id="3" name="文本占位符 2">
            <a:extLst>
              <a:ext uri="{FF2B5EF4-FFF2-40B4-BE49-F238E27FC236}">
                <a16:creationId xmlns:a16="http://schemas.microsoft.com/office/drawing/2014/main" id="{2627E23D-1211-40C2-BFBA-E48B0D4E03B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1151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4DCD7F-2079-4DCE-B531-97DA392CDF36}"/>
              </a:ext>
            </a:extLst>
          </p:cNvPr>
          <p:cNvSpPr txBox="1"/>
          <p:nvPr/>
        </p:nvSpPr>
        <p:spPr>
          <a:xfrm>
            <a:off x="2806429" y="379379"/>
            <a:ext cx="6579141" cy="646331"/>
          </a:xfrm>
          <a:prstGeom prst="rect">
            <a:avLst/>
          </a:prstGeom>
          <a:noFill/>
        </p:spPr>
        <p:txBody>
          <a:bodyPr wrap="square" rtlCol="0">
            <a:spAutoFit/>
          </a:bodyPr>
          <a:lstStyle/>
          <a:p>
            <a:pPr algn="ctr"/>
            <a:r>
              <a:rPr lang="en-US" altLang="zh-CN" sz="3600" dirty="0"/>
              <a:t>Choose the useful data</a:t>
            </a:r>
            <a:endParaRPr lang="zh-CN" altLang="en-US" sz="3600" dirty="0"/>
          </a:p>
        </p:txBody>
      </p:sp>
      <p:pic>
        <p:nvPicPr>
          <p:cNvPr id="7" name="图片 6">
            <a:extLst>
              <a:ext uri="{FF2B5EF4-FFF2-40B4-BE49-F238E27FC236}">
                <a16:creationId xmlns:a16="http://schemas.microsoft.com/office/drawing/2014/main" id="{95EBE633-CDB7-44CE-A498-6D5DF0876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47572"/>
            <a:ext cx="6858000" cy="5143500"/>
          </a:xfrm>
          <a:prstGeom prst="rect">
            <a:avLst/>
          </a:prstGeom>
        </p:spPr>
      </p:pic>
    </p:spTree>
    <p:extLst>
      <p:ext uri="{BB962C8B-B14F-4D97-AF65-F5344CB8AC3E}">
        <p14:creationId xmlns:p14="http://schemas.microsoft.com/office/powerpoint/2010/main" val="112800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27F569F-1CC8-4D42-B8B1-0876C4CAD9A1}"/>
              </a:ext>
            </a:extLst>
          </p:cNvPr>
          <p:cNvSpPr txBox="1"/>
          <p:nvPr/>
        </p:nvSpPr>
        <p:spPr>
          <a:xfrm>
            <a:off x="3589505" y="389107"/>
            <a:ext cx="5012987" cy="646331"/>
          </a:xfrm>
          <a:prstGeom prst="rect">
            <a:avLst/>
          </a:prstGeom>
          <a:noFill/>
        </p:spPr>
        <p:txBody>
          <a:bodyPr wrap="square" rtlCol="0">
            <a:spAutoFit/>
          </a:bodyPr>
          <a:lstStyle/>
          <a:p>
            <a:pPr algn="ctr"/>
            <a:r>
              <a:rPr lang="en-US" altLang="zh-CN" sz="3600" dirty="0"/>
              <a:t>Process missing data</a:t>
            </a:r>
            <a:endParaRPr lang="zh-CN" altLang="en-US" sz="3600" dirty="0"/>
          </a:p>
        </p:txBody>
      </p:sp>
      <p:pic>
        <p:nvPicPr>
          <p:cNvPr id="5" name="图片 4">
            <a:extLst>
              <a:ext uri="{FF2B5EF4-FFF2-40B4-BE49-F238E27FC236}">
                <a16:creationId xmlns:a16="http://schemas.microsoft.com/office/drawing/2014/main" id="{659C38F8-98B8-4C0A-8D8D-88AB4535E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2" y="1233690"/>
            <a:ext cx="11725275" cy="5324475"/>
          </a:xfrm>
          <a:prstGeom prst="rect">
            <a:avLst/>
          </a:prstGeom>
        </p:spPr>
      </p:pic>
    </p:spTree>
    <p:extLst>
      <p:ext uri="{BB962C8B-B14F-4D97-AF65-F5344CB8AC3E}">
        <p14:creationId xmlns:p14="http://schemas.microsoft.com/office/powerpoint/2010/main" val="2926217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2D32A2-8EF2-42AA-A61B-13A34A8C6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857250"/>
            <a:ext cx="6858000" cy="5143500"/>
          </a:xfrm>
          <a:prstGeom prst="rect">
            <a:avLst/>
          </a:prstGeom>
        </p:spPr>
      </p:pic>
    </p:spTree>
    <p:extLst>
      <p:ext uri="{BB962C8B-B14F-4D97-AF65-F5344CB8AC3E}">
        <p14:creationId xmlns:p14="http://schemas.microsoft.com/office/powerpoint/2010/main" val="257504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23ECE79-0E0A-4C02-AA88-81FBE056DF7E}"/>
              </a:ext>
            </a:extLst>
          </p:cNvPr>
          <p:cNvSpPr>
            <a:spLocks noGrp="1"/>
          </p:cNvSpPr>
          <p:nvPr>
            <p:ph type="title"/>
          </p:nvPr>
        </p:nvSpPr>
        <p:spPr/>
        <p:txBody>
          <a:bodyPr/>
          <a:lstStyle/>
          <a:p>
            <a:r>
              <a:rPr lang="en-US" altLang="zh-CN" dirty="0"/>
              <a:t>Basic introduction</a:t>
            </a:r>
            <a:endParaRPr lang="zh-CN" altLang="en-US" dirty="0"/>
          </a:p>
        </p:txBody>
      </p:sp>
    </p:spTree>
    <p:extLst>
      <p:ext uri="{BB962C8B-B14F-4D97-AF65-F5344CB8AC3E}">
        <p14:creationId xmlns:p14="http://schemas.microsoft.com/office/powerpoint/2010/main" val="2561891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4AA2ED7-EC76-4FBC-A536-28B14BF93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659" y="1245545"/>
            <a:ext cx="3560325" cy="4188618"/>
          </a:xfrm>
          <a:prstGeom prst="rect">
            <a:avLst/>
          </a:prstGeom>
        </p:spPr>
      </p:pic>
      <p:sp>
        <p:nvSpPr>
          <p:cNvPr id="4" name="文本框 3">
            <a:extLst>
              <a:ext uri="{FF2B5EF4-FFF2-40B4-BE49-F238E27FC236}">
                <a16:creationId xmlns:a16="http://schemas.microsoft.com/office/drawing/2014/main" id="{A6EB12F1-6934-4BD4-846E-A341A492E581}"/>
              </a:ext>
            </a:extLst>
          </p:cNvPr>
          <p:cNvSpPr txBox="1"/>
          <p:nvPr/>
        </p:nvSpPr>
        <p:spPr>
          <a:xfrm>
            <a:off x="6314771" y="2106676"/>
            <a:ext cx="4531570" cy="2677656"/>
          </a:xfrm>
          <a:prstGeom prst="rect">
            <a:avLst/>
          </a:prstGeom>
          <a:noFill/>
        </p:spPr>
        <p:txBody>
          <a:bodyPr wrap="square" rtlCol="0">
            <a:spAutoFit/>
          </a:bodyPr>
          <a:lstStyle/>
          <a:p>
            <a:r>
              <a:rPr lang="en-US" altLang="zh-CN" sz="2400" dirty="0"/>
              <a:t>Then, in the right-hand column, select "average" to fill in the </a:t>
            </a:r>
          </a:p>
          <a:p>
            <a:r>
              <a:rPr lang="en-US" altLang="zh-CN" sz="2400" dirty="0"/>
              <a:t>missing data using the method of calculating the average.</a:t>
            </a:r>
            <a:endParaRPr lang="zh-CN" altLang="en-US" sz="2400" dirty="0"/>
          </a:p>
          <a:p>
            <a:endParaRPr lang="zh-CN" altLang="en-US" sz="2400" dirty="0"/>
          </a:p>
        </p:txBody>
      </p:sp>
    </p:spTree>
    <p:extLst>
      <p:ext uri="{BB962C8B-B14F-4D97-AF65-F5344CB8AC3E}">
        <p14:creationId xmlns:p14="http://schemas.microsoft.com/office/powerpoint/2010/main" val="853689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A88D26-BE86-4009-B663-4CFD3755597C}"/>
              </a:ext>
            </a:extLst>
          </p:cNvPr>
          <p:cNvSpPr txBox="1"/>
          <p:nvPr/>
        </p:nvSpPr>
        <p:spPr>
          <a:xfrm>
            <a:off x="2855068" y="340469"/>
            <a:ext cx="6481864" cy="646331"/>
          </a:xfrm>
          <a:prstGeom prst="rect">
            <a:avLst/>
          </a:prstGeom>
          <a:noFill/>
        </p:spPr>
        <p:txBody>
          <a:bodyPr wrap="square" rtlCol="0">
            <a:spAutoFit/>
          </a:bodyPr>
          <a:lstStyle/>
          <a:p>
            <a:pPr algn="ctr"/>
            <a:r>
              <a:rPr lang="en-US" altLang="zh-CN" sz="3600" dirty="0"/>
              <a:t>Processing non-digital data</a:t>
            </a:r>
            <a:endParaRPr lang="zh-CN" altLang="en-US" sz="3600" dirty="0"/>
          </a:p>
        </p:txBody>
      </p:sp>
      <p:pic>
        <p:nvPicPr>
          <p:cNvPr id="4" name="图片 3">
            <a:extLst>
              <a:ext uri="{FF2B5EF4-FFF2-40B4-BE49-F238E27FC236}">
                <a16:creationId xmlns:a16="http://schemas.microsoft.com/office/drawing/2014/main" id="{2F6A2542-1610-4B9E-8516-8C8312140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60" y="2633561"/>
            <a:ext cx="10582479" cy="1243758"/>
          </a:xfrm>
          <a:prstGeom prst="rect">
            <a:avLst/>
          </a:prstGeom>
        </p:spPr>
      </p:pic>
    </p:spTree>
    <p:extLst>
      <p:ext uri="{BB962C8B-B14F-4D97-AF65-F5344CB8AC3E}">
        <p14:creationId xmlns:p14="http://schemas.microsoft.com/office/powerpoint/2010/main" val="156071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66BCFA1-BFFF-4288-B4DF-7CA2D9870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13" y="857250"/>
            <a:ext cx="6858000" cy="5143500"/>
          </a:xfrm>
          <a:prstGeom prst="rect">
            <a:avLst/>
          </a:prstGeom>
        </p:spPr>
      </p:pic>
      <p:pic>
        <p:nvPicPr>
          <p:cNvPr id="5" name="图片 4">
            <a:extLst>
              <a:ext uri="{FF2B5EF4-FFF2-40B4-BE49-F238E27FC236}">
                <a16:creationId xmlns:a16="http://schemas.microsoft.com/office/drawing/2014/main" id="{0C616326-13E0-4170-88B0-FB0B4B952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0814" y="1823531"/>
            <a:ext cx="2009775" cy="2705100"/>
          </a:xfrm>
          <a:prstGeom prst="rect">
            <a:avLst/>
          </a:prstGeom>
        </p:spPr>
      </p:pic>
    </p:spTree>
    <p:extLst>
      <p:ext uri="{BB962C8B-B14F-4D97-AF65-F5344CB8AC3E}">
        <p14:creationId xmlns:p14="http://schemas.microsoft.com/office/powerpoint/2010/main" val="4234691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0AE562-1E64-42A5-A92B-16A976B50AAE}"/>
              </a:ext>
            </a:extLst>
          </p:cNvPr>
          <p:cNvSpPr txBox="1"/>
          <p:nvPr/>
        </p:nvSpPr>
        <p:spPr>
          <a:xfrm>
            <a:off x="2855068" y="340469"/>
            <a:ext cx="6481864" cy="646331"/>
          </a:xfrm>
          <a:prstGeom prst="rect">
            <a:avLst/>
          </a:prstGeom>
          <a:noFill/>
        </p:spPr>
        <p:txBody>
          <a:bodyPr wrap="square" rtlCol="0">
            <a:spAutoFit/>
          </a:bodyPr>
          <a:lstStyle/>
          <a:p>
            <a:pPr algn="ctr"/>
            <a:r>
              <a:rPr lang="zh-CN" altLang="en-US" sz="3600" dirty="0"/>
              <a:t>Converted data type</a:t>
            </a:r>
          </a:p>
        </p:txBody>
      </p:sp>
      <p:pic>
        <p:nvPicPr>
          <p:cNvPr id="6" name="图片 5">
            <a:extLst>
              <a:ext uri="{FF2B5EF4-FFF2-40B4-BE49-F238E27FC236}">
                <a16:creationId xmlns:a16="http://schemas.microsoft.com/office/drawing/2014/main" id="{16C912D6-695E-4C02-8401-EB6FA93BB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36629"/>
            <a:ext cx="6858000" cy="5143500"/>
          </a:xfrm>
          <a:prstGeom prst="rect">
            <a:avLst/>
          </a:prstGeom>
        </p:spPr>
      </p:pic>
    </p:spTree>
    <p:extLst>
      <p:ext uri="{BB962C8B-B14F-4D97-AF65-F5344CB8AC3E}">
        <p14:creationId xmlns:p14="http://schemas.microsoft.com/office/powerpoint/2010/main" val="5968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C636EA-3CCD-48CA-A66A-69B357EFAC0C}"/>
              </a:ext>
            </a:extLst>
          </p:cNvPr>
          <p:cNvSpPr txBox="1"/>
          <p:nvPr/>
        </p:nvSpPr>
        <p:spPr>
          <a:xfrm>
            <a:off x="2855068" y="340469"/>
            <a:ext cx="6481864" cy="646331"/>
          </a:xfrm>
          <a:prstGeom prst="rect">
            <a:avLst/>
          </a:prstGeom>
          <a:noFill/>
        </p:spPr>
        <p:txBody>
          <a:bodyPr wrap="square" rtlCol="0">
            <a:spAutoFit/>
          </a:bodyPr>
          <a:lstStyle/>
          <a:p>
            <a:pPr algn="ctr"/>
            <a:r>
              <a:rPr lang="en-US" altLang="zh-CN" sz="3600" dirty="0"/>
              <a:t>Set label data</a:t>
            </a:r>
            <a:endParaRPr lang="zh-CN" altLang="en-US" sz="3600" dirty="0"/>
          </a:p>
        </p:txBody>
      </p:sp>
      <p:pic>
        <p:nvPicPr>
          <p:cNvPr id="4" name="图片 3">
            <a:extLst>
              <a:ext uri="{FF2B5EF4-FFF2-40B4-BE49-F238E27FC236}">
                <a16:creationId xmlns:a16="http://schemas.microsoft.com/office/drawing/2014/main" id="{2AEC46A9-A748-49CD-BE12-F0B61BCB8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843" y="2314575"/>
            <a:ext cx="2838450" cy="2228850"/>
          </a:xfrm>
          <a:prstGeom prst="rect">
            <a:avLst/>
          </a:prstGeom>
        </p:spPr>
      </p:pic>
      <p:sp>
        <p:nvSpPr>
          <p:cNvPr id="5" name="矩形 4">
            <a:extLst>
              <a:ext uri="{FF2B5EF4-FFF2-40B4-BE49-F238E27FC236}">
                <a16:creationId xmlns:a16="http://schemas.microsoft.com/office/drawing/2014/main" id="{8F9D9EA7-FD1A-4AE0-B349-D7D859476261}"/>
              </a:ext>
            </a:extLst>
          </p:cNvPr>
          <p:cNvSpPr/>
          <p:nvPr/>
        </p:nvSpPr>
        <p:spPr>
          <a:xfrm>
            <a:off x="6328858" y="2046715"/>
            <a:ext cx="4887134" cy="2764569"/>
          </a:xfrm>
          <a:prstGeom prst="rect">
            <a:avLst/>
          </a:prstGeom>
        </p:spPr>
        <p:txBody>
          <a:bodyPr wrap="square">
            <a:spAutoFit/>
          </a:bodyPr>
          <a:lstStyle/>
          <a:p>
            <a:r>
              <a:rPr lang="en-US" altLang="zh-CN" sz="2400" dirty="0"/>
              <a:t>	</a:t>
            </a:r>
            <a:r>
              <a:rPr lang="zh-CN" altLang="en-US" sz="2400" dirty="0"/>
              <a:t>In the training data set of Titanic, the feature of "Survived" is the label (target, label/target) data, so it needs to be set as label. You can use the "Set role" operator. Then set the "Survived" to "label".</a:t>
            </a:r>
          </a:p>
        </p:txBody>
      </p:sp>
    </p:spTree>
    <p:extLst>
      <p:ext uri="{BB962C8B-B14F-4D97-AF65-F5344CB8AC3E}">
        <p14:creationId xmlns:p14="http://schemas.microsoft.com/office/powerpoint/2010/main" val="114173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FF508D-2B25-47CE-9995-E1B834FD489D}"/>
              </a:ext>
            </a:extLst>
          </p:cNvPr>
          <p:cNvSpPr txBox="1"/>
          <p:nvPr/>
        </p:nvSpPr>
        <p:spPr>
          <a:xfrm>
            <a:off x="2855068" y="340469"/>
            <a:ext cx="6481864" cy="646331"/>
          </a:xfrm>
          <a:prstGeom prst="rect">
            <a:avLst/>
          </a:prstGeom>
          <a:noFill/>
        </p:spPr>
        <p:txBody>
          <a:bodyPr wrap="square" rtlCol="0">
            <a:spAutoFit/>
          </a:bodyPr>
          <a:lstStyle/>
          <a:p>
            <a:pPr algn="ctr"/>
            <a:r>
              <a:rPr lang="en-US" altLang="zh-CN" sz="3600" dirty="0"/>
              <a:t>Standardized data</a:t>
            </a:r>
            <a:endParaRPr lang="zh-CN" altLang="en-US" sz="3600" dirty="0"/>
          </a:p>
        </p:txBody>
      </p:sp>
      <p:sp>
        <p:nvSpPr>
          <p:cNvPr id="3" name="矩形 2">
            <a:extLst>
              <a:ext uri="{FF2B5EF4-FFF2-40B4-BE49-F238E27FC236}">
                <a16:creationId xmlns:a16="http://schemas.microsoft.com/office/drawing/2014/main" id="{F03E974A-7FD5-4DB7-AB23-54BAB457618C}"/>
              </a:ext>
            </a:extLst>
          </p:cNvPr>
          <p:cNvSpPr/>
          <p:nvPr/>
        </p:nvSpPr>
        <p:spPr>
          <a:xfrm>
            <a:off x="8077200" y="2551837"/>
            <a:ext cx="3702996" cy="1754326"/>
          </a:xfrm>
          <a:prstGeom prst="rect">
            <a:avLst/>
          </a:prstGeom>
        </p:spPr>
        <p:txBody>
          <a:bodyPr wrap="square">
            <a:spAutoFit/>
          </a:bodyPr>
          <a:lstStyle/>
          <a:p>
            <a:r>
              <a:rPr lang="zh-CN" altLang="en-US" dirty="0"/>
              <a:t>After the above steps are processed, feature reduction is followed and the data can be standardized. Select the "Normalize" operator, and then select the feature to process.</a:t>
            </a:r>
          </a:p>
        </p:txBody>
      </p:sp>
      <p:pic>
        <p:nvPicPr>
          <p:cNvPr id="5" name="图片 4">
            <a:extLst>
              <a:ext uri="{FF2B5EF4-FFF2-40B4-BE49-F238E27FC236}">
                <a16:creationId xmlns:a16="http://schemas.microsoft.com/office/drawing/2014/main" id="{8086BD81-7077-42E0-984A-7ADE323EF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8" y="1257021"/>
            <a:ext cx="6858000" cy="5143500"/>
          </a:xfrm>
          <a:prstGeom prst="rect">
            <a:avLst/>
          </a:prstGeom>
        </p:spPr>
      </p:pic>
    </p:spTree>
    <p:extLst>
      <p:ext uri="{BB962C8B-B14F-4D97-AF65-F5344CB8AC3E}">
        <p14:creationId xmlns:p14="http://schemas.microsoft.com/office/powerpoint/2010/main" val="2148287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961EF4-A6B9-4A0B-BC77-6D0698DD769F}"/>
              </a:ext>
            </a:extLst>
          </p:cNvPr>
          <p:cNvPicPr>
            <a:picLocks noChangeAspect="1"/>
          </p:cNvPicPr>
          <p:nvPr/>
        </p:nvPicPr>
        <p:blipFill>
          <a:blip r:embed="rId2"/>
          <a:stretch>
            <a:fillRect/>
          </a:stretch>
        </p:blipFill>
        <p:spPr>
          <a:xfrm>
            <a:off x="2853713" y="1128409"/>
            <a:ext cx="6483219" cy="5145932"/>
          </a:xfrm>
          <a:prstGeom prst="rect">
            <a:avLst/>
          </a:prstGeom>
        </p:spPr>
      </p:pic>
      <p:sp>
        <p:nvSpPr>
          <p:cNvPr id="3" name="文本框 2">
            <a:extLst>
              <a:ext uri="{FF2B5EF4-FFF2-40B4-BE49-F238E27FC236}">
                <a16:creationId xmlns:a16="http://schemas.microsoft.com/office/drawing/2014/main" id="{C273604A-2CAC-4815-A40C-4F9A6E9C00DD}"/>
              </a:ext>
            </a:extLst>
          </p:cNvPr>
          <p:cNvSpPr txBox="1"/>
          <p:nvPr/>
        </p:nvSpPr>
        <p:spPr>
          <a:xfrm>
            <a:off x="2855068" y="340469"/>
            <a:ext cx="6481864" cy="646331"/>
          </a:xfrm>
          <a:prstGeom prst="rect">
            <a:avLst/>
          </a:prstGeom>
          <a:noFill/>
        </p:spPr>
        <p:txBody>
          <a:bodyPr wrap="square" rtlCol="0">
            <a:spAutoFit/>
          </a:bodyPr>
          <a:lstStyle/>
          <a:p>
            <a:pPr algn="ctr"/>
            <a:r>
              <a:rPr lang="en-US" altLang="zh-CN" sz="3600" dirty="0"/>
              <a:t>Final design(Train data)</a:t>
            </a:r>
            <a:endParaRPr lang="zh-CN" altLang="en-US" sz="3600" dirty="0"/>
          </a:p>
        </p:txBody>
      </p:sp>
    </p:spTree>
    <p:extLst>
      <p:ext uri="{BB962C8B-B14F-4D97-AF65-F5344CB8AC3E}">
        <p14:creationId xmlns:p14="http://schemas.microsoft.com/office/powerpoint/2010/main" val="4284229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88C61F-041B-4707-B3E7-1AE4D49EB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74" y="1656183"/>
            <a:ext cx="7326378" cy="3644209"/>
          </a:xfrm>
          <a:prstGeom prst="rect">
            <a:avLst/>
          </a:prstGeom>
        </p:spPr>
      </p:pic>
      <p:sp>
        <p:nvSpPr>
          <p:cNvPr id="4" name="矩形 3">
            <a:extLst>
              <a:ext uri="{FF2B5EF4-FFF2-40B4-BE49-F238E27FC236}">
                <a16:creationId xmlns:a16="http://schemas.microsoft.com/office/drawing/2014/main" id="{B2F1E6DE-409B-4316-9865-A9A041E74446}"/>
              </a:ext>
            </a:extLst>
          </p:cNvPr>
          <p:cNvSpPr/>
          <p:nvPr/>
        </p:nvSpPr>
        <p:spPr>
          <a:xfrm>
            <a:off x="8749004" y="1731740"/>
            <a:ext cx="2979576" cy="3416320"/>
          </a:xfrm>
          <a:prstGeom prst="rect">
            <a:avLst/>
          </a:prstGeom>
        </p:spPr>
        <p:txBody>
          <a:bodyPr wrap="square">
            <a:spAutoFit/>
          </a:bodyPr>
          <a:lstStyle/>
          <a:p>
            <a:r>
              <a:rPr lang="en-US" altLang="zh-CN" sz="2400" dirty="0"/>
              <a:t>Note, however, that when selecting a feature, </a:t>
            </a:r>
            <a:r>
              <a:rPr lang="en-US" altLang="zh-CN" sz="2400" dirty="0" err="1"/>
              <a:t>PassengerId</a:t>
            </a:r>
            <a:r>
              <a:rPr lang="en-US" altLang="zh-CN" sz="2400" dirty="0"/>
              <a:t> needs to be selected as well, as it will be used when exporting the result.</a:t>
            </a:r>
            <a:endParaRPr lang="zh-CN" altLang="en-US" sz="2400" dirty="0"/>
          </a:p>
        </p:txBody>
      </p:sp>
      <p:sp>
        <p:nvSpPr>
          <p:cNvPr id="5" name="文本框 4">
            <a:extLst>
              <a:ext uri="{FF2B5EF4-FFF2-40B4-BE49-F238E27FC236}">
                <a16:creationId xmlns:a16="http://schemas.microsoft.com/office/drawing/2014/main" id="{3861B122-C784-4805-83B1-69A94C26522E}"/>
              </a:ext>
            </a:extLst>
          </p:cNvPr>
          <p:cNvSpPr txBox="1"/>
          <p:nvPr/>
        </p:nvSpPr>
        <p:spPr>
          <a:xfrm>
            <a:off x="2855068" y="340469"/>
            <a:ext cx="6481864" cy="646331"/>
          </a:xfrm>
          <a:prstGeom prst="rect">
            <a:avLst/>
          </a:prstGeom>
          <a:noFill/>
        </p:spPr>
        <p:txBody>
          <a:bodyPr wrap="square" rtlCol="0">
            <a:spAutoFit/>
          </a:bodyPr>
          <a:lstStyle/>
          <a:p>
            <a:pPr algn="ctr"/>
            <a:r>
              <a:rPr lang="en-US" altLang="zh-CN" sz="3600" dirty="0"/>
              <a:t>Final design(Test data)</a:t>
            </a:r>
            <a:endParaRPr lang="zh-CN" altLang="en-US" sz="3600" dirty="0"/>
          </a:p>
        </p:txBody>
      </p:sp>
    </p:spTree>
    <p:extLst>
      <p:ext uri="{BB962C8B-B14F-4D97-AF65-F5344CB8AC3E}">
        <p14:creationId xmlns:p14="http://schemas.microsoft.com/office/powerpoint/2010/main" val="3529095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5AF9BF-D325-40B7-8027-9CB1634CF445}"/>
              </a:ext>
            </a:extLst>
          </p:cNvPr>
          <p:cNvSpPr txBox="1"/>
          <p:nvPr/>
        </p:nvSpPr>
        <p:spPr>
          <a:xfrm>
            <a:off x="2855068" y="340469"/>
            <a:ext cx="6481864" cy="646331"/>
          </a:xfrm>
          <a:prstGeom prst="rect">
            <a:avLst/>
          </a:prstGeom>
          <a:noFill/>
        </p:spPr>
        <p:txBody>
          <a:bodyPr wrap="square" rtlCol="0">
            <a:spAutoFit/>
          </a:bodyPr>
          <a:lstStyle/>
          <a:p>
            <a:pPr algn="ctr"/>
            <a:r>
              <a:rPr lang="en-US" altLang="zh-CN" sz="3600" dirty="0"/>
              <a:t>Build model(Train data)</a:t>
            </a:r>
            <a:endParaRPr lang="zh-CN" altLang="en-US" sz="3600" dirty="0"/>
          </a:p>
        </p:txBody>
      </p:sp>
      <p:pic>
        <p:nvPicPr>
          <p:cNvPr id="3" name="图片 2">
            <a:extLst>
              <a:ext uri="{FF2B5EF4-FFF2-40B4-BE49-F238E27FC236}">
                <a16:creationId xmlns:a16="http://schemas.microsoft.com/office/drawing/2014/main" id="{0A4A5A0C-B168-4F98-8B40-F3B434CA4A70}"/>
              </a:ext>
            </a:extLst>
          </p:cNvPr>
          <p:cNvPicPr>
            <a:picLocks noChangeAspect="1"/>
          </p:cNvPicPr>
          <p:nvPr/>
        </p:nvPicPr>
        <p:blipFill>
          <a:blip r:embed="rId3"/>
          <a:stretch>
            <a:fillRect/>
          </a:stretch>
        </p:blipFill>
        <p:spPr>
          <a:xfrm>
            <a:off x="1869767" y="1166326"/>
            <a:ext cx="7794253" cy="5271796"/>
          </a:xfrm>
          <a:prstGeom prst="rect">
            <a:avLst/>
          </a:prstGeom>
        </p:spPr>
      </p:pic>
    </p:spTree>
    <p:extLst>
      <p:ext uri="{BB962C8B-B14F-4D97-AF65-F5344CB8AC3E}">
        <p14:creationId xmlns:p14="http://schemas.microsoft.com/office/powerpoint/2010/main" val="2694822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E437E9-BF46-48D4-9B2D-D3FC2ADC084F}"/>
              </a:ext>
            </a:extLst>
          </p:cNvPr>
          <p:cNvPicPr>
            <a:picLocks noChangeAspect="1"/>
          </p:cNvPicPr>
          <p:nvPr/>
        </p:nvPicPr>
        <p:blipFill>
          <a:blip r:embed="rId2"/>
          <a:stretch>
            <a:fillRect/>
          </a:stretch>
        </p:blipFill>
        <p:spPr>
          <a:xfrm>
            <a:off x="2135335" y="646331"/>
            <a:ext cx="7921329" cy="6010988"/>
          </a:xfrm>
          <a:prstGeom prst="rect">
            <a:avLst/>
          </a:prstGeom>
        </p:spPr>
      </p:pic>
      <p:sp>
        <p:nvSpPr>
          <p:cNvPr id="3" name="文本框 2">
            <a:extLst>
              <a:ext uri="{FF2B5EF4-FFF2-40B4-BE49-F238E27FC236}">
                <a16:creationId xmlns:a16="http://schemas.microsoft.com/office/drawing/2014/main" id="{095C3AC9-4781-497A-BE9F-FB1CEDA73C72}"/>
              </a:ext>
            </a:extLst>
          </p:cNvPr>
          <p:cNvSpPr txBox="1"/>
          <p:nvPr/>
        </p:nvSpPr>
        <p:spPr>
          <a:xfrm>
            <a:off x="2855067" y="0"/>
            <a:ext cx="6111651" cy="646331"/>
          </a:xfrm>
          <a:prstGeom prst="rect">
            <a:avLst/>
          </a:prstGeom>
          <a:noFill/>
        </p:spPr>
        <p:txBody>
          <a:bodyPr wrap="square" rtlCol="0">
            <a:spAutoFit/>
          </a:bodyPr>
          <a:lstStyle/>
          <a:p>
            <a:pPr algn="ctr"/>
            <a:r>
              <a:rPr lang="en-US" altLang="zh-CN" sz="3600" dirty="0"/>
              <a:t>Result</a:t>
            </a:r>
            <a:endParaRPr lang="zh-CN" altLang="en-US" sz="3600" dirty="0"/>
          </a:p>
        </p:txBody>
      </p:sp>
    </p:spTree>
    <p:extLst>
      <p:ext uri="{BB962C8B-B14F-4D97-AF65-F5344CB8AC3E}">
        <p14:creationId xmlns:p14="http://schemas.microsoft.com/office/powerpoint/2010/main" val="139978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C7E8B55-C910-4D36-8509-8D94079886EF}"/>
              </a:ext>
            </a:extLst>
          </p:cNvPr>
          <p:cNvSpPr>
            <a:spLocks noGrp="1"/>
          </p:cNvSpPr>
          <p:nvPr>
            <p:ph type="title"/>
          </p:nvPr>
        </p:nvSpPr>
        <p:spPr/>
        <p:txBody>
          <a:bodyPr/>
          <a:lstStyle/>
          <a:p>
            <a:r>
              <a:rPr lang="en-US" altLang="zh-CN" dirty="0"/>
              <a:t>Interface introduction</a:t>
            </a:r>
            <a:endParaRPr lang="zh-CN" altLang="en-US" dirty="0"/>
          </a:p>
        </p:txBody>
      </p:sp>
      <p:sp>
        <p:nvSpPr>
          <p:cNvPr id="7" name="文本占位符 6">
            <a:extLst>
              <a:ext uri="{FF2B5EF4-FFF2-40B4-BE49-F238E27FC236}">
                <a16:creationId xmlns:a16="http://schemas.microsoft.com/office/drawing/2014/main" id="{2A8BA54F-DE60-46D8-9B1A-3D4667110AF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660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62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A9F86-FF66-47C5-8B7B-CDE2222AEDD1}"/>
              </a:ext>
            </a:extLst>
          </p:cNvPr>
          <p:cNvSpPr>
            <a:spLocks noGrp="1"/>
          </p:cNvSpPr>
          <p:nvPr>
            <p:ph type="title"/>
          </p:nvPr>
        </p:nvSpPr>
        <p:spPr/>
        <p:txBody>
          <a:bodyPr/>
          <a:lstStyle/>
          <a:p>
            <a:r>
              <a:rPr lang="en-US" altLang="zh-CN" dirty="0"/>
              <a:t>Import Data</a:t>
            </a:r>
            <a:br>
              <a:rPr lang="en-US" altLang="zh-CN" dirty="0"/>
            </a:br>
            <a:endParaRPr lang="zh-CN" altLang="en-US" dirty="0"/>
          </a:p>
        </p:txBody>
      </p:sp>
      <p:sp>
        <p:nvSpPr>
          <p:cNvPr id="3" name="文本占位符 2">
            <a:extLst>
              <a:ext uri="{FF2B5EF4-FFF2-40B4-BE49-F238E27FC236}">
                <a16:creationId xmlns:a16="http://schemas.microsoft.com/office/drawing/2014/main" id="{BF116A74-AFAA-4A21-94EC-07ACAE73705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795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7DE6A3-FE96-42D8-9917-7E5694D3C210}"/>
              </a:ext>
            </a:extLst>
          </p:cNvPr>
          <p:cNvSpPr txBox="1"/>
          <p:nvPr/>
        </p:nvSpPr>
        <p:spPr>
          <a:xfrm>
            <a:off x="593388" y="611566"/>
            <a:ext cx="4824918" cy="1938992"/>
          </a:xfrm>
          <a:prstGeom prst="rect">
            <a:avLst/>
          </a:prstGeom>
          <a:noFill/>
        </p:spPr>
        <p:txBody>
          <a:bodyPr wrap="square" rtlCol="0">
            <a:spAutoFit/>
          </a:bodyPr>
          <a:lstStyle/>
          <a:p>
            <a:r>
              <a:rPr lang="en-US" altLang="zh-CN" sz="2400" dirty="0"/>
              <a:t>Two method to import your data to the rapid miner:</a:t>
            </a:r>
          </a:p>
          <a:p>
            <a:r>
              <a:rPr lang="en-US" altLang="zh-CN" sz="2400" dirty="0"/>
              <a:t>1</a:t>
            </a:r>
            <a:r>
              <a:rPr lang="zh-CN" altLang="en-US" sz="2400" dirty="0"/>
              <a:t>、</a:t>
            </a:r>
            <a:r>
              <a:rPr lang="en-US" altLang="zh-CN" sz="2400" dirty="0"/>
              <a:t>Directly drag the data(.csv,.xlsx….) into the Process</a:t>
            </a:r>
          </a:p>
        </p:txBody>
      </p:sp>
      <p:pic>
        <p:nvPicPr>
          <p:cNvPr id="5" name="图片 4">
            <a:extLst>
              <a:ext uri="{FF2B5EF4-FFF2-40B4-BE49-F238E27FC236}">
                <a16:creationId xmlns:a16="http://schemas.microsoft.com/office/drawing/2014/main" id="{363B8415-336F-4C87-9AA5-AFE4148C1FEF}"/>
              </a:ext>
            </a:extLst>
          </p:cNvPr>
          <p:cNvPicPr>
            <a:picLocks noChangeAspect="1"/>
          </p:cNvPicPr>
          <p:nvPr/>
        </p:nvPicPr>
        <p:blipFill>
          <a:blip r:embed="rId2"/>
          <a:stretch>
            <a:fillRect/>
          </a:stretch>
        </p:blipFill>
        <p:spPr>
          <a:xfrm>
            <a:off x="7401330" y="1498465"/>
            <a:ext cx="3895725" cy="4152900"/>
          </a:xfrm>
          <a:prstGeom prst="rect">
            <a:avLst/>
          </a:prstGeom>
        </p:spPr>
      </p:pic>
      <p:sp>
        <p:nvSpPr>
          <p:cNvPr id="6" name="文本框 5">
            <a:extLst>
              <a:ext uri="{FF2B5EF4-FFF2-40B4-BE49-F238E27FC236}">
                <a16:creationId xmlns:a16="http://schemas.microsoft.com/office/drawing/2014/main" id="{E54EADCB-9B52-437F-9840-B7800511B2F5}"/>
              </a:ext>
            </a:extLst>
          </p:cNvPr>
          <p:cNvSpPr txBox="1"/>
          <p:nvPr/>
        </p:nvSpPr>
        <p:spPr>
          <a:xfrm>
            <a:off x="7401330" y="510905"/>
            <a:ext cx="2519464" cy="646331"/>
          </a:xfrm>
          <a:prstGeom prst="rect">
            <a:avLst/>
          </a:prstGeom>
          <a:noFill/>
        </p:spPr>
        <p:txBody>
          <a:bodyPr wrap="square" rtlCol="0">
            <a:spAutoFit/>
          </a:bodyPr>
          <a:lstStyle/>
          <a:p>
            <a:r>
              <a:rPr lang="en-US" altLang="zh-CN" dirty="0"/>
              <a:t>2</a:t>
            </a:r>
            <a:r>
              <a:rPr lang="zh-CN" altLang="en-US" dirty="0"/>
              <a:t>、</a:t>
            </a:r>
            <a:r>
              <a:rPr lang="en-US" altLang="zh-CN" dirty="0"/>
              <a:t>Click the </a:t>
            </a:r>
            <a:r>
              <a:rPr lang="en-US" altLang="zh-CN" dirty="0" err="1"/>
              <a:t>imort</a:t>
            </a:r>
            <a:r>
              <a:rPr lang="en-US" altLang="zh-CN" dirty="0"/>
              <a:t> data button</a:t>
            </a:r>
            <a:endParaRPr lang="zh-CN" altLang="en-US" dirty="0"/>
          </a:p>
        </p:txBody>
      </p:sp>
    </p:spTree>
    <p:extLst>
      <p:ext uri="{BB962C8B-B14F-4D97-AF65-F5344CB8AC3E}">
        <p14:creationId xmlns:p14="http://schemas.microsoft.com/office/powerpoint/2010/main" val="375676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B2650-9A78-4A65-A8DC-352AA64F0135}"/>
              </a:ext>
            </a:extLst>
          </p:cNvPr>
          <p:cNvSpPr>
            <a:spLocks noGrp="1"/>
          </p:cNvSpPr>
          <p:nvPr>
            <p:ph type="title"/>
          </p:nvPr>
        </p:nvSpPr>
        <p:spPr/>
        <p:txBody>
          <a:bodyPr/>
          <a:lstStyle/>
          <a:p>
            <a:r>
              <a:rPr lang="en-US" altLang="zh-CN" dirty="0"/>
              <a:t>Extended application</a:t>
            </a:r>
            <a:endParaRPr lang="zh-CN" altLang="en-US" dirty="0"/>
          </a:p>
        </p:txBody>
      </p:sp>
      <p:sp>
        <p:nvSpPr>
          <p:cNvPr id="3" name="文本占位符 2">
            <a:extLst>
              <a:ext uri="{FF2B5EF4-FFF2-40B4-BE49-F238E27FC236}">
                <a16:creationId xmlns:a16="http://schemas.microsoft.com/office/drawing/2014/main" id="{81FE9EE4-43EF-4901-80A2-C4056C23F8C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571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12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422</TotalTime>
  <Words>1247</Words>
  <Application>Microsoft Office PowerPoint</Application>
  <PresentationFormat>宽屏</PresentationFormat>
  <Paragraphs>85</Paragraphs>
  <Slides>39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等线</vt:lpstr>
      <vt:lpstr>宋体</vt:lpstr>
      <vt:lpstr>Century Gothic</vt:lpstr>
      <vt:lpstr>Wingdings 2</vt:lpstr>
      <vt:lpstr>引用</vt:lpstr>
      <vt:lpstr>Rapid Miner</vt:lpstr>
      <vt:lpstr>Index</vt:lpstr>
      <vt:lpstr>Basic introduction</vt:lpstr>
      <vt:lpstr>Interface introduction</vt:lpstr>
      <vt:lpstr>PowerPoint 演示文稿</vt:lpstr>
      <vt:lpstr>Import Data </vt:lpstr>
      <vt:lpstr>PowerPoint 演示文稿</vt:lpstr>
      <vt:lpstr>Extended application</vt:lpstr>
      <vt:lpstr>PowerPoint 演示文稿</vt:lpstr>
      <vt:lpstr>PowerPoint 演示文稿</vt:lpstr>
      <vt:lpstr>data presentation</vt:lpstr>
      <vt:lpstr>PowerPoint 演示文稿</vt:lpstr>
      <vt:lpstr>Build simple models</vt:lpstr>
      <vt:lpstr>PowerPoint 演示文稿</vt:lpstr>
      <vt:lpstr>PowerPoint 演示文稿</vt:lpstr>
      <vt:lpstr>PowerPoint 演示文稿</vt:lpstr>
      <vt:lpstr>Partition data set</vt:lpstr>
      <vt:lpstr>PowerPoint 演示文稿</vt:lpstr>
      <vt:lpstr>PowerPoint 演示文稿</vt:lpstr>
      <vt:lpstr>PowerPoint 演示文稿</vt:lpstr>
      <vt:lpstr>PowerPoint 演示文稿</vt:lpstr>
      <vt:lpstr>Cross Validation</vt:lpstr>
      <vt:lpstr>PowerPoint 演示文稿</vt:lpstr>
      <vt:lpstr>PowerPoint 演示文稿</vt:lpstr>
      <vt:lpstr>PowerPoint 演示文稿</vt:lpstr>
      <vt:lpstr>Titanic Example from kaggle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Miner</dc:title>
  <dc:creator>tyrant heart</dc:creator>
  <cp:lastModifiedBy>tyrant heart</cp:lastModifiedBy>
  <cp:revision>22</cp:revision>
  <dcterms:created xsi:type="dcterms:W3CDTF">2019-10-31T01:11:55Z</dcterms:created>
  <dcterms:modified xsi:type="dcterms:W3CDTF">2019-11-10T10:01:39Z</dcterms:modified>
</cp:coreProperties>
</file>