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3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0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5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481A-E781-8C45-B651-4FE6CE1BB3E7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3DAB-F26F-4144-BBB1-203E3267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7667" y="123323"/>
            <a:ext cx="2409625" cy="798069"/>
            <a:chOff x="316715" y="594847"/>
            <a:chExt cx="2920758" cy="9673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59" r="19452" b="66116"/>
            <a:stretch/>
          </p:blipFill>
          <p:spPr>
            <a:xfrm>
              <a:off x="490886" y="594847"/>
              <a:ext cx="2746587" cy="9673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6715" y="893859"/>
              <a:ext cx="993279" cy="3889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85" i="1" dirty="0">
                  <a:latin typeface="Book Antiqua" charset="0"/>
                  <a:ea typeface="Book Antiqua" charset="0"/>
                  <a:cs typeface="Book Antiqua" charset="0"/>
                </a:rPr>
                <a:t>Entropy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1"/>
          <a:stretch/>
        </p:blipFill>
        <p:spPr>
          <a:xfrm>
            <a:off x="189906" y="1017929"/>
            <a:ext cx="1637569" cy="540877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22" name="TextBox 21"/>
          <p:cNvSpPr txBox="1"/>
          <p:nvPr/>
        </p:nvSpPr>
        <p:spPr>
          <a:xfrm>
            <a:off x="94977" y="1655787"/>
            <a:ext cx="2568851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dirty="0"/>
              <a:t>Where </a:t>
            </a:r>
            <a:r>
              <a:rPr lang="en-US" sz="1155" i="1" dirty="0">
                <a:latin typeface="Bookman Old Style" charset="0"/>
                <a:ea typeface="Bookman Old Style" charset="0"/>
                <a:cs typeface="Bookman Old Style" charset="0"/>
              </a:rPr>
              <a:t>c</a:t>
            </a:r>
            <a:r>
              <a:rPr lang="en-US" sz="1155" dirty="0"/>
              <a:t> is the number of classes;</a:t>
            </a:r>
          </a:p>
          <a:p>
            <a:r>
              <a:rPr lang="en-US" sz="1155" i="1" dirty="0">
                <a:latin typeface="Bookman Old Style" charset="0"/>
                <a:ea typeface="Bookman Old Style" charset="0"/>
                <a:cs typeface="Bookman Old Style" charset="0"/>
              </a:rPr>
              <a:t>p</a:t>
            </a:r>
            <a:r>
              <a:rPr lang="en-US" sz="1155" i="1" baseline="-25000" dirty="0">
                <a:latin typeface="Bookman Old Style" charset="0"/>
                <a:ea typeface="Bookman Old Style" charset="0"/>
                <a:cs typeface="Bookman Old Style" charset="0"/>
              </a:rPr>
              <a:t>i</a:t>
            </a:r>
            <a:r>
              <a:rPr lang="en-US" sz="1155" dirty="0"/>
              <a:t> is the fraction of records belonging </a:t>
            </a:r>
          </a:p>
          <a:p>
            <a:r>
              <a:rPr lang="en-US" sz="1155" dirty="0"/>
              <a:t>to class </a:t>
            </a:r>
            <a:r>
              <a:rPr lang="en-US" sz="1155" i="1" dirty="0" err="1">
                <a:latin typeface="Bookman Old Style" charset="0"/>
                <a:ea typeface="Bookman Old Style" charset="0"/>
                <a:cs typeface="Bookman Old Style" charset="0"/>
              </a:rPr>
              <a:t>i</a:t>
            </a:r>
            <a:r>
              <a:rPr lang="en-US" sz="1155" dirty="0">
                <a:ea typeface="Bookman Old Style" charset="0"/>
                <a:cs typeface="Bookman Old Style" charset="0"/>
              </a:rPr>
              <a:t>;</a:t>
            </a:r>
          </a:p>
          <a:p>
            <a:r>
              <a:rPr lang="en-US" sz="1155" dirty="0"/>
              <a:t>and 0 log2 0 = 0 in entropy calculations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7515DD-73B4-3540-8231-EDCA0C403A48}"/>
              </a:ext>
            </a:extLst>
          </p:cNvPr>
          <p:cNvGrpSpPr/>
          <p:nvPr/>
        </p:nvGrpSpPr>
        <p:grpSpPr>
          <a:xfrm>
            <a:off x="216536" y="5438866"/>
            <a:ext cx="3920052" cy="1310907"/>
            <a:chOff x="6969716" y="301587"/>
            <a:chExt cx="4751578" cy="1588978"/>
          </a:xfrm>
        </p:grpSpPr>
        <p:pic>
          <p:nvPicPr>
            <p:cNvPr id="34" name="Picture 5" descr="Image result for chi squared equation"/>
            <p:cNvPicPr>
              <a:picLocks noChangeAspect="1"/>
            </p:cNvPicPr>
            <p:nvPr/>
          </p:nvPicPr>
          <p:blipFill rotWithShape="1">
            <a:blip r:embed="rId4"/>
            <a:srcRect l="33608"/>
            <a:stretch/>
          </p:blipFill>
          <p:spPr>
            <a:xfrm>
              <a:off x="7734824" y="301587"/>
              <a:ext cx="2077844" cy="779900"/>
            </a:xfrm>
            <a:prstGeom prst="rect">
              <a:avLst/>
            </a:prstGeom>
          </p:spPr>
        </p:pic>
        <p:pic>
          <p:nvPicPr>
            <p:cNvPr id="35" name="Picture 8" descr="Image result for chi squared equation"/>
            <p:cNvPicPr>
              <a:picLocks noChangeAspect="1"/>
            </p:cNvPicPr>
            <p:nvPr/>
          </p:nvPicPr>
          <p:blipFill rotWithShape="1">
            <a:blip r:embed="rId4"/>
            <a:srcRect r="80142"/>
            <a:stretch/>
          </p:blipFill>
          <p:spPr>
            <a:xfrm>
              <a:off x="7147290" y="349266"/>
              <a:ext cx="596364" cy="74821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354058" y="1074467"/>
              <a:ext cx="1371167" cy="46166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5438" tIns="37719" rIns="75438" bIns="37719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90" dirty="0"/>
                <a:t>all classes </a:t>
              </a:r>
              <a:r>
                <a:rPr lang="en-US" sz="990" b="1" i="1" dirty="0" err="1">
                  <a:latin typeface="Bookman Old Style"/>
                </a:rPr>
                <a:t>i</a:t>
              </a:r>
              <a:r>
                <a:rPr lang="en-US" sz="990" dirty="0">
                  <a:latin typeface="Bookman Old Style"/>
                </a:rPr>
                <a:t>,</a:t>
              </a:r>
              <a:endParaRPr lang="en-US" sz="990" dirty="0">
                <a:latin typeface="Calibri"/>
              </a:endParaRPr>
            </a:p>
            <a:p>
              <a:pPr algn="ctr"/>
              <a:r>
                <a:rPr lang="en-US" sz="990" dirty="0"/>
                <a:t>children </a:t>
              </a:r>
              <a:r>
                <a:rPr lang="en-US" sz="990" b="1" i="1" dirty="0">
                  <a:latin typeface="Bookman Old Style"/>
                </a:rPr>
                <a:t>j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69716" y="1582788"/>
              <a:ext cx="4751578" cy="30777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75438" tIns="37719" rIns="75438" bIns="37719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55" dirty="0"/>
                <a:t>Where O is observed count, and E is expected count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FC3D19-5284-9A49-AFA3-EF3BB0627CD8}"/>
              </a:ext>
            </a:extLst>
          </p:cNvPr>
          <p:cNvGrpSpPr/>
          <p:nvPr/>
        </p:nvGrpSpPr>
        <p:grpSpPr>
          <a:xfrm>
            <a:off x="5401014" y="5226456"/>
            <a:ext cx="2609137" cy="814099"/>
            <a:chOff x="-280244" y="2405116"/>
            <a:chExt cx="3162590" cy="9867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-241854" y="2584700"/>
                  <a:ext cx="3124200" cy="6898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980" i="1" dirty="0">
                      <a:latin typeface="Book Antiqua" charset="0"/>
                      <a:ea typeface="Book Antiqua" charset="0"/>
                      <a:cs typeface="Book Antiqua" charset="0"/>
                    </a:rPr>
                    <a:t>F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19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0" i="1">
                              <a:latin typeface="Cambria Math" charset="0"/>
                            </a:rPr>
                            <m:t>2 </m:t>
                          </m:r>
                          <m:r>
                            <a:rPr lang="en-US" sz="198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 </m:t>
                          </m:r>
                          <m:r>
                            <a:rPr lang="en-US" sz="198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𝑝𝑟𝑒𝑐𝑖𝑠𝑖𝑜𝑛</m:t>
                          </m:r>
                          <m:r>
                            <a:rPr lang="en-US" sz="198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× </m:t>
                          </m:r>
                          <m:r>
                            <a:rPr lang="en-US" sz="198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sz="1980" i="1">
                              <a:latin typeface="Cambria Math" charset="0"/>
                            </a:rPr>
                            <m:t>𝑝𝑟𝑒𝑐𝑖𝑠𝑖𝑜𝑛</m:t>
                          </m:r>
                          <m:r>
                            <a:rPr lang="en-US" sz="1980" i="1">
                              <a:latin typeface="Cambria Math" charset="0"/>
                            </a:rPr>
                            <m:t> + </m:t>
                          </m:r>
                          <m:r>
                            <a:rPr lang="en-US" sz="1980" i="1">
                              <a:latin typeface="Cambria Math" charset="0"/>
                            </a:rPr>
                            <m:t>𝑟𝑒𝑐𝑎𝑙𝑙</m:t>
                          </m:r>
                        </m:den>
                      </m:f>
                    </m:oMath>
                  </a14:m>
                  <a:endParaRPr lang="en-US" sz="1980" dirty="0"/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1854" y="2584700"/>
                  <a:ext cx="3124200" cy="689855"/>
                </a:xfrm>
                <a:prstGeom prst="rect">
                  <a:avLst/>
                </a:prstGeom>
                <a:blipFill>
                  <a:blip r:embed="rId5"/>
                  <a:stretch>
                    <a:fillRect l="-245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-280244" y="2405116"/>
              <a:ext cx="3056536" cy="9867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</p:grpSp>
      <p:pic>
        <p:nvPicPr>
          <p:cNvPr id="40" name="Picture 2" descr="Image result for chi squared table"/>
          <p:cNvPicPr>
            <a:picLocks noChangeAspect="1"/>
          </p:cNvPicPr>
          <p:nvPr/>
        </p:nvPicPr>
        <p:blipFill rotWithShape="1">
          <a:blip r:embed="rId6"/>
          <a:srcRect l="2856" t="5197" b="83358"/>
          <a:stretch/>
        </p:blipFill>
        <p:spPr>
          <a:xfrm>
            <a:off x="167666" y="6870937"/>
            <a:ext cx="4902835" cy="51926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4977" y="123323"/>
            <a:ext cx="2609137" cy="2267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9" name="TextBox 18"/>
          <p:cNvSpPr txBox="1"/>
          <p:nvPr/>
        </p:nvSpPr>
        <p:spPr>
          <a:xfrm>
            <a:off x="2937261" y="3695839"/>
            <a:ext cx="2099503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dirty="0"/>
              <a:t>Where</a:t>
            </a:r>
            <a:r>
              <a:rPr lang="en-US" sz="1155" i="1" dirty="0">
                <a:latin typeface="Bookman Old Style" charset="0"/>
                <a:ea typeface="Bookman Old Style" charset="0"/>
                <a:cs typeface="Bookman Old Style" charset="0"/>
              </a:rPr>
              <a:t> k </a:t>
            </a:r>
            <a:r>
              <a:rPr lang="en-US" sz="1155" dirty="0"/>
              <a:t>is the number of splits </a:t>
            </a:r>
          </a:p>
          <a:p>
            <a:r>
              <a:rPr lang="en-US" sz="1155" dirty="0"/>
              <a:t>and </a:t>
            </a:r>
            <a:r>
              <a:rPr lang="en-US" sz="1155" i="1" dirty="0" err="1">
                <a:latin typeface="Bookman Old Style" charset="0"/>
                <a:ea typeface="Bookman Old Style" charset="0"/>
                <a:cs typeface="Bookman Old Style" charset="0"/>
              </a:rPr>
              <a:t>n</a:t>
            </a:r>
            <a:r>
              <a:rPr lang="en-US" sz="1155" i="1" baseline="-25000" dirty="0" err="1">
                <a:latin typeface="Bookman Old Style" charset="0"/>
                <a:ea typeface="Bookman Old Style" charset="0"/>
                <a:cs typeface="Bookman Old Style" charset="0"/>
              </a:rPr>
              <a:t>i</a:t>
            </a:r>
            <a:r>
              <a:rPr lang="en-US" sz="1155" dirty="0"/>
              <a:t>  is the number of records in partition </a:t>
            </a:r>
            <a:r>
              <a:rPr lang="en-US" sz="1155" i="1" dirty="0" err="1">
                <a:latin typeface="Bookman Old Style" charset="0"/>
                <a:ea typeface="Bookman Old Style" charset="0"/>
                <a:cs typeface="Bookman Old Style" charset="0"/>
              </a:rPr>
              <a:t>i</a:t>
            </a:r>
            <a:endParaRPr lang="en-US" sz="1155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-18335" y="2457469"/>
                <a:ext cx="4897431" cy="811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𝐺𝑎𝑖𝑛</m:t>
                      </m:r>
                      <m:r>
                        <a:rPr lang="en-US" sz="1650" i="1" baseline="-25000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𝑠𝑝𝑙𝑖𝑡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= 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𝐼𝑚𝑝𝑢𝑟𝑖𝑡𝑦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𝑝𝑎𝑟𝑒𝑛𝑡</m:t>
                          </m:r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s-I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𝑖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=1</m:t>
                          </m:r>
                        </m:sub>
                        <m:sup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mr-IN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𝑛</m:t>
                              </m:r>
                              <m:r>
                                <a:rPr lang="en-US" sz="1650" i="1" baseline="-25000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𝐼𝑚𝑝𝑢𝑟𝑖𝑡𝑦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(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𝑖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50" i="1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35" y="2457469"/>
                <a:ext cx="4897431" cy="811441"/>
              </a:xfrm>
              <a:prstGeom prst="rect">
                <a:avLst/>
              </a:prstGeom>
              <a:blipFill>
                <a:blip r:embed="rId7"/>
                <a:stretch>
                  <a:fillRect t="-96875" b="-1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-109945" y="3155508"/>
                <a:ext cx="282693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𝐺𝑎𝑖𝑛𝑅𝑎𝑡𝑖𝑜</m:t>
                      </m:r>
                      <m:r>
                        <a:rPr lang="en-US" sz="1650" i="1" baseline="-25000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𝑠𝑝𝑙𝑖𝑡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=</m:t>
                      </m:r>
                      <m:f>
                        <m:fPr>
                          <m:ctrlPr>
                            <a:rPr lang="mr-IN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</m:ctrlPr>
                        </m:fPr>
                        <m:num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𝐺𝑎𝑖𝑛</m:t>
                          </m:r>
                          <m:r>
                            <a:rPr lang="en-US" sz="1650" i="1" baseline="-25000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𝑠𝑝𝑙𝑖𝑡</m:t>
                          </m:r>
                        </m:num>
                        <m:den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𝑆𝑝𝑙𝑖𝑡𝐼𝑛𝑓𝑜</m:t>
                          </m:r>
                        </m:den>
                      </m:f>
                    </m:oMath>
                  </m:oMathPara>
                </a14:m>
                <a:endParaRPr lang="en-US" sz="1650" i="1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945" y="3155508"/>
                <a:ext cx="2826939" cy="613886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-10106" y="3846645"/>
                <a:ext cx="2734408" cy="811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𝑆𝑝𝑙𝑖𝑡𝐼𝑛𝑓𝑜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Book Antiqua" charset="0"/>
                          <a:cs typeface="Book Antiqua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s-I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𝑖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=1</m:t>
                          </m:r>
                        </m:sub>
                        <m:sup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mr-IN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𝑛</m:t>
                              </m:r>
                              <m:r>
                                <a:rPr lang="en-US" sz="1650" i="1" baseline="-25000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𝑙𝑜𝑔</m:t>
                          </m:r>
                          <m:r>
                            <a:rPr lang="en-US" sz="1650" i="1" baseline="-25000">
                              <a:latin typeface="Cambria Math" panose="02040503050406030204" pitchFamily="18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mr-IN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𝑛</m:t>
                              </m:r>
                              <m:r>
                                <a:rPr lang="en-US" sz="1650" i="1" baseline="-25000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Book Antiqua" charset="0"/>
                                  <a:cs typeface="Book Antiqua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50" i="1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06" y="3846645"/>
                <a:ext cx="2734408" cy="811441"/>
              </a:xfrm>
              <a:prstGeom prst="rect">
                <a:avLst/>
              </a:prstGeom>
              <a:blipFill>
                <a:blip r:embed="rId9"/>
                <a:stretch>
                  <a:fillRect t="-95385" b="-14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3398" y="2456105"/>
            <a:ext cx="5013484" cy="2267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776804" y="123323"/>
                <a:ext cx="1723653" cy="56598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980" i="1" dirty="0">
                    <a:latin typeface="Book Antiqua" charset="0"/>
                    <a:ea typeface="Book Antiqua" charset="0"/>
                    <a:cs typeface="Book Antiqua" charset="0"/>
                  </a:rPr>
                  <a:t>log</a:t>
                </a:r>
                <a:r>
                  <a:rPr lang="en-US" sz="1980" i="1" baseline="-25000" dirty="0">
                    <a:latin typeface="Book Antiqua" charset="0"/>
                    <a:ea typeface="Book Antiqua" charset="0"/>
                    <a:cs typeface="Book Antiqua" charset="0"/>
                  </a:rPr>
                  <a:t>2</a:t>
                </a:r>
                <a:r>
                  <a:rPr lang="en-US" sz="1980" i="1" dirty="0">
                    <a:latin typeface="Book Antiqua" charset="0"/>
                    <a:ea typeface="Book Antiqua" charset="0"/>
                    <a:cs typeface="Book Antiqua" charset="0"/>
                  </a:rPr>
                  <a:t>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980" i="1">
                            <a:latin typeface="Cambria Math" panose="02040503050406030204" pitchFamily="18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sz="1980" i="1">
                            <a:latin typeface="Cambria Math" panose="02040503050406030204" pitchFamily="18" charset="0"/>
                            <a:ea typeface="Book Antiqua" charset="0"/>
                            <a:cs typeface="Book Antiqua" charset="0"/>
                          </a:rPr>
                          <m:t>𝑙𝑜𝑔</m:t>
                        </m:r>
                        <m:r>
                          <a:rPr lang="en-US" sz="1980" i="1" baseline="-25000">
                            <a:latin typeface="Cambria Math" panose="02040503050406030204" pitchFamily="18" charset="0"/>
                            <a:ea typeface="Book Antiqua" charset="0"/>
                            <a:cs typeface="Book Antiqua" charset="0"/>
                          </a:rPr>
                          <m:t>10</m:t>
                        </m:r>
                        <m:r>
                          <a:rPr lang="en-US" sz="1980" i="1">
                            <a:latin typeface="Cambria Math" panose="02040503050406030204" pitchFamily="18" charset="0"/>
                            <a:ea typeface="Book Antiqua" charset="0"/>
                            <a:cs typeface="Book Antiqua" charset="0"/>
                          </a:rPr>
                          <m:t>𝑋</m:t>
                        </m:r>
                      </m:num>
                      <m:den>
                        <m:r>
                          <a:rPr lang="en-US" sz="1980" i="1">
                            <a:latin typeface="Cambria Math" panose="02040503050406030204" pitchFamily="18" charset="0"/>
                            <a:ea typeface="Book Antiqua" charset="0"/>
                            <a:cs typeface="Book Antiqua" charset="0"/>
                          </a:rPr>
                          <m:t>𝑙𝑜𝑔</m:t>
                        </m:r>
                        <m:r>
                          <a:rPr lang="en-US" sz="1980" i="1" baseline="-25000">
                            <a:latin typeface="Cambria Math" panose="02040503050406030204" pitchFamily="18" charset="0"/>
                            <a:ea typeface="Book Antiqua" charset="0"/>
                            <a:cs typeface="Book Antiqua" charset="0"/>
                          </a:rPr>
                          <m:t>10</m:t>
                        </m:r>
                        <m:r>
                          <a:rPr lang="en-US" sz="1980" i="1">
                            <a:latin typeface="Cambria Math" panose="02040503050406030204" pitchFamily="18" charset="0"/>
                            <a:ea typeface="Book Antiqua" charset="0"/>
                            <a:cs typeface="Book Antiqua" charset="0"/>
                          </a:rPr>
                          <m:t> 2</m:t>
                        </m:r>
                      </m:den>
                    </m:f>
                  </m:oMath>
                </a14:m>
                <a:endParaRPr lang="en-US" sz="1980" i="1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04" y="123323"/>
                <a:ext cx="1723653" cy="565989"/>
              </a:xfrm>
              <a:prstGeom prst="rect">
                <a:avLst/>
              </a:prstGeom>
              <a:blipFill>
                <a:blip r:embed="rId10"/>
                <a:stretch>
                  <a:fillRect l="-3650" b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ED37565-A557-B34B-9E9F-448C04BF6D34}"/>
                  </a:ext>
                </a:extLst>
              </p:cNvPr>
              <p:cNvSpPr/>
              <p:nvPr/>
            </p:nvSpPr>
            <p:spPr>
              <a:xfrm>
                <a:off x="5401014" y="6325842"/>
                <a:ext cx="3496128" cy="8478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146685"/>
                <a:r>
                  <a:rPr lang="en-US" sz="1980" dirty="0"/>
                  <a:t>min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80" i="1">
                            <a:latin typeface="Cambria Math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98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8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980" i="1">
                            <a:latin typeface="Cambria Math" charset="0"/>
                          </a:rPr>
                          <m:t>|</m:t>
                        </m:r>
                        <m:r>
                          <a:rPr lang="en-US" sz="1980" i="1" baseline="3000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1980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980" dirty="0"/>
                  <a:t> +</a:t>
                </a:r>
                <a:r>
                  <a:rPr lang="en-US" sz="1980" i="1" dirty="0">
                    <a:latin typeface="Book Antiqua" charset="0"/>
                    <a:ea typeface="Book Antiqua" charset="0"/>
                    <a:cs typeface="Book Antiqua" charset="0"/>
                  </a:rPr>
                  <a:t>C(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198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80" i="1">
                            <a:latin typeface="Cambria Math" charset="0"/>
                          </a:rPr>
                          <m:t>𝑖</m:t>
                        </m:r>
                        <m:r>
                          <a:rPr lang="en-US" sz="198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980" i="1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is-IS" sz="198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  <m:r>
                          <a:rPr lang="en-US" sz="1980" i="1" baseline="-250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198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80" dirty="0"/>
                  <a:t> </a:t>
                </a:r>
              </a:p>
              <a:p>
                <a:pPr marL="146685"/>
                <a:r>
                  <a:rPr lang="en-US" sz="1980" dirty="0">
                    <a:latin typeface="Book Antiqua" charset="0"/>
                    <a:ea typeface="Book Antiqua" charset="0"/>
                    <a:cs typeface="Book Antiqua" charset="0"/>
                  </a:rPr>
                  <a:t>Subject to  </a:t>
                </a:r>
                <a:r>
                  <a:rPr lang="en-US" sz="1980" i="1" dirty="0" err="1">
                    <a:latin typeface="Book Antiqua" charset="0"/>
                    <a:ea typeface="Book Antiqua" charset="0"/>
                    <a:cs typeface="Book Antiqua" charset="0"/>
                  </a:rPr>
                  <a:t>y</a:t>
                </a:r>
                <a:r>
                  <a:rPr lang="en-US" sz="1980" i="1" baseline="-25000" dirty="0" err="1">
                    <a:latin typeface="Book Antiqua" charset="0"/>
                    <a:ea typeface="Book Antiqua" charset="0"/>
                    <a:cs typeface="Book Antiqua" charset="0"/>
                  </a:rPr>
                  <a:t>i</a:t>
                </a:r>
                <a:r>
                  <a:rPr lang="en-US" sz="1980" dirty="0"/>
                  <a:t>(</a:t>
                </a:r>
                <a:r>
                  <a:rPr lang="en-US" sz="1980" b="1" dirty="0" err="1"/>
                  <a:t>w∙x</a:t>
                </a:r>
                <a:r>
                  <a:rPr lang="en-US" sz="1980" b="1" baseline="-25000" dirty="0" err="1"/>
                  <a:t>i</a:t>
                </a:r>
                <a:r>
                  <a:rPr lang="en-US" sz="1980" b="1" dirty="0"/>
                  <a:t> </a:t>
                </a:r>
                <a:r>
                  <a:rPr lang="en-US" sz="1980" dirty="0"/>
                  <a:t>+ </a:t>
                </a:r>
                <a:r>
                  <a:rPr lang="en-US" sz="1980" i="1" dirty="0">
                    <a:latin typeface="Book Antiqua" charset="0"/>
                    <a:ea typeface="Book Antiqua" charset="0"/>
                    <a:cs typeface="Book Antiqua" charset="0"/>
                  </a:rPr>
                  <a:t>b</a:t>
                </a:r>
                <a:r>
                  <a:rPr lang="en-US" sz="1980" dirty="0"/>
                  <a:t>) &gt;= 1-</a:t>
                </a:r>
                <a:r>
                  <a:rPr lang="is-IS" sz="198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sz="1980" i="1">
                        <a:latin typeface="Cambria Math" charset="0"/>
                        <a:ea typeface="Cambria Math" charset="0"/>
                        <a:cs typeface="Cambria Math" charset="0"/>
                      </a:rPr>
                      <m:t>𝜉</m:t>
                    </m:r>
                    <m:r>
                      <a:rPr lang="en-US" sz="1980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</m:oMath>
                </a14:m>
                <a:endParaRPr lang="en-US" sz="198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ED37565-A557-B34B-9E9F-448C04BF6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014" y="6325842"/>
                <a:ext cx="3496128" cy="847861"/>
              </a:xfrm>
              <a:prstGeom prst="rect">
                <a:avLst/>
              </a:prstGeom>
              <a:blipFill>
                <a:blip r:embed="rId11"/>
                <a:stretch>
                  <a:fillRect t="-44928" b="-391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0681F-EFCF-CE49-8291-8181D97411D5}"/>
                  </a:ext>
                </a:extLst>
              </p:cNvPr>
              <p:cNvSpPr/>
              <p:nvPr/>
            </p:nvSpPr>
            <p:spPr>
              <a:xfrm>
                <a:off x="5571442" y="140984"/>
                <a:ext cx="2520998" cy="67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8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980" i="1" baseline="-2500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sz="198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8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980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9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9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98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0681F-EFCF-CE49-8291-8181D9741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2" y="140984"/>
                <a:ext cx="2520998" cy="671722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843B25F-0091-6343-BDAB-277756BC8225}"/>
              </a:ext>
            </a:extLst>
          </p:cNvPr>
          <p:cNvSpPr/>
          <p:nvPr/>
        </p:nvSpPr>
        <p:spPr>
          <a:xfrm>
            <a:off x="5401014" y="123323"/>
            <a:ext cx="3068616" cy="460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38" name="Rectangle 37"/>
          <p:cNvSpPr/>
          <p:nvPr/>
        </p:nvSpPr>
        <p:spPr>
          <a:xfrm>
            <a:off x="122353" y="5219132"/>
            <a:ext cx="4964529" cy="2229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FD6919B-DA03-7D47-BBDD-E69B0796B3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8708" y="1440180"/>
            <a:ext cx="2629852" cy="725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1C234-7815-C041-98EC-64CD6A0CCE51}"/>
              </a:ext>
            </a:extLst>
          </p:cNvPr>
          <p:cNvSpPr txBox="1"/>
          <p:nvPr/>
        </p:nvSpPr>
        <p:spPr>
          <a:xfrm>
            <a:off x="5431359" y="1564737"/>
            <a:ext cx="62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C085CD-37B5-EB40-8715-3F28AB2FA5BB}"/>
                  </a:ext>
                </a:extLst>
              </p:cNvPr>
              <p:cNvSpPr txBox="1"/>
              <p:nvPr/>
            </p:nvSpPr>
            <p:spPr>
              <a:xfrm>
                <a:off x="5544895" y="2134329"/>
                <a:ext cx="2118789" cy="69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C085CD-37B5-EB40-8715-3F28AB2FA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95" y="2134329"/>
                <a:ext cx="2118789" cy="695127"/>
              </a:xfrm>
              <a:prstGeom prst="rect">
                <a:avLst/>
              </a:prstGeom>
              <a:blipFill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38627A-2310-5245-A336-2CCFAE5593B9}"/>
                  </a:ext>
                </a:extLst>
              </p:cNvPr>
              <p:cNvSpPr txBox="1"/>
              <p:nvPr/>
            </p:nvSpPr>
            <p:spPr>
              <a:xfrm>
                <a:off x="5454180" y="3332919"/>
                <a:ext cx="2603931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38627A-2310-5245-A336-2CCFAE559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80" y="3332919"/>
                <a:ext cx="2603931" cy="675698"/>
              </a:xfrm>
              <a:prstGeom prst="rect">
                <a:avLst/>
              </a:prstGeom>
              <a:blipFill>
                <a:blip r:embed="rId1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352D51-D7DF-2244-88F3-68C8A7DC65EA}"/>
                  </a:ext>
                </a:extLst>
              </p:cNvPr>
              <p:cNvSpPr txBox="1"/>
              <p:nvPr/>
            </p:nvSpPr>
            <p:spPr>
              <a:xfrm>
                <a:off x="5544895" y="4008617"/>
                <a:ext cx="2298890" cy="67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352D51-D7DF-2244-88F3-68C8A7DC6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95" y="4008617"/>
                <a:ext cx="2298890" cy="677621"/>
              </a:xfrm>
              <a:prstGeom prst="rect">
                <a:avLst/>
              </a:prstGeom>
              <a:blipFill>
                <a:blip r:embed="rId1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30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4801</TotalTime>
  <Words>125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Calibri Light</vt:lpstr>
      <vt:lpstr>Cambria Math</vt:lpstr>
      <vt:lpstr>Mangal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Beasley, Angela C</dc:creator>
  <cp:lastModifiedBy>Microsoft Office User</cp:lastModifiedBy>
  <cp:revision>24</cp:revision>
  <dcterms:created xsi:type="dcterms:W3CDTF">2017-09-26T01:08:44Z</dcterms:created>
  <dcterms:modified xsi:type="dcterms:W3CDTF">2018-10-14T22:03:51Z</dcterms:modified>
</cp:coreProperties>
</file>