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4" r:id="rId1"/>
  </p:sldMasterIdLst>
  <p:notesMasterIdLst>
    <p:notesMasterId r:id="rId44"/>
  </p:notesMasterIdLst>
  <p:handoutMasterIdLst>
    <p:handoutMasterId r:id="rId45"/>
  </p:handoutMasterIdLst>
  <p:sldIdLst>
    <p:sldId id="259" r:id="rId2"/>
    <p:sldId id="365" r:id="rId3"/>
    <p:sldId id="260" r:id="rId4"/>
    <p:sldId id="336" r:id="rId5"/>
    <p:sldId id="337" r:id="rId6"/>
    <p:sldId id="339" r:id="rId7"/>
    <p:sldId id="340" r:id="rId8"/>
    <p:sldId id="338" r:id="rId9"/>
    <p:sldId id="341" r:id="rId10"/>
    <p:sldId id="342" r:id="rId11"/>
    <p:sldId id="343" r:id="rId12"/>
    <p:sldId id="266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0" r:id="rId21"/>
    <p:sldId id="353" r:id="rId22"/>
    <p:sldId id="352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</p:sldIdLst>
  <p:sldSz cx="9144000" cy="6858000" type="screen4x3"/>
  <p:notesSz cx="7038975" cy="9185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8A0E5E"/>
    <a:srgbClr val="CCCC00"/>
    <a:srgbClr val="0033CC"/>
    <a:srgbClr val="00008E"/>
    <a:srgbClr val="00004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0847" autoAdjust="0"/>
  </p:normalViewPr>
  <p:slideViewPr>
    <p:cSldViewPr>
      <p:cViewPr varScale="1">
        <p:scale>
          <a:sx n="85" d="100"/>
          <a:sy n="85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notesViewPr>
    <p:cSldViewPr>
      <p:cViewPr>
        <p:scale>
          <a:sx n="66" d="100"/>
          <a:sy n="66" d="100"/>
        </p:scale>
        <p:origin x="-1566" y="-72"/>
      </p:cViewPr>
      <p:guideLst>
        <p:guide orient="horz" pos="2893"/>
        <p:guide pos="2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'XYZ' Instructor Notes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49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4900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Module 'X' - &lt;name of module&gt;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8724900"/>
            <a:ext cx="3049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9DAB583B-1BA4-44CC-A9CF-EB972A00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127375" y="8750300"/>
            <a:ext cx="781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482" tIns="45046" rIns="88482" bIns="45046">
            <a:spAutoFit/>
          </a:bodyPr>
          <a:lstStyle/>
          <a:p>
            <a:pPr algn="ctr" defTabSz="879475" eaLnBrk="0" hangingPunct="0">
              <a:lnSpc>
                <a:spcPct val="90000"/>
              </a:lnSpc>
              <a:defRPr/>
            </a:pPr>
            <a:r>
              <a:rPr lang="en-US" sz="1200">
                <a:latin typeface="Arial" pitchFamily="34" charset="0"/>
              </a:rPr>
              <a:t>Page </a:t>
            </a:r>
            <a:fld id="{DA42DFAC-4F81-4B66-A63F-FE88154EE8E3}" type="slidenum">
              <a:rPr lang="en-US" sz="1200">
                <a:latin typeface="Arial" pitchFamily="34" charset="0"/>
              </a:rPr>
              <a:pPr algn="ctr" defTabSz="879475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38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t" anchorCtr="0" compatLnSpc="1">
            <a:prstTxWarp prst="textNoShape">
              <a:avLst/>
            </a:prstTxWarp>
          </a:bodyPr>
          <a:lstStyle>
            <a:lvl1pPr algn="ctr" defTabSz="927100" eaLnBrk="0" hangingPunct="0">
              <a:defRPr sz="28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OOADv4.2 Instructor Notes</a:t>
            </a:r>
            <a:endParaRPr lang="en-US" sz="1000" i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7163" y="8561388"/>
            <a:ext cx="3049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05" tIns="0" rIns="1930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Module 5 - Analysis and Design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34100" y="8828088"/>
            <a:ext cx="661988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482" tIns="45046" rIns="88482" bIns="45046">
            <a:spAutoFit/>
          </a:bodyPr>
          <a:lstStyle/>
          <a:p>
            <a:pPr algn="ctr" defTabSz="879475" eaLnBrk="0" hangingPunct="0">
              <a:lnSpc>
                <a:spcPct val="90000"/>
              </a:lnSpc>
              <a:defRPr/>
            </a:pPr>
            <a:r>
              <a:rPr lang="en-US" sz="1000">
                <a:latin typeface="Arial" pitchFamily="34" charset="0"/>
              </a:rPr>
              <a:t>Page </a:t>
            </a:r>
            <a:fld id="{2570653B-CE8D-423F-9E00-CC6509BA2C21}" type="slidenum">
              <a:rPr lang="en-US" sz="1000">
                <a:latin typeface="Arial" pitchFamily="34" charset="0"/>
              </a:rPr>
              <a:pPr algn="ctr" defTabSz="879475" eaLnBrk="0" hangingPunct="0">
                <a:lnSpc>
                  <a:spcPct val="90000"/>
                </a:lnSpc>
                <a:defRPr/>
              </a:pPr>
              <a:t>‹#›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6861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63825" y="836613"/>
            <a:ext cx="4057650" cy="304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57163" y="457200"/>
            <a:ext cx="672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defRPr/>
            </a:pPr>
            <a:endParaRPr lang="nl-BE"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49538" y="4184650"/>
            <a:ext cx="407670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09" tIns="46655" rIns="93309" bIns="46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3975" y="836613"/>
            <a:ext cx="195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397" tIns="54698" rIns="109397" bIns="54698">
            <a:spAutoFit/>
          </a:bodyPr>
          <a:lstStyle/>
          <a:p>
            <a:pPr defTabSz="927100" eaLnBrk="0" hangingPunct="0">
              <a:spcBef>
                <a:spcPct val="50000"/>
              </a:spcBef>
              <a:defRPr/>
            </a:pPr>
            <a:r>
              <a:rPr lang="en-US" sz="1400">
                <a:latin typeface="Arial" pitchFamily="34" charset="0"/>
              </a:rPr>
              <a:t>Instructor Notes:</a:t>
            </a:r>
            <a:endParaRPr lang="en-US" sz="1000">
              <a:latin typeface="Arial" pitchFamily="34" charset="0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2581275" y="836613"/>
            <a:ext cx="0" cy="745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pPr>
              <a:defRPr/>
            </a:pPr>
            <a:endParaRPr lang="nl-BE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OOADv4.2 Instructor Notes</a:t>
            </a:r>
            <a:endParaRPr lang="en-US" sz="1000" i="1">
              <a:latin typeface="Arial" charset="0"/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Module 5 - Analysis and Design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OOADv4.2 Instructor Notes</a:t>
            </a:r>
            <a:endParaRPr lang="en-US" sz="1000" i="1">
              <a:latin typeface="Arial" charset="0"/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Module 5 - Analysis and Design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OOADv4.2 Instructor Notes</a:t>
            </a:r>
            <a:endParaRPr lang="en-US" sz="1000" i="1">
              <a:latin typeface="Arial" charset="0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Module 5 - Analysis and Design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4 variations:</a:t>
            </a:r>
          </a:p>
          <a:p>
            <a:r>
              <a:rPr lang="en-US" dirty="0"/>
              <a:t>Node</a:t>
            </a:r>
            <a:r>
              <a:rPr lang="en-US" baseline="0" dirty="0"/>
              <a:t> to be deleted (X) </a:t>
            </a:r>
          </a:p>
          <a:p>
            <a:r>
              <a:rPr lang="en-US" baseline="0" dirty="0"/>
              <a:t>	is </a:t>
            </a:r>
            <a:r>
              <a:rPr lang="en-US" baseline="0" dirty="0" err="1"/>
              <a:t>leftchild</a:t>
            </a:r>
            <a:r>
              <a:rPr lang="en-US" baseline="0" dirty="0"/>
              <a:t>/</a:t>
            </a:r>
            <a:r>
              <a:rPr lang="en-US" baseline="0" dirty="0" err="1"/>
              <a:t>rightchild</a:t>
            </a:r>
            <a:endParaRPr lang="en-US" baseline="0" dirty="0"/>
          </a:p>
          <a:p>
            <a:r>
              <a:rPr lang="en-US" baseline="0" dirty="0"/>
              <a:t>	has </a:t>
            </a:r>
            <a:r>
              <a:rPr lang="en-US" baseline="0" dirty="0" err="1"/>
              <a:t>leftchild</a:t>
            </a:r>
            <a:r>
              <a:rPr lang="en-US" baseline="0" dirty="0"/>
              <a:t>/</a:t>
            </a:r>
            <a:r>
              <a:rPr lang="en-US" baseline="0" dirty="0" err="1"/>
              <a:t>rightchild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OOADv4.2 Instructor Notes</a:t>
            </a:r>
            <a:endParaRPr lang="en-US" sz="10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5 - Analysis and Design Overview</a:t>
            </a:r>
            <a:endParaRPr lang="en-US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CFC4AEAB-DF44-4FCF-9AAB-249E856682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117264"/>
            <a:ext cx="5486400" cy="664536"/>
          </a:xfrm>
        </p:spPr>
        <p:txBody>
          <a:bodyPr anchor="t"/>
          <a:lstStyle>
            <a:lvl1pPr marL="0" algn="ct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5846136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5B50D-A07D-442F-B420-9EB9DC8060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64E30-9654-4CDB-8DD1-0346A819DF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A9005A7-5650-474B-98CB-1A7897BD03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34D2645C-C153-4E40-8931-B72912404C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E4EC96E4-BFC8-45C4-BCF4-7C9E9E26A5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FF158-2B8D-4B1A-ABA1-574E7FD11A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0244B-AE84-40DE-8B5D-5F75598651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C50C500-059A-4E39-8680-2BA36B3965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21507D6-FBF4-44A1-ACF6-985DF756E9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6" r:id="rId10"/>
    <p:sldLayoutId id="2147483784" r:id="rId11"/>
    <p:sldLayoutId id="2147483785" r:id="rId12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TRUONG THI NGOC PHUONG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91B7B262-1538-4491-B889-F8BAF56A39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tree and</a:t>
            </a:r>
          </a:p>
          <a:p>
            <a:r>
              <a:rPr lang="en-US" dirty="0"/>
              <a:t>every node have at most two children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Binary tree			Not a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3866322"/>
            <a:ext cx="4038600" cy="2458278"/>
            <a:chOff x="1828800" y="3200400"/>
            <a:chExt cx="5257800" cy="3200400"/>
          </a:xfrm>
        </p:grpSpPr>
        <p:sp>
          <p:nvSpPr>
            <p:cNvPr id="6" name="Oval 5"/>
            <p:cNvSpPr/>
            <p:nvPr/>
          </p:nvSpPr>
          <p:spPr>
            <a:xfrm>
              <a:off x="4191000" y="3200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4267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00800" y="5638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6" idx="3"/>
              <a:endCxn id="7" idx="7"/>
            </p:cNvCxnSpPr>
            <p:nvPr/>
          </p:nvCxnSpPr>
          <p:spPr>
            <a:xfrm flipH="1">
              <a:off x="3557167" y="3785767"/>
              <a:ext cx="734266" cy="65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9" idx="7"/>
            </p:cNvCxnSpPr>
            <p:nvPr/>
          </p:nvCxnSpPr>
          <p:spPr>
            <a:xfrm flipH="1">
              <a:off x="2414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11" idx="1"/>
            </p:cNvCxnSpPr>
            <p:nvPr/>
          </p:nvCxnSpPr>
          <p:spPr>
            <a:xfrm>
              <a:off x="3557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8" idx="1"/>
            </p:cNvCxnSpPr>
            <p:nvPr/>
          </p:nvCxnSpPr>
          <p:spPr>
            <a:xfrm>
              <a:off x="4776367" y="3785767"/>
              <a:ext cx="505666" cy="581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1"/>
            </p:cNvCxnSpPr>
            <p:nvPr/>
          </p:nvCxnSpPr>
          <p:spPr>
            <a:xfrm>
              <a:off x="5766967" y="4852567"/>
              <a:ext cx="7342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3866322"/>
            <a:ext cx="4038600" cy="2458278"/>
            <a:chOff x="1828800" y="3200400"/>
            <a:chExt cx="5257800" cy="3200400"/>
          </a:xfrm>
        </p:grpSpPr>
        <p:sp>
          <p:nvSpPr>
            <p:cNvPr id="23" name="Oval 22"/>
            <p:cNvSpPr/>
            <p:nvPr/>
          </p:nvSpPr>
          <p:spPr>
            <a:xfrm>
              <a:off x="4110487" y="3200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718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81600" y="4267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28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5638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110487" y="4291642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3" idx="3"/>
              <a:endCxn id="24" idx="7"/>
            </p:cNvCxnSpPr>
            <p:nvPr/>
          </p:nvCxnSpPr>
          <p:spPr>
            <a:xfrm flipH="1">
              <a:off x="3557168" y="3785767"/>
              <a:ext cx="653752" cy="6580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3"/>
              <a:endCxn id="26" idx="7"/>
            </p:cNvCxnSpPr>
            <p:nvPr/>
          </p:nvCxnSpPr>
          <p:spPr>
            <a:xfrm flipH="1">
              <a:off x="2414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4"/>
              <a:endCxn id="28" idx="0"/>
            </p:cNvCxnSpPr>
            <p:nvPr/>
          </p:nvCxnSpPr>
          <p:spPr>
            <a:xfrm>
              <a:off x="4453387" y="3886200"/>
              <a:ext cx="0" cy="4054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5"/>
              <a:endCxn id="25" idx="1"/>
            </p:cNvCxnSpPr>
            <p:nvPr/>
          </p:nvCxnSpPr>
          <p:spPr>
            <a:xfrm>
              <a:off x="4695854" y="3785767"/>
              <a:ext cx="586178" cy="5818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5"/>
              <a:endCxn id="27" idx="1"/>
            </p:cNvCxnSpPr>
            <p:nvPr/>
          </p:nvCxnSpPr>
          <p:spPr>
            <a:xfrm>
              <a:off x="5766967" y="4852567"/>
              <a:ext cx="7342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800600" y="3886200"/>
            <a:ext cx="4114800" cy="2362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572000" y="3962400"/>
            <a:ext cx="4114800" cy="2362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Properties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Node’s left child:</a:t>
            </a:r>
          </a:p>
          <a:p>
            <a:pPr lvl="1"/>
            <a:r>
              <a:rPr lang="en-US" dirty="0"/>
              <a:t>Key &lt; Key of Parent</a:t>
            </a:r>
          </a:p>
          <a:p>
            <a:endParaRPr lang="en-US" dirty="0"/>
          </a:p>
          <a:p>
            <a:r>
              <a:rPr lang="en-US" dirty="0"/>
              <a:t>Node’s right child: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dirty="0"/>
              <a:t>Key &gt;= Key of Parent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66" name="Content Placeholder 65"/>
          <p:cNvGrpSpPr>
            <a:grpSpLocks noGrp="1"/>
          </p:cNvGrpSpPr>
          <p:nvPr/>
        </p:nvGrpSpPr>
        <p:grpSpPr>
          <a:xfrm>
            <a:off x="304800" y="3124200"/>
            <a:ext cx="5562600" cy="3450609"/>
            <a:chOff x="1828800" y="3200400"/>
            <a:chExt cx="5257800" cy="3200400"/>
          </a:xfrm>
        </p:grpSpPr>
        <p:sp>
          <p:nvSpPr>
            <p:cNvPr id="67" name="Oval 66"/>
            <p:cNvSpPr/>
            <p:nvPr/>
          </p:nvSpPr>
          <p:spPr>
            <a:xfrm>
              <a:off x="4191000" y="3200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9718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4267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28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6400800" y="5638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114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3" name="Straight Connector 72"/>
            <p:cNvCxnSpPr>
              <a:stCxn id="67" idx="3"/>
              <a:endCxn id="68" idx="7"/>
            </p:cNvCxnSpPr>
            <p:nvPr/>
          </p:nvCxnSpPr>
          <p:spPr>
            <a:xfrm flipH="1">
              <a:off x="3557167" y="3785767"/>
              <a:ext cx="734266" cy="65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8" idx="3"/>
              <a:endCxn id="70" idx="7"/>
            </p:cNvCxnSpPr>
            <p:nvPr/>
          </p:nvCxnSpPr>
          <p:spPr>
            <a:xfrm flipH="1">
              <a:off x="2414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5"/>
              <a:endCxn id="72" idx="1"/>
            </p:cNvCxnSpPr>
            <p:nvPr/>
          </p:nvCxnSpPr>
          <p:spPr>
            <a:xfrm>
              <a:off x="3557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7" idx="5"/>
              <a:endCxn id="69" idx="1"/>
            </p:cNvCxnSpPr>
            <p:nvPr/>
          </p:nvCxnSpPr>
          <p:spPr>
            <a:xfrm>
              <a:off x="4776367" y="3785767"/>
              <a:ext cx="505666" cy="581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9" idx="5"/>
              <a:endCxn id="71" idx="1"/>
            </p:cNvCxnSpPr>
            <p:nvPr/>
          </p:nvCxnSpPr>
          <p:spPr>
            <a:xfrm>
              <a:off x="5766967" y="4852567"/>
              <a:ext cx="7342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BST  Work?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carry out basic tree operations such as </a:t>
            </a:r>
          </a:p>
          <a:p>
            <a:pPr lvl="1"/>
            <a:r>
              <a:rPr lang="en-US" dirty="0"/>
              <a:t>finding a node, </a:t>
            </a:r>
          </a:p>
          <a:p>
            <a:pPr lvl="1"/>
            <a:r>
              <a:rPr lang="en-US" dirty="0"/>
              <a:t>traversing a tree, </a:t>
            </a:r>
          </a:p>
          <a:p>
            <a:pPr lvl="1"/>
            <a:r>
              <a:rPr lang="en-US" dirty="0"/>
              <a:t>adding a node, </a:t>
            </a:r>
          </a:p>
          <a:p>
            <a:pPr lvl="1"/>
            <a:r>
              <a:rPr lang="en-US" dirty="0"/>
              <a:t>deleting a node, etc. </a:t>
            </a:r>
          </a:p>
          <a:p>
            <a:endParaRPr lang="en-US" dirty="0"/>
          </a:p>
          <a:p>
            <a:r>
              <a:rPr lang="en-US" dirty="0"/>
              <a:t>This is what this chapter is all about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C7CD-D0D5-449A-949C-F1233A6A912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34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4341"/>
          <a:stretch>
            <a:fillRect/>
          </a:stretch>
        </p:blipFill>
        <p:spPr bwMode="auto">
          <a:xfrm>
            <a:off x="1828800" y="1377023"/>
            <a:ext cx="5486400" cy="529116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when nodes are mostly in one side</a:t>
            </a:r>
          </a:p>
          <a:p>
            <a:endParaRPr lang="en-US" dirty="0"/>
          </a:p>
          <a:p>
            <a:r>
              <a:rPr lang="en-US" dirty="0"/>
              <a:t>Is the result of the way they are created</a:t>
            </a:r>
          </a:p>
          <a:p>
            <a:endParaRPr lang="en-US" dirty="0"/>
          </a:p>
          <a:p>
            <a:r>
              <a:rPr lang="en-US" dirty="0"/>
              <a:t>Prefer balanced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BST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9005A7-5650-474B-98CB-1A7897BD034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1" name="Picture 5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6781800" cy="67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45 into the tree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754" b="75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we run out of memory, we always found the place to insert</a:t>
            </a:r>
          </a:p>
          <a:p>
            <a:endParaRPr lang="en-US" dirty="0"/>
          </a:p>
          <a:p>
            <a:r>
              <a:rPr lang="en-US" dirty="0"/>
              <a:t>Can handle duplication by modifying the search condition.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Visit all nodes of the tree</a:t>
            </a:r>
          </a:p>
          <a:p>
            <a:r>
              <a:rPr lang="en-US" dirty="0"/>
              <a:t>3 ways to traverse a tree</a:t>
            </a:r>
          </a:p>
          <a:p>
            <a:pPr lvl="1"/>
            <a:r>
              <a:rPr lang="en-US" dirty="0"/>
              <a:t>Preorder</a:t>
            </a:r>
          </a:p>
          <a:p>
            <a:pPr lvl="1"/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 err="1"/>
              <a:t>Postorder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Inorder</a:t>
            </a:r>
            <a:r>
              <a:rPr lang="en-US" dirty="0"/>
              <a:t> traversing</a:t>
            </a:r>
          </a:p>
          <a:p>
            <a:pPr lvl="1"/>
            <a:r>
              <a:rPr lang="en-US" dirty="0"/>
              <a:t>Traverse the node’s left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Visit the node</a:t>
            </a:r>
          </a:p>
          <a:p>
            <a:pPr lvl="1"/>
            <a:r>
              <a:rPr lang="en-US" dirty="0"/>
              <a:t>Traverse the node’s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General trees &amp; binary trees</a:t>
            </a:r>
          </a:p>
          <a:p>
            <a:r>
              <a:rPr lang="en-US" dirty="0"/>
              <a:t>Binary search trees (BST)</a:t>
            </a:r>
          </a:p>
          <a:p>
            <a:r>
              <a:rPr lang="en-US" dirty="0"/>
              <a:t>Operations on BST (Conceptual)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Traverse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2" name="Picture Placeholder 21"/>
          <p:cNvGrpSpPr>
            <a:grpSpLocks noGrp="1"/>
          </p:cNvGrpSpPr>
          <p:nvPr/>
        </p:nvGrpSpPr>
        <p:grpSpPr>
          <a:xfrm>
            <a:off x="2514600" y="1925638"/>
            <a:ext cx="4114800" cy="2493962"/>
            <a:chOff x="1143000" y="1066800"/>
            <a:chExt cx="3352800" cy="2057400"/>
          </a:xfrm>
        </p:grpSpPr>
        <p:sp>
          <p:nvSpPr>
            <p:cNvPr id="23" name="Oval 22"/>
            <p:cNvSpPr/>
            <p:nvPr/>
          </p:nvSpPr>
          <p:spPr>
            <a:xfrm>
              <a:off x="1143000" y="2362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733800" y="2362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362200" y="10668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26" name="Straight Connector 25"/>
            <p:cNvCxnSpPr>
              <a:stCxn id="25" idx="3"/>
              <a:endCxn id="23" idx="7"/>
            </p:cNvCxnSpPr>
            <p:nvPr/>
          </p:nvCxnSpPr>
          <p:spPr>
            <a:xfrm flipH="1">
              <a:off x="1793408" y="1717208"/>
              <a:ext cx="680384" cy="7565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5"/>
              <a:endCxn id="24" idx="1"/>
            </p:cNvCxnSpPr>
            <p:nvPr/>
          </p:nvCxnSpPr>
          <p:spPr>
            <a:xfrm>
              <a:off x="3012608" y="1717208"/>
              <a:ext cx="832784" cy="7565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Traverse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49FD3C-04E4-462D-B340-C84EC6F756EB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223640"/>
            <a:ext cx="8534400" cy="59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427"/>
          <a:stretch>
            <a:fillRect/>
          </a:stretch>
        </p:blipFill>
        <p:spPr bwMode="auto">
          <a:xfrm>
            <a:off x="1676401" y="1752600"/>
            <a:ext cx="5791198" cy="475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757" y="1066800"/>
            <a:ext cx="1821243" cy="664536"/>
          </a:xfrm>
        </p:spPr>
        <p:txBody>
          <a:bodyPr>
            <a:noAutofit/>
          </a:bodyPr>
          <a:lstStyle/>
          <a:p>
            <a:r>
              <a:rPr lang="en-US" sz="2800" dirty="0"/>
              <a:t>Find max &amp; min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-1" y="0"/>
            <a:ext cx="73453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complicated operation</a:t>
            </a:r>
          </a:p>
          <a:p>
            <a:endParaRPr lang="en-US" dirty="0"/>
          </a:p>
          <a:p>
            <a:r>
              <a:rPr lang="en-US" dirty="0"/>
              <a:t>3 main cases</a:t>
            </a:r>
          </a:p>
          <a:p>
            <a:pPr lvl="1"/>
            <a:r>
              <a:rPr lang="en-US" dirty="0"/>
              <a:t>Node to be deleted is a leaf</a:t>
            </a:r>
          </a:p>
          <a:p>
            <a:pPr lvl="1"/>
            <a:r>
              <a:rPr lang="en-US" dirty="0"/>
              <a:t>Node to be deleted has one child</a:t>
            </a:r>
          </a:p>
          <a:p>
            <a:pPr lvl="1"/>
            <a:r>
              <a:rPr lang="en-US" dirty="0"/>
              <a:t>Node to be deleted has two children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Node has no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218"/>
          <a:stretch>
            <a:fillRect/>
          </a:stretch>
        </p:blipFill>
        <p:spPr bwMode="auto">
          <a:xfrm>
            <a:off x="457200" y="1600200"/>
            <a:ext cx="8229600" cy="4945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Case2: Node has one child</a:t>
            </a:r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485900" y="76200"/>
            <a:ext cx="6172200" cy="601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3: Node has two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6142"/>
          <a:stretch>
            <a:fillRect/>
          </a:stretch>
        </p:blipFill>
        <p:spPr bwMode="auto">
          <a:xfrm>
            <a:off x="457200" y="1505174"/>
            <a:ext cx="8229600" cy="513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3: Node has two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865" b="1988"/>
          <a:stretch>
            <a:fillRect/>
          </a:stretch>
        </p:blipFill>
        <p:spPr bwMode="auto">
          <a:xfrm>
            <a:off x="838201" y="1371600"/>
            <a:ext cx="746759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successor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Successor: </a:t>
            </a:r>
          </a:p>
          <a:p>
            <a:pPr algn="ctr">
              <a:buNone/>
            </a:pPr>
            <a:r>
              <a:rPr lang="en-US" dirty="0"/>
              <a:t>The smallest of the set of nodes that are larger than the given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are one of the fundamental data structures</a:t>
            </a:r>
          </a:p>
          <a:p>
            <a:endParaRPr lang="en-US" dirty="0"/>
          </a:p>
          <a:p>
            <a:r>
              <a:rPr lang="en-US" dirty="0"/>
              <a:t>Many real-world phenomena cannot be represented in the data structures we’ve had so far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BCDB-E062-4670-9ADC-2F9C3CE9793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19800" y="2438400"/>
            <a:ext cx="2819400" cy="664536"/>
          </a:xfrm>
        </p:spPr>
        <p:txBody>
          <a:bodyPr>
            <a:normAutofit/>
          </a:bodyPr>
          <a:lstStyle/>
          <a:p>
            <a:r>
              <a:rPr lang="en-US" sz="2800" dirty="0"/>
              <a:t>Find successor</a:t>
            </a: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399" y="85725"/>
            <a:ext cx="5573201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3.1: Successor is the right child of </a:t>
            </a:r>
            <a:r>
              <a:rPr lang="en-US" dirty="0" err="1"/>
              <a:t>delNode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15" y="1447800"/>
            <a:ext cx="8486170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3.2: Successor is left descendant of right child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53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05A7-5650-474B-98CB-1A7897BD034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828800"/>
            <a:ext cx="8229600" cy="4144962"/>
            <a:chOff x="457200" y="1646238"/>
            <a:chExt cx="8229600" cy="414496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9546"/>
            <a:stretch>
              <a:fillRect/>
            </a:stretch>
          </p:blipFill>
          <p:spPr bwMode="auto">
            <a:xfrm>
              <a:off x="457200" y="2180898"/>
              <a:ext cx="8229600" cy="3610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646238"/>
              <a:ext cx="8229600" cy="534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417" y="1828800"/>
            <a:ext cx="8230932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node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7292"/>
          <a:stretch>
            <a:fillRect/>
          </a:stretch>
        </p:blipFill>
        <p:spPr bwMode="auto">
          <a:xfrm>
            <a:off x="1066800" y="1600200"/>
            <a:ext cx="6858000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node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827" r="13513" b="36826"/>
          <a:stretch>
            <a:fillRect/>
          </a:stretch>
        </p:blipFill>
        <p:spPr bwMode="auto">
          <a:xfrm>
            <a:off x="990600" y="2362200"/>
            <a:ext cx="7162800" cy="294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5334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Homework: </a:t>
            </a:r>
          </a:p>
          <a:p>
            <a:r>
              <a:rPr lang="en-US" sz="2400" dirty="0"/>
              <a:t>	Handle the duplication when insert a new node</a:t>
            </a:r>
          </a:p>
          <a:p>
            <a:r>
              <a:rPr lang="en-US" sz="2400" dirty="0"/>
              <a:t>See page 380-381 for full code of insertion.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777" y="1600200"/>
            <a:ext cx="7938446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9789"/>
          <a:stretch>
            <a:fillRect/>
          </a:stretch>
        </p:blipFill>
        <p:spPr bwMode="auto">
          <a:xfrm>
            <a:off x="381000" y="1447800"/>
            <a:ext cx="837337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648" t="16954" r="238" b="3529"/>
          <a:stretch>
            <a:fillRect/>
          </a:stretch>
        </p:blipFill>
        <p:spPr bwMode="auto">
          <a:xfrm>
            <a:off x="381000" y="3276600"/>
            <a:ext cx="8382000" cy="23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5943600"/>
            <a:ext cx="7214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Homework: Write the find max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&amp;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Easy to search</a:t>
            </a:r>
          </a:p>
          <a:p>
            <a:pPr lvl="2"/>
            <a:r>
              <a:rPr lang="en-US" dirty="0"/>
              <a:t>O(log2n) – Binary search</a:t>
            </a:r>
          </a:p>
          <a:p>
            <a:pPr lvl="1"/>
            <a:r>
              <a:rPr lang="en-US" dirty="0"/>
              <a:t>Slow Insertion &amp; Deletion</a:t>
            </a:r>
          </a:p>
          <a:p>
            <a:endParaRPr lang="en-US" dirty="0"/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Easy to insert, delete</a:t>
            </a:r>
          </a:p>
          <a:p>
            <a:pPr lvl="1"/>
            <a:r>
              <a:rPr lang="en-US" dirty="0"/>
              <a:t>But slow in searching, deleting the given item,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  <a:p>
            <a:pPr>
              <a:buNone/>
            </a:pPr>
            <a:r>
              <a:rPr lang="en-US" dirty="0"/>
              <a:t>Read code from 406-415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&amp; </a:t>
            </a:r>
          </a:p>
          <a:p>
            <a:r>
              <a:rPr lang="en-US" dirty="0"/>
              <a:t>Implement Huffman Code (if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tree, 2-3-4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9005A7-5650-474B-98CB-1A7897BD034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Is a data structure with</a:t>
            </a:r>
          </a:p>
          <a:p>
            <a:r>
              <a:rPr lang="en-US" dirty="0"/>
              <a:t>Quick Insertion</a:t>
            </a:r>
          </a:p>
          <a:p>
            <a:endParaRPr lang="en-US" dirty="0"/>
          </a:p>
          <a:p>
            <a:r>
              <a:rPr lang="en-US" dirty="0"/>
              <a:t>Quick Deletion</a:t>
            </a:r>
          </a:p>
          <a:p>
            <a:endParaRPr lang="en-US" dirty="0"/>
          </a:p>
          <a:p>
            <a:r>
              <a:rPr lang="en-US" dirty="0"/>
              <a:t>Quick Searching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Interesting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tree consists of</a:t>
            </a:r>
          </a:p>
          <a:p>
            <a:r>
              <a:rPr lang="en-US" dirty="0"/>
              <a:t>Nodes &amp; Edges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828800" y="2362200"/>
            <a:ext cx="5715491" cy="4038600"/>
            <a:chOff x="1828800" y="2362200"/>
            <a:chExt cx="5715491" cy="4038600"/>
          </a:xfrm>
        </p:grpSpPr>
        <p:sp>
          <p:nvSpPr>
            <p:cNvPr id="7" name="Oval 6"/>
            <p:cNvSpPr/>
            <p:nvPr/>
          </p:nvSpPr>
          <p:spPr>
            <a:xfrm>
              <a:off x="4191000" y="3200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718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4267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28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5638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8" idx="7"/>
            </p:cNvCxnSpPr>
            <p:nvPr/>
          </p:nvCxnSpPr>
          <p:spPr>
            <a:xfrm flipH="1">
              <a:off x="3557167" y="3785767"/>
              <a:ext cx="734266" cy="65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3"/>
              <a:endCxn id="10" idx="7"/>
            </p:cNvCxnSpPr>
            <p:nvPr/>
          </p:nvCxnSpPr>
          <p:spPr>
            <a:xfrm flipH="1">
              <a:off x="2414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5"/>
              <a:endCxn id="12" idx="1"/>
            </p:cNvCxnSpPr>
            <p:nvPr/>
          </p:nvCxnSpPr>
          <p:spPr>
            <a:xfrm>
              <a:off x="3557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9" idx="1"/>
            </p:cNvCxnSpPr>
            <p:nvPr/>
          </p:nvCxnSpPr>
          <p:spPr>
            <a:xfrm>
              <a:off x="4776367" y="3785767"/>
              <a:ext cx="505666" cy="581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5"/>
              <a:endCxn id="11" idx="1"/>
            </p:cNvCxnSpPr>
            <p:nvPr/>
          </p:nvCxnSpPr>
          <p:spPr>
            <a:xfrm>
              <a:off x="5766967" y="4852567"/>
              <a:ext cx="7342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3" idx="1"/>
              <a:endCxn id="7" idx="7"/>
            </p:cNvCxnSpPr>
            <p:nvPr/>
          </p:nvCxnSpPr>
          <p:spPr>
            <a:xfrm flipH="1">
              <a:off x="4776367" y="2546866"/>
              <a:ext cx="938633" cy="7539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0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5600" y="35814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38" name="Straight Arrow Connector 37"/>
            <p:cNvCxnSpPr>
              <a:stCxn id="34" idx="1"/>
            </p:cNvCxnSpPr>
            <p:nvPr/>
          </p:nvCxnSpPr>
          <p:spPr>
            <a:xfrm flipH="1">
              <a:off x="5181600" y="3766066"/>
              <a:ext cx="1524000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2"/>
            </p:cNvCxnSpPr>
            <p:nvPr/>
          </p:nvCxnSpPr>
          <p:spPr>
            <a:xfrm flipH="1">
              <a:off x="6172200" y="3950732"/>
              <a:ext cx="952746" cy="1154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relationships between students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8800" y="2362200"/>
            <a:ext cx="6331044" cy="4038600"/>
            <a:chOff x="1828800" y="2362200"/>
            <a:chExt cx="6331044" cy="4038600"/>
          </a:xfrm>
        </p:grpSpPr>
        <p:sp>
          <p:nvSpPr>
            <p:cNvPr id="6" name="Oval 5"/>
            <p:cNvSpPr/>
            <p:nvPr/>
          </p:nvSpPr>
          <p:spPr>
            <a:xfrm>
              <a:off x="4191000" y="3200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0" y="43434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4267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400800" y="5638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5715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6" idx="3"/>
              <a:endCxn id="7" idx="7"/>
            </p:cNvCxnSpPr>
            <p:nvPr/>
          </p:nvCxnSpPr>
          <p:spPr>
            <a:xfrm flipH="1">
              <a:off x="3557167" y="3785767"/>
              <a:ext cx="734266" cy="65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9" idx="7"/>
            </p:cNvCxnSpPr>
            <p:nvPr/>
          </p:nvCxnSpPr>
          <p:spPr>
            <a:xfrm flipH="1">
              <a:off x="2414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5"/>
              <a:endCxn id="11" idx="1"/>
            </p:cNvCxnSpPr>
            <p:nvPr/>
          </p:nvCxnSpPr>
          <p:spPr>
            <a:xfrm>
              <a:off x="3557167" y="4928767"/>
              <a:ext cx="6580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5"/>
              <a:endCxn id="8" idx="1"/>
            </p:cNvCxnSpPr>
            <p:nvPr/>
          </p:nvCxnSpPr>
          <p:spPr>
            <a:xfrm>
              <a:off x="4776367" y="3785767"/>
              <a:ext cx="505666" cy="581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1"/>
            </p:cNvCxnSpPr>
            <p:nvPr/>
          </p:nvCxnSpPr>
          <p:spPr>
            <a:xfrm>
              <a:off x="5766967" y="4852567"/>
              <a:ext cx="734266" cy="88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8" idx="1"/>
              <a:endCxn id="6" idx="7"/>
            </p:cNvCxnSpPr>
            <p:nvPr/>
          </p:nvCxnSpPr>
          <p:spPr>
            <a:xfrm flipH="1">
              <a:off x="4776367" y="2546866"/>
              <a:ext cx="938633" cy="7539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5000" y="236220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5600" y="35814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Relationship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5181600" y="3766066"/>
              <a:ext cx="1524000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1">
              <a:off x="6172202" y="3950732"/>
              <a:ext cx="1260520" cy="1154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Trees terminology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24000" y="5388936"/>
            <a:ext cx="7002843" cy="912255"/>
          </a:xfrm>
        </p:spPr>
        <p:txBody>
          <a:bodyPr>
            <a:noAutofit/>
          </a:bodyPr>
          <a:lstStyle/>
          <a:p>
            <a:r>
              <a:rPr lang="en-US" sz="2400" dirty="0"/>
              <a:t>Path, Root, Parent, Child, Leaf, </a:t>
            </a:r>
            <a:r>
              <a:rPr lang="en-US" sz="2400" dirty="0" err="1"/>
              <a:t>Subtree</a:t>
            </a:r>
            <a:r>
              <a:rPr lang="en-US" sz="2400" dirty="0"/>
              <a:t>, Visiting, Traversing, Levels,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9FD3C-04E4-462D-B340-C84EC6F756E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60094"/>
            <a:ext cx="8543739" cy="456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one and only one Root</a:t>
            </a:r>
          </a:p>
          <a:p>
            <a:endParaRPr lang="en-US" dirty="0"/>
          </a:p>
          <a:p>
            <a:r>
              <a:rPr lang="en-US" dirty="0"/>
              <a:t>One and only one Path from root to any other node</a:t>
            </a:r>
          </a:p>
          <a:p>
            <a:pPr lvl="1"/>
            <a:r>
              <a:rPr lang="en-US" dirty="0">
                <a:sym typeface="Wingdings" pitchFamily="2" charset="2"/>
              </a:rPr>
              <a:t> Only one parent</a:t>
            </a:r>
          </a:p>
          <a:p>
            <a:pPr lvl="1"/>
            <a:r>
              <a:rPr lang="en-US" dirty="0">
                <a:sym typeface="Wingdings" pitchFamily="2" charset="2"/>
              </a:rPr>
              <a:t> No circles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Example</a:t>
            </a:r>
          </a:p>
          <a:p>
            <a:pPr lvl="1"/>
            <a:r>
              <a:rPr lang="en-US" dirty="0">
                <a:sym typeface="Wingdings" pitchFamily="2" charset="2"/>
              </a:rPr>
              <a:t>File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E964-461D-4814-AA21-1F691397765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6197</TotalTime>
  <Pages>13</Pages>
  <Words>657</Words>
  <Application>Microsoft Office PowerPoint</Application>
  <PresentationFormat>On-screen Show (4:3)</PresentationFormat>
  <Paragraphs>204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Rockwell</vt:lpstr>
      <vt:lpstr>Times New Roman</vt:lpstr>
      <vt:lpstr>Wingdings</vt:lpstr>
      <vt:lpstr>Wingdings 2</vt:lpstr>
      <vt:lpstr>ZapfHumnst BT</vt:lpstr>
      <vt:lpstr>Foundry</vt:lpstr>
      <vt:lpstr>Binary Trees</vt:lpstr>
      <vt:lpstr>Content</vt:lpstr>
      <vt:lpstr>Introduction</vt:lpstr>
      <vt:lpstr>Array &amp; Linked List</vt:lpstr>
      <vt:lpstr>Trees</vt:lpstr>
      <vt:lpstr>What is a Tree?</vt:lpstr>
      <vt:lpstr>Trees as tool</vt:lpstr>
      <vt:lpstr>Trees terminology</vt:lpstr>
      <vt:lpstr>Properties of Trees</vt:lpstr>
      <vt:lpstr>Binary tree</vt:lpstr>
      <vt:lpstr>Binary search tree (BST)</vt:lpstr>
      <vt:lpstr>How Do BST  Work?</vt:lpstr>
      <vt:lpstr>Unbalanced tree</vt:lpstr>
      <vt:lpstr>Unbalanced tree</vt:lpstr>
      <vt:lpstr>Operations on BST</vt:lpstr>
      <vt:lpstr>Finding</vt:lpstr>
      <vt:lpstr>Insert 45 into the tree</vt:lpstr>
      <vt:lpstr>Insertion</vt:lpstr>
      <vt:lpstr>Traversing</vt:lpstr>
      <vt:lpstr>Traverse the tree</vt:lpstr>
      <vt:lpstr>Traverse the tree</vt:lpstr>
      <vt:lpstr>Algebraic expression</vt:lpstr>
      <vt:lpstr>Find max &amp; min</vt:lpstr>
      <vt:lpstr>Deleting a Node</vt:lpstr>
      <vt:lpstr>Case 1: Node has no children</vt:lpstr>
      <vt:lpstr>Case2: Node has one child</vt:lpstr>
      <vt:lpstr>Case 3: Node has two children</vt:lpstr>
      <vt:lpstr>Case 3: Node has two children</vt:lpstr>
      <vt:lpstr>Find the successor</vt:lpstr>
      <vt:lpstr>Find successor</vt:lpstr>
      <vt:lpstr>Case 3.1: Successor is the right child of delNode</vt:lpstr>
      <vt:lpstr>Case 3.2: Successor is left descendant of right child </vt:lpstr>
      <vt:lpstr>Implementation of BST</vt:lpstr>
      <vt:lpstr>Find a node</vt:lpstr>
      <vt:lpstr>Insert a node</vt:lpstr>
      <vt:lpstr>Insert a node (cont.)</vt:lpstr>
      <vt:lpstr>Insert a node (cont.)</vt:lpstr>
      <vt:lpstr>Traverse</vt:lpstr>
      <vt:lpstr>Find min</vt:lpstr>
      <vt:lpstr>Deletion</vt:lpstr>
      <vt:lpstr>Huffman Code</vt:lpstr>
      <vt:lpstr>Red-Black tree, 2-3-4 tree</vt:lpstr>
    </vt:vector>
  </TitlesOfParts>
  <Company>Rational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  Using the UML Version 4.2</dc:title>
  <dc:subject>RU_SlideStandard</dc:subject>
  <dc:creator>Kellih</dc:creator>
  <dc:description>Revised Power Point master slide using the "standard" Rational Software logo</dc:description>
  <cp:lastModifiedBy>Phượng Trương</cp:lastModifiedBy>
  <cp:revision>802</cp:revision>
  <cp:lastPrinted>1999-09-03T18:35:49Z</cp:lastPrinted>
  <dcterms:created xsi:type="dcterms:W3CDTF">1999-07-20T01:08:26Z</dcterms:created>
  <dcterms:modified xsi:type="dcterms:W3CDTF">2024-05-08T22:38:49Z</dcterms:modified>
</cp:coreProperties>
</file>