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3" r:id="rId16"/>
    <p:sldId id="26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94"/>
  </p:normalViewPr>
  <p:slideViewPr>
    <p:cSldViewPr>
      <p:cViewPr varScale="1">
        <p:scale>
          <a:sx n="121" d="100"/>
          <a:sy n="121" d="100"/>
        </p:scale>
        <p:origin x="16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1">
          <a:gsLst>
            <a:gs pos="0">
              <a:srgbClr val="242424"/>
            </a:gs>
            <a:gs pos="30000">
              <a:srgbClr val="2D2D2D"/>
            </a:gs>
            <a:gs pos="100000">
              <a:srgbClr val="7D7D7D"/>
            </a:gs>
          </a:gsLst>
          <a:lin ang="1296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E00808DC-EB52-D6F4-D437-E27D60F19FB3}"/>
              </a:ext>
            </a:extLst>
          </p:cNvPr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03D5B63-48BA-CF16-0223-319BBB6E1A79}"/>
              </a:ext>
            </a:extLst>
          </p:cNvPr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>
            <a:extLst>
              <a:ext uri="{FF2B5EF4-FFF2-40B4-BE49-F238E27FC236}">
                <a16:creationId xmlns:a16="http://schemas.microsoft.com/office/drawing/2014/main" id="{637DB0AF-FEA5-6990-39DD-AF32897E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A9225-1170-3D4E-9CA5-580A6C5B791A}" type="datetimeFigureOut">
              <a:rPr lang="en-US"/>
              <a:pPr>
                <a:defRPr/>
              </a:pPr>
              <a:t>9/12/24</a:t>
            </a:fld>
            <a:endParaRPr lang="en-US"/>
          </a:p>
        </p:txBody>
      </p:sp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7EA5EE8D-EF50-3DFD-F399-8231D398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>
            <a:extLst>
              <a:ext uri="{FF2B5EF4-FFF2-40B4-BE49-F238E27FC236}">
                <a16:creationId xmlns:a16="http://schemas.microsoft.com/office/drawing/2014/main" id="{1760EB32-C37D-A50C-F6C5-11CCCAF1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DD72B-4060-164A-A54B-EFD4B35657C9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053111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7018C9F8-6F08-8313-93B2-18ED07DA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EC08A-0C09-804D-AD86-1ADA7B143CF8}" type="datetimeFigureOut">
              <a:rPr lang="en-US"/>
              <a:pPr>
                <a:defRPr/>
              </a:pPr>
              <a:t>9/12/24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23F57FCD-0AF0-AA4F-4A88-D2854EED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8C51B3F0-3432-9F20-B15A-F17BFDA0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2F5BF-41EC-254D-9594-5F69DE75D831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49357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1B5ED0CD-B258-8AA8-97FE-B401BF9A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3DE99-DA60-8E46-8D10-0F33F9EFBE70}" type="datetimeFigureOut">
              <a:rPr lang="en-US"/>
              <a:pPr>
                <a:defRPr/>
              </a:pPr>
              <a:t>9/12/24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741D50DB-BB20-AE0C-DE16-7720871A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7EF53928-F282-8EB5-8ACE-3182C138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E671E-BE44-8141-A52A-45297888B491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33676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F1995041-655B-3303-86CE-54D66046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2E21C-047E-A84A-AA75-14952F9C56F7}" type="datetimeFigureOut">
              <a:rPr lang="en-US"/>
              <a:pPr>
                <a:defRPr/>
              </a:pPr>
              <a:t>9/12/24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C8148805-CF8A-B627-42A1-AF8930F1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54073B32-3161-7389-71B9-BD064035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4E02C-40AF-0946-96C4-78D37FF8566F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35941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rotWithShape="1">
          <a:gsLst>
            <a:gs pos="0">
              <a:srgbClr val="242424"/>
            </a:gs>
            <a:gs pos="30000">
              <a:srgbClr val="2D2D2D"/>
            </a:gs>
            <a:gs pos="100000">
              <a:srgbClr val="7D7D7D"/>
            </a:gs>
          </a:gsLst>
          <a:lin ang="1296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CFB17C9-BE56-2767-71EF-F42C90D4D510}"/>
              </a:ext>
            </a:extLst>
          </p:cNvPr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A97E9BC-F96D-25D7-DF9C-0575B05BF18B}"/>
              </a:ext>
            </a:extLst>
          </p:cNvPr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1CF083-E938-1C9B-73A7-035A4CD6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E3D07-A420-FA4D-9BCA-BEBFFD69946F}" type="datetimeFigureOut">
              <a:rPr lang="en-US"/>
              <a:pPr>
                <a:defRPr/>
              </a:pPr>
              <a:t>9/12/24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C359F8D-A1FD-D546-B5B3-AEA43ADD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827E191-B7A3-FE48-5903-1ABFD3C4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0BE29-7C1C-B84F-85C8-F6A9340339BE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542720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918CD4EE-D9F2-EDB8-4EC0-FE872267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32F1F-2344-7B40-8210-AF96ABC1039D}" type="datetimeFigureOut">
              <a:rPr lang="en-US"/>
              <a:pPr>
                <a:defRPr/>
              </a:pPr>
              <a:t>9/12/24</a:t>
            </a:fld>
            <a:endParaRPr lang="en-US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E2BFE7B9-825B-EC55-4490-6E0F5765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814328F8-F673-9785-08FE-8A69D684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98E67-9F28-6342-A1A1-6E791B3D5699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2218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AD765-3A86-8CC9-602C-B6C71752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DB0AF-3F7F-E345-8580-C11E83AB3930}" type="datetimeFigureOut">
              <a:rPr lang="en-US"/>
              <a:pPr>
                <a:defRPr/>
              </a:pPr>
              <a:t>9/12/24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B1BA8-B006-377D-369B-593AE1A9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C3FCF-C17A-443F-3417-8376F382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ACB486-E2FC-8946-A011-363B2C1B0A80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404759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69850173-B9BE-18F7-AD60-6723FD47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3D5FD-987B-1747-B080-97567D99C051}" type="datetimeFigureOut">
              <a:rPr lang="en-US"/>
              <a:pPr>
                <a:defRPr/>
              </a:pPr>
              <a:t>9/12/24</a:t>
            </a:fld>
            <a:endParaRPr lang="en-US"/>
          </a:p>
        </p:txBody>
      </p:sp>
      <p:sp>
        <p:nvSpPr>
          <p:cNvPr id="4" name="Footer Placeholder 21">
            <a:extLst>
              <a:ext uri="{FF2B5EF4-FFF2-40B4-BE49-F238E27FC236}">
                <a16:creationId xmlns:a16="http://schemas.microsoft.com/office/drawing/2014/main" id="{56664F47-6248-A110-487D-B7E62588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>
            <a:extLst>
              <a:ext uri="{FF2B5EF4-FFF2-40B4-BE49-F238E27FC236}">
                <a16:creationId xmlns:a16="http://schemas.microsoft.com/office/drawing/2014/main" id="{DA129339-D828-2F7A-FD9B-A71C05C5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82647-5E17-154F-9013-C46F897DC1DA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44873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991007C9-3207-B344-A5A2-08C5C31C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E7D83-D9F0-6D46-869E-7B4AE8A271A8}" type="datetimeFigureOut">
              <a:rPr lang="en-US"/>
              <a:pPr>
                <a:defRPr/>
              </a:pPr>
              <a:t>9/12/24</a:t>
            </a:fld>
            <a:endParaRPr lang="en-US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4F2011F9-34C2-7EC8-52EB-07A66B98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A27BFF43-D2A9-06C0-EC76-BB48A139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6C6E8-B2E3-0E43-89C3-85CAF248049F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42825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3C0D4-5E8D-DC84-2FDC-261F3B72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9CE14-1CD8-944D-AA94-7557E9D51BEE}" type="datetimeFigureOut">
              <a:rPr lang="en-US"/>
              <a:pPr>
                <a:defRPr/>
              </a:pPr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0F7FF-1019-6480-B072-7BAD95A4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E5CD6-27D5-DD91-1C7C-D5874B14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fld id="{9AC8038B-A128-A748-B8C3-A3B4E0F9E6D4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62033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073EB-D0B4-83CD-29CB-D2CDD99E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ED3D2-DA58-AD4C-AB9D-FE89D6852849}" type="datetimeFigureOut">
              <a:rPr lang="en-US"/>
              <a:pPr>
                <a:defRPr/>
              </a:pPr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3FD1A-1B99-C6BD-CF36-87A36E25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7D9D-ACA8-B750-A8A6-2CDD8D8C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DFD93-1346-0248-BEFA-A3D798D14E59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01758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5B68916B-8FE2-F5DC-59D5-B8211D7D5AF2}"/>
              </a:ext>
            </a:extLst>
          </p:cNvPr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412A345-EDBA-8AA7-EC91-DD2BA96A873E}"/>
              </a:ext>
            </a:extLst>
          </p:cNvPr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>
            <a:extLst>
              <a:ext uri="{FF2B5EF4-FFF2-40B4-BE49-F238E27FC236}">
                <a16:creationId xmlns:a16="http://schemas.microsoft.com/office/drawing/2014/main" id="{3622C9CA-280D-1A84-3283-D1E66886B41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N"/>
              <a:t>Click to edit Master title style</a:t>
            </a:r>
          </a:p>
        </p:txBody>
      </p:sp>
      <p:sp>
        <p:nvSpPr>
          <p:cNvPr id="1029" name="Text Placeholder 29">
            <a:extLst>
              <a:ext uri="{FF2B5EF4-FFF2-40B4-BE49-F238E27FC236}">
                <a16:creationId xmlns:a16="http://schemas.microsoft.com/office/drawing/2014/main" id="{DA078A53-F636-6B38-0F71-15AFED3948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N"/>
              <a:t>Click to edit Master text styles</a:t>
            </a:r>
          </a:p>
          <a:p>
            <a:pPr lvl="1"/>
            <a:r>
              <a:rPr lang="en-US" altLang="en-CN"/>
              <a:t>Second level</a:t>
            </a:r>
          </a:p>
          <a:p>
            <a:pPr lvl="2"/>
            <a:r>
              <a:rPr lang="en-US" altLang="en-CN"/>
              <a:t>Third level</a:t>
            </a:r>
          </a:p>
          <a:p>
            <a:pPr lvl="3"/>
            <a:r>
              <a:rPr lang="en-US" altLang="en-CN"/>
              <a:t>Fourth level</a:t>
            </a:r>
          </a:p>
          <a:p>
            <a:pPr lvl="4"/>
            <a:r>
              <a:rPr lang="en-US" altLang="en-CN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59A511E-08D9-73E5-B1C1-705612116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A7F68D0-097E-0740-8408-E09DA78339A4}" type="datetimeFigureOut">
              <a:rPr lang="en-US"/>
              <a:pPr>
                <a:defRPr/>
              </a:pPr>
              <a:t>9/12/24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07C2FD81-ED26-9A64-5354-A4307EBCA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F01E48D-24A1-1D14-1595-E30A76C8A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9B9A98"/>
                </a:solidFill>
              </a:defRPr>
            </a:lvl1pPr>
          </a:lstStyle>
          <a:p>
            <a:fld id="{58EAD136-5534-B746-BF84-117B2871183A}" type="slidenum">
              <a:rPr lang="en-US" altLang="en-CN"/>
              <a:pPr/>
              <a:t>‹#›</a:t>
            </a:fld>
            <a:endParaRPr lang="en-US" altLang="en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05" r:id="rId2"/>
    <p:sldLayoutId id="2147483712" r:id="rId3"/>
    <p:sldLayoutId id="2147483706" r:id="rId4"/>
    <p:sldLayoutId id="2147483713" r:id="rId5"/>
    <p:sldLayoutId id="2147483707" r:id="rId6"/>
    <p:sldLayoutId id="2147483708" r:id="rId7"/>
    <p:sldLayoutId id="2147483714" r:id="rId8"/>
    <p:sldLayoutId id="2147483715" r:id="rId9"/>
    <p:sldLayoutId id="2147483709" r:id="rId10"/>
    <p:sldLayoutId id="214748371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2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2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panose="020B0604020202020204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2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panose="020B0604020202020204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cr.edu/~tsotras/cs236/S08/tempDB-survey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12D2-6C1B-57F4-1931-8BE736BB7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8382000" cy="2301240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t>Access methods for </a:t>
            </a:r>
            <a:br>
              <a:rPr/>
            </a:br>
            <a:r>
              <a:t>time-evolving data</a:t>
            </a:r>
          </a:p>
        </p:txBody>
      </p:sp>
      <p:sp>
        <p:nvSpPr>
          <p:cNvPr id="7171" name="Subtitle 2">
            <a:extLst>
              <a:ext uri="{FF2B5EF4-FFF2-40B4-BE49-F238E27FC236}">
                <a16:creationId xmlns:a16="http://schemas.microsoft.com/office/drawing/2014/main" id="{B58A5B02-CF99-3F7B-374E-F14E1C3F8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8674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en-CN"/>
              <a:t>Presenters : Virag Kothari ,Vandana Ayyalasomayajula</a:t>
            </a:r>
          </a:p>
          <a:p>
            <a:pPr algn="l" eaLnBrk="1" hangingPunct="1"/>
            <a:r>
              <a:rPr lang="en-US" altLang="en-CN"/>
              <a:t>                         Date: 04/21/2010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6990-DAA5-AF80-13C2-F8E6AAA5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Efficient Method Design for Transaction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93B54568-C646-DDD7-43B1-66396FD89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/>
          <a:lstStyle/>
          <a:p>
            <a:pPr eaLnBrk="1" hangingPunct="1"/>
            <a:r>
              <a:rPr lang="en-US" altLang="en-CN" b="1"/>
              <a:t>Transaction Pure-Timeslice Query</a:t>
            </a:r>
          </a:p>
          <a:p>
            <a:pPr lvl="1" eaLnBrk="1" hangingPunct="1"/>
            <a:r>
              <a:rPr lang="en-US" altLang="en-CN" b="1"/>
              <a:t>‘copy’ approach</a:t>
            </a:r>
          </a:p>
          <a:p>
            <a:pPr lvl="2" eaLnBrk="1" hangingPunct="1"/>
            <a:r>
              <a:rPr lang="en-US" altLang="en-CN"/>
              <a:t>Stores a copy of the transaction database state </a:t>
            </a:r>
            <a:r>
              <a:rPr lang="en-US" altLang="en-CN" i="1"/>
              <a:t>s(t) </a:t>
            </a:r>
            <a:r>
              <a:rPr lang="en-US" altLang="en-CN"/>
              <a:t>(timeslice) for each transaction time that at least one change occurred</a:t>
            </a:r>
          </a:p>
          <a:p>
            <a:pPr lvl="2" eaLnBrk="1" hangingPunct="1"/>
            <a:r>
              <a:rPr lang="en-US" altLang="en-CN"/>
              <a:t>Copies are indexed by time t.</a:t>
            </a:r>
          </a:p>
          <a:p>
            <a:pPr lvl="1" eaLnBrk="1" hangingPunct="1"/>
            <a:r>
              <a:rPr lang="en-US" altLang="en-CN" b="1"/>
              <a:t>‘log’ approach</a:t>
            </a:r>
          </a:p>
          <a:p>
            <a:pPr lvl="2" eaLnBrk="1" hangingPunct="1"/>
            <a:r>
              <a:rPr lang="en-US" altLang="en-CN"/>
              <a:t>Stores only the changes that occur in the database timestamped by the time instant on which they occurred.</a:t>
            </a:r>
          </a:p>
          <a:p>
            <a:pPr lvl="2" eaLnBrk="1" hangingPunct="1"/>
            <a:r>
              <a:rPr lang="en-US" altLang="en-CN"/>
              <a:t>Copies indexed by time 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23FF50CC-7D08-7907-1253-5FCD5060D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CN"/>
              <a:t>Comparison       </a:t>
            </a:r>
            <a:r>
              <a:rPr lang="en-US" altLang="en-CN" sz="2800"/>
              <a:t>–</a:t>
            </a:r>
            <a:r>
              <a:rPr lang="en-US" altLang="en-CN"/>
              <a:t> </a:t>
            </a:r>
            <a:r>
              <a:rPr lang="en-US" altLang="en-CN" sz="2800"/>
              <a:t>Transaction pure timeslice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F4AE5C-B702-654B-4276-BE98D81E8A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305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0">
                <a:tc>
                  <a:txBody>
                    <a:bodyPr/>
                    <a:lstStyle/>
                    <a:p>
                      <a:r>
                        <a:rPr lang="en-US" sz="2000" dirty="0"/>
                        <a:t>Copy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kumimoji="0"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 n^2/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kumimoji="0"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O(n/B)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O(</a:t>
                      </a:r>
                      <a:r>
                        <a:rPr kumimoji="0" lang="en-US" sz="24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  <a:r>
                        <a:rPr kumimoji="0" lang="en-US" sz="2400" kern="1200" baseline="-25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aseline="0" dirty="0">
                          <a:effectLst/>
                        </a:rPr>
                        <a:t>n) + O(a/B)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0">
                <a:tc>
                  <a:txBody>
                    <a:bodyPr/>
                    <a:lstStyle/>
                    <a:p>
                      <a:r>
                        <a:rPr lang="en-US" sz="2000" dirty="0"/>
                        <a:t>Log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O(n/B)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kumimoji="0"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O(n/B)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79AEE520-942E-95CB-F047-0B03379E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CN"/>
              <a:t>Transaction Pure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5655-8A89-8B56-29B8-4801C48A8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92500" lnSpcReduction="10000"/>
          </a:bodyPr>
          <a:lstStyle/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“copy” and “log” solutions could be used for the pure-key query. But they are both very inefficient !!.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A better solution is to store the history of each key separately, i.e., cluster data by key only.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Access to a key’s (transaction time) history can be implemented by a hashing function  or B tree.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The list of versions of each key can be further organized in a separate array indexed by transaction time to answer a pure-key query with time predicate 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774ED8E-D0E6-5F96-35B8-39D59821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CN"/>
              <a:t>Costs                 </a:t>
            </a:r>
            <a:r>
              <a:rPr lang="en-US" altLang="en-CN" sz="2800"/>
              <a:t>– Transaction pure key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1CF8C731-5F74-2A86-E874-5589DB0E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CN"/>
              <a:t>Cost to index into hash table or B tree + cost of searching in the array.</a:t>
            </a:r>
          </a:p>
          <a:p>
            <a:pPr eaLnBrk="1" hangingPunct="1"/>
            <a:r>
              <a:rPr lang="en-US" altLang="en-CN"/>
              <a:t>Array length can be n/B , so cost would </a:t>
            </a:r>
          </a:p>
          <a:p>
            <a:pPr eaLnBrk="1" hangingPunct="1">
              <a:buFont typeface="Wingdings 2" pitchFamily="2" charset="2"/>
              <a:buNone/>
            </a:pPr>
            <a:r>
              <a:rPr lang="en-US" altLang="en-CN"/>
              <a:t>   O( log </a:t>
            </a:r>
            <a:r>
              <a:rPr lang="en-US" altLang="en-CN" baseline="-25000"/>
              <a:t>B </a:t>
            </a:r>
            <a:r>
              <a:rPr lang="en-US" altLang="en-CN"/>
              <a:t>n) 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4C949170-8CC7-ADB6-B7C3-F7EB2020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CN" b="1"/>
              <a:t>Transaction Range-Timeslice</a:t>
            </a:r>
            <a:endParaRPr lang="en-US" alt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A373B-EA0A-4BE7-5A3D-EF1702F9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lnSpcReduction="10000"/>
          </a:bodyPr>
          <a:lstStyle/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To answer </a:t>
            </a:r>
            <a:r>
              <a:rPr lang="en-US"/>
              <a:t>a range </a:t>
            </a:r>
            <a:r>
              <a:rPr lang="en-US" dirty="0"/>
              <a:t>query efficiently, it is best to cluster by transaction time </a:t>
            </a:r>
            <a:r>
              <a:rPr lang="en-US" i="1" dirty="0"/>
              <a:t>and key within pages.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Very similar to spatial indexing concept.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Two dimensions , time &amp; key need to be considered.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Data bounding technique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Another possibility data mapping, maps a record to three (or more) coordinates –transaction </a:t>
            </a:r>
            <a:r>
              <a:rPr lang="en-US" dirty="0" err="1"/>
              <a:t>start_time</a:t>
            </a:r>
            <a:r>
              <a:rPr lang="en-US" dirty="0"/>
              <a:t>, end-_time, and key(s)—and then uses a  </a:t>
            </a:r>
            <a:r>
              <a:rPr lang="en-US" dirty="0" err="1"/>
              <a:t>multiattribute</a:t>
            </a:r>
            <a:r>
              <a:rPr lang="en-US" dirty="0"/>
              <a:t> point index.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E492D9A6-6010-26AD-9D83-94D4E83A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CN"/>
              <a:t>References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C72CDBFA-377C-05AE-9FEA-D118248D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3810000"/>
          </a:xfrm>
        </p:spPr>
        <p:txBody>
          <a:bodyPr/>
          <a:lstStyle/>
          <a:p>
            <a:pPr eaLnBrk="1" hangingPunct="1"/>
            <a:r>
              <a:rPr lang="en-US" altLang="en-CN"/>
              <a:t>Betty Salzberg, Vassilis J. Tsotras:</a:t>
            </a:r>
            <a:r>
              <a:rPr lang="en-US" altLang="en-CN">
                <a:hlinkClick r:id="rId2"/>
              </a:rPr>
              <a:t> Comparison of Access Methods for</a:t>
            </a:r>
            <a:br>
              <a:rPr lang="en-US" altLang="en-CN">
                <a:hlinkClick r:id="rId2"/>
              </a:rPr>
            </a:br>
            <a:r>
              <a:rPr lang="en-US" altLang="en-CN">
                <a:hlinkClick r:id="rId2"/>
              </a:rPr>
              <a:t>Time-Evolving Data.</a:t>
            </a:r>
            <a:r>
              <a:rPr lang="en-US" altLang="en-CN"/>
              <a:t> ACM Comput. Surv. (CSUR) 31(2):158-221 (1999)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8D196682-0A5C-42CB-BE3F-C26C9734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CN" altLang="en-CN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7A6E1446-E14A-0543-54FF-4FFFACCE8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2" charset="2"/>
              <a:buNone/>
            </a:pPr>
            <a:endParaRPr lang="en-US" altLang="en-CN"/>
          </a:p>
          <a:p>
            <a:pPr eaLnBrk="1" hangingPunct="1">
              <a:buFont typeface="Wingdings 2" pitchFamily="2" charset="2"/>
              <a:buNone/>
            </a:pPr>
            <a:endParaRPr lang="en-US" altLang="en-CN"/>
          </a:p>
          <a:p>
            <a:pPr eaLnBrk="1" hangingPunct="1">
              <a:buFont typeface="Wingdings 2" pitchFamily="2" charset="2"/>
              <a:buNone/>
            </a:pPr>
            <a:endParaRPr lang="en-US" altLang="en-CN"/>
          </a:p>
          <a:p>
            <a:pPr eaLnBrk="1" hangingPunct="1">
              <a:buFont typeface="Wingdings 2" pitchFamily="2" charset="2"/>
              <a:buNone/>
            </a:pPr>
            <a:r>
              <a:rPr lang="en-US" altLang="en-CN"/>
              <a:t>                     Thank you!!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7A11B45-D2F2-6E9E-DAFF-FA89FBE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CN"/>
              <a:t>Outline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3838AC62-4565-AF6A-2521-D838CCF51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4572000"/>
          </a:xfrm>
        </p:spPr>
        <p:txBody>
          <a:bodyPr/>
          <a:lstStyle/>
          <a:p>
            <a:pPr eaLnBrk="1" hangingPunct="1"/>
            <a:r>
              <a:rPr lang="en-US" altLang="en-CN"/>
              <a:t>Introduction to temporal databases</a:t>
            </a:r>
          </a:p>
          <a:p>
            <a:pPr eaLnBrk="1" hangingPunct="1"/>
            <a:r>
              <a:rPr lang="en-US" altLang="en-CN"/>
              <a:t>Goal of the paper</a:t>
            </a:r>
          </a:p>
          <a:p>
            <a:pPr eaLnBrk="1" hangingPunct="1"/>
            <a:r>
              <a:rPr lang="en-US" altLang="en-CN"/>
              <a:t>Access method costs</a:t>
            </a:r>
          </a:p>
          <a:p>
            <a:pPr eaLnBrk="1" hangingPunct="1"/>
            <a:r>
              <a:rPr lang="en-US" altLang="en-CN"/>
              <a:t>Queries</a:t>
            </a:r>
          </a:p>
          <a:p>
            <a:pPr eaLnBrk="1" hangingPunct="1"/>
            <a:r>
              <a:rPr lang="en-US" altLang="en-CN"/>
              <a:t>Index pagination &amp; Data Clustering</a:t>
            </a:r>
          </a:p>
          <a:p>
            <a:pPr eaLnBrk="1" hangingPunct="1"/>
            <a:r>
              <a:rPr lang="en-US" altLang="en-CN"/>
              <a:t>Efficient method design for transaction data</a:t>
            </a:r>
          </a:p>
          <a:p>
            <a:pPr eaLnBrk="1" hangingPunct="1"/>
            <a:r>
              <a:rPr lang="en-US" altLang="en-CN"/>
              <a:t>References</a:t>
            </a:r>
          </a:p>
          <a:p>
            <a:pPr eaLnBrk="1" hangingPunct="1">
              <a:buFont typeface="Wingdings 2" pitchFamily="2" charset="2"/>
              <a:buNone/>
            </a:pPr>
            <a:endParaRPr lang="en-US" altLang="en-CN"/>
          </a:p>
          <a:p>
            <a:pPr eaLnBrk="1" hangingPunct="1"/>
            <a:endParaRPr lang="en-US" altLang="en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F56EF49-6FC0-EB89-EC1E-7857A7FD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CN"/>
              <a:t>Introduction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0249F995-C09A-C389-C750-EBACB93D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CN"/>
              <a:t>Based on time dimension </a:t>
            </a:r>
          </a:p>
          <a:p>
            <a:pPr lvl="1" eaLnBrk="1" hangingPunct="1"/>
            <a:r>
              <a:rPr lang="en-US" altLang="en-CN"/>
              <a:t>Transaction time database</a:t>
            </a:r>
          </a:p>
          <a:p>
            <a:pPr lvl="1" eaLnBrk="1" hangingPunct="1"/>
            <a:r>
              <a:rPr lang="en-US" altLang="en-CN"/>
              <a:t>Valid time database</a:t>
            </a:r>
          </a:p>
          <a:p>
            <a:pPr lvl="1" eaLnBrk="1" hangingPunct="1"/>
            <a:r>
              <a:rPr lang="en-US" altLang="en-CN"/>
              <a:t>Bitemporal database</a:t>
            </a:r>
          </a:p>
          <a:p>
            <a:pPr eaLnBrk="1" hangingPunct="1">
              <a:buFont typeface="Wingdings 2" pitchFamily="2" charset="2"/>
              <a:buNone/>
            </a:pPr>
            <a:endParaRPr lang="en-US" altLang="en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350A771-B263-434C-5081-D2871E66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CN"/>
              <a:t>Goal	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F47047DF-0CCC-764A-3004-3C51D8EF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en-CN"/>
              <a:t>Attempt to identify the implications for access method design from support of each time dimension</a:t>
            </a:r>
          </a:p>
          <a:p>
            <a:pPr eaLnBrk="1" hangingPunct="1"/>
            <a:r>
              <a:rPr lang="en-US" altLang="en-CN"/>
              <a:t>In this presentation, transaction time databases are considered.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7B984A8-45EE-108E-CA67-91ACBA3D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CN"/>
              <a:t>Access Method Costs 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F838FA74-077A-9127-05C4-09D98C17B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en-CN"/>
              <a:t>Performance of an access method depends on </a:t>
            </a:r>
          </a:p>
          <a:p>
            <a:pPr lvl="1" eaLnBrk="1" hangingPunct="1"/>
            <a:r>
              <a:rPr lang="en-US" altLang="en-CN" sz="2800"/>
              <a:t>storage space to physically store the data records and the structures of the access method</a:t>
            </a:r>
          </a:p>
          <a:p>
            <a:pPr lvl="1" eaLnBrk="1" hangingPunct="1"/>
            <a:r>
              <a:rPr lang="en-US" altLang="en-CN" sz="2800"/>
              <a:t>update processing time (the time to update the method’s data structures as a result of a change)</a:t>
            </a:r>
          </a:p>
          <a:p>
            <a:pPr lvl="1" eaLnBrk="1" hangingPunct="1"/>
            <a:r>
              <a:rPr lang="en-US" altLang="en-CN" sz="2800"/>
              <a:t>the query time for each of the basic queries</a:t>
            </a:r>
          </a:p>
          <a:p>
            <a:pPr lvl="1" eaLnBrk="1" hangingPunct="1">
              <a:buFont typeface="Wingdings 2" pitchFamily="2" charset="2"/>
              <a:buNone/>
            </a:pPr>
            <a:r>
              <a:rPr lang="en-US" altLang="en-CN" sz="2800"/>
              <a:t>   ( discussed in the next slide !)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8A847C7-97D7-3F81-D5DA-12559EF4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CN"/>
              <a:t>Queries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867F254C-2867-D61E-35CD-D757A8D35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257800"/>
          </a:xfrm>
        </p:spPr>
        <p:txBody>
          <a:bodyPr/>
          <a:lstStyle/>
          <a:p>
            <a:pPr eaLnBrk="1" hangingPunct="1"/>
            <a:r>
              <a:rPr lang="en-US" altLang="en-CN"/>
              <a:t>Given a contiguous interval </a:t>
            </a:r>
            <a:r>
              <a:rPr lang="en-US" altLang="en-CN" i="1"/>
              <a:t>T, find </a:t>
            </a:r>
            <a:r>
              <a:rPr lang="en-US" altLang="en-CN"/>
              <a:t>all objects alive during this interval.</a:t>
            </a:r>
          </a:p>
          <a:p>
            <a:pPr eaLnBrk="1" hangingPunct="1"/>
            <a:endParaRPr lang="en-US" altLang="en-CN"/>
          </a:p>
          <a:p>
            <a:pPr eaLnBrk="1" hangingPunct="1"/>
            <a:r>
              <a:rPr lang="en-US" altLang="en-CN"/>
              <a:t>Given a key range and a contiguous time interval </a:t>
            </a:r>
            <a:r>
              <a:rPr lang="en-US" altLang="en-CN" i="1"/>
              <a:t>T, find the objects </a:t>
            </a:r>
            <a:r>
              <a:rPr lang="en-US" altLang="en-CN"/>
              <a:t>with keys in the given range that are alive during interval </a:t>
            </a:r>
            <a:r>
              <a:rPr lang="en-US" altLang="en-CN" i="1"/>
              <a:t>T.</a:t>
            </a:r>
          </a:p>
          <a:p>
            <a:pPr eaLnBrk="1" hangingPunct="1">
              <a:buFont typeface="Wingdings 2" pitchFamily="2" charset="2"/>
              <a:buNone/>
            </a:pPr>
            <a:endParaRPr lang="en-US" altLang="en-CN" i="1"/>
          </a:p>
          <a:p>
            <a:pPr eaLnBrk="1" hangingPunct="1"/>
            <a:r>
              <a:rPr lang="en-US" altLang="en-CN"/>
              <a:t>Given a key range, find the history of the objects in this range.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C48AF1DE-51E1-988B-41C6-CCA917CF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CN"/>
              <a:t>Queries                   </a:t>
            </a:r>
            <a:r>
              <a:rPr lang="en-US" altLang="en-CN" sz="2800"/>
              <a:t>- Special cases !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C7ACAA9F-22D6-EA33-70ED-4FFB9EA1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pPr eaLnBrk="1" hangingPunct="1"/>
            <a:r>
              <a:rPr lang="en-US" altLang="en-CN"/>
              <a:t>“</a:t>
            </a:r>
            <a:r>
              <a:rPr lang="en-US" altLang="en-CN" i="1"/>
              <a:t>transaction pure-timeslice”</a:t>
            </a:r>
          </a:p>
          <a:p>
            <a:pPr lvl="1" eaLnBrk="1" hangingPunct="1"/>
            <a:r>
              <a:rPr lang="en-US" altLang="en-CN" sz="2400"/>
              <a:t>A special case of class (I) occurs when interval </a:t>
            </a:r>
            <a:r>
              <a:rPr lang="en-US" altLang="en-CN" sz="2400" i="1"/>
              <a:t>T is reduced to a single transaction </a:t>
            </a:r>
            <a:r>
              <a:rPr lang="en-US" altLang="en-CN" sz="2400"/>
              <a:t>time instant </a:t>
            </a:r>
            <a:r>
              <a:rPr lang="en-US" altLang="en-CN" sz="2400" i="1"/>
              <a:t>t.</a:t>
            </a:r>
            <a:endParaRPr lang="en-US" altLang="en-CN" sz="2400"/>
          </a:p>
          <a:p>
            <a:pPr eaLnBrk="1" hangingPunct="1"/>
            <a:r>
              <a:rPr lang="en-US" altLang="en-CN" sz="2800" i="1"/>
              <a:t>“transaction range-timeslice”</a:t>
            </a:r>
          </a:p>
          <a:p>
            <a:pPr lvl="1" eaLnBrk="1" hangingPunct="1"/>
            <a:r>
              <a:rPr lang="en-US" altLang="en-CN" sz="2400"/>
              <a:t>representative case of class (II) where the time interval is reduced to a single transaction time instant.</a:t>
            </a:r>
          </a:p>
          <a:p>
            <a:pPr eaLnBrk="1" hangingPunct="1"/>
            <a:r>
              <a:rPr lang="en-US" altLang="en-CN" sz="2800"/>
              <a:t>“</a:t>
            </a:r>
            <a:r>
              <a:rPr lang="en-US" altLang="en-CN" sz="2800" i="1"/>
              <a:t>transaction pure-key query”</a:t>
            </a:r>
          </a:p>
          <a:p>
            <a:pPr lvl="1" eaLnBrk="1" hangingPunct="1"/>
            <a:r>
              <a:rPr lang="en-US" altLang="en-CN" sz="2400"/>
              <a:t>representative case of class (III), key range is reduced to a single key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F3DA571-3ADF-7CCB-4B0E-D08D317C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CN"/>
              <a:t>Cost parameters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15407F27-1FE5-E0B9-D93A-D432153DE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en-CN"/>
              <a:t>In the case of transaction , Bitemporal databases,</a:t>
            </a:r>
          </a:p>
          <a:p>
            <a:pPr lvl="1" eaLnBrk="1" hangingPunct="1"/>
            <a:r>
              <a:rPr lang="en-US" altLang="en-CN"/>
              <a:t>n - &gt; </a:t>
            </a:r>
            <a:r>
              <a:rPr lang="en-US" altLang="en-CN" sz="2800"/>
              <a:t>summation of insertions, deletions, and modification updates</a:t>
            </a:r>
            <a:r>
              <a:rPr lang="en-US" altLang="en-CN" sz="3200"/>
              <a:t>.</a:t>
            </a:r>
            <a:endParaRPr lang="en-US" altLang="en-CN"/>
          </a:p>
          <a:p>
            <a:pPr eaLnBrk="1" hangingPunct="1"/>
            <a:r>
              <a:rPr lang="en-US" altLang="en-CN"/>
              <a:t>For Valid time databases,</a:t>
            </a:r>
          </a:p>
          <a:p>
            <a:pPr lvl="1" eaLnBrk="1" hangingPunct="1"/>
            <a:r>
              <a:rPr lang="en-US" altLang="en-CN"/>
              <a:t>L - </a:t>
            </a:r>
            <a:r>
              <a:rPr lang="en-US" altLang="en-CN" sz="2400"/>
              <a:t>&gt; the number of interval objects currently stored in the method, i.e., the size of the collection</a:t>
            </a:r>
          </a:p>
          <a:p>
            <a:pPr eaLnBrk="1" hangingPunct="1"/>
            <a:r>
              <a:rPr lang="en-US" altLang="en-CN" sz="2800" i="1"/>
              <a:t>a -&gt; to denote </a:t>
            </a:r>
            <a:r>
              <a:rPr lang="en-US" altLang="en-CN" sz="2800"/>
              <a:t>the answer size of a query in general.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4EC5-31C8-B314-8946-0EEAB8C3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Index pagination &amp; Data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A065C-A8BA-4DE0-EDDE-F05C2E4C1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257800"/>
          </a:xfrm>
        </p:spPr>
        <p:txBody>
          <a:bodyPr>
            <a:normAutofit lnSpcReduction="10000"/>
          </a:bodyPr>
          <a:lstStyle/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Cost depends on IO cost !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Performance of an index depends on how well it is ‘Paginated’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Example: B+ trees.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Data Clustering improves performance by storing logically near data , physically close on the disk.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pure-</a:t>
            </a:r>
            <a:r>
              <a:rPr lang="en-US" sz="2800" dirty="0" err="1"/>
              <a:t>timeslice</a:t>
            </a:r>
            <a:r>
              <a:rPr lang="en-US" sz="2800" dirty="0"/>
              <a:t> query takes </a:t>
            </a:r>
            <a:r>
              <a:rPr lang="en-US" sz="2800" i="1" dirty="0"/>
              <a:t>O(</a:t>
            </a:r>
            <a:r>
              <a:rPr lang="en-US" sz="2800" i="1" dirty="0" err="1"/>
              <a:t>log</a:t>
            </a:r>
            <a:r>
              <a:rPr lang="en-US" sz="1500" i="1" dirty="0" err="1"/>
              <a:t>B</a:t>
            </a:r>
            <a:r>
              <a:rPr lang="en-US" sz="2800" i="1" dirty="0" err="1"/>
              <a:t>n</a:t>
            </a:r>
            <a:r>
              <a:rPr lang="en-US" sz="2800" i="1" dirty="0"/>
              <a:t> + a/B ) page accesses. This </a:t>
            </a:r>
            <a:r>
              <a:rPr lang="en-US" sz="2800" dirty="0"/>
              <a:t>method is more I/O efficient than another method that solves the same query in </a:t>
            </a:r>
            <a:r>
              <a:rPr lang="en-US" sz="2800" i="1" dirty="0"/>
              <a:t>O(</a:t>
            </a:r>
            <a:r>
              <a:rPr lang="en-US" sz="2800" i="1" dirty="0" err="1"/>
              <a:t>log</a:t>
            </a:r>
            <a:r>
              <a:rPr lang="en-US" sz="1800" i="1" dirty="0" err="1"/>
              <a:t>B</a:t>
            </a:r>
            <a:r>
              <a:rPr lang="en-US" sz="2800" i="1" dirty="0" err="1"/>
              <a:t>n</a:t>
            </a:r>
            <a:r>
              <a:rPr lang="en-US" sz="2800" i="1" dirty="0"/>
              <a:t> + a) page accesses.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179</TotalTime>
  <Words>814</Words>
  <Application>Microsoft Macintosh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Franklin Gothic Book</vt:lpstr>
      <vt:lpstr>Wingdings 2</vt:lpstr>
      <vt:lpstr>Calibri</vt:lpstr>
      <vt:lpstr>Technic</vt:lpstr>
      <vt:lpstr>Access methods for  time-evolving data</vt:lpstr>
      <vt:lpstr>Outline</vt:lpstr>
      <vt:lpstr>Introduction</vt:lpstr>
      <vt:lpstr>Goal </vt:lpstr>
      <vt:lpstr>Access Method Costs </vt:lpstr>
      <vt:lpstr>Queries</vt:lpstr>
      <vt:lpstr>Queries                   - Special cases !</vt:lpstr>
      <vt:lpstr>Cost parameters</vt:lpstr>
      <vt:lpstr>Index pagination &amp; Data Clustering</vt:lpstr>
      <vt:lpstr>Efficient Method Design for Transaction</vt:lpstr>
      <vt:lpstr>Comparison       – Transaction pure timeslice</vt:lpstr>
      <vt:lpstr>Transaction Pure Key</vt:lpstr>
      <vt:lpstr>Costs                 – Transaction pure key</vt:lpstr>
      <vt:lpstr>Transaction Range-Timeslice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methods for  time-evolving data</dc:title>
  <dc:creator>Vandana</dc:creator>
  <cp:lastModifiedBy>Tianyu Hu</cp:lastModifiedBy>
  <cp:revision>64</cp:revision>
  <dcterms:created xsi:type="dcterms:W3CDTF">2010-04-21T03:40:48Z</dcterms:created>
  <dcterms:modified xsi:type="dcterms:W3CDTF">2024-09-12T03:33:19Z</dcterms:modified>
</cp:coreProperties>
</file>