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4"/>
    <p:restoredTop sz="94694"/>
  </p:normalViewPr>
  <p:slideViewPr>
    <p:cSldViewPr snapToGrid="0">
      <p:cViewPr varScale="1">
        <p:scale>
          <a:sx n="119" d="100"/>
          <a:sy n="119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6"/>
          <p:cNvSpPr/>
          <p:nvPr/>
        </p:nvSpPr>
        <p:spPr>
          <a:xfrm>
            <a:off x="177800" y="160734"/>
            <a:ext cx="11836400" cy="6536533"/>
          </a:xfrm>
          <a:prstGeom prst="rect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6"/>
          <p:cNvSpPr/>
          <p:nvPr/>
        </p:nvSpPr>
        <p:spPr>
          <a:xfrm>
            <a:off x="400793" y="335735"/>
            <a:ext cx="612002" cy="612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2" name="图片 17" descr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80" y="125621"/>
            <a:ext cx="843882" cy="70844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357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ptx.readthedocs.io/en/latest/" TargetMode="External"/><Relationship Id="rId2" Type="http://schemas.openxmlformats.org/officeDocument/2006/relationships/hyperlink" Target="https://docs.python.org/3/library/xml.etree.elementtre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17"/>
          <p:cNvSpPr/>
          <p:nvPr/>
        </p:nvSpPr>
        <p:spPr>
          <a:xfrm>
            <a:off x="180338" y="1764752"/>
            <a:ext cx="11814585" cy="4917566"/>
          </a:xfrm>
          <a:prstGeom prst="rect">
            <a:avLst/>
          </a:prstGeom>
          <a:solidFill>
            <a:srgbClr val="DFEC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sp>
        <p:nvSpPr>
          <p:cNvPr id="96" name="矩形 5"/>
          <p:cNvSpPr/>
          <p:nvPr/>
        </p:nvSpPr>
        <p:spPr>
          <a:xfrm>
            <a:off x="159384" y="1973838"/>
            <a:ext cx="8052884" cy="25133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10000"/>
              </a:lnSpc>
              <a:defRPr sz="5400" b="1">
                <a:solidFill>
                  <a:srgbClr val="D0CEC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sp>
        <p:nvSpPr>
          <p:cNvPr id="97" name="文本框 14"/>
          <p:cNvSpPr txBox="1"/>
          <p:nvPr/>
        </p:nvSpPr>
        <p:spPr>
          <a:xfrm>
            <a:off x="843072" y="2184657"/>
            <a:ext cx="6685506" cy="209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0000"/>
              </a:lnSpc>
              <a:defRPr sz="5400" b="1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t>基于 LLM 的 PPT 的理解与生成</a:t>
            </a:r>
          </a:p>
        </p:txBody>
      </p:sp>
      <p:sp>
        <p:nvSpPr>
          <p:cNvPr id="98" name="文本框 9"/>
          <p:cNvSpPr txBox="1"/>
          <p:nvPr/>
        </p:nvSpPr>
        <p:spPr>
          <a:xfrm>
            <a:off x="994438" y="5192362"/>
            <a:ext cx="2563342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accent1"/>
                </a:solidFill>
                <a:latin typeface="方正小标宋简体"/>
                <a:ea typeface="方正小标宋简体"/>
                <a:cs typeface="方正小标宋简体"/>
                <a:sym typeface="方正小标宋简体"/>
              </a:defRPr>
            </a:lvl1pPr>
          </a:lstStyle>
          <a:p>
            <a:r>
              <a:t>汇报人：胡天羽</a:t>
            </a:r>
          </a:p>
        </p:txBody>
      </p:sp>
      <p:sp>
        <p:nvSpPr>
          <p:cNvPr id="99" name="文本框 6"/>
          <p:cNvSpPr txBox="1"/>
          <p:nvPr/>
        </p:nvSpPr>
        <p:spPr>
          <a:xfrm>
            <a:off x="5536426" y="466004"/>
            <a:ext cx="119633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100" name="矩形 8"/>
          <p:cNvSpPr/>
          <p:nvPr/>
        </p:nvSpPr>
        <p:spPr>
          <a:xfrm>
            <a:off x="5490845" y="203200"/>
            <a:ext cx="6447155" cy="2628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sp>
        <p:nvSpPr>
          <p:cNvPr id="101" name="矩形 7"/>
          <p:cNvSpPr/>
          <p:nvPr/>
        </p:nvSpPr>
        <p:spPr>
          <a:xfrm>
            <a:off x="168910" y="1630769"/>
            <a:ext cx="7376160" cy="1339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pic>
        <p:nvPicPr>
          <p:cNvPr id="102" name="图片 15" descr="图片 15"/>
          <p:cNvPicPr>
            <a:picLocks noChangeAspect="1"/>
          </p:cNvPicPr>
          <p:nvPr/>
        </p:nvPicPr>
        <p:blipFill>
          <a:blip r:embed="rId2"/>
          <a:srcRect t="36935" b="36935"/>
          <a:stretch>
            <a:fillRect/>
          </a:stretch>
        </p:blipFill>
        <p:spPr>
          <a:xfrm>
            <a:off x="209779" y="223313"/>
            <a:ext cx="4132523" cy="1079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 advAuto="0"/>
      <p:bldP spid="97" grpId="2" animBg="1" advAuto="0"/>
      <p:bldP spid="98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"/>
          <p:cNvGrpSpPr/>
          <p:nvPr/>
        </p:nvGrpSpPr>
        <p:grpSpPr>
          <a:xfrm>
            <a:off x="-9525" y="-1"/>
            <a:ext cx="12201525" cy="699774"/>
            <a:chOff x="0" y="0"/>
            <a:chExt cx="12201525" cy="699772"/>
          </a:xfrm>
        </p:grpSpPr>
        <p:sp>
          <p:nvSpPr>
            <p:cNvPr id="200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203" name="同侧圆角矩形 4"/>
            <p:cNvGrpSpPr/>
            <p:nvPr/>
          </p:nvGrpSpPr>
          <p:grpSpPr>
            <a:xfrm>
              <a:off x="12699" y="93345"/>
              <a:ext cx="5137155" cy="606427"/>
              <a:chOff x="0" y="0"/>
              <a:chExt cx="5137153" cy="606426"/>
            </a:xfrm>
          </p:grpSpPr>
          <p:sp>
            <p:nvSpPr>
              <p:cNvPr id="201" name="Shape"/>
              <p:cNvSpPr/>
              <p:nvPr/>
            </p:nvSpPr>
            <p:spPr>
              <a:xfrm>
                <a:off x="-1" y="-1"/>
                <a:ext cx="5137155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202" name="理解 PPT"/>
              <p:cNvSpPr txBox="1"/>
              <p:nvPr/>
            </p:nvSpPr>
            <p:spPr>
              <a:xfrm>
                <a:off x="134527" y="92346"/>
                <a:ext cx="4868096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的理解</a:t>
                </a:r>
              </a:p>
            </p:txBody>
          </p:sp>
        </p:grpSp>
      </p:grpSp>
      <p:sp>
        <p:nvSpPr>
          <p:cNvPr id="205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5986753" y="6435137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6" name="获得所有对应的解说后进行整合"/>
          <p:cNvSpPr txBox="1"/>
          <p:nvPr/>
        </p:nvSpPr>
        <p:spPr>
          <a:xfrm>
            <a:off x="6224378" y="271783"/>
            <a:ext cx="3317239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获得所有对应的解说后进行整合</a:t>
            </a:r>
          </a:p>
        </p:txBody>
      </p:sp>
      <p:sp>
        <p:nvSpPr>
          <p:cNvPr id="207" name="若将所有文字直接进行连接，很有可能会出现前后非常突兀的情况。…"/>
          <p:cNvSpPr/>
          <p:nvPr/>
        </p:nvSpPr>
        <p:spPr>
          <a:xfrm>
            <a:off x="1795789" y="1521904"/>
            <a:ext cx="8381929" cy="981639"/>
          </a:xfrm>
          <a:prstGeom prst="roundRect">
            <a:avLst>
              <a:gd name="adj" fmla="val 181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 algn="ctr"/>
            <a:r>
              <a:t>若将所有文字直接进行连接，很有可能会出现前后非常突兀的情况。</a:t>
            </a:r>
          </a:p>
          <a:p>
            <a:pPr algn="ctr"/>
            <a:r>
              <a:t>尝试将所有文字输入 LLM 进行整合，发现超过模型输入窗口限制。</a:t>
            </a:r>
          </a:p>
        </p:txBody>
      </p:sp>
      <p:sp>
        <p:nvSpPr>
          <p:cNvPr id="208" name="可能的解决办法：在前一步生成解说时，同时提供前后段落的标题，使文字更连贯。"/>
          <p:cNvSpPr txBox="1"/>
          <p:nvPr/>
        </p:nvSpPr>
        <p:spPr>
          <a:xfrm>
            <a:off x="2751539" y="3065781"/>
            <a:ext cx="570295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可能的解决办法：在前一步生成解说时，同时提供前后段落的标题，使文字更连贯。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"/>
          <p:cNvGrpSpPr/>
          <p:nvPr/>
        </p:nvGrpSpPr>
        <p:grpSpPr>
          <a:xfrm>
            <a:off x="-9525" y="-1"/>
            <a:ext cx="12201525" cy="699774"/>
            <a:chOff x="0" y="0"/>
            <a:chExt cx="12201525" cy="699772"/>
          </a:xfrm>
        </p:grpSpPr>
        <p:sp>
          <p:nvSpPr>
            <p:cNvPr id="210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213" name="同侧圆角矩形 4"/>
            <p:cNvGrpSpPr/>
            <p:nvPr/>
          </p:nvGrpSpPr>
          <p:grpSpPr>
            <a:xfrm>
              <a:off x="12699" y="93345"/>
              <a:ext cx="5137155" cy="606427"/>
              <a:chOff x="0" y="0"/>
              <a:chExt cx="5137153" cy="606426"/>
            </a:xfrm>
          </p:grpSpPr>
          <p:sp>
            <p:nvSpPr>
              <p:cNvPr id="211" name="Shape"/>
              <p:cNvSpPr/>
              <p:nvPr/>
            </p:nvSpPr>
            <p:spPr>
              <a:xfrm>
                <a:off x="-1" y="-1"/>
                <a:ext cx="5137155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212" name="理解 PPT"/>
              <p:cNvSpPr txBox="1"/>
              <p:nvPr/>
            </p:nvSpPr>
            <p:spPr>
              <a:xfrm>
                <a:off x="134527" y="92346"/>
                <a:ext cx="4868096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的生成</a:t>
                </a:r>
              </a:p>
            </p:txBody>
          </p:sp>
        </p:grpSp>
      </p:grpSp>
      <p:sp>
        <p:nvSpPr>
          <p:cNvPr id="215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5990920" y="6435137"/>
            <a:ext cx="26532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6" name="通过文字生成 PPT"/>
          <p:cNvSpPr txBox="1"/>
          <p:nvPr/>
        </p:nvSpPr>
        <p:spPr>
          <a:xfrm>
            <a:off x="6224378" y="271783"/>
            <a:ext cx="1996538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通过文字生成 PPT</a:t>
            </a:r>
          </a:p>
        </p:txBody>
      </p:sp>
      <p:sp>
        <p:nvSpPr>
          <p:cNvPr id="217" name="生成高质量的分页与内容…"/>
          <p:cNvSpPr/>
          <p:nvPr/>
        </p:nvSpPr>
        <p:spPr>
          <a:xfrm>
            <a:off x="3612007" y="2427826"/>
            <a:ext cx="4602559" cy="2338978"/>
          </a:xfrm>
          <a:prstGeom prst="roundRect">
            <a:avLst>
              <a:gd name="adj" fmla="val 1771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 marL="240631" indent="-240631">
              <a:lnSpc>
                <a:spcPct val="190000"/>
              </a:lnSpc>
              <a:buSzPct val="100000"/>
              <a:buAutoNum type="arabicPeriod"/>
            </a:pPr>
            <a:r>
              <a:t>生成高质量的分页与内容</a:t>
            </a:r>
          </a:p>
          <a:p>
            <a:pPr marL="240631" indent="-240631">
              <a:lnSpc>
                <a:spcPct val="190000"/>
              </a:lnSpc>
              <a:buSzPct val="100000"/>
              <a:buAutoNum type="arabicPeriod"/>
            </a:pPr>
            <a:r>
              <a:t>根据每个部分的内容的字数等，生成美观的界面布局</a:t>
            </a:r>
          </a:p>
        </p:txBody>
      </p:sp>
      <p:sp>
        <p:nvSpPr>
          <p:cNvPr id="218" name="可能遇到的难点"/>
          <p:cNvSpPr/>
          <p:nvPr/>
        </p:nvSpPr>
        <p:spPr>
          <a:xfrm>
            <a:off x="4778133" y="1309076"/>
            <a:ext cx="2270307" cy="496746"/>
          </a:xfrm>
          <a:prstGeom prst="roundRect">
            <a:avLst>
              <a:gd name="adj" fmla="val 2796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可能遇到的难点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"/>
          <p:cNvGrpSpPr/>
          <p:nvPr/>
        </p:nvGrpSpPr>
        <p:grpSpPr>
          <a:xfrm>
            <a:off x="-9525" y="-1"/>
            <a:ext cx="12201525" cy="699774"/>
            <a:chOff x="0" y="0"/>
            <a:chExt cx="12201525" cy="699772"/>
          </a:xfrm>
        </p:grpSpPr>
        <p:sp>
          <p:nvSpPr>
            <p:cNvPr id="220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223" name="同侧圆角矩形 4"/>
            <p:cNvGrpSpPr/>
            <p:nvPr/>
          </p:nvGrpSpPr>
          <p:grpSpPr>
            <a:xfrm>
              <a:off x="12699" y="93345"/>
              <a:ext cx="5137155" cy="606427"/>
              <a:chOff x="0" y="0"/>
              <a:chExt cx="5137153" cy="606426"/>
            </a:xfrm>
          </p:grpSpPr>
          <p:sp>
            <p:nvSpPr>
              <p:cNvPr id="221" name="Shape"/>
              <p:cNvSpPr/>
              <p:nvPr/>
            </p:nvSpPr>
            <p:spPr>
              <a:xfrm>
                <a:off x="-1" y="-1"/>
                <a:ext cx="5137155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222" name="理解 PPT"/>
              <p:cNvSpPr txBox="1"/>
              <p:nvPr/>
            </p:nvSpPr>
            <p:spPr>
              <a:xfrm>
                <a:off x="134527" y="92346"/>
                <a:ext cx="4868096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的生成</a:t>
                </a:r>
              </a:p>
            </p:txBody>
          </p:sp>
        </p:grpSp>
      </p:grpSp>
      <p:sp>
        <p:nvSpPr>
          <p:cNvPr id="225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5986753" y="6435137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6" name="生成布局"/>
          <p:cNvSpPr txBox="1"/>
          <p:nvPr/>
        </p:nvSpPr>
        <p:spPr>
          <a:xfrm>
            <a:off x="6224378" y="271783"/>
            <a:ext cx="1031239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生成布局</a:t>
            </a:r>
          </a:p>
        </p:txBody>
      </p:sp>
      <p:sp>
        <p:nvSpPr>
          <p:cNvPr id="227" name="LayoutPrompter: Awaken the Design Ability of Large Language Models （arXiv:2311.06495v1）"/>
          <p:cNvSpPr txBox="1"/>
          <p:nvPr/>
        </p:nvSpPr>
        <p:spPr>
          <a:xfrm>
            <a:off x="1104962" y="1157454"/>
            <a:ext cx="7242114" cy="67563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2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LayoutPrompter: Awaken the Design Ability of Large Language Models （arXiv:2311.06495v1）</a:t>
            </a:r>
          </a:p>
        </p:txBody>
      </p:sp>
      <p:sp>
        <p:nvSpPr>
          <p:cNvPr id="228" name="输入：n 个元素 e，输入的 c,w,h 为布局依据…"/>
          <p:cNvSpPr txBox="1"/>
          <p:nvPr/>
        </p:nvSpPr>
        <p:spPr>
          <a:xfrm>
            <a:off x="1092262" y="2207457"/>
            <a:ext cx="4983861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•"/>
            </a:pPr>
            <a:r>
              <a:t>输入：n 个元素 e，输入的 c,w,h 为布局依据</a:t>
            </a:r>
          </a:p>
          <a:p>
            <a:pPr marL="561473" lvl="1" indent="-180473">
              <a:buSzPct val="100000"/>
              <a:buChar char="•"/>
            </a:pPr>
            <a:r>
              <a:t>e= (c,l,t,w,h）</a:t>
            </a:r>
          </a:p>
          <a:p>
            <a:pPr marL="561473" lvl="1" indent="-180473">
              <a:buSzPct val="100000"/>
              <a:buChar char="•"/>
            </a:pPr>
            <a:r>
              <a:t>c: 元素类型</a:t>
            </a:r>
          </a:p>
          <a:p>
            <a:pPr marL="561473" lvl="1" indent="-180473">
              <a:buSzPct val="100000"/>
              <a:buChar char="•"/>
            </a:pPr>
            <a:r>
              <a:t>l: 左坐标</a:t>
            </a:r>
          </a:p>
          <a:p>
            <a:pPr marL="561473" lvl="1" indent="-180473">
              <a:buSzPct val="100000"/>
              <a:buChar char="•"/>
            </a:pPr>
            <a:r>
              <a:t>t: 顶坐标</a:t>
            </a:r>
          </a:p>
          <a:p>
            <a:pPr marL="561473" lvl="1" indent="-180473">
              <a:buSzPct val="100000"/>
              <a:buChar char="•"/>
            </a:pPr>
            <a:r>
              <a:t>w: 宽度</a:t>
            </a:r>
          </a:p>
          <a:p>
            <a:pPr marL="561473" lvl="1" indent="-180473">
              <a:buSzPct val="100000"/>
              <a:buChar char="•"/>
            </a:pPr>
            <a:r>
              <a:t>h: 高度</a:t>
            </a:r>
          </a:p>
          <a:p>
            <a:pPr marL="180473" indent="-180473">
              <a:buSzPct val="100000"/>
              <a:buChar char="•"/>
            </a:pPr>
            <a:r>
              <a:t>输出：将 n 个元素在画布上布局好的 html 文本</a:t>
            </a:r>
          </a:p>
        </p:txBody>
      </p:sp>
      <p:sp>
        <p:nvSpPr>
          <p:cNvPr id="229" name="F_X(x) = &quot;Content Constraint: left l_mpx,top t_mpx,width w_mpx,height h_mpx&quot;"/>
          <p:cNvSpPr txBox="1"/>
          <p:nvPr/>
        </p:nvSpPr>
        <p:spPr>
          <a:xfrm>
            <a:off x="7893151" y="2220157"/>
            <a:ext cx="3431181" cy="1386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100"/>
            </a:pPr>
            <a:r>
              <a:t>F_X(x) = "Content Constraint: left l</a:t>
            </a:r>
            <a:r>
              <a:rPr sz="1597"/>
              <a:t>_m</a:t>
            </a:r>
            <a:r>
              <a:t>px,top t</a:t>
            </a:r>
            <a:r>
              <a:rPr sz="1597"/>
              <a:t>_m</a:t>
            </a:r>
            <a:r>
              <a:t>px,width w_</a:t>
            </a:r>
            <a:r>
              <a:rPr sz="1597"/>
              <a:t>m</a:t>
            </a:r>
            <a:r>
              <a:t>px,height h_</a:t>
            </a:r>
            <a:r>
              <a:rPr sz="1597"/>
              <a:t>m</a:t>
            </a:r>
            <a:r>
              <a:t>px"</a:t>
            </a:r>
          </a:p>
        </p:txBody>
      </p:sp>
      <p:sp>
        <p:nvSpPr>
          <p:cNvPr id="230" name="&lt;div class=&quot;ci&quot; style=&quot;left:l_ipx; top:t_ipx; width:wipx; height:h_ipx&quot;&gt;&lt;/div&gt;"/>
          <p:cNvSpPr txBox="1"/>
          <p:nvPr/>
        </p:nvSpPr>
        <p:spPr>
          <a:xfrm>
            <a:off x="1937141" y="5667753"/>
            <a:ext cx="8561776" cy="4343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100"/>
            </a:pPr>
            <a:r>
              <a:t>&lt;div class="c</a:t>
            </a:r>
            <a:r>
              <a:rPr sz="997"/>
              <a:t>i</a:t>
            </a:r>
            <a:r>
              <a:t>" style="left:l_</a:t>
            </a:r>
            <a:r>
              <a:rPr sz="997"/>
              <a:t>i</a:t>
            </a:r>
            <a:r>
              <a:t>px; top:t_</a:t>
            </a:r>
            <a:r>
              <a:rPr sz="997"/>
              <a:t>i</a:t>
            </a:r>
            <a:r>
              <a:t>px; width:w</a:t>
            </a:r>
            <a:r>
              <a:rPr sz="997"/>
              <a:t>i</a:t>
            </a:r>
            <a:r>
              <a:t>px; height:h</a:t>
            </a:r>
            <a:r>
              <a:rPr sz="997"/>
              <a:t>_i</a:t>
            </a:r>
            <a:r>
              <a:t>px"&gt;&lt;/div&gt;</a:t>
            </a:r>
          </a:p>
        </p:txBody>
      </p:sp>
      <p:sp>
        <p:nvSpPr>
          <p:cNvPr id="231" name="输入格式"/>
          <p:cNvSpPr/>
          <p:nvPr/>
        </p:nvSpPr>
        <p:spPr>
          <a:xfrm>
            <a:off x="5832233" y="2640284"/>
            <a:ext cx="1417034" cy="546585"/>
          </a:xfrm>
          <a:prstGeom prst="roundRect">
            <a:avLst>
              <a:gd name="adj" fmla="val 3485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输入格式</a:t>
            </a:r>
          </a:p>
        </p:txBody>
      </p:sp>
      <p:sp>
        <p:nvSpPr>
          <p:cNvPr id="232" name="输出的元素格式"/>
          <p:cNvSpPr/>
          <p:nvPr/>
        </p:nvSpPr>
        <p:spPr>
          <a:xfrm>
            <a:off x="5210034" y="4973681"/>
            <a:ext cx="2100745" cy="546586"/>
          </a:xfrm>
          <a:prstGeom prst="roundRect">
            <a:avLst>
              <a:gd name="adj" fmla="val 3485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输出的元素格式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"/>
          <p:cNvGrpSpPr/>
          <p:nvPr/>
        </p:nvGrpSpPr>
        <p:grpSpPr>
          <a:xfrm>
            <a:off x="-9525" y="-1"/>
            <a:ext cx="12201525" cy="699774"/>
            <a:chOff x="0" y="0"/>
            <a:chExt cx="12201525" cy="699772"/>
          </a:xfrm>
        </p:grpSpPr>
        <p:sp>
          <p:nvSpPr>
            <p:cNvPr id="234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237" name="同侧圆角矩形 4"/>
            <p:cNvGrpSpPr/>
            <p:nvPr/>
          </p:nvGrpSpPr>
          <p:grpSpPr>
            <a:xfrm>
              <a:off x="12699" y="93345"/>
              <a:ext cx="5137155" cy="606427"/>
              <a:chOff x="0" y="0"/>
              <a:chExt cx="5137153" cy="606426"/>
            </a:xfrm>
          </p:grpSpPr>
          <p:sp>
            <p:nvSpPr>
              <p:cNvPr id="235" name="Shape"/>
              <p:cNvSpPr/>
              <p:nvPr/>
            </p:nvSpPr>
            <p:spPr>
              <a:xfrm>
                <a:off x="-1" y="-1"/>
                <a:ext cx="5137155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236" name="理解 PPT"/>
              <p:cNvSpPr txBox="1"/>
              <p:nvPr/>
            </p:nvSpPr>
            <p:spPr>
              <a:xfrm>
                <a:off x="134527" y="92346"/>
                <a:ext cx="4868096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的生成</a:t>
                </a:r>
              </a:p>
            </p:txBody>
          </p:sp>
        </p:grpSp>
      </p:grpSp>
      <p:sp>
        <p:nvSpPr>
          <p:cNvPr id="239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5986753" y="6435137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0" name="生成布局"/>
          <p:cNvSpPr txBox="1"/>
          <p:nvPr/>
        </p:nvSpPr>
        <p:spPr>
          <a:xfrm>
            <a:off x="6224378" y="271783"/>
            <a:ext cx="1031239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生成布局</a:t>
            </a:r>
          </a:p>
        </p:txBody>
      </p:sp>
      <p:sp>
        <p:nvSpPr>
          <p:cNvPr id="241" name="LayoutPrompter: Awaken the Design Ability of Large Language Models （arXiv:2311.06495v1）"/>
          <p:cNvSpPr txBox="1"/>
          <p:nvPr/>
        </p:nvSpPr>
        <p:spPr>
          <a:xfrm>
            <a:off x="1104962" y="1157454"/>
            <a:ext cx="7242114" cy="67563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2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LayoutPrompter: Awaken the Design Ability of Large Language Models （arXiv:2311.06495v1）</a:t>
            </a:r>
          </a:p>
        </p:txBody>
      </p:sp>
      <p:sp>
        <p:nvSpPr>
          <p:cNvPr id="242" name="与本项目的主要区别：…"/>
          <p:cNvSpPr/>
          <p:nvPr/>
        </p:nvSpPr>
        <p:spPr>
          <a:xfrm>
            <a:off x="1104962" y="2469990"/>
            <a:ext cx="6684063" cy="2457083"/>
          </a:xfrm>
          <a:prstGeom prst="roundRect">
            <a:avLst>
              <a:gd name="adj" fmla="val 775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与本项目的主要区别：</a:t>
            </a:r>
          </a:p>
          <a:p>
            <a:pPr marL="180473" indent="-180473">
              <a:buSzPct val="100000"/>
              <a:buChar char="•"/>
            </a:pPr>
            <a:r>
              <a:t>本项目生成的大部分为文字，并非固定的元素，文字的大小可变，换行符可变，文本框长宽可变，等等</a:t>
            </a:r>
          </a:p>
          <a:p>
            <a:pPr marL="180473" indent="-180473">
              <a:buSzPct val="100000"/>
              <a:buChar char="•"/>
            </a:pPr>
            <a:r>
              <a:t>对同一个 PowerPoint 文件，需要有一致性的考虑</a:t>
            </a:r>
          </a:p>
          <a:p>
            <a:pPr marL="180473" indent="-180473">
              <a:buSzPct val="100000"/>
              <a:buChar char="•"/>
            </a:pPr>
            <a:r>
              <a:t>不同元素的布局通常有相对位置的限制，例如标题通常在主体的上方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"/>
          <p:cNvGrpSpPr/>
          <p:nvPr/>
        </p:nvGrpSpPr>
        <p:grpSpPr>
          <a:xfrm>
            <a:off x="-9525" y="-1"/>
            <a:ext cx="12201525" cy="699774"/>
            <a:chOff x="0" y="0"/>
            <a:chExt cx="12201525" cy="699772"/>
          </a:xfrm>
        </p:grpSpPr>
        <p:sp>
          <p:nvSpPr>
            <p:cNvPr id="244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247" name="同侧圆角矩形 4"/>
            <p:cNvGrpSpPr/>
            <p:nvPr/>
          </p:nvGrpSpPr>
          <p:grpSpPr>
            <a:xfrm>
              <a:off x="12699" y="93345"/>
              <a:ext cx="5137155" cy="606427"/>
              <a:chOff x="0" y="0"/>
              <a:chExt cx="5137153" cy="606426"/>
            </a:xfrm>
          </p:grpSpPr>
          <p:sp>
            <p:nvSpPr>
              <p:cNvPr id="245" name="Shape"/>
              <p:cNvSpPr/>
              <p:nvPr/>
            </p:nvSpPr>
            <p:spPr>
              <a:xfrm>
                <a:off x="-1" y="-1"/>
                <a:ext cx="5137155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246" name="理解 PPT"/>
              <p:cNvSpPr txBox="1"/>
              <p:nvPr/>
            </p:nvSpPr>
            <p:spPr>
              <a:xfrm>
                <a:off x="134527" y="92346"/>
                <a:ext cx="4868096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总结讨论</a:t>
                </a:r>
              </a:p>
            </p:txBody>
          </p:sp>
        </p:grpSp>
      </p:grpSp>
      <p:sp>
        <p:nvSpPr>
          <p:cNvPr id="249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5986753" y="6435137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0" name="有待解决的问题"/>
          <p:cNvSpPr txBox="1"/>
          <p:nvPr/>
        </p:nvSpPr>
        <p:spPr>
          <a:xfrm>
            <a:off x="7053273" y="252734"/>
            <a:ext cx="1729739" cy="4343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有待解决的问题</a:t>
            </a:r>
          </a:p>
        </p:txBody>
      </p:sp>
      <p:sp>
        <p:nvSpPr>
          <p:cNvPr id="251" name="如何处理输入大于 LLM 限制的情况…"/>
          <p:cNvSpPr/>
          <p:nvPr/>
        </p:nvSpPr>
        <p:spPr>
          <a:xfrm>
            <a:off x="369880" y="2883789"/>
            <a:ext cx="5169076" cy="2457769"/>
          </a:xfrm>
          <a:prstGeom prst="roundRect">
            <a:avLst>
              <a:gd name="adj" fmla="val 119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如何处理输入大于 LLM 限制的情况</a:t>
            </a:r>
          </a:p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优化prompt，生成风格，格式更统一的解说稿</a:t>
            </a:r>
          </a:p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将各部分解说稿不生硬地整合成完整的一篇</a:t>
            </a:r>
          </a:p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加入多媒介功能，以适应实际的使用情况</a:t>
            </a:r>
          </a:p>
        </p:txBody>
      </p:sp>
      <p:sp>
        <p:nvSpPr>
          <p:cNvPr id="252" name="理解PPT"/>
          <p:cNvSpPr txBox="1"/>
          <p:nvPr/>
        </p:nvSpPr>
        <p:spPr>
          <a:xfrm>
            <a:off x="2301157" y="1530161"/>
            <a:ext cx="130652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理解PPT</a:t>
            </a:r>
          </a:p>
        </p:txBody>
      </p:sp>
      <p:sp>
        <p:nvSpPr>
          <p:cNvPr id="253" name="生成PPT"/>
          <p:cNvSpPr txBox="1"/>
          <p:nvPr/>
        </p:nvSpPr>
        <p:spPr>
          <a:xfrm>
            <a:off x="8380667" y="1530161"/>
            <a:ext cx="1306522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生成PPT</a:t>
            </a:r>
          </a:p>
        </p:txBody>
      </p:sp>
      <p:sp>
        <p:nvSpPr>
          <p:cNvPr id="254" name="生成符合格式规范的 xml 文件…"/>
          <p:cNvSpPr/>
          <p:nvPr/>
        </p:nvSpPr>
        <p:spPr>
          <a:xfrm>
            <a:off x="6699340" y="2883789"/>
            <a:ext cx="5169076" cy="2457769"/>
          </a:xfrm>
          <a:prstGeom prst="roundRect">
            <a:avLst>
              <a:gd name="adj" fmla="val 119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生成符合格式规范的 xml 文件</a:t>
            </a:r>
          </a:p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在合适的位置进行 PPT 分页</a:t>
            </a:r>
          </a:p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生成符合人类审美的布局</a:t>
            </a:r>
          </a:p>
          <a:p>
            <a:pPr marL="300789" indent="-300789">
              <a:lnSpc>
                <a:spcPct val="130000"/>
              </a:lnSpc>
              <a:buSzPct val="100000"/>
              <a:buAutoNum type="alphaUcPeriod"/>
            </a:pPr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矩形 17"/>
          <p:cNvSpPr/>
          <p:nvPr/>
        </p:nvSpPr>
        <p:spPr>
          <a:xfrm>
            <a:off x="203429" y="1268643"/>
            <a:ext cx="11785142" cy="5408345"/>
          </a:xfrm>
          <a:prstGeom prst="rect">
            <a:avLst/>
          </a:prstGeom>
          <a:solidFill>
            <a:srgbClr val="DFEC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sp>
        <p:nvSpPr>
          <p:cNvPr id="257" name="文本框 6"/>
          <p:cNvSpPr txBox="1"/>
          <p:nvPr/>
        </p:nvSpPr>
        <p:spPr>
          <a:xfrm>
            <a:off x="5536426" y="466004"/>
            <a:ext cx="119633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258" name="矩形 8"/>
          <p:cNvSpPr/>
          <p:nvPr/>
        </p:nvSpPr>
        <p:spPr>
          <a:xfrm>
            <a:off x="5490845" y="203200"/>
            <a:ext cx="6447155" cy="2628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pic>
        <p:nvPicPr>
          <p:cNvPr id="259" name="图片 15" descr="图片 15"/>
          <p:cNvPicPr>
            <a:picLocks noChangeAspect="1"/>
          </p:cNvPicPr>
          <p:nvPr/>
        </p:nvPicPr>
        <p:blipFill>
          <a:blip r:embed="rId2"/>
          <a:srcRect t="36935" b="36935"/>
          <a:stretch>
            <a:fillRect/>
          </a:stretch>
        </p:blipFill>
        <p:spPr>
          <a:xfrm>
            <a:off x="209779" y="223313"/>
            <a:ext cx="4132523" cy="107975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5986753" y="6435137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1" name="谢谢"/>
          <p:cNvSpPr/>
          <p:nvPr/>
        </p:nvSpPr>
        <p:spPr>
          <a:xfrm>
            <a:off x="4714986" y="2794000"/>
            <a:ext cx="2543535" cy="1270001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>
              <a:defRPr sz="3700"/>
            </a:lvl1pPr>
          </a:lstStyle>
          <a:p>
            <a:r>
              <a:t>谢谢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7"/>
          <p:cNvSpPr/>
          <p:nvPr/>
        </p:nvSpPr>
        <p:spPr>
          <a:xfrm>
            <a:off x="203429" y="1268643"/>
            <a:ext cx="11785142" cy="5408345"/>
          </a:xfrm>
          <a:prstGeom prst="rect">
            <a:avLst/>
          </a:prstGeom>
          <a:solidFill>
            <a:srgbClr val="DFEC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sp>
        <p:nvSpPr>
          <p:cNvPr id="106" name="文本框 6"/>
          <p:cNvSpPr txBox="1"/>
          <p:nvPr/>
        </p:nvSpPr>
        <p:spPr>
          <a:xfrm>
            <a:off x="5536426" y="466004"/>
            <a:ext cx="119633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107" name="矩形 8"/>
          <p:cNvSpPr/>
          <p:nvPr/>
        </p:nvSpPr>
        <p:spPr>
          <a:xfrm>
            <a:off x="5490845" y="203200"/>
            <a:ext cx="6447155" cy="2628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/>
          </a:p>
        </p:txBody>
      </p:sp>
      <p:pic>
        <p:nvPicPr>
          <p:cNvPr id="108" name="图片 15" descr="图片 15"/>
          <p:cNvPicPr>
            <a:picLocks noChangeAspect="1"/>
          </p:cNvPicPr>
          <p:nvPr/>
        </p:nvPicPr>
        <p:blipFill>
          <a:blip r:embed="rId2"/>
          <a:srcRect t="36935" b="36935"/>
          <a:stretch>
            <a:fillRect/>
          </a:stretch>
        </p:blipFill>
        <p:spPr>
          <a:xfrm>
            <a:off x="209779" y="223313"/>
            <a:ext cx="4132523" cy="1079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0" name="PPT 的结构…"/>
          <p:cNvSpPr txBox="1"/>
          <p:nvPr/>
        </p:nvSpPr>
        <p:spPr>
          <a:xfrm>
            <a:off x="774037" y="1924181"/>
            <a:ext cx="2519545" cy="251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31006" indent="-23100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43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问题概述</a:t>
            </a:r>
          </a:p>
          <a:p>
            <a:pPr marL="231006" indent="-23100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43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方法简介</a:t>
            </a:r>
          </a:p>
          <a:p>
            <a:pPr marL="231006" indent="-23100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43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总结讨论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"/>
          <p:cNvGrpSpPr/>
          <p:nvPr/>
        </p:nvGrpSpPr>
        <p:grpSpPr>
          <a:xfrm>
            <a:off x="0" y="0"/>
            <a:ext cx="12201525" cy="699773"/>
            <a:chOff x="0" y="0"/>
            <a:chExt cx="12201525" cy="699772"/>
          </a:xfrm>
        </p:grpSpPr>
        <p:sp>
          <p:nvSpPr>
            <p:cNvPr id="112" name="矩形 7"/>
            <p:cNvSpPr/>
            <p:nvPr/>
          </p:nvSpPr>
          <p:spPr>
            <a:xfrm>
              <a:off x="-1" y="0"/>
              <a:ext cx="12201526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115" name="同侧圆角矩形 4"/>
            <p:cNvGrpSpPr/>
            <p:nvPr/>
          </p:nvGrpSpPr>
          <p:grpSpPr>
            <a:xfrm>
              <a:off x="0" y="93345"/>
              <a:ext cx="5137156" cy="606427"/>
              <a:chOff x="0" y="0"/>
              <a:chExt cx="5137155" cy="606426"/>
            </a:xfrm>
          </p:grpSpPr>
          <p:sp>
            <p:nvSpPr>
              <p:cNvPr id="113" name="Shape"/>
              <p:cNvSpPr/>
              <p:nvPr/>
            </p:nvSpPr>
            <p:spPr>
              <a:xfrm>
                <a:off x="0" y="-1"/>
                <a:ext cx="5137156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114" name="PPT 的基本结构"/>
              <p:cNvSpPr txBox="1"/>
              <p:nvPr/>
            </p:nvSpPr>
            <p:spPr>
              <a:xfrm>
                <a:off x="134527" y="92347"/>
                <a:ext cx="4868099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问题概述</a:t>
                </a:r>
              </a:p>
            </p:txBody>
          </p:sp>
        </p:grpSp>
      </p:grpSp>
      <p:sp>
        <p:nvSpPr>
          <p:cNvPr id="117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输入纯文本PowerPoint文件，得到对应解释文本…"/>
          <p:cNvSpPr/>
          <p:nvPr/>
        </p:nvSpPr>
        <p:spPr>
          <a:xfrm>
            <a:off x="632685" y="1509553"/>
            <a:ext cx="10981790" cy="4570826"/>
          </a:xfrm>
          <a:prstGeom prst="roundRect">
            <a:avLst>
              <a:gd name="adj" fmla="val 1602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 marL="180473" indent="-180473">
              <a:lnSpc>
                <a:spcPct val="260000"/>
              </a:lnSpc>
              <a:buSzPct val="100000"/>
              <a:buChar char="•"/>
              <a:defRPr sz="2300"/>
            </a:pPr>
            <a:r>
              <a:t>输入纯文本PowerPoint文件，得到对应解释文本</a:t>
            </a:r>
          </a:p>
          <a:p>
            <a:pPr marL="180473" indent="-180473">
              <a:lnSpc>
                <a:spcPct val="260000"/>
              </a:lnSpc>
              <a:buSzPct val="100000"/>
              <a:buChar char="•"/>
              <a:defRPr sz="2300"/>
            </a:pPr>
            <a:r>
              <a:t>输入包含非文本内容PowerPoint文件，得到对应解释文本</a:t>
            </a:r>
          </a:p>
          <a:p>
            <a:pPr marL="180473" indent="-180473">
              <a:lnSpc>
                <a:spcPct val="260000"/>
              </a:lnSpc>
              <a:buSzPct val="100000"/>
              <a:buChar char="•"/>
              <a:defRPr sz="2300"/>
            </a:pPr>
            <a:r>
              <a:t>输入一段有关某话题的文本，生成PowerPoint文件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"/>
          <p:cNvGrpSpPr/>
          <p:nvPr/>
        </p:nvGrpSpPr>
        <p:grpSpPr>
          <a:xfrm>
            <a:off x="0" y="0"/>
            <a:ext cx="12201525" cy="699773"/>
            <a:chOff x="0" y="0"/>
            <a:chExt cx="12201525" cy="699772"/>
          </a:xfrm>
        </p:grpSpPr>
        <p:sp>
          <p:nvSpPr>
            <p:cNvPr id="120" name="矩形 7"/>
            <p:cNvSpPr/>
            <p:nvPr/>
          </p:nvSpPr>
          <p:spPr>
            <a:xfrm>
              <a:off x="-1" y="0"/>
              <a:ext cx="12201526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123" name="同侧圆角矩形 4"/>
            <p:cNvGrpSpPr/>
            <p:nvPr/>
          </p:nvGrpSpPr>
          <p:grpSpPr>
            <a:xfrm>
              <a:off x="0" y="93345"/>
              <a:ext cx="5137156" cy="606427"/>
              <a:chOff x="0" y="0"/>
              <a:chExt cx="5137155" cy="606426"/>
            </a:xfrm>
          </p:grpSpPr>
          <p:sp>
            <p:nvSpPr>
              <p:cNvPr id="121" name="Shape"/>
              <p:cNvSpPr/>
              <p:nvPr/>
            </p:nvSpPr>
            <p:spPr>
              <a:xfrm>
                <a:off x="0" y="-1"/>
                <a:ext cx="5137156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122" name="PPT 的基本结构"/>
              <p:cNvSpPr txBox="1"/>
              <p:nvPr/>
            </p:nvSpPr>
            <p:spPr>
              <a:xfrm>
                <a:off x="134527" y="92347"/>
                <a:ext cx="4868099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问题概述</a:t>
                </a:r>
              </a:p>
            </p:txBody>
          </p:sp>
        </p:grpSp>
      </p:grpSp>
      <p:sp>
        <p:nvSpPr>
          <p:cNvPr id="125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Line"/>
          <p:cNvSpPr/>
          <p:nvPr/>
        </p:nvSpPr>
        <p:spPr>
          <a:xfrm flipV="1">
            <a:off x="6123579" y="839919"/>
            <a:ext cx="1" cy="55099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理解纯文字PPT"/>
          <p:cNvSpPr txBox="1"/>
          <p:nvPr/>
        </p:nvSpPr>
        <p:spPr>
          <a:xfrm>
            <a:off x="1848372" y="1392613"/>
            <a:ext cx="2220922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理解纯文字PPT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1188864" y="2383308"/>
            <a:ext cx="3539938" cy="3392234"/>
            <a:chOff x="0" y="0"/>
            <a:chExt cx="3539937" cy="3392233"/>
          </a:xfrm>
        </p:grpSpPr>
        <p:sp>
          <p:nvSpPr>
            <p:cNvPr id="128" name=".ppt 或者 .pptx 文件"/>
            <p:cNvSpPr/>
            <p:nvPr/>
          </p:nvSpPr>
          <p:spPr>
            <a:xfrm>
              <a:off x="0" y="0"/>
              <a:ext cx="3539938" cy="485139"/>
            </a:xfrm>
            <a:prstGeom prst="roundRect">
              <a:avLst>
                <a:gd name="adj" fmla="val 43172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/>
            </a:lstStyle>
            <a:p>
              <a:r>
                <a:t>.ppt 或者 .pptx 文件</a:t>
              </a:r>
            </a:p>
          </p:txBody>
        </p:sp>
        <p:sp>
          <p:nvSpPr>
            <p:cNvPr id="129" name="转化为 xml 格式化数据"/>
            <p:cNvSpPr/>
            <p:nvPr/>
          </p:nvSpPr>
          <p:spPr>
            <a:xfrm>
              <a:off x="0" y="969031"/>
              <a:ext cx="3539938" cy="485139"/>
            </a:xfrm>
            <a:prstGeom prst="roundRect">
              <a:avLst>
                <a:gd name="adj" fmla="val 43172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/>
            </a:lstStyle>
            <a:p>
              <a:r>
                <a:t>转化为 xml 格式化数据</a:t>
              </a:r>
            </a:p>
          </p:txBody>
        </p:sp>
        <p:sp>
          <p:nvSpPr>
            <p:cNvPr id="130" name="输入 LLM"/>
            <p:cNvSpPr/>
            <p:nvPr/>
          </p:nvSpPr>
          <p:spPr>
            <a:xfrm>
              <a:off x="0" y="1938063"/>
              <a:ext cx="3539938" cy="485139"/>
            </a:xfrm>
            <a:prstGeom prst="roundRect">
              <a:avLst>
                <a:gd name="adj" fmla="val 43172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/>
            </a:lstStyle>
            <a:p>
              <a:r>
                <a:t>输入 LLM</a:t>
              </a:r>
            </a:p>
          </p:txBody>
        </p:sp>
        <p:sp>
          <p:nvSpPr>
            <p:cNvPr id="131" name="生成解说稿"/>
            <p:cNvSpPr/>
            <p:nvPr/>
          </p:nvSpPr>
          <p:spPr>
            <a:xfrm>
              <a:off x="0" y="2907095"/>
              <a:ext cx="3539938" cy="485139"/>
            </a:xfrm>
            <a:prstGeom prst="roundRect">
              <a:avLst>
                <a:gd name="adj" fmla="val 43172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/>
            </a:lstStyle>
            <a:p>
              <a:r>
                <a:t>生成解说稿</a:t>
              </a:r>
            </a:p>
          </p:txBody>
        </p:sp>
        <p:sp>
          <p:nvSpPr>
            <p:cNvPr id="132" name="Line"/>
            <p:cNvSpPr/>
            <p:nvPr/>
          </p:nvSpPr>
          <p:spPr>
            <a:xfrm>
              <a:off x="1709008" y="488875"/>
              <a:ext cx="1" cy="45849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Line"/>
            <p:cNvSpPr/>
            <p:nvPr/>
          </p:nvSpPr>
          <p:spPr>
            <a:xfrm>
              <a:off x="1709008" y="1466869"/>
              <a:ext cx="1" cy="45849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Line"/>
            <p:cNvSpPr/>
            <p:nvPr/>
          </p:nvSpPr>
          <p:spPr>
            <a:xfrm>
              <a:off x="1709008" y="2435901"/>
              <a:ext cx="1" cy="45849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6" name="一段解说稿"/>
          <p:cNvSpPr/>
          <p:nvPr/>
        </p:nvSpPr>
        <p:spPr>
          <a:xfrm>
            <a:off x="7518358" y="2383308"/>
            <a:ext cx="3539938" cy="485139"/>
          </a:xfrm>
          <a:prstGeom prst="roundRect">
            <a:avLst>
              <a:gd name="adj" fmla="val 431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一段解说稿</a:t>
            </a:r>
          </a:p>
        </p:txBody>
      </p:sp>
      <p:sp>
        <p:nvSpPr>
          <p:cNvPr id="137" name="输入 LLM"/>
          <p:cNvSpPr/>
          <p:nvPr/>
        </p:nvSpPr>
        <p:spPr>
          <a:xfrm>
            <a:off x="7518358" y="3352340"/>
            <a:ext cx="3539938" cy="485139"/>
          </a:xfrm>
          <a:prstGeom prst="roundRect">
            <a:avLst>
              <a:gd name="adj" fmla="val 431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输入 LLM</a:t>
            </a:r>
          </a:p>
        </p:txBody>
      </p:sp>
      <p:sp>
        <p:nvSpPr>
          <p:cNvPr id="138" name="生成 xml 格式化数据"/>
          <p:cNvSpPr/>
          <p:nvPr/>
        </p:nvSpPr>
        <p:spPr>
          <a:xfrm>
            <a:off x="7518358" y="4321371"/>
            <a:ext cx="3539938" cy="485139"/>
          </a:xfrm>
          <a:prstGeom prst="roundRect">
            <a:avLst>
              <a:gd name="adj" fmla="val 431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生成 xml 格式化数据</a:t>
            </a:r>
          </a:p>
        </p:txBody>
      </p:sp>
      <p:sp>
        <p:nvSpPr>
          <p:cNvPr id="139" name="生成纯文字PPT"/>
          <p:cNvSpPr txBox="1"/>
          <p:nvPr/>
        </p:nvSpPr>
        <p:spPr>
          <a:xfrm>
            <a:off x="8116906" y="1392613"/>
            <a:ext cx="222092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生成纯文字PPT</a:t>
            </a:r>
          </a:p>
        </p:txBody>
      </p:sp>
      <p:sp>
        <p:nvSpPr>
          <p:cNvPr id="140" name="生成展示文件"/>
          <p:cNvSpPr/>
          <p:nvPr/>
        </p:nvSpPr>
        <p:spPr>
          <a:xfrm>
            <a:off x="7518358" y="5290403"/>
            <a:ext cx="3539938" cy="485139"/>
          </a:xfrm>
          <a:prstGeom prst="roundRect">
            <a:avLst>
              <a:gd name="adj" fmla="val 431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生成展示文件</a:t>
            </a:r>
          </a:p>
        </p:txBody>
      </p:sp>
      <p:sp>
        <p:nvSpPr>
          <p:cNvPr id="141" name="Line"/>
          <p:cNvSpPr/>
          <p:nvPr/>
        </p:nvSpPr>
        <p:spPr>
          <a:xfrm>
            <a:off x="9227366" y="2872183"/>
            <a:ext cx="1" cy="4584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Line"/>
          <p:cNvSpPr/>
          <p:nvPr/>
        </p:nvSpPr>
        <p:spPr>
          <a:xfrm>
            <a:off x="9227366" y="3850178"/>
            <a:ext cx="1" cy="4584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Line"/>
          <p:cNvSpPr/>
          <p:nvPr/>
        </p:nvSpPr>
        <p:spPr>
          <a:xfrm>
            <a:off x="9227366" y="4819209"/>
            <a:ext cx="1" cy="4584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0" y="0"/>
            <a:ext cx="12201525" cy="699773"/>
            <a:chOff x="0" y="0"/>
            <a:chExt cx="12201525" cy="699772"/>
          </a:xfrm>
        </p:grpSpPr>
        <p:sp>
          <p:nvSpPr>
            <p:cNvPr id="145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148" name="同侧圆角矩形 4"/>
            <p:cNvGrpSpPr/>
            <p:nvPr/>
          </p:nvGrpSpPr>
          <p:grpSpPr>
            <a:xfrm>
              <a:off x="0" y="93345"/>
              <a:ext cx="5137156" cy="606427"/>
              <a:chOff x="0" y="0"/>
              <a:chExt cx="5137155" cy="606426"/>
            </a:xfrm>
          </p:grpSpPr>
          <p:sp>
            <p:nvSpPr>
              <p:cNvPr id="146" name="Shape"/>
              <p:cNvSpPr/>
              <p:nvPr/>
            </p:nvSpPr>
            <p:spPr>
              <a:xfrm>
                <a:off x="0" y="-1"/>
                <a:ext cx="5137156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147" name="PPT 的基本结构"/>
              <p:cNvSpPr txBox="1"/>
              <p:nvPr/>
            </p:nvSpPr>
            <p:spPr>
              <a:xfrm>
                <a:off x="134527" y="92347"/>
                <a:ext cx="4868099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的理解</a:t>
                </a:r>
              </a:p>
            </p:txBody>
          </p:sp>
        </p:grpSp>
      </p:grpSp>
      <p:sp>
        <p:nvSpPr>
          <p:cNvPr id="150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1" name="以 “.ppt” 以及 “.pptx” 为后缀的文件本质上可以说是一个压缩文件。将其后缀改成 “.zip” 并解压后便可以获取其中的内容。见下图。"/>
          <p:cNvSpPr txBox="1"/>
          <p:nvPr/>
        </p:nvSpPr>
        <p:spPr>
          <a:xfrm>
            <a:off x="1643751" y="955403"/>
            <a:ext cx="9610757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t>以 “.ppt” 以及 “.pptx” 为后缀的文件本质上可以说是一个压缩文件。将其后缀改成 “.zip” 并解压后便可以获取其中的内容。见下图。</a:t>
            </a:r>
          </a:p>
        </p:txBody>
      </p:sp>
      <p:pic>
        <p:nvPicPr>
          <p:cNvPr id="152" name="Screenshot 2024-09-24 at 14.43.13.png" descr="Screenshot 2024-09-24 at 14.43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56" y="2219133"/>
            <a:ext cx="7929848" cy="390731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3" name="Check Mark"/>
          <p:cNvSpPr/>
          <p:nvPr/>
        </p:nvSpPr>
        <p:spPr>
          <a:xfrm>
            <a:off x="946268" y="1223369"/>
            <a:ext cx="545923" cy="419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"/>
          <p:cNvGrpSpPr/>
          <p:nvPr/>
        </p:nvGrpSpPr>
        <p:grpSpPr>
          <a:xfrm>
            <a:off x="-9525" y="0"/>
            <a:ext cx="12201525" cy="699773"/>
            <a:chOff x="0" y="0"/>
            <a:chExt cx="12201525" cy="699772"/>
          </a:xfrm>
        </p:grpSpPr>
        <p:sp>
          <p:nvSpPr>
            <p:cNvPr id="155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158" name="同侧圆角矩形 4"/>
            <p:cNvGrpSpPr/>
            <p:nvPr/>
          </p:nvGrpSpPr>
          <p:grpSpPr>
            <a:xfrm>
              <a:off x="4443" y="93344"/>
              <a:ext cx="5137156" cy="606428"/>
              <a:chOff x="0" y="0"/>
              <a:chExt cx="5137155" cy="606426"/>
            </a:xfrm>
          </p:grpSpPr>
          <p:sp>
            <p:nvSpPr>
              <p:cNvPr id="156" name="Shape"/>
              <p:cNvSpPr/>
              <p:nvPr/>
            </p:nvSpPr>
            <p:spPr>
              <a:xfrm>
                <a:off x="-1" y="-1"/>
                <a:ext cx="5137156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157" name="PPT 的基本结构"/>
              <p:cNvSpPr txBox="1"/>
              <p:nvPr/>
            </p:nvSpPr>
            <p:spPr>
              <a:xfrm>
                <a:off x="134527" y="92346"/>
                <a:ext cx="4868098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的理解</a:t>
                </a:r>
              </a:p>
            </p:txBody>
          </p:sp>
        </p:grpSp>
      </p:grpSp>
      <p:sp>
        <p:nvSpPr>
          <p:cNvPr id="160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1" name="xml 库中的 element tree 模块：https://docs.python.org/3/library/xml.etree.elementtree.html"/>
          <p:cNvSpPr txBox="1"/>
          <p:nvPr/>
        </p:nvSpPr>
        <p:spPr>
          <a:xfrm>
            <a:off x="830004" y="4292302"/>
            <a:ext cx="1077604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1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xml 库中的 element tree 模块：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https://docs.python.org/3/library/xml.etree.elementtree.html</a:t>
            </a:r>
          </a:p>
        </p:txBody>
      </p:sp>
      <p:sp>
        <p:nvSpPr>
          <p:cNvPr id="162" name="python-pptx 库：https://python-pptx.readthedocs.io/en/latest/"/>
          <p:cNvSpPr txBox="1"/>
          <p:nvPr/>
        </p:nvSpPr>
        <p:spPr>
          <a:xfrm>
            <a:off x="897476" y="5363718"/>
            <a:ext cx="727951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1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python-pptx 库：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https://python-pptx.readthedocs.io/en/latest/</a:t>
            </a:r>
          </a:p>
        </p:txBody>
      </p:sp>
      <p:sp>
        <p:nvSpPr>
          <p:cNvPr id="163" name="xml 文件与 PowerPoint 文件的相互转换"/>
          <p:cNvSpPr txBox="1"/>
          <p:nvPr/>
        </p:nvSpPr>
        <p:spPr>
          <a:xfrm>
            <a:off x="6224378" y="271783"/>
            <a:ext cx="4117897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xml 文件与 PowerPoint 文件的相互转换</a:t>
            </a:r>
          </a:p>
        </p:txBody>
      </p:sp>
      <p:sp>
        <p:nvSpPr>
          <p:cNvPr id="164" name="实际操作中使用 python 库 “xml” 以及 “python-pptx&quot; 对 PowerPoint 与 xml 文件进行相互转换。（暂时还未考虑展示文件中的多媒体附件）…"/>
          <p:cNvSpPr/>
          <p:nvPr/>
        </p:nvSpPr>
        <p:spPr>
          <a:xfrm>
            <a:off x="1041392" y="1453768"/>
            <a:ext cx="9628852" cy="2092582"/>
          </a:xfrm>
          <a:prstGeom prst="roundRect">
            <a:avLst>
              <a:gd name="adj" fmla="val 1281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>
              <a:defRPr sz="25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实际操作中使用 python 库 “xml” 以及 “python-pptx" 对 PowerPoint 与 xml 文件进行相互转换。（暂时还未考虑展示文件中的多媒体附件）</a:t>
            </a:r>
          </a:p>
          <a:p>
            <a:pPr>
              <a:defRPr sz="25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可以做到分别每页中的标题与内容。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-9525" y="0"/>
            <a:ext cx="12201525" cy="699773"/>
            <a:chOff x="0" y="0"/>
            <a:chExt cx="12201525" cy="699772"/>
          </a:xfrm>
        </p:grpSpPr>
        <p:sp>
          <p:nvSpPr>
            <p:cNvPr id="166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169" name="同侧圆角矩形 4"/>
            <p:cNvGrpSpPr/>
            <p:nvPr/>
          </p:nvGrpSpPr>
          <p:grpSpPr>
            <a:xfrm>
              <a:off x="4443" y="93344"/>
              <a:ext cx="5137156" cy="606428"/>
              <a:chOff x="0" y="0"/>
              <a:chExt cx="5137155" cy="606426"/>
            </a:xfrm>
          </p:grpSpPr>
          <p:sp>
            <p:nvSpPr>
              <p:cNvPr id="167" name="Shape"/>
              <p:cNvSpPr/>
              <p:nvPr/>
            </p:nvSpPr>
            <p:spPr>
              <a:xfrm>
                <a:off x="-1" y="-1"/>
                <a:ext cx="5137156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168" name="PPT 的基本结构"/>
              <p:cNvSpPr txBox="1"/>
              <p:nvPr/>
            </p:nvSpPr>
            <p:spPr>
              <a:xfrm>
                <a:off x="134527" y="92346"/>
                <a:ext cx="4868098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的理解</a:t>
                </a:r>
              </a:p>
            </p:txBody>
          </p:sp>
        </p:grpSp>
      </p:grpSp>
      <p:sp>
        <p:nvSpPr>
          <p:cNvPr id="171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72" name="xml 文件与 PowerPoint 文件的相互转换"/>
          <p:cNvSpPr txBox="1"/>
          <p:nvPr/>
        </p:nvSpPr>
        <p:spPr>
          <a:xfrm>
            <a:off x="6224378" y="271783"/>
            <a:ext cx="4117897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xml 文件与 PowerPoint 文件的相互转换</a:t>
            </a:r>
          </a:p>
        </p:txBody>
      </p:sp>
      <p:sp>
        <p:nvSpPr>
          <p:cNvPr id="173" name="某页PowerPoint"/>
          <p:cNvSpPr/>
          <p:nvPr/>
        </p:nvSpPr>
        <p:spPr>
          <a:xfrm>
            <a:off x="2058147" y="899923"/>
            <a:ext cx="2020564" cy="502352"/>
          </a:xfrm>
          <a:prstGeom prst="roundRect">
            <a:avLst>
              <a:gd name="adj" fmla="val 353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某页PowerPoint</a:t>
            </a:r>
          </a:p>
        </p:txBody>
      </p:sp>
      <p:sp>
        <p:nvSpPr>
          <p:cNvPr id="174" name="xml 数据"/>
          <p:cNvSpPr/>
          <p:nvPr/>
        </p:nvSpPr>
        <p:spPr>
          <a:xfrm>
            <a:off x="8669386" y="1689185"/>
            <a:ext cx="1317798" cy="498410"/>
          </a:xfrm>
          <a:prstGeom prst="roundRect">
            <a:avLst>
              <a:gd name="adj" fmla="val 3437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xml 数据</a:t>
            </a:r>
          </a:p>
        </p:txBody>
      </p:sp>
      <p:cxnSp>
        <p:nvCxnSpPr>
          <p:cNvPr id="175" name="Connection Line"/>
          <p:cNvCxnSpPr>
            <a:cxnSpLocks/>
            <a:stCxn id="173" idx="3"/>
            <a:endCxn id="174" idx="1"/>
          </p:cNvCxnSpPr>
          <p:nvPr/>
        </p:nvCxnSpPr>
        <p:spPr>
          <a:xfrm>
            <a:off x="4078711" y="1151099"/>
            <a:ext cx="4590675" cy="787291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</p:cxnSp>
      <p:sp>
        <p:nvSpPr>
          <p:cNvPr id="176" name="&lt;slide&gt;…"/>
          <p:cNvSpPr txBox="1"/>
          <p:nvPr/>
        </p:nvSpPr>
        <p:spPr>
          <a:xfrm>
            <a:off x="6668233" y="2570480"/>
            <a:ext cx="5320105" cy="1717039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200">
                <a:solidFill>
                  <a:srgbClr val="F07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E88D"/>
                </a:solidFill>
              </a:rPr>
              <a:t>&lt;</a:t>
            </a:r>
            <a:r>
              <a:t>slide</a:t>
            </a:r>
            <a:r>
              <a:rPr>
                <a:solidFill>
                  <a:srgbClr val="C3E88D"/>
                </a:solidFill>
              </a:rPr>
              <a:t>&gt;</a:t>
            </a:r>
          </a:p>
          <a:p>
            <a:pPr defTabSz="457200">
              <a:defRPr sz="1200">
                <a:solidFill>
                  <a:srgbClr val="C3C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E88D"/>
                </a:solidFill>
              </a:rPr>
              <a:t>  </a:t>
            </a:r>
            <a:r>
              <a:rPr>
                <a:solidFill>
                  <a:srgbClr val="89DDFF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F"/>
                </a:solidFill>
              </a:rPr>
              <a:t>&gt;</a:t>
            </a:r>
            <a:r>
              <a:t>Queries</a:t>
            </a:r>
            <a:r>
              <a:rPr>
                <a:solidFill>
                  <a:srgbClr val="89DDFF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F"/>
                </a:solidFill>
              </a:rPr>
              <a:t>&gt;</a:t>
            </a:r>
          </a:p>
          <a:p>
            <a:pPr defTabSz="457200">
              <a:defRPr sz="1200">
                <a:solidFill>
                  <a:srgbClr val="C3C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&lt;</a:t>
            </a:r>
            <a:r>
              <a:rPr>
                <a:solidFill>
                  <a:srgbClr val="F07178"/>
                </a:solidFill>
              </a:rPr>
              <a:t>content</a:t>
            </a:r>
            <a:r>
              <a:rPr>
                <a:solidFill>
                  <a:srgbClr val="89DDFF"/>
                </a:solidFill>
              </a:rPr>
              <a:t>&gt;</a:t>
            </a:r>
            <a:r>
              <a:t>QueriesGiven a contiguous interval T, find all objects alive during this interval.Given a key range and a contiguous time interval T, find the objects with keys in the given range that are alive during interval T.Given a key range, find the history of the objects in this range.</a:t>
            </a:r>
            <a:r>
              <a:rPr>
                <a:solidFill>
                  <a:srgbClr val="89DDFF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content</a:t>
            </a:r>
            <a:r>
              <a:rPr>
                <a:solidFill>
                  <a:srgbClr val="89DDFF"/>
                </a:solidFill>
              </a:rPr>
              <a:t>&gt;</a:t>
            </a:r>
          </a:p>
          <a:p>
            <a:pPr defTabSz="457200">
              <a:defRPr sz="1200">
                <a:solidFill>
                  <a:srgbClr val="F07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E88D"/>
                </a:solidFill>
              </a:rPr>
              <a:t>&lt;/</a:t>
            </a:r>
            <a:r>
              <a:t>slide</a:t>
            </a:r>
            <a:r>
              <a:rPr>
                <a:solidFill>
                  <a:srgbClr val="C3E88D"/>
                </a:solidFill>
              </a:rPr>
              <a:t>&gt;</a:t>
            </a:r>
          </a:p>
        </p:txBody>
      </p:sp>
      <p:pic>
        <p:nvPicPr>
          <p:cNvPr id="177" name="Screenshot 2024-09-24 at 19.23.47.png" descr="Screenshot 2024-09-24 at 19.23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8" y="1602425"/>
            <a:ext cx="5741603" cy="4325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"/>
          <p:cNvGrpSpPr/>
          <p:nvPr/>
        </p:nvGrpSpPr>
        <p:grpSpPr>
          <a:xfrm>
            <a:off x="-9525" y="-1"/>
            <a:ext cx="12201525" cy="699774"/>
            <a:chOff x="0" y="0"/>
            <a:chExt cx="12201525" cy="699772"/>
          </a:xfrm>
        </p:grpSpPr>
        <p:sp>
          <p:nvSpPr>
            <p:cNvPr id="179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182" name="同侧圆角矩形 4"/>
            <p:cNvGrpSpPr/>
            <p:nvPr/>
          </p:nvGrpSpPr>
          <p:grpSpPr>
            <a:xfrm>
              <a:off x="12699" y="93345"/>
              <a:ext cx="5137155" cy="606427"/>
              <a:chOff x="0" y="0"/>
              <a:chExt cx="5137153" cy="606426"/>
            </a:xfrm>
          </p:grpSpPr>
          <p:sp>
            <p:nvSpPr>
              <p:cNvPr id="180" name="Shape"/>
              <p:cNvSpPr/>
              <p:nvPr/>
            </p:nvSpPr>
            <p:spPr>
              <a:xfrm>
                <a:off x="-1" y="-1"/>
                <a:ext cx="5137155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181" name="理解 PPT"/>
              <p:cNvSpPr txBox="1"/>
              <p:nvPr/>
            </p:nvSpPr>
            <p:spPr>
              <a:xfrm>
                <a:off x="134527" y="92346"/>
                <a:ext cx="4868096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的理解</a:t>
                </a:r>
              </a:p>
            </p:txBody>
          </p:sp>
        </p:grpSp>
      </p:grpSp>
      <p:sp>
        <p:nvSpPr>
          <p:cNvPr id="184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5" name="对于一个纯文本的展示文件来说，目的是让模型获得一段文字及其对应的格式信息。然后通过 prompting 等方法让它生成一段对应的解说。…"/>
          <p:cNvSpPr txBox="1"/>
          <p:nvPr/>
        </p:nvSpPr>
        <p:spPr>
          <a:xfrm>
            <a:off x="1223753" y="1830102"/>
            <a:ext cx="9610756" cy="138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5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由于输入窗口的限制，通常无法一次性将所有内容全部输入，因此对每页的内容进行分开输入。prompt 中 </a:t>
            </a:r>
            <a:r>
              <a:rPr i="1"/>
              <a:t>slide_content 为本页的标题以及内容。</a:t>
            </a:r>
          </a:p>
        </p:txBody>
      </p:sp>
      <p:sp>
        <p:nvSpPr>
          <p:cNvPr id="186" name="LLM 的输入及 prompting"/>
          <p:cNvSpPr txBox="1"/>
          <p:nvPr/>
        </p:nvSpPr>
        <p:spPr>
          <a:xfrm>
            <a:off x="6224378" y="271783"/>
            <a:ext cx="2619496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LLM 的输入及 prompting</a:t>
            </a:r>
          </a:p>
        </p:txBody>
      </p:sp>
      <p:sp>
        <p:nvSpPr>
          <p:cNvPr id="187" name="LLM：Llama 3.1 8B"/>
          <p:cNvSpPr/>
          <p:nvPr/>
        </p:nvSpPr>
        <p:spPr>
          <a:xfrm>
            <a:off x="1236453" y="1044350"/>
            <a:ext cx="2533021" cy="501348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LLM：Llama 3.1 8B</a:t>
            </a:r>
          </a:p>
        </p:txBody>
      </p:sp>
      <p:sp>
        <p:nvSpPr>
          <p:cNvPr id="188" name="messages = […"/>
          <p:cNvSpPr txBox="1"/>
          <p:nvPr/>
        </p:nvSpPr>
        <p:spPr>
          <a:xfrm>
            <a:off x="1641765" y="3488646"/>
            <a:ext cx="8774732" cy="20472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messages = [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"role": "system",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"content": "You are a lecturer who is tasked to write a lecture note for each slide in a presentation.",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"role": "user",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"content": slide_content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defTabSz="457200">
              <a:defRPr sz="12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"/>
          <p:cNvGrpSpPr/>
          <p:nvPr/>
        </p:nvGrpSpPr>
        <p:grpSpPr>
          <a:xfrm>
            <a:off x="-9525" y="-1"/>
            <a:ext cx="12201525" cy="699774"/>
            <a:chOff x="0" y="0"/>
            <a:chExt cx="12201525" cy="699772"/>
          </a:xfrm>
        </p:grpSpPr>
        <p:sp>
          <p:nvSpPr>
            <p:cNvPr id="190" name="矩形 7"/>
            <p:cNvSpPr/>
            <p:nvPr/>
          </p:nvSpPr>
          <p:spPr>
            <a:xfrm>
              <a:off x="0" y="0"/>
              <a:ext cx="12201525" cy="699773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endParaRPr/>
            </a:p>
          </p:txBody>
        </p:sp>
        <p:grpSp>
          <p:nvGrpSpPr>
            <p:cNvPr id="193" name="同侧圆角矩形 4"/>
            <p:cNvGrpSpPr/>
            <p:nvPr/>
          </p:nvGrpSpPr>
          <p:grpSpPr>
            <a:xfrm>
              <a:off x="12699" y="93345"/>
              <a:ext cx="5137155" cy="606427"/>
              <a:chOff x="0" y="0"/>
              <a:chExt cx="5137153" cy="606426"/>
            </a:xfrm>
          </p:grpSpPr>
          <p:sp>
            <p:nvSpPr>
              <p:cNvPr id="191" name="Shape"/>
              <p:cNvSpPr/>
              <p:nvPr/>
            </p:nvSpPr>
            <p:spPr>
              <a:xfrm>
                <a:off x="-1" y="-1"/>
                <a:ext cx="5137155" cy="60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5" y="0"/>
                    </a:moveTo>
                    <a:lnTo>
                      <a:pt x="20325" y="0"/>
                    </a:lnTo>
                    <a:cubicBezTo>
                      <a:pt x="21029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57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endParaRPr/>
              </a:p>
            </p:txBody>
          </p:sp>
          <p:sp>
            <p:nvSpPr>
              <p:cNvPr id="192" name="理解 PPT"/>
              <p:cNvSpPr txBox="1"/>
              <p:nvPr/>
            </p:nvSpPr>
            <p:spPr>
              <a:xfrm>
                <a:off x="134527" y="92346"/>
                <a:ext cx="4868096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t>方法简介：PPT 的理解</a:t>
                </a:r>
              </a:p>
            </p:txBody>
          </p:sp>
        </p:grpSp>
      </p:grpSp>
      <p:sp>
        <p:nvSpPr>
          <p:cNvPr id="195" name="灯片编号占位符 52"/>
          <p:cNvSpPr txBox="1">
            <a:spLocks noGrp="1"/>
          </p:cNvSpPr>
          <p:nvPr>
            <p:ph type="sldNum" sz="quarter" idx="4294967295"/>
          </p:nvPr>
        </p:nvSpPr>
        <p:spPr>
          <a:xfrm>
            <a:off x="6029130" y="643513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b="1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6" name="LLM 的输入及 prompting"/>
          <p:cNvSpPr txBox="1"/>
          <p:nvPr/>
        </p:nvSpPr>
        <p:spPr>
          <a:xfrm>
            <a:off x="6224378" y="271783"/>
            <a:ext cx="2619496" cy="421639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LLM 的输入及 prompting</a:t>
            </a:r>
          </a:p>
        </p:txBody>
      </p:sp>
      <p:sp>
        <p:nvSpPr>
          <p:cNvPr id="197" name="&lt;slide&gt;…"/>
          <p:cNvSpPr txBox="1"/>
          <p:nvPr/>
        </p:nvSpPr>
        <p:spPr>
          <a:xfrm>
            <a:off x="493545" y="2481580"/>
            <a:ext cx="5320105" cy="1717039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200">
                <a:solidFill>
                  <a:srgbClr val="F07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E88D"/>
                </a:solidFill>
              </a:rPr>
              <a:t>&lt;</a:t>
            </a:r>
            <a:r>
              <a:t>slide</a:t>
            </a:r>
            <a:r>
              <a:rPr>
                <a:solidFill>
                  <a:srgbClr val="C3E88D"/>
                </a:solidFill>
              </a:rPr>
              <a:t>&gt;</a:t>
            </a:r>
          </a:p>
          <a:p>
            <a:pPr defTabSz="457200">
              <a:defRPr sz="1200">
                <a:solidFill>
                  <a:srgbClr val="C3C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E88D"/>
                </a:solidFill>
              </a:rPr>
              <a:t>  </a:t>
            </a:r>
            <a:r>
              <a:rPr>
                <a:solidFill>
                  <a:srgbClr val="89DDFF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F"/>
                </a:solidFill>
              </a:rPr>
              <a:t>&gt;</a:t>
            </a:r>
            <a:r>
              <a:t>Queries</a:t>
            </a:r>
            <a:r>
              <a:rPr>
                <a:solidFill>
                  <a:srgbClr val="89DDFF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F"/>
                </a:solidFill>
              </a:rPr>
              <a:t>&gt;</a:t>
            </a:r>
          </a:p>
          <a:p>
            <a:pPr defTabSz="457200">
              <a:defRPr sz="1200">
                <a:solidFill>
                  <a:srgbClr val="C3C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&lt;</a:t>
            </a:r>
            <a:r>
              <a:rPr>
                <a:solidFill>
                  <a:srgbClr val="F07178"/>
                </a:solidFill>
              </a:rPr>
              <a:t>content</a:t>
            </a:r>
            <a:r>
              <a:rPr>
                <a:solidFill>
                  <a:srgbClr val="89DDFF"/>
                </a:solidFill>
              </a:rPr>
              <a:t>&gt;</a:t>
            </a:r>
            <a:r>
              <a:t>QueriesGiven a contiguous interval T, find all objects alive during this interval.Given a key range and a contiguous time interval T, find the objects with keys in the given range that are alive during interval T.Given a key range, find the history of the objects in this range.</a:t>
            </a:r>
            <a:r>
              <a:rPr>
                <a:solidFill>
                  <a:srgbClr val="89DDFF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content</a:t>
            </a:r>
            <a:r>
              <a:rPr>
                <a:solidFill>
                  <a:srgbClr val="89DDFF"/>
                </a:solidFill>
              </a:rPr>
              <a:t>&gt;</a:t>
            </a:r>
          </a:p>
          <a:p>
            <a:pPr defTabSz="457200">
              <a:defRPr sz="1200">
                <a:solidFill>
                  <a:srgbClr val="F07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E88D"/>
                </a:solidFill>
              </a:rPr>
              <a:t>&lt;/</a:t>
            </a:r>
            <a:r>
              <a:t>slide</a:t>
            </a:r>
            <a:r>
              <a:rPr>
                <a:solidFill>
                  <a:srgbClr val="C3E88D"/>
                </a:solidFill>
              </a:rPr>
              <a:t>&gt;</a:t>
            </a:r>
          </a:p>
        </p:txBody>
      </p:sp>
      <p:sp>
        <p:nvSpPr>
          <p:cNvPr id="198" name="In this slide, we are going to discuss the different types of queries that can be performed on a time-series database. A time-series database is a type of database that stores and manages time-stamped data. The queries that we will be discussing are:…"/>
          <p:cNvSpPr txBox="1"/>
          <p:nvPr/>
        </p:nvSpPr>
        <p:spPr>
          <a:xfrm>
            <a:off x="5960961" y="1013484"/>
            <a:ext cx="6069101" cy="51079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In this slide, we are going to discuss the different types of queries that can be performed on a time-series database. A time-series database is a type of database that stores and manages time-stamped data. The queries that we will be discussing are: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1. Given a contiguous interval T, find all objects alive during this interval.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This query is used to find all objects that were alive during a specific time interval. For example, if we have a database of people and we want to find all people who were alive during the year 2020, we would use this query.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2. Given a key range and a contiguous time interval T, find the objects with keys in the given range that are alive during interval T.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This query is used to find all objects that have keys within a specific range and were alive during a specific time interval. For example, if we have a database of people and we want to find all people who have a key between 1 and 100 and were alive during the year 2020, we would use this query.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3. Given a key range, find the history of the objects in this range.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This query is used to find the history of all objects that have keys within a specific range. For example, if we have a database of people and we want to find the history of all people who have a key between 1 and 100, we would use this query.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These are the three types of queries that we will be discussing in this lecture.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2088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2088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Macintosh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微软雅黑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Tianyu Hu</cp:lastModifiedBy>
  <cp:revision>1</cp:revision>
  <dcterms:modified xsi:type="dcterms:W3CDTF">2024-09-24T12:59:33Z</dcterms:modified>
</cp:coreProperties>
</file>