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8"/>
  </p:notesMasterIdLst>
  <p:handoutMasterIdLst>
    <p:handoutMasterId r:id="rId19"/>
  </p:handoutMasterIdLst>
  <p:sldIdLst>
    <p:sldId id="300" r:id="rId4"/>
    <p:sldId id="265" r:id="rId5"/>
    <p:sldId id="266" r:id="rId6"/>
    <p:sldId id="295" r:id="rId7"/>
    <p:sldId id="296" r:id="rId8"/>
    <p:sldId id="301" r:id="rId9"/>
    <p:sldId id="305" r:id="rId10"/>
    <p:sldId id="306" r:id="rId11"/>
    <p:sldId id="302" r:id="rId12"/>
    <p:sldId id="303" r:id="rId13"/>
    <p:sldId id="297" r:id="rId14"/>
    <p:sldId id="298" r:id="rId15"/>
    <p:sldId id="289" r:id="rId16"/>
    <p:sldId id="273" r:id="rId17"/>
  </p:sldIdLst>
  <p:sldSz cx="12192000" cy="6858000"/>
  <p:notesSz cx="6858000" cy="9144000"/>
  <p:custDataLst>
    <p:tags r:id="rId2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0F999C"/>
    <a:srgbClr val="6D64C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2" autoAdjust="0"/>
    <p:restoredTop sz="95759" autoAdjust="0"/>
  </p:normalViewPr>
  <p:slideViewPr>
    <p:cSldViewPr>
      <p:cViewPr varScale="1">
        <p:scale>
          <a:sx n="72" d="100"/>
          <a:sy n="72" d="100"/>
        </p:scale>
        <p:origin x="144" y="6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11/12/2020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13" Type="http://schemas.openxmlformats.org/officeDocument/2006/relationships/image" Target="../media/image6.png"/><Relationship Id="rId3" Type="http://schemas.openxmlformats.org/officeDocument/2006/relationships/hyperlink" Target="http://www.capgemini.com/in-en" TargetMode="External"/><Relationship Id="rId7" Type="http://schemas.openxmlformats.org/officeDocument/2006/relationships/image" Target="../media/image3.png"/><Relationship Id="rId12" Type="http://schemas.openxmlformats.org/officeDocument/2006/relationships/hyperlink" Target="http://www.facebook.com/capgemini" TargetMode="External"/><Relationship Id="rId2" Type="http://schemas.openxmlformats.org/officeDocument/2006/relationships/hyperlink" Target="http://www.capgemini.com/" TargetMode="External"/><Relationship Id="rId1" Type="http://schemas.openxmlformats.org/officeDocument/2006/relationships/slideMaster" Target="../slideMasters/slideMaster3.xml"/><Relationship Id="rId6" Type="http://schemas.openxmlformats.org/officeDocument/2006/relationships/hyperlink" Target="http://www.slideshare.net/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hyperlink" Target="http://www.capgemini.com/about/how-we-work/rightshorer" TargetMode="External"/><Relationship Id="rId10" Type="http://schemas.openxmlformats.org/officeDocument/2006/relationships/hyperlink" Target="http://www.youtube.com/capgeminimedia" TargetMode="External"/><Relationship Id="rId4" Type="http://schemas.openxmlformats.org/officeDocument/2006/relationships/hyperlink" Target="http://www.linkedin.com/company/capgemini" TargetMode="External"/><Relationship Id="rId9" Type="http://schemas.openxmlformats.org/officeDocument/2006/relationships/image" Target="../media/image4.png"/><Relationship Id="rId14"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5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0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a:extLst>
              <a:ext uri="{FF2B5EF4-FFF2-40B4-BE49-F238E27FC236}">
                <a16:creationId xmlns="" xmlns:a16="http://schemas.microsoft.com/office/drawing/2014/main" id="{43B02BBC-279B-794A-8061-A698B08658E8}"/>
              </a:ext>
            </a:extLst>
          </p:cNvPr>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 xmlns:a16="http://schemas.microsoft.com/office/drawing/2014/main" id="{B730DFBE-C80D-DE41-AF8A-FDC4AC427D0C}"/>
              </a:ext>
            </a:extLst>
          </p:cNvPr>
          <p:cNvSpPr>
            <a:spLocks/>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 name="Group 14">
            <a:extLst>
              <a:ext uri="{FF2B5EF4-FFF2-40B4-BE49-F238E27FC236}">
                <a16:creationId xmlns="" xmlns:a16="http://schemas.microsoft.com/office/drawing/2014/main" id="{74265F70-6418-D241-8FCD-72ABB87AD787}"/>
              </a:ext>
            </a:extLst>
          </p:cNvPr>
          <p:cNvGrpSpPr>
            <a:grpSpLocks noChangeAspect="1"/>
          </p:cNvGrpSpPr>
          <p:nvPr userDrawn="1"/>
        </p:nvGrpSpPr>
        <p:grpSpPr>
          <a:xfrm>
            <a:off x="624000" y="549001"/>
            <a:ext cx="2583573" cy="576000"/>
            <a:chOff x="728663" y="4465638"/>
            <a:chExt cx="5354637" cy="1193800"/>
          </a:xfrm>
        </p:grpSpPr>
        <p:sp>
          <p:nvSpPr>
            <p:cNvPr id="15" name="Freeform 11">
              <a:extLst>
                <a:ext uri="{FF2B5EF4-FFF2-40B4-BE49-F238E27FC236}">
                  <a16:creationId xmlns="" xmlns:a16="http://schemas.microsoft.com/office/drawing/2014/main" id="{4AEAC13C-37A7-9C40-91A0-C1907FE1DB0C}"/>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a:extLst>
                <a:ext uri="{FF2B5EF4-FFF2-40B4-BE49-F238E27FC236}">
                  <a16:creationId xmlns="" xmlns:a16="http://schemas.microsoft.com/office/drawing/2014/main" id="{DE970ED5-5B7A-D244-B68E-2ED08952304A}"/>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a:extLst>
                <a:ext uri="{FF2B5EF4-FFF2-40B4-BE49-F238E27FC236}">
                  <a16:creationId xmlns="" xmlns:a16="http://schemas.microsoft.com/office/drawing/2014/main" id="{A44C1369-78E7-1C4A-BD4F-AE258D59EE97}"/>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C9C692AB-7E80-A34B-84EB-693E289B1640}"/>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a:extLst>
                <a:ext uri="{FF2B5EF4-FFF2-40B4-BE49-F238E27FC236}">
                  <a16:creationId xmlns="" xmlns:a16="http://schemas.microsoft.com/office/drawing/2014/main" id="{D69D6F1E-615C-2B41-BAC3-21757FD597B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3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55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982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6DB0F3C9-BBBF-084D-B583-01D999E2CA79}"/>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
            <a:extLst>
              <a:ext uri="{FF2B5EF4-FFF2-40B4-BE49-F238E27FC236}">
                <a16:creationId xmlns="" xmlns:a16="http://schemas.microsoft.com/office/drawing/2014/main" id="{4C9FB2BD-507C-B046-A4A5-61E23389F87B}"/>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58" name="Group 5">
            <a:extLst>
              <a:ext uri="{FF2B5EF4-FFF2-40B4-BE49-F238E27FC236}">
                <a16:creationId xmlns="" xmlns:a16="http://schemas.microsoft.com/office/drawing/2014/main" id="{EF0CA147-E70A-FF4C-8A25-0DBA05D78C99}"/>
              </a:ext>
            </a:extLst>
          </p:cNvPr>
          <p:cNvGrpSpPr/>
          <p:nvPr userDrawn="1"/>
        </p:nvGrpSpPr>
        <p:grpSpPr>
          <a:xfrm>
            <a:off x="4979035" y="2404110"/>
            <a:ext cx="735013" cy="682321"/>
            <a:chOff x="5662614" y="3032124"/>
            <a:chExt cx="863600" cy="801689"/>
          </a:xfrm>
        </p:grpSpPr>
        <p:sp>
          <p:nvSpPr>
            <p:cNvPr id="59" name="Freeform 9">
              <a:extLst>
                <a:ext uri="{FF2B5EF4-FFF2-40B4-BE49-F238E27FC236}">
                  <a16:creationId xmlns="" xmlns:a16="http://schemas.microsoft.com/office/drawing/2014/main" id="{B9058348-02B8-0446-BB2D-8BB854A47B6B}"/>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 xmlns:a16="http://schemas.microsoft.com/office/drawing/2014/main" id="{1DB38273-AB52-6047-8688-545EA983341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 xmlns:a16="http://schemas.microsoft.com/office/drawing/2014/main" id="{93D012D0-D994-C54A-8220-27164F34F09A}"/>
              </a:ext>
            </a:extLst>
          </p:cNvPr>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1000" kern="1200" dirty="0" smtClean="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a:t>
            </a:r>
            <a:r>
              <a:rPr lang="en-GB" sz="1000" kern="1200" dirty="0" err="1" smtClean="0">
                <a:solidFill>
                  <a:schemeClr val="tx1"/>
                </a:solidFill>
                <a:effectLst/>
                <a:latin typeface="+mn-lt"/>
                <a:ea typeface="+mn-ea"/>
                <a:cs typeface="+mn-cs"/>
              </a:rPr>
              <a:t>Capgemini’s</a:t>
            </a:r>
            <a:r>
              <a:rPr lang="en-GB" sz="1000" kern="1200" dirty="0" smtClean="0">
                <a:solidFill>
                  <a:schemeClr val="tx1"/>
                </a:solidFill>
                <a:effectLst/>
                <a:latin typeface="+mn-lt"/>
                <a:ea typeface="+mn-ea"/>
                <a:cs typeface="+mn-cs"/>
              </a:rPr>
              <a:t> purpose is to unleash human energy through technology for an inclusive and sustainable future. With </a:t>
            </a:r>
            <a:r>
              <a:rPr lang="en-GB" sz="1000" kern="1200" dirty="0" err="1" smtClean="0">
                <a:solidFill>
                  <a:schemeClr val="tx1"/>
                </a:solidFill>
                <a:effectLst/>
                <a:latin typeface="+mn-lt"/>
                <a:ea typeface="+mn-ea"/>
                <a:cs typeface="+mn-cs"/>
              </a:rPr>
              <a:t>Altran</a:t>
            </a:r>
            <a:r>
              <a:rPr lang="en-GB" sz="1000" kern="1200" dirty="0" smtClean="0">
                <a:solidFill>
                  <a:schemeClr val="tx1"/>
                </a:solidFill>
                <a:effectLst/>
                <a:latin typeface="+mn-lt"/>
                <a:ea typeface="+mn-ea"/>
                <a:cs typeface="+mn-cs"/>
              </a:rPr>
              <a:t>, the Group reported 2019 combined global revenues of €17 billion. Visit us at </a:t>
            </a:r>
            <a:r>
              <a:rPr lang="en-GB" sz="1000" u="sng" kern="1200" dirty="0" smtClean="0">
                <a:solidFill>
                  <a:schemeClr val="tx1"/>
                </a:solidFill>
                <a:effectLst/>
                <a:latin typeface="+mn-lt"/>
                <a:ea typeface="+mn-ea"/>
                <a:cs typeface="+mn-cs"/>
                <a:hlinkClick r:id="rId2" tooltip="http://www.capgemini.com/"/>
              </a:rPr>
              <a:t>www.capgemini.com</a:t>
            </a:r>
            <a:r>
              <a:rPr lang="en-GB" sz="1000" kern="1200" dirty="0" smtClean="0">
                <a:solidFill>
                  <a:schemeClr val="tx1"/>
                </a:solidFill>
                <a:effectLst/>
                <a:latin typeface="+mn-lt"/>
                <a:ea typeface="+mn-ea"/>
                <a:cs typeface="+mn-cs"/>
              </a:rPr>
              <a:t>.</a:t>
            </a:r>
          </a:p>
          <a:p>
            <a:endParaRPr lang="en-US" sz="1000" kern="1200" dirty="0" smtClean="0">
              <a:solidFill>
                <a:schemeClr val="tx1"/>
              </a:solidFill>
              <a:effectLst/>
              <a:latin typeface="+mn-lt"/>
              <a:ea typeface="+mn-ea"/>
              <a:cs typeface="+mn-cs"/>
            </a:endParaRPr>
          </a:p>
          <a:p>
            <a:r>
              <a:rPr lang="en-US" sz="1000" kern="1200" dirty="0" smtClean="0">
                <a:solidFill>
                  <a:schemeClr val="tx1"/>
                </a:solidFill>
                <a:effectLst/>
                <a:latin typeface="+mn-lt"/>
                <a:ea typeface="+mn-ea"/>
                <a:cs typeface="+mn-cs"/>
              </a:rPr>
              <a:t>Capgemini in India now comprises over 125,000 team members working across 12 locations: Bangalore, Bhubaneswar, Chennai, Gandhinagar, </a:t>
            </a:r>
            <a:r>
              <a:rPr lang="en-US" sz="1000" kern="1200" dirty="0" err="1" smtClean="0">
                <a:solidFill>
                  <a:schemeClr val="tx1"/>
                </a:solidFill>
                <a:effectLst/>
                <a:latin typeface="+mn-lt"/>
                <a:ea typeface="+mn-ea"/>
                <a:cs typeface="+mn-cs"/>
              </a:rPr>
              <a:t>Gurugram</a:t>
            </a:r>
            <a:r>
              <a:rPr lang="en-US" sz="1000" kern="1200" dirty="0" smtClean="0">
                <a:solidFill>
                  <a:schemeClr val="tx1"/>
                </a:solidFill>
                <a:effectLst/>
                <a:latin typeface="+mn-lt"/>
                <a:ea typeface="+mn-ea"/>
                <a:cs typeface="+mn-cs"/>
              </a:rPr>
              <a:t>, Hyderabad, Kolkata, Mumbai, Noida, Pune, Salem and Tiruchirappalli. Learn more about Capgemini in India at </a:t>
            </a:r>
            <a:r>
              <a:rPr lang="en-US" sz="1000" u="sng" kern="1200" dirty="0" smtClean="0">
                <a:solidFill>
                  <a:schemeClr val="tx1"/>
                </a:solidFill>
                <a:effectLst/>
                <a:latin typeface="+mn-lt"/>
                <a:ea typeface="+mn-ea"/>
                <a:cs typeface="+mn-cs"/>
                <a:hlinkClick r:id="rId3"/>
              </a:rPr>
              <a:t>www.capgemini.com/in-en</a:t>
            </a:r>
            <a:r>
              <a:rPr lang="en-US" sz="1000" kern="1200" dirty="0" smtClean="0">
                <a:solidFill>
                  <a:schemeClr val="tx1"/>
                </a:solidFill>
                <a:effectLst/>
                <a:latin typeface="+mn-lt"/>
                <a:ea typeface="+mn-ea"/>
                <a:cs typeface="+mn-cs"/>
              </a:rPr>
              <a:t>. </a:t>
            </a:r>
            <a:endParaRPr lang="en-US" sz="1000" kern="1200" dirty="0">
              <a:solidFill>
                <a:schemeClr val="tx1"/>
              </a:solidFill>
              <a:effectLst/>
              <a:latin typeface="+mn-lt"/>
              <a:ea typeface="+mn-ea"/>
              <a:cs typeface="+mn-cs"/>
            </a:endParaRPr>
          </a:p>
        </p:txBody>
      </p:sp>
      <p:sp>
        <p:nvSpPr>
          <p:cNvPr id="62" name="Rectangle 61">
            <a:extLst>
              <a:ext uri="{FF2B5EF4-FFF2-40B4-BE49-F238E27FC236}">
                <a16:creationId xmlns="" xmlns:a16="http://schemas.microsoft.com/office/drawing/2014/main" id="{4DD2A11B-BD97-E34F-B75F-B4451105CF9C}"/>
              </a:ext>
            </a:extLst>
          </p:cNvPr>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pic>
        <p:nvPicPr>
          <p:cNvPr id="64" name="Picture 2" descr="D:\My Work\Template\Icons\Social Media\LinkedIN.png">
            <a:hlinkClick r:id="rId4"/>
            <a:extLst>
              <a:ext uri="{FF2B5EF4-FFF2-40B4-BE49-F238E27FC236}">
                <a16:creationId xmlns="" xmlns:a16="http://schemas.microsoft.com/office/drawing/2014/main" id="{AC46209D-4478-1D46-8C77-15C1907AE10E}"/>
              </a:ext>
            </a:extLst>
          </p:cNvPr>
          <p:cNvPicPr>
            <a:picLocks noChangeAspect="1" noChangeArrowheads="1"/>
          </p:cNvPicPr>
          <p:nvPr userDrawn="1"/>
        </p:nvPicPr>
        <p:blipFill>
          <a:blip r:embed="rId5" cstate="print"/>
          <a:srcRect/>
          <a:stretch>
            <a:fillRect/>
          </a:stretch>
        </p:blipFill>
        <p:spPr bwMode="auto">
          <a:xfrm>
            <a:off x="810097" y="3979258"/>
            <a:ext cx="333195" cy="333195"/>
          </a:xfrm>
          <a:prstGeom prst="rect">
            <a:avLst/>
          </a:prstGeom>
          <a:noFill/>
        </p:spPr>
      </p:pic>
      <p:pic>
        <p:nvPicPr>
          <p:cNvPr id="65" name="Picture 4" descr="D:\My Work\Template\Icons\Social Media\SlideShare.png">
            <a:hlinkClick r:id="rId6"/>
            <a:extLst>
              <a:ext uri="{FF2B5EF4-FFF2-40B4-BE49-F238E27FC236}">
                <a16:creationId xmlns="" xmlns:a16="http://schemas.microsoft.com/office/drawing/2014/main" id="{CED05186-AED3-3E4A-8DDA-86A737120A94}"/>
              </a:ext>
            </a:extLst>
          </p:cNvPr>
          <p:cNvPicPr>
            <a:picLocks noChangeAspect="1" noChangeArrowheads="1"/>
          </p:cNvPicPr>
          <p:nvPr userDrawn="1"/>
        </p:nvPicPr>
        <p:blipFill>
          <a:blip r:embed="rId7" cstate="print"/>
          <a:srcRect/>
          <a:stretch>
            <a:fillRect/>
          </a:stretch>
        </p:blipFill>
        <p:spPr bwMode="auto">
          <a:xfrm>
            <a:off x="1193474" y="3979258"/>
            <a:ext cx="333195" cy="333195"/>
          </a:xfrm>
          <a:prstGeom prst="rect">
            <a:avLst/>
          </a:prstGeom>
          <a:noFill/>
        </p:spPr>
      </p:pic>
      <p:pic>
        <p:nvPicPr>
          <p:cNvPr id="66" name="Picture 5" descr="D:\My Work\Template\Icons\Social Media\Twitter.png">
            <a:hlinkClick r:id="rId8"/>
            <a:extLst>
              <a:ext uri="{FF2B5EF4-FFF2-40B4-BE49-F238E27FC236}">
                <a16:creationId xmlns="" xmlns:a16="http://schemas.microsoft.com/office/drawing/2014/main" id="{D708B969-A749-6148-9BC0-83252A719BB8}"/>
              </a:ext>
            </a:extLst>
          </p:cNvPr>
          <p:cNvPicPr>
            <a:picLocks noChangeAspect="1" noChangeArrowheads="1"/>
          </p:cNvPicPr>
          <p:nvPr userDrawn="1"/>
        </p:nvPicPr>
        <p:blipFill>
          <a:blip r:embed="rId9" cstate="print"/>
          <a:srcRect/>
          <a:stretch>
            <a:fillRect/>
          </a:stretch>
        </p:blipFill>
        <p:spPr bwMode="auto">
          <a:xfrm>
            <a:off x="1576851" y="3979258"/>
            <a:ext cx="333195" cy="333195"/>
          </a:xfrm>
          <a:prstGeom prst="rect">
            <a:avLst/>
          </a:prstGeom>
          <a:noFill/>
        </p:spPr>
      </p:pic>
      <p:pic>
        <p:nvPicPr>
          <p:cNvPr id="67" name="Picture 6" descr="D:\My Work\Template\Icons\Social Media\YouTube.png">
            <a:hlinkClick r:id="rId10"/>
            <a:extLst>
              <a:ext uri="{FF2B5EF4-FFF2-40B4-BE49-F238E27FC236}">
                <a16:creationId xmlns="" xmlns:a16="http://schemas.microsoft.com/office/drawing/2014/main" id="{350A9F1F-8B18-3545-9819-47076EEF3DD5}"/>
              </a:ext>
            </a:extLst>
          </p:cNvPr>
          <p:cNvPicPr>
            <a:picLocks noChangeAspect="1" noChangeArrowheads="1"/>
          </p:cNvPicPr>
          <p:nvPr userDrawn="1"/>
        </p:nvPicPr>
        <p:blipFill>
          <a:blip r:embed="rId11" cstate="print"/>
          <a:srcRect/>
          <a:stretch>
            <a:fillRect/>
          </a:stretch>
        </p:blipFill>
        <p:spPr bwMode="auto">
          <a:xfrm>
            <a:off x="1960227" y="3979258"/>
            <a:ext cx="333195" cy="333195"/>
          </a:xfrm>
          <a:prstGeom prst="rect">
            <a:avLst/>
          </a:prstGeom>
          <a:noFill/>
        </p:spPr>
      </p:pic>
      <p:pic>
        <p:nvPicPr>
          <p:cNvPr id="68" name="Picture 7" descr="D:\My Work\Template\Icons\Social Media\Facebook.png">
            <a:hlinkClick r:id="rId12"/>
            <a:extLst>
              <a:ext uri="{FF2B5EF4-FFF2-40B4-BE49-F238E27FC236}">
                <a16:creationId xmlns="" xmlns:a16="http://schemas.microsoft.com/office/drawing/2014/main" id="{DEC23B89-0720-2B4E-9B48-B9057C261A32}"/>
              </a:ext>
            </a:extLst>
          </p:cNvPr>
          <p:cNvPicPr>
            <a:picLocks noChangeAspect="1" noChangeArrowheads="1"/>
          </p:cNvPicPr>
          <p:nvPr userDrawn="1"/>
        </p:nvPicPr>
        <p:blipFill>
          <a:blip r:embed="rId13" cstate="print"/>
          <a:srcRect/>
          <a:stretch>
            <a:fillRect/>
          </a:stretch>
        </p:blipFill>
        <p:spPr bwMode="auto">
          <a:xfrm>
            <a:off x="426720" y="3979258"/>
            <a:ext cx="333195" cy="333195"/>
          </a:xfrm>
          <a:prstGeom prst="rect">
            <a:avLst/>
          </a:prstGeom>
          <a:noFill/>
        </p:spPr>
      </p:pic>
      <p:sp>
        <p:nvSpPr>
          <p:cNvPr id="69" name="Rectangle 68">
            <a:extLst>
              <a:ext uri="{FF2B5EF4-FFF2-40B4-BE49-F238E27FC236}">
                <a16:creationId xmlns="" xmlns:a16="http://schemas.microsoft.com/office/drawing/2014/main" id="{49F1B7E6-8DF4-B44B-A419-8B120EBA51E6}"/>
              </a:ext>
            </a:extLst>
          </p:cNvPr>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a:t>
            </a:r>
            <a:r>
              <a:rPr lang="en-US" sz="800" noProof="0" dirty="0" smtClean="0">
                <a:solidFill>
                  <a:schemeClr val="bg1"/>
                </a:solidFill>
                <a:latin typeface="Arial"/>
                <a:cs typeface="Arial"/>
              </a:rPr>
              <a:t>2020 </a:t>
            </a:r>
            <a:r>
              <a:rPr lang="en-US" sz="800" noProof="0" dirty="0">
                <a:solidFill>
                  <a:schemeClr val="bg1"/>
                </a:solidFill>
                <a:latin typeface="Arial"/>
                <a:cs typeface="Arial"/>
              </a:rPr>
              <a:t>Capgemini. All rights reserved.</a:t>
            </a:r>
          </a:p>
        </p:txBody>
      </p:sp>
      <p:sp>
        <p:nvSpPr>
          <p:cNvPr id="70" name="Rectangle 69">
            <a:hlinkClick r:id="rId14"/>
            <a:extLst>
              <a:ext uri="{FF2B5EF4-FFF2-40B4-BE49-F238E27FC236}">
                <a16:creationId xmlns="" xmlns:a16="http://schemas.microsoft.com/office/drawing/2014/main" id="{BF6819E3-0046-E349-BA6C-A081AB0703E1}"/>
              </a:ext>
            </a:extLst>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hlinkClick r:id="rId15"/>
            <a:extLst>
              <a:ext uri="{FF2B5EF4-FFF2-40B4-BE49-F238E27FC236}">
                <a16:creationId xmlns="" xmlns:a16="http://schemas.microsoft.com/office/drawing/2014/main" id="{B0FC0CBD-6894-3045-B1F8-9DBD45D7B7D0}"/>
              </a:ext>
            </a:extLst>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ZoneTexte 23">
            <a:extLst>
              <a:ext uri="{FF2B5EF4-FFF2-40B4-BE49-F238E27FC236}">
                <a16:creationId xmlns="" xmlns:a16="http://schemas.microsoft.com/office/drawing/2014/main" id="{E00F0DC8-E5AB-7C42-B6F0-C06A7C9D5049}"/>
              </a:ext>
            </a:extLst>
          </p:cNvPr>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9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9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7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8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85"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63"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878"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80"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iming>
    <p:tnLst>
      <p:par>
        <p:cTn id="1" dur="indefinite" restart="never" nodeType="tmRoot"/>
      </p:par>
    </p:tnLst>
  </p:timing>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 xmlns:a16="http://schemas.microsoft.com/office/drawing/2014/main" id="{7B02AD21-9877-4D58-9B84-2229D7A77A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57"/>
            <a:ext cx="12192000" cy="6856286"/>
          </a:xfrm>
          <a:prstGeom prst="rect">
            <a:avLst/>
          </a:prstGeom>
        </p:spPr>
      </p:pic>
    </p:spTree>
    <p:extLst>
      <p:ext uri="{BB962C8B-B14F-4D97-AF65-F5344CB8AC3E}">
        <p14:creationId xmlns:p14="http://schemas.microsoft.com/office/powerpoint/2010/main" val="4172968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5053" y="1089606"/>
            <a:ext cx="10269828" cy="1679620"/>
          </a:xfrm>
        </p:spPr>
        <p:txBody>
          <a:bodyPr/>
          <a:lstStyle/>
          <a:p>
            <a:r>
              <a:rPr lang="en-US" dirty="0" smtClean="0">
                <a:solidFill>
                  <a:schemeClr val="tx1"/>
                </a:solidFill>
              </a:rPr>
              <a:t>EDA Tool </a:t>
            </a:r>
            <a:r>
              <a:rPr lang="en-US" dirty="0" smtClean="0">
                <a:solidFill>
                  <a:schemeClr val="tx1"/>
                </a:solidFill>
              </a:rPr>
              <a:t>Screenshot </a:t>
            </a:r>
            <a:r>
              <a:rPr lang="en-US" dirty="0" smtClean="0">
                <a:solidFill>
                  <a:schemeClr val="tx1"/>
                </a:solidFill>
              </a:rPr>
              <a:t>for all the UI Pages</a:t>
            </a:r>
          </a:p>
          <a:p>
            <a:r>
              <a:rPr lang="en-US" b="0" dirty="0" smtClean="0">
                <a:solidFill>
                  <a:schemeClr val="tx1"/>
                </a:solidFill>
              </a:rPr>
              <a:t>4.When you click on exploratory Visualization you will get all the option you can perform visualization on dataset </a:t>
            </a:r>
          </a:p>
          <a:p>
            <a:r>
              <a:rPr lang="en-US" b="0" dirty="0" smtClean="0">
                <a:solidFill>
                  <a:schemeClr val="tx1"/>
                </a:solidFill>
              </a:rPr>
              <a:t>Note: Multicollinearity and outliers visualization is not working right now . It’s in progress.</a:t>
            </a:r>
            <a:endParaRPr lang="en-US" b="0" dirty="0">
              <a:solidFill>
                <a:schemeClr val="tx1"/>
              </a:solidFill>
            </a:endParaRPr>
          </a:p>
        </p:txBody>
      </p:sp>
      <p:sp>
        <p:nvSpPr>
          <p:cNvPr id="4" name="Title 3"/>
          <p:cNvSpPr>
            <a:spLocks noGrp="1"/>
          </p:cNvSpPr>
          <p:nvPr>
            <p:ph type="title"/>
          </p:nvPr>
        </p:nvSpPr>
        <p:spPr/>
        <p:txBody>
          <a:bodyPr/>
          <a:lstStyle/>
          <a:p>
            <a:r>
              <a:rPr lang="en-US" dirty="0"/>
              <a:t>Prototype/ MVP Demo Video/Screenshots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2753932"/>
            <a:ext cx="3515216" cy="3496163"/>
          </a:xfrm>
          <a:prstGeom prst="rect">
            <a:avLst/>
          </a:prstGeom>
        </p:spPr>
      </p:pic>
    </p:spTree>
    <p:extLst>
      <p:ext uri="{BB962C8B-B14F-4D97-AF65-F5344CB8AC3E}">
        <p14:creationId xmlns:p14="http://schemas.microsoft.com/office/powerpoint/2010/main" val="3608315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4800600"/>
          </a:xfrm>
        </p:spPr>
        <p:txBody>
          <a:bodyPr/>
          <a:lstStyle/>
          <a:p>
            <a:pPr>
              <a:lnSpc>
                <a:spcPct val="120000"/>
              </a:lnSpc>
              <a:spcBef>
                <a:spcPts val="0"/>
              </a:spcBef>
            </a:pPr>
            <a:r>
              <a:rPr lang="en-GB" dirty="0">
                <a:solidFill>
                  <a:schemeClr val="tx1"/>
                </a:solidFill>
              </a:rPr>
              <a:t>Challenges:</a:t>
            </a:r>
          </a:p>
          <a:p>
            <a:pPr marL="342900" indent="-342900">
              <a:lnSpc>
                <a:spcPct val="120000"/>
              </a:lnSpc>
              <a:spcBef>
                <a:spcPts val="0"/>
              </a:spcBef>
              <a:buAutoNum type="arabicPeriod"/>
            </a:pPr>
            <a:r>
              <a:rPr lang="en-GB" b="0" dirty="0">
                <a:solidFill>
                  <a:schemeClr val="tx1"/>
                </a:solidFill>
              </a:rPr>
              <a:t>Performance: the main challenge I am facing here to improve performance because </a:t>
            </a:r>
            <a:r>
              <a:rPr lang="en-GB" b="0" dirty="0" smtClean="0">
                <a:solidFill>
                  <a:schemeClr val="tx1"/>
                </a:solidFill>
              </a:rPr>
              <a:t>file on which I am </a:t>
            </a:r>
            <a:r>
              <a:rPr lang="en-GB" b="0" dirty="0">
                <a:solidFill>
                  <a:schemeClr val="tx1"/>
                </a:solidFill>
              </a:rPr>
              <a:t>trying to Perform EDA </a:t>
            </a:r>
            <a:r>
              <a:rPr lang="en-GB" b="0" dirty="0" smtClean="0">
                <a:solidFill>
                  <a:schemeClr val="tx1"/>
                </a:solidFill>
              </a:rPr>
              <a:t> </a:t>
            </a:r>
            <a:r>
              <a:rPr lang="en-GB" b="0" dirty="0">
                <a:solidFill>
                  <a:schemeClr val="tx1"/>
                </a:solidFill>
              </a:rPr>
              <a:t>is  90 </a:t>
            </a:r>
            <a:r>
              <a:rPr lang="en-GB" b="0" dirty="0" smtClean="0">
                <a:solidFill>
                  <a:schemeClr val="tx1"/>
                </a:solidFill>
              </a:rPr>
              <a:t>MB in size </a:t>
            </a:r>
            <a:r>
              <a:rPr lang="en-GB" b="0" dirty="0">
                <a:solidFill>
                  <a:schemeClr val="tx1"/>
                </a:solidFill>
              </a:rPr>
              <a:t>it’s not that much big still its taking time.</a:t>
            </a:r>
          </a:p>
          <a:p>
            <a:pPr marL="342900" indent="-342900">
              <a:lnSpc>
                <a:spcPct val="120000"/>
              </a:lnSpc>
              <a:spcBef>
                <a:spcPts val="0"/>
              </a:spcBef>
              <a:buAutoNum type="arabicPeriod"/>
            </a:pPr>
            <a:endParaRPr lang="en-GB" b="0" dirty="0">
              <a:solidFill>
                <a:schemeClr val="tx1"/>
              </a:solidFill>
            </a:endParaRPr>
          </a:p>
          <a:p>
            <a:pPr marL="342900" indent="-342900">
              <a:lnSpc>
                <a:spcPct val="120000"/>
              </a:lnSpc>
              <a:spcBef>
                <a:spcPts val="0"/>
              </a:spcBef>
              <a:buAutoNum type="arabicPeriod"/>
            </a:pPr>
            <a:r>
              <a:rPr lang="en-GB" b="0" dirty="0">
                <a:solidFill>
                  <a:schemeClr val="tx1"/>
                </a:solidFill>
              </a:rPr>
              <a:t>Visualization: Using </a:t>
            </a:r>
            <a:r>
              <a:rPr lang="en-GB" b="0" dirty="0">
                <a:solidFill>
                  <a:schemeClr val="tx1"/>
                </a:solidFill>
              </a:rPr>
              <a:t>P</a:t>
            </a:r>
            <a:r>
              <a:rPr lang="en-GB" b="0" dirty="0" smtClean="0">
                <a:solidFill>
                  <a:schemeClr val="tx1"/>
                </a:solidFill>
              </a:rPr>
              <a:t>yspark </a:t>
            </a:r>
            <a:r>
              <a:rPr lang="en-GB" b="0" dirty="0">
                <a:solidFill>
                  <a:schemeClr val="tx1"/>
                </a:solidFill>
              </a:rPr>
              <a:t>we cant perform visualization without any cloud platform so here I need to convert all the spark data frame to Pandas Data frame and that’s why performance degraded a bit.</a:t>
            </a:r>
          </a:p>
          <a:p>
            <a:endParaRPr lang="en-US" b="0" dirty="0"/>
          </a:p>
        </p:txBody>
      </p:sp>
      <p:sp>
        <p:nvSpPr>
          <p:cNvPr id="4" name="Title 3"/>
          <p:cNvSpPr>
            <a:spLocks noGrp="1"/>
          </p:cNvSpPr>
          <p:nvPr>
            <p:ph type="title"/>
          </p:nvPr>
        </p:nvSpPr>
        <p:spPr/>
        <p:txBody>
          <a:bodyPr/>
          <a:lstStyle/>
          <a:p>
            <a:r>
              <a:rPr lang="en-US" dirty="0"/>
              <a:t>Challenges Faced</a:t>
            </a:r>
          </a:p>
        </p:txBody>
      </p:sp>
    </p:spTree>
    <p:extLst>
      <p:ext uri="{BB962C8B-B14F-4D97-AF65-F5344CB8AC3E}">
        <p14:creationId xmlns:p14="http://schemas.microsoft.com/office/powerpoint/2010/main" val="492089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Future enhancements</a:t>
            </a:r>
          </a:p>
        </p:txBody>
      </p:sp>
      <p:sp>
        <p:nvSpPr>
          <p:cNvPr id="5" name="Oval 20">
            <a:extLst>
              <a:ext uri="{FF2B5EF4-FFF2-40B4-BE49-F238E27FC236}">
                <a16:creationId xmlns="" xmlns:a16="http://schemas.microsoft.com/office/drawing/2014/main" id="{704A5916-FAB5-47B8-ADED-506C29D2DF88}"/>
              </a:ext>
            </a:extLst>
          </p:cNvPr>
          <p:cNvSpPr/>
          <p:nvPr/>
        </p:nvSpPr>
        <p:spPr>
          <a:xfrm>
            <a:off x="1060576" y="40670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7" name="Oval 20">
            <a:extLst>
              <a:ext uri="{FF2B5EF4-FFF2-40B4-BE49-F238E27FC236}">
                <a16:creationId xmlns="" xmlns:a16="http://schemas.microsoft.com/office/drawing/2014/main" id="{0D21AC2C-CF64-42E1-B0AE-5249CB6E94BE}"/>
              </a:ext>
            </a:extLst>
          </p:cNvPr>
          <p:cNvSpPr/>
          <p:nvPr/>
        </p:nvSpPr>
        <p:spPr>
          <a:xfrm>
            <a:off x="949703" y="15524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8" name="CustomShape 12"/>
          <p:cNvSpPr/>
          <p:nvPr/>
        </p:nvSpPr>
        <p:spPr>
          <a:xfrm>
            <a:off x="2954297" y="1467207"/>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smtClean="0">
                <a:solidFill>
                  <a:schemeClr val="accent1"/>
                </a:solidFill>
                <a:latin typeface="+mj-lt"/>
                <a:ea typeface="+mj-ea"/>
                <a:cs typeface="+mj-cs"/>
              </a:rPr>
              <a:t>Cloud Platform Integration</a:t>
            </a:r>
            <a:endParaRPr lang="en-IN" sz="1400" dirty="0">
              <a:solidFill>
                <a:schemeClr val="accent1"/>
              </a:solidFill>
              <a:latin typeface="+mj-lt"/>
              <a:ea typeface="+mj-ea"/>
              <a:cs typeface="+mj-cs"/>
            </a:endParaRPr>
          </a:p>
        </p:txBody>
      </p:sp>
      <p:sp>
        <p:nvSpPr>
          <p:cNvPr id="9" name="CustomShape 13"/>
          <p:cNvSpPr/>
          <p:nvPr/>
        </p:nvSpPr>
        <p:spPr>
          <a:xfrm>
            <a:off x="2941787" y="3909536"/>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smtClean="0">
                <a:solidFill>
                  <a:schemeClr val="accent1"/>
                </a:solidFill>
                <a:latin typeface="+mj-lt"/>
                <a:ea typeface="+mj-ea"/>
                <a:cs typeface="+mj-cs"/>
              </a:rPr>
              <a:t>Better Visualization</a:t>
            </a:r>
            <a:endParaRPr lang="en-IN" sz="1400" dirty="0">
              <a:solidFill>
                <a:schemeClr val="accent1"/>
              </a:solidFill>
              <a:latin typeface="+mj-lt"/>
              <a:ea typeface="+mj-ea"/>
              <a:cs typeface="+mj-cs"/>
            </a:endParaRPr>
          </a:p>
        </p:txBody>
      </p:sp>
      <p:sp>
        <p:nvSpPr>
          <p:cNvPr id="3" name="Rectangle 2"/>
          <p:cNvSpPr/>
          <p:nvPr/>
        </p:nvSpPr>
        <p:spPr>
          <a:xfrm>
            <a:off x="2937238" y="1905000"/>
            <a:ext cx="6096000" cy="584775"/>
          </a:xfrm>
          <a:prstGeom prst="rect">
            <a:avLst/>
          </a:prstGeom>
        </p:spPr>
        <p:txBody>
          <a:bodyPr>
            <a:spAutoFit/>
          </a:bodyPr>
          <a:lstStyle/>
          <a:p>
            <a:r>
              <a:rPr lang="en-US" sz="1600" dirty="0" smtClean="0"/>
              <a:t>I’ll try to integrate application to cloud perform so that performance of the app will increase.</a:t>
            </a:r>
            <a:endParaRPr lang="en-US" sz="1600" dirty="0"/>
          </a:p>
        </p:txBody>
      </p:sp>
      <p:sp>
        <p:nvSpPr>
          <p:cNvPr id="10" name="Rectangle 9"/>
          <p:cNvSpPr/>
          <p:nvPr/>
        </p:nvSpPr>
        <p:spPr>
          <a:xfrm>
            <a:off x="2954297" y="4290653"/>
            <a:ext cx="6096000" cy="584775"/>
          </a:xfrm>
          <a:prstGeom prst="rect">
            <a:avLst/>
          </a:prstGeom>
        </p:spPr>
        <p:txBody>
          <a:bodyPr>
            <a:spAutoFit/>
          </a:bodyPr>
          <a:lstStyle/>
          <a:p>
            <a:r>
              <a:rPr lang="en-US" sz="1600" dirty="0" smtClean="0"/>
              <a:t>As of now </a:t>
            </a:r>
            <a:r>
              <a:rPr lang="en-US" sz="1600" dirty="0" smtClean="0"/>
              <a:t>Visualization </a:t>
            </a:r>
            <a:r>
              <a:rPr lang="en-US" sz="1600" dirty="0" smtClean="0"/>
              <a:t>is not </a:t>
            </a:r>
            <a:r>
              <a:rPr lang="en-US" sz="1600" dirty="0" smtClean="0"/>
              <a:t>that much efficien</a:t>
            </a:r>
            <a:r>
              <a:rPr lang="en-US" sz="1600" dirty="0" smtClean="0"/>
              <a:t>t </a:t>
            </a:r>
            <a:r>
              <a:rPr lang="en-US" sz="1600" dirty="0" smtClean="0"/>
              <a:t>so </a:t>
            </a:r>
            <a:r>
              <a:rPr lang="en-US" sz="1600" dirty="0" smtClean="0"/>
              <a:t>ill try to improve it in future </a:t>
            </a:r>
            <a:r>
              <a:rPr lang="en-US" sz="1600" dirty="0" smtClean="0"/>
              <a:t>enhancement.</a:t>
            </a:r>
            <a:endParaRPr lang="en-US" sz="1600" dirty="0"/>
          </a:p>
        </p:txBody>
      </p:sp>
    </p:spTree>
    <p:extLst>
      <p:ext uri="{BB962C8B-B14F-4D97-AF65-F5344CB8AC3E}">
        <p14:creationId xmlns:p14="http://schemas.microsoft.com/office/powerpoint/2010/main" val="492089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a:spLocks/>
          </p:cNvSpPr>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Brief Synopsis</a:t>
            </a:r>
            <a:endParaRPr lang="en-GB" dirty="0"/>
          </a:p>
        </p:txBody>
      </p:sp>
      <p:sp>
        <p:nvSpPr>
          <p:cNvPr id="5" name="Text Placeholder 4"/>
          <p:cNvSpPr>
            <a:spLocks noGrp="1"/>
          </p:cNvSpPr>
          <p:nvPr>
            <p:ph type="body" sz="quarter" idx="10"/>
          </p:nvPr>
        </p:nvSpPr>
        <p:spPr>
          <a:xfrm>
            <a:off x="339637" y="1219200"/>
            <a:ext cx="11012948" cy="4528953"/>
          </a:xfrm>
        </p:spPr>
        <p:txBody>
          <a:bodyPr>
            <a:normAutofit/>
          </a:bodyPr>
          <a:lstStyle/>
          <a:p>
            <a:pPr>
              <a:lnSpc>
                <a:spcPct val="120000"/>
              </a:lnSpc>
              <a:spcBef>
                <a:spcPts val="0"/>
              </a:spcBef>
            </a:pPr>
            <a:endParaRPr lang="en-GB" sz="1800" dirty="0" smtClean="0">
              <a:solidFill>
                <a:schemeClr val="accent1"/>
              </a:solidFill>
              <a:ea typeface="+mj-ea"/>
              <a:cs typeface="+mj-cs"/>
            </a:endParaRPr>
          </a:p>
          <a:p>
            <a:pPr marL="285750" indent="-285750">
              <a:lnSpc>
                <a:spcPct val="120000"/>
              </a:lnSpc>
              <a:spcBef>
                <a:spcPts val="0"/>
              </a:spcBef>
              <a:buFont typeface="Arial" panose="020B0604020202020204" pitchFamily="34" charset="0"/>
              <a:buChar char="•"/>
            </a:pPr>
            <a:r>
              <a:rPr lang="en-GB" sz="1800" dirty="0" smtClean="0">
                <a:ea typeface="+mj-ea"/>
                <a:cs typeface="+mj-cs"/>
              </a:rPr>
              <a:t>Whenever Data Scientist create some model or do prediction before that they need to do some data pre-processing steps, it include handling missing data, feature scaling, data deduplication, visualization to understand data more effectively but it’ very time consuming that’s why we are creating one Eda tool which can make their job easy. </a:t>
            </a:r>
          </a:p>
          <a:p>
            <a:pPr>
              <a:lnSpc>
                <a:spcPct val="120000"/>
              </a:lnSpc>
              <a:spcBef>
                <a:spcPts val="0"/>
              </a:spcBef>
            </a:pPr>
            <a:endParaRPr lang="en-GB" sz="1800" dirty="0" smtClean="0">
              <a:ea typeface="+mj-ea"/>
              <a:cs typeface="+mj-cs"/>
            </a:endParaRPr>
          </a:p>
          <a:p>
            <a:pPr marL="285750" indent="-285750">
              <a:lnSpc>
                <a:spcPct val="120000"/>
              </a:lnSpc>
              <a:spcBef>
                <a:spcPts val="0"/>
              </a:spcBef>
              <a:buFont typeface="Arial" panose="020B0604020202020204" pitchFamily="34" charset="0"/>
              <a:buChar char="•"/>
            </a:pPr>
            <a:r>
              <a:rPr lang="en-GB" sz="1800" dirty="0" smtClean="0">
                <a:ea typeface="+mj-ea"/>
                <a:cs typeface="+mj-cs"/>
              </a:rPr>
              <a:t> Eda tool is implemented on </a:t>
            </a:r>
            <a:r>
              <a:rPr lang="en-GB" sz="1800" dirty="0">
                <a:ea typeface="+mj-ea"/>
                <a:cs typeface="+mj-cs"/>
              </a:rPr>
              <a:t>P</a:t>
            </a:r>
            <a:r>
              <a:rPr lang="en-GB" sz="1800" dirty="0" smtClean="0">
                <a:ea typeface="+mj-ea"/>
                <a:cs typeface="+mj-cs"/>
              </a:rPr>
              <a:t>yspark </a:t>
            </a:r>
            <a:r>
              <a:rPr lang="en-GB" sz="1800" dirty="0" smtClean="0">
                <a:ea typeface="+mj-ea"/>
                <a:cs typeface="+mj-cs"/>
              </a:rPr>
              <a:t>because when we work on </a:t>
            </a:r>
            <a:r>
              <a:rPr lang="en-GB" sz="1800" dirty="0">
                <a:ea typeface="+mj-ea"/>
                <a:cs typeface="+mj-cs"/>
              </a:rPr>
              <a:t>B</a:t>
            </a:r>
            <a:r>
              <a:rPr lang="en-GB" sz="1800" dirty="0" smtClean="0">
                <a:ea typeface="+mj-ea"/>
                <a:cs typeface="+mj-cs"/>
              </a:rPr>
              <a:t>igdata we want some powerful engine to process data fast and </a:t>
            </a:r>
            <a:r>
              <a:rPr lang="en-GB" sz="1800" dirty="0">
                <a:ea typeface="+mj-ea"/>
                <a:cs typeface="+mj-cs"/>
              </a:rPr>
              <a:t>P</a:t>
            </a:r>
            <a:r>
              <a:rPr lang="en-GB" sz="1800" dirty="0" smtClean="0">
                <a:ea typeface="+mj-ea"/>
                <a:cs typeface="+mj-cs"/>
              </a:rPr>
              <a:t>ysaprk </a:t>
            </a:r>
            <a:r>
              <a:rPr lang="en-GB" sz="1800" dirty="0" smtClean="0">
                <a:ea typeface="+mj-ea"/>
                <a:cs typeface="+mj-cs"/>
              </a:rPr>
              <a:t>uses spark engine to process data and I think it’s the best solution for </a:t>
            </a:r>
            <a:r>
              <a:rPr lang="en-GB" sz="1800" dirty="0">
                <a:ea typeface="+mj-ea"/>
                <a:cs typeface="+mj-cs"/>
              </a:rPr>
              <a:t>B</a:t>
            </a:r>
            <a:r>
              <a:rPr lang="en-GB" sz="1800" dirty="0" smtClean="0">
                <a:ea typeface="+mj-ea"/>
                <a:cs typeface="+mj-cs"/>
              </a:rPr>
              <a:t>igdata </a:t>
            </a:r>
            <a:r>
              <a:rPr lang="en-GB" sz="1800" dirty="0" smtClean="0">
                <a:ea typeface="+mj-ea"/>
                <a:cs typeface="+mj-cs"/>
              </a:rPr>
              <a:t>problem. Apart from </a:t>
            </a:r>
            <a:r>
              <a:rPr lang="en-GB" sz="1800" dirty="0">
                <a:ea typeface="+mj-ea"/>
                <a:cs typeface="+mj-cs"/>
              </a:rPr>
              <a:t>P</a:t>
            </a:r>
            <a:r>
              <a:rPr lang="en-GB" sz="1800" dirty="0" smtClean="0">
                <a:ea typeface="+mj-ea"/>
                <a:cs typeface="+mj-cs"/>
              </a:rPr>
              <a:t>yspark </a:t>
            </a:r>
            <a:r>
              <a:rPr lang="en-GB" sz="1800" dirty="0" smtClean="0">
                <a:ea typeface="+mj-ea"/>
                <a:cs typeface="+mj-cs"/>
              </a:rPr>
              <a:t>I am using flask framework to implement this app. For the future purpose I’ll try to use some cloud platform to deploy it.</a:t>
            </a:r>
          </a:p>
          <a:p>
            <a:pPr>
              <a:lnSpc>
                <a:spcPct val="120000"/>
              </a:lnSpc>
              <a:spcBef>
                <a:spcPts val="0"/>
              </a:spcBef>
            </a:pPr>
            <a:endParaRPr lang="en-GB" sz="1800" dirty="0" smtClean="0">
              <a:solidFill>
                <a:schemeClr val="accent1"/>
              </a:solidFill>
              <a:ea typeface="+mj-ea"/>
              <a:cs typeface="+mj-cs"/>
            </a:endParaRPr>
          </a:p>
          <a:p>
            <a:pPr>
              <a:lnSpc>
                <a:spcPct val="120000"/>
              </a:lnSpc>
              <a:spcBef>
                <a:spcPts val="0"/>
              </a:spcBef>
            </a:pPr>
            <a:endParaRPr lang="en-GB" sz="1400" dirty="0"/>
          </a:p>
          <a:p>
            <a:pPr>
              <a:lnSpc>
                <a:spcPct val="120000"/>
              </a:lnSpc>
              <a:spcBef>
                <a:spcPts val="0"/>
              </a:spcBef>
            </a:pPr>
            <a:endParaRPr lang="en-GB" sz="1400" dirty="0"/>
          </a:p>
          <a:p>
            <a:pPr>
              <a:lnSpc>
                <a:spcPct val="120000"/>
              </a:lnSpc>
              <a:spcBef>
                <a:spcPts val="0"/>
              </a:spcBef>
            </a:pPr>
            <a:endParaRPr lang="en-GB" sz="1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2057400"/>
          </a:xfrm>
        </p:spPr>
        <p:txBody>
          <a:bodyPr/>
          <a:lstStyle/>
          <a:p>
            <a:r>
              <a:rPr lang="en-US" b="0" dirty="0" smtClean="0">
                <a:solidFill>
                  <a:schemeClr val="tx1"/>
                </a:solidFill>
              </a:rPr>
              <a:t>Programming Language : Pyspark</a:t>
            </a:r>
          </a:p>
          <a:p>
            <a:r>
              <a:rPr lang="en-US" b="0" dirty="0" smtClean="0">
                <a:solidFill>
                  <a:schemeClr val="tx1"/>
                </a:solidFill>
              </a:rPr>
              <a:t>Python application Framework : Flask</a:t>
            </a:r>
          </a:p>
          <a:p>
            <a:r>
              <a:rPr lang="en-US" b="0" dirty="0" smtClean="0">
                <a:solidFill>
                  <a:schemeClr val="tx1"/>
                </a:solidFill>
              </a:rPr>
              <a:t>Front-end Technology : HTML</a:t>
            </a:r>
            <a:endParaRPr lang="en-US" b="0" dirty="0">
              <a:solidFill>
                <a:schemeClr val="tx1"/>
              </a:solidFill>
            </a:endParaRPr>
          </a:p>
        </p:txBody>
      </p:sp>
      <p:sp>
        <p:nvSpPr>
          <p:cNvPr id="4" name="Title 3"/>
          <p:cNvSpPr>
            <a:spLocks noGrp="1"/>
          </p:cNvSpPr>
          <p:nvPr>
            <p:ph type="title"/>
          </p:nvPr>
        </p:nvSpPr>
        <p:spPr/>
        <p:txBody>
          <a:bodyPr/>
          <a:lstStyle/>
          <a:p>
            <a:r>
              <a:rPr lang="en-US" dirty="0"/>
              <a:t>Technology/Tool/Stack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9" y="1447800"/>
            <a:ext cx="9297652" cy="4800600"/>
          </a:xfrm>
        </p:spPr>
        <p:txBody>
          <a:bodyPr/>
          <a:lstStyle/>
          <a:p>
            <a:r>
              <a:rPr lang="en-US" b="0" dirty="0" smtClean="0">
                <a:solidFill>
                  <a:schemeClr val="tx1"/>
                </a:solidFill>
              </a:rPr>
              <a:t>It’s a Pyspark Powered EDA Tool . It’ll provide basic stats like shape of Data Frame, </a:t>
            </a:r>
            <a:r>
              <a:rPr lang="en-US" b="0" dirty="0">
                <a:solidFill>
                  <a:schemeClr val="tx1"/>
                </a:solidFill>
              </a:rPr>
              <a:t>Q</a:t>
            </a:r>
            <a:r>
              <a:rPr lang="en-US" b="0" dirty="0" smtClean="0">
                <a:solidFill>
                  <a:schemeClr val="tx1"/>
                </a:solidFill>
              </a:rPr>
              <a:t>uantile and Interquartile range,  mean , max , min , standard Deviation, count of column . It’ll also break date column into month, day, year. Apart from these visualization is also there for missing value , correlation , time series , simple bar and box plot to understand the data clearly.</a:t>
            </a:r>
          </a:p>
          <a:p>
            <a:endParaRPr lang="en-US" b="0" dirty="0" smtClean="0">
              <a:solidFill>
                <a:schemeClr val="tx1"/>
              </a:solidFill>
            </a:endParaRPr>
          </a:p>
          <a:p>
            <a:r>
              <a:rPr lang="en-US" dirty="0" smtClean="0">
                <a:solidFill>
                  <a:schemeClr val="tx1"/>
                </a:solidFill>
              </a:rPr>
              <a:t>Limitations</a:t>
            </a:r>
            <a:r>
              <a:rPr lang="en-US" b="0" dirty="0" smtClean="0">
                <a:solidFill>
                  <a:schemeClr val="tx1"/>
                </a:solidFill>
              </a:rPr>
              <a:t> :</a:t>
            </a:r>
          </a:p>
          <a:p>
            <a:pPr marL="342900" indent="-342900">
              <a:buAutoNum type="arabicPeriod"/>
            </a:pPr>
            <a:r>
              <a:rPr lang="en-US" b="0" dirty="0" smtClean="0">
                <a:solidFill>
                  <a:schemeClr val="tx1"/>
                </a:solidFill>
              </a:rPr>
              <a:t>You can analyze one file at a time. So if you want to analyze multiple file you first have to merge them and after that you can upload it and it’ll provide you EDA.</a:t>
            </a:r>
          </a:p>
          <a:p>
            <a:pPr marL="342900" indent="-342900">
              <a:buAutoNum type="arabicPeriod"/>
            </a:pPr>
            <a:r>
              <a:rPr lang="en-US" b="0" dirty="0" smtClean="0">
                <a:solidFill>
                  <a:schemeClr val="tx1"/>
                </a:solidFill>
              </a:rPr>
              <a:t>As of now it’ll read only csv and txt data and in the future ill also try to read </a:t>
            </a:r>
            <a:r>
              <a:rPr lang="en-US" b="0" dirty="0" err="1" smtClean="0">
                <a:solidFill>
                  <a:schemeClr val="tx1"/>
                </a:solidFill>
              </a:rPr>
              <a:t>json</a:t>
            </a:r>
            <a:r>
              <a:rPr lang="en-US" b="0" dirty="0" smtClean="0">
                <a:solidFill>
                  <a:schemeClr val="tx1"/>
                </a:solidFill>
              </a:rPr>
              <a:t> file.</a:t>
            </a:r>
          </a:p>
          <a:p>
            <a:endParaRPr lang="en-US" b="0" dirty="0" smtClean="0"/>
          </a:p>
          <a:p>
            <a:endParaRPr lang="en-US" b="0" dirty="0" smtClean="0"/>
          </a:p>
          <a:p>
            <a:endParaRPr lang="en-US" b="0" dirty="0" smtClean="0"/>
          </a:p>
        </p:txBody>
      </p:sp>
      <p:sp>
        <p:nvSpPr>
          <p:cNvPr id="4" name="Title 3"/>
          <p:cNvSpPr>
            <a:spLocks noGrp="1"/>
          </p:cNvSpPr>
          <p:nvPr>
            <p:ph type="title"/>
          </p:nvPr>
        </p:nvSpPr>
        <p:spPr/>
        <p:txBody>
          <a:bodyPr/>
          <a:lstStyle/>
          <a:p>
            <a:r>
              <a:rPr lang="en-US" dirty="0"/>
              <a:t>Solution Architecture</a:t>
            </a:r>
          </a:p>
        </p:txBody>
      </p:sp>
    </p:spTree>
    <p:extLst>
      <p:ext uri="{BB962C8B-B14F-4D97-AF65-F5344CB8AC3E}">
        <p14:creationId xmlns:p14="http://schemas.microsoft.com/office/powerpoint/2010/main" val="3748992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9" y="990600"/>
            <a:ext cx="10269828" cy="743987"/>
          </a:xfrm>
        </p:spPr>
        <p:txBody>
          <a:bodyPr/>
          <a:lstStyle/>
          <a:p>
            <a:r>
              <a:rPr lang="en-US" dirty="0" smtClean="0">
                <a:solidFill>
                  <a:schemeClr val="tx1"/>
                </a:solidFill>
              </a:rPr>
              <a:t>EDA Tool </a:t>
            </a:r>
            <a:r>
              <a:rPr lang="en-US" dirty="0" smtClean="0">
                <a:solidFill>
                  <a:schemeClr val="tx1"/>
                </a:solidFill>
              </a:rPr>
              <a:t>Screenshot </a:t>
            </a:r>
            <a:r>
              <a:rPr lang="en-US" dirty="0" smtClean="0">
                <a:solidFill>
                  <a:schemeClr val="tx1"/>
                </a:solidFill>
              </a:rPr>
              <a:t>for all the UI Pages</a:t>
            </a:r>
            <a:endParaRPr lang="en-US" dirty="0">
              <a:solidFill>
                <a:schemeClr val="tx1"/>
              </a:solidFill>
            </a:endParaRPr>
          </a:p>
          <a:p>
            <a:r>
              <a:rPr lang="en-US" b="0" dirty="0" smtClean="0">
                <a:solidFill>
                  <a:schemeClr val="tx1"/>
                </a:solidFill>
              </a:rPr>
              <a:t>1. It’s a home page of application. Here user can upload csv file to perform Eda.</a:t>
            </a:r>
            <a:endParaRPr lang="en-US" b="0" dirty="0">
              <a:solidFill>
                <a:schemeClr val="tx1"/>
              </a:solidFill>
            </a:endParaRPr>
          </a:p>
        </p:txBody>
      </p:sp>
      <p:sp>
        <p:nvSpPr>
          <p:cNvPr id="4" name="Title 3"/>
          <p:cNvSpPr>
            <a:spLocks noGrp="1"/>
          </p:cNvSpPr>
          <p:nvPr>
            <p:ph type="title"/>
          </p:nvPr>
        </p:nvSpPr>
        <p:spPr/>
        <p:txBody>
          <a:bodyPr/>
          <a:lstStyle/>
          <a:p>
            <a:r>
              <a:rPr lang="en-US" dirty="0"/>
              <a:t>Prototype/ MVP Demo Video/Screenshots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667000"/>
            <a:ext cx="5496692" cy="1943371"/>
          </a:xfrm>
          <a:prstGeom prst="rect">
            <a:avLst/>
          </a:prstGeom>
        </p:spPr>
      </p:pic>
    </p:spTree>
    <p:extLst>
      <p:ext uri="{BB962C8B-B14F-4D97-AF65-F5344CB8AC3E}">
        <p14:creationId xmlns:p14="http://schemas.microsoft.com/office/powerpoint/2010/main" val="65431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5053" y="1503340"/>
            <a:ext cx="10269828" cy="2365420"/>
          </a:xfrm>
        </p:spPr>
        <p:txBody>
          <a:bodyPr/>
          <a:lstStyle/>
          <a:p>
            <a:r>
              <a:rPr lang="en-US" dirty="0" smtClean="0">
                <a:solidFill>
                  <a:schemeClr val="tx1"/>
                </a:solidFill>
              </a:rPr>
              <a:t>EDA Tool </a:t>
            </a:r>
            <a:r>
              <a:rPr lang="en-US" dirty="0" smtClean="0">
                <a:solidFill>
                  <a:schemeClr val="tx1"/>
                </a:solidFill>
              </a:rPr>
              <a:t>Screenshot </a:t>
            </a:r>
            <a:r>
              <a:rPr lang="en-US" dirty="0" smtClean="0">
                <a:solidFill>
                  <a:schemeClr val="tx1"/>
                </a:solidFill>
              </a:rPr>
              <a:t>for all the UI Pages</a:t>
            </a:r>
            <a:endParaRPr lang="en-US" dirty="0">
              <a:solidFill>
                <a:schemeClr val="tx1"/>
              </a:solidFill>
            </a:endParaRPr>
          </a:p>
          <a:p>
            <a:r>
              <a:rPr lang="en-US" b="0" dirty="0">
                <a:solidFill>
                  <a:schemeClr val="tx1"/>
                </a:solidFill>
              </a:rPr>
              <a:t>2</a:t>
            </a:r>
            <a:r>
              <a:rPr lang="en-US" b="0" dirty="0" smtClean="0">
                <a:solidFill>
                  <a:schemeClr val="tx1"/>
                </a:solidFill>
              </a:rPr>
              <a:t>. Once you uploaded your csv file it’ll show you all the option you can perform through this application.  </a:t>
            </a:r>
          </a:p>
          <a:p>
            <a:pPr marL="285750" indent="-285750">
              <a:buFont typeface="Arial" panose="020B0604020202020204" pitchFamily="34" charset="0"/>
              <a:buChar char="•"/>
            </a:pPr>
            <a:r>
              <a:rPr lang="en-US" b="0" dirty="0" smtClean="0">
                <a:solidFill>
                  <a:schemeClr val="tx1"/>
                </a:solidFill>
              </a:rPr>
              <a:t>Basic stats will give you shape , mean min standard  max and count for all the column.</a:t>
            </a:r>
          </a:p>
          <a:p>
            <a:pPr marL="285750" indent="-285750">
              <a:buFont typeface="Arial" panose="020B0604020202020204" pitchFamily="34" charset="0"/>
              <a:buChar char="•"/>
            </a:pPr>
            <a:r>
              <a:rPr lang="en-US" b="0" dirty="0" smtClean="0">
                <a:solidFill>
                  <a:schemeClr val="tx1"/>
                </a:solidFill>
              </a:rPr>
              <a:t>When user click on quantile it’ll show you quantile value and interquartile range foe all the column</a:t>
            </a:r>
          </a:p>
          <a:p>
            <a:pPr marL="285750" indent="-285750">
              <a:buFont typeface="Arial" panose="020B0604020202020204" pitchFamily="34" charset="0"/>
              <a:buChar char="•"/>
            </a:pPr>
            <a:r>
              <a:rPr lang="en-US" b="0" dirty="0" smtClean="0">
                <a:solidFill>
                  <a:schemeClr val="tx1"/>
                </a:solidFill>
              </a:rPr>
              <a:t>Through Feature scaling you can convert date column into month day and year and format of date should be </a:t>
            </a:r>
            <a:r>
              <a:rPr lang="en-US" b="0" dirty="0" err="1" smtClean="0">
                <a:solidFill>
                  <a:schemeClr val="tx1"/>
                </a:solidFill>
              </a:rPr>
              <a:t>dd.MM.yyyy</a:t>
            </a:r>
            <a:endParaRPr lang="en-US" b="0" dirty="0" smtClean="0">
              <a:solidFill>
                <a:schemeClr val="tx1"/>
              </a:solidFill>
            </a:endParaRPr>
          </a:p>
          <a:p>
            <a:pPr marL="285750" indent="-285750">
              <a:buFont typeface="Arial" panose="020B0604020202020204" pitchFamily="34" charset="0"/>
              <a:buChar char="•"/>
            </a:pPr>
            <a:r>
              <a:rPr lang="en-US" b="0" dirty="0" smtClean="0">
                <a:solidFill>
                  <a:schemeClr val="tx1"/>
                </a:solidFill>
              </a:rPr>
              <a:t>Eda Visualization you can further explore</a:t>
            </a:r>
          </a:p>
          <a:p>
            <a:endParaRPr lang="en-US" b="0" dirty="0"/>
          </a:p>
        </p:txBody>
      </p:sp>
      <p:sp>
        <p:nvSpPr>
          <p:cNvPr id="4" name="Title 3"/>
          <p:cNvSpPr>
            <a:spLocks noGrp="1"/>
          </p:cNvSpPr>
          <p:nvPr>
            <p:ph type="title"/>
          </p:nvPr>
        </p:nvSpPr>
        <p:spPr/>
        <p:txBody>
          <a:bodyPr/>
          <a:lstStyle/>
          <a:p>
            <a:r>
              <a:rPr lang="en-US" dirty="0"/>
              <a:t>Prototype/ MVP Demo Video/Screenshots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3733800"/>
            <a:ext cx="3019846" cy="2543530"/>
          </a:xfrm>
          <a:prstGeom prst="rect">
            <a:avLst/>
          </a:prstGeom>
        </p:spPr>
      </p:pic>
    </p:spTree>
    <p:extLst>
      <p:ext uri="{BB962C8B-B14F-4D97-AF65-F5344CB8AC3E}">
        <p14:creationId xmlns:p14="http://schemas.microsoft.com/office/powerpoint/2010/main" val="195857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5053" y="1104900"/>
            <a:ext cx="10269828" cy="419100"/>
          </a:xfrm>
        </p:spPr>
        <p:txBody>
          <a:bodyPr/>
          <a:lstStyle/>
          <a:p>
            <a:r>
              <a:rPr lang="en-US" dirty="0" smtClean="0">
                <a:solidFill>
                  <a:schemeClr val="tx1"/>
                </a:solidFill>
              </a:rPr>
              <a:t>EDA Tool </a:t>
            </a:r>
            <a:r>
              <a:rPr lang="en-US" dirty="0" smtClean="0">
                <a:solidFill>
                  <a:schemeClr val="tx1"/>
                </a:solidFill>
              </a:rPr>
              <a:t>Screenshot </a:t>
            </a:r>
            <a:r>
              <a:rPr lang="en-US" dirty="0" smtClean="0">
                <a:solidFill>
                  <a:schemeClr val="tx1"/>
                </a:solidFill>
              </a:rPr>
              <a:t>for all the UI Pages</a:t>
            </a:r>
            <a:endParaRPr lang="en-US" dirty="0">
              <a:solidFill>
                <a:schemeClr val="tx1"/>
              </a:solidFill>
            </a:endParaRPr>
          </a:p>
          <a:p>
            <a:endParaRPr lang="en-US" b="0" dirty="0"/>
          </a:p>
        </p:txBody>
      </p:sp>
      <p:sp>
        <p:nvSpPr>
          <p:cNvPr id="4" name="Title 3"/>
          <p:cNvSpPr>
            <a:spLocks noGrp="1"/>
          </p:cNvSpPr>
          <p:nvPr>
            <p:ph type="title"/>
          </p:nvPr>
        </p:nvSpPr>
        <p:spPr/>
        <p:txBody>
          <a:bodyPr/>
          <a:lstStyle/>
          <a:p>
            <a:r>
              <a:rPr lang="en-US" dirty="0"/>
              <a:t>Prototype/ MVP Demo Video/Screenshots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90830"/>
            <a:ext cx="8697539" cy="3038899"/>
          </a:xfrm>
          <a:prstGeom prst="rect">
            <a:avLst/>
          </a:prstGeom>
        </p:spPr>
      </p:pic>
    </p:spTree>
    <p:extLst>
      <p:ext uri="{BB962C8B-B14F-4D97-AF65-F5344CB8AC3E}">
        <p14:creationId xmlns:p14="http://schemas.microsoft.com/office/powerpoint/2010/main" val="125732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5053" y="1104900"/>
            <a:ext cx="10269828" cy="419100"/>
          </a:xfrm>
        </p:spPr>
        <p:txBody>
          <a:bodyPr/>
          <a:lstStyle/>
          <a:p>
            <a:r>
              <a:rPr lang="en-US" dirty="0" smtClean="0">
                <a:solidFill>
                  <a:schemeClr val="tx1"/>
                </a:solidFill>
              </a:rPr>
              <a:t>EDA Tool </a:t>
            </a:r>
            <a:r>
              <a:rPr lang="en-US" dirty="0" smtClean="0">
                <a:solidFill>
                  <a:schemeClr val="tx1"/>
                </a:solidFill>
              </a:rPr>
              <a:t>Screenshot </a:t>
            </a:r>
            <a:r>
              <a:rPr lang="en-US" dirty="0" smtClean="0">
                <a:solidFill>
                  <a:schemeClr val="tx1"/>
                </a:solidFill>
              </a:rPr>
              <a:t>for all the UI Pages</a:t>
            </a:r>
            <a:endParaRPr lang="en-US" dirty="0">
              <a:solidFill>
                <a:schemeClr val="tx1"/>
              </a:solidFill>
            </a:endParaRPr>
          </a:p>
          <a:p>
            <a:endParaRPr lang="en-US" b="0" dirty="0"/>
          </a:p>
        </p:txBody>
      </p:sp>
      <p:sp>
        <p:nvSpPr>
          <p:cNvPr id="4" name="Title 3"/>
          <p:cNvSpPr>
            <a:spLocks noGrp="1"/>
          </p:cNvSpPr>
          <p:nvPr>
            <p:ph type="title"/>
          </p:nvPr>
        </p:nvSpPr>
        <p:spPr/>
        <p:txBody>
          <a:bodyPr/>
          <a:lstStyle/>
          <a:p>
            <a:r>
              <a:rPr lang="en-US" dirty="0"/>
              <a:t>Prototype/ MVP Demo Video/Screenshots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18" y="2514600"/>
            <a:ext cx="5601482" cy="2438740"/>
          </a:xfrm>
          <a:prstGeom prst="rect">
            <a:avLst/>
          </a:prstGeom>
        </p:spPr>
      </p:pic>
    </p:spTree>
    <p:extLst>
      <p:ext uri="{BB962C8B-B14F-4D97-AF65-F5344CB8AC3E}">
        <p14:creationId xmlns:p14="http://schemas.microsoft.com/office/powerpoint/2010/main" val="3711589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5053" y="1063580"/>
            <a:ext cx="10269828" cy="2060620"/>
          </a:xfrm>
        </p:spPr>
        <p:txBody>
          <a:bodyPr/>
          <a:lstStyle/>
          <a:p>
            <a:r>
              <a:rPr lang="en-US" dirty="0" smtClean="0">
                <a:solidFill>
                  <a:schemeClr val="tx1"/>
                </a:solidFill>
              </a:rPr>
              <a:t>EDA Tool </a:t>
            </a:r>
            <a:r>
              <a:rPr lang="en-US" dirty="0" smtClean="0">
                <a:solidFill>
                  <a:schemeClr val="tx1"/>
                </a:solidFill>
              </a:rPr>
              <a:t>Screenshot </a:t>
            </a:r>
            <a:r>
              <a:rPr lang="en-US" dirty="0" smtClean="0">
                <a:solidFill>
                  <a:schemeClr val="tx1"/>
                </a:solidFill>
              </a:rPr>
              <a:t>for all the UI Pages</a:t>
            </a:r>
            <a:endParaRPr lang="en-US" dirty="0">
              <a:solidFill>
                <a:schemeClr val="tx1"/>
              </a:solidFill>
            </a:endParaRPr>
          </a:p>
          <a:p>
            <a:r>
              <a:rPr lang="en-US" b="0" dirty="0" smtClean="0">
                <a:solidFill>
                  <a:schemeClr val="tx1"/>
                </a:solidFill>
              </a:rPr>
              <a:t>3. When you click on column further Scaling it’ll give you the drop down list but you need to select only date column if you want to convert it’ll automatically add conversion column in your data frame</a:t>
            </a:r>
            <a:endParaRPr lang="en-US" b="0" dirty="0">
              <a:solidFill>
                <a:schemeClr val="tx1"/>
              </a:solidFill>
            </a:endParaRPr>
          </a:p>
        </p:txBody>
      </p:sp>
      <p:sp>
        <p:nvSpPr>
          <p:cNvPr id="4" name="Title 3"/>
          <p:cNvSpPr>
            <a:spLocks noGrp="1"/>
          </p:cNvSpPr>
          <p:nvPr>
            <p:ph type="title"/>
          </p:nvPr>
        </p:nvSpPr>
        <p:spPr/>
        <p:txBody>
          <a:bodyPr/>
          <a:lstStyle/>
          <a:p>
            <a:r>
              <a:rPr lang="en-US" dirty="0"/>
              <a:t>Prototype/ MVP Demo Video/Screenshots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67" y="3810000"/>
            <a:ext cx="10058400" cy="1244599"/>
          </a:xfrm>
          <a:prstGeom prst="rect">
            <a:avLst/>
          </a:prstGeom>
        </p:spPr>
      </p:pic>
    </p:spTree>
    <p:extLst>
      <p:ext uri="{BB962C8B-B14F-4D97-AF65-F5344CB8AC3E}">
        <p14:creationId xmlns:p14="http://schemas.microsoft.com/office/powerpoint/2010/main" val="15629098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943</TotalTime>
  <Words>654</Words>
  <Application>Microsoft Office PowerPoint</Application>
  <PresentationFormat>Widescreen</PresentationFormat>
  <Paragraphs>52</Paragraphs>
  <Slides>14</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1" baseType="lpstr">
      <vt:lpstr>Arial</vt:lpstr>
      <vt:lpstr>Verdana</vt:lpstr>
      <vt:lpstr>Wingdings</vt:lpstr>
      <vt:lpstr>CG New Template (June)</vt:lpstr>
      <vt:lpstr>Cover options</vt:lpstr>
      <vt:lpstr>Final slides</vt:lpstr>
      <vt:lpstr>think-cell Slide</vt:lpstr>
      <vt:lpstr>PowerPoint Presentation</vt:lpstr>
      <vt:lpstr>Brief Synopsis</vt:lpstr>
      <vt:lpstr>Technology/Tool/Stack</vt:lpstr>
      <vt:lpstr>Solution Architecture</vt:lpstr>
      <vt:lpstr>Prototype/ MVP Demo Video/Screenshots</vt:lpstr>
      <vt:lpstr>Prototype/ MVP Demo Video/Screenshots</vt:lpstr>
      <vt:lpstr>Prototype/ MVP Demo Video/Screenshots</vt:lpstr>
      <vt:lpstr>Prototype/ MVP Demo Video/Screenshots</vt:lpstr>
      <vt:lpstr>Prototype/ MVP Demo Video/Screenshots</vt:lpstr>
      <vt:lpstr>Prototype/ MVP Demo Video/Screenshots</vt:lpstr>
      <vt:lpstr>Challenges Faced</vt:lpstr>
      <vt:lpstr>Future enhancements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subject>ppt template</dc:subject>
  <dc:creator>E</dc:creator>
  <cp:lastModifiedBy>Shefali Agrawal</cp:lastModifiedBy>
  <cp:revision>46</cp:revision>
  <dcterms:created xsi:type="dcterms:W3CDTF">2018-09-18T10:37:00Z</dcterms:created>
  <dcterms:modified xsi:type="dcterms:W3CDTF">2020-12-11T18:11:33Z</dcterms:modified>
</cp:coreProperties>
</file>