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4" r:id="rId2"/>
    <p:sldId id="4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>
        <p:scale>
          <a:sx n="109" d="100"/>
          <a:sy n="109" d="100"/>
        </p:scale>
        <p:origin x="68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0458-B7B6-F44B-BBB5-C0210488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76CCA-1959-CF4A-894F-1CAD6144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D18E-9365-AF49-BCDE-B2DF449D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3CA-9061-4B46-98B3-63786ADDD35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FD58-3FF8-1A4E-970F-873FEF3D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E86E8-3B56-8D41-8549-0BB31FB7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93FF-0F12-A248-BEAB-9C7969BE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2AEA-F206-FE49-9AA7-4D18FF86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B7849-FAEC-FB4C-8633-295F35F1F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E90A-1C7C-6042-B26D-10C64713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3CA-9061-4B46-98B3-63786ADDD35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4133-707A-D14D-AEE6-A13236FF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93BD-4EE0-8B40-A05E-2033FD9A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93FF-0F12-A248-BEAB-9C7969BE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0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DEF57-9B0C-F245-B5E0-41A121C3A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D15F0-6EDC-AB4C-A4D4-1017553A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E8C9C-6332-E645-B3DE-4143A770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3CA-9061-4B46-98B3-63786ADDD35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BF3C-DA3E-6F4D-A113-10AF75AD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63ED-39D6-6F4B-848E-B5F410E2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93FF-0F12-A248-BEAB-9C7969BE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4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879488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7958-DF98-DF43-B574-0352BC07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9595-9C9F-6F4B-BECB-94197509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C5D6-ADD9-2F4C-9F5D-89F7A830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3CA-9061-4B46-98B3-63786ADDD35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8FE1D-147B-9046-BF26-B0EF6F2F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DE20-AA47-DE47-A1F2-F378D30B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93FF-0F12-A248-BEAB-9C7969BE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295B-7C14-0941-A7DE-E9B9A7F5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76747-86AF-624E-819D-D7F3CEADF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E552B-C2C0-E143-9BB5-92A1AF56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3CA-9061-4B46-98B3-63786ADDD35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A2AA-2141-6E4B-BD14-84CF8ABB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5ABA-B32C-F246-9E0F-CB786027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93FF-0F12-A248-BEAB-9C7969BE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66F8-AE30-A948-8F58-E0A39339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E18E-DC88-FC46-8035-47CF6E1EE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F1052-B040-DD47-AFD2-8EAE2CAE9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A5102-CAC3-A941-B9AC-B8849861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3CA-9061-4B46-98B3-63786ADDD35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81EA-B19D-3746-8540-B624E9C2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01131-0A3E-CE42-A513-44827198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93FF-0F12-A248-BEAB-9C7969BE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2DC0-A38D-E447-991C-045A9483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56872-DE9C-D240-84A2-B7350426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FB1F6-7CB2-714F-8E69-4C8E32180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BE201-396D-9345-A41F-9465D4AE2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640F8-ECB0-A343-8959-7A38D7032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5213E-4801-2D48-8804-AE99846A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3CA-9061-4B46-98B3-63786ADDD35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4ECC8-06F2-F240-B3B5-B0810B29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4E7AE-0EFD-984B-A144-1694370B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93FF-0F12-A248-BEAB-9C7969BE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6C99-46FB-F244-A8FA-6A20ED26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31854-735C-0B4A-96D7-C588BCC9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3CA-9061-4B46-98B3-63786ADDD35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B4DD8-7A64-ED46-AC7A-5EADFFA0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F1432-CDD3-FB47-948E-8C4ED4E5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93FF-0F12-A248-BEAB-9C7969BE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0BD88-487F-EC4E-8027-736E271B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3CA-9061-4B46-98B3-63786ADDD35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E2444-CA9A-324D-9CBA-5664DD45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950B7-0DEA-BB4B-9FB0-641E2553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93FF-0F12-A248-BEAB-9C7969BE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0D2D-7983-2E4E-8528-BE646787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CE66-A84F-0140-8645-97419002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43339-8058-A245-9F61-70913546C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0BC47-4378-5342-AF88-58541B8A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3CA-9061-4B46-98B3-63786ADDD35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B424E-336E-7E4F-97B2-8EDE4BD1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0801-0E26-F84F-8A91-E8C50BE4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93FF-0F12-A248-BEAB-9C7969BE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7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B366-9421-DC45-BE1D-CCA695D8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A93E1-BBBC-964E-836A-2B4294F9C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136A5-8D76-BC46-B907-811CD9FD8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7A7C-0CEF-6144-AE2D-CA1A5B7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3CA-9061-4B46-98B3-63786ADDD35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16A40-C743-5D47-92FB-1A881645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95DC7-1D84-A54B-8CDE-A570821A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93FF-0F12-A248-BEAB-9C7969BE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966B1-8FD0-9748-88B1-073FC2ED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7DD3B-E4D0-234B-8E13-9452A60B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2144-589E-7745-95D2-DDCC852AD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C3CA-9061-4B46-98B3-63786ADDD35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537F5-8815-0A4A-B58A-627D1F7BB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AE01-59BE-E14C-95AF-CDF01751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93FF-0F12-A248-BEAB-9C7969BE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1">
            <a:off x="1229710" y="788276"/>
            <a:ext cx="8219090" cy="2427890"/>
          </a:xfrm>
          <a:prstGeom prst="line">
            <a:avLst/>
          </a:prstGeom>
          <a:ln w="28575">
            <a:solidFill>
              <a:srgbClr val="B09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 flipV="1">
            <a:off x="1801663" y="5362418"/>
            <a:ext cx="4294337" cy="1491319"/>
          </a:xfrm>
          <a:prstGeom prst="line">
            <a:avLst/>
          </a:prstGeom>
          <a:ln w="28575">
            <a:solidFill>
              <a:srgbClr val="B09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07802" y="834442"/>
            <a:ext cx="1898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DIN-Regular" charset="0"/>
                <a:ea typeface="DIN-Regular" charset="0"/>
                <a:cs typeface="DIN-Regular" charset="0"/>
              </a:rPr>
              <a:t>Today</a:t>
            </a:r>
          </a:p>
          <a:p>
            <a:pPr algn="ctr"/>
            <a:r>
              <a:rPr lang="en-US" sz="1600" dirty="0">
                <a:latin typeface="DIN-Regular" charset="0"/>
                <a:ea typeface="DIN-Regular" charset="0"/>
                <a:cs typeface="DIN-Regular" charset="0"/>
              </a:rPr>
              <a:t>Mega trends &amp; economic drivers as  understood or embraced today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910651" y="1358844"/>
            <a:ext cx="23319" cy="2368694"/>
          </a:xfrm>
          <a:prstGeom prst="line">
            <a:avLst/>
          </a:prstGeom>
          <a:ln w="19050">
            <a:solidFill>
              <a:srgbClr val="B09B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cxnSpLocks/>
          </p:cNvCxnSpPr>
          <p:nvPr/>
        </p:nvCxnSpPr>
        <p:spPr>
          <a:xfrm>
            <a:off x="1207951" y="1339682"/>
            <a:ext cx="21759" cy="5381793"/>
          </a:xfrm>
          <a:prstGeom prst="line">
            <a:avLst/>
          </a:prstGeom>
          <a:ln w="19050">
            <a:solidFill>
              <a:srgbClr val="B09B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644200" y="794716"/>
            <a:ext cx="2000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IN-Regular" charset="0"/>
                <a:ea typeface="DIN-Regular" charset="0"/>
                <a:cs typeface="DIN-Regular" charset="0"/>
              </a:rPr>
              <a:t>Individual Mega-trends &amp; economic drivers maturity pathways &amp; stages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B450-8D63-D049-A913-A7B5807F45A5}" type="slidenum">
              <a:rPr lang="en-US" smtClean="0"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7" y="2953205"/>
            <a:ext cx="1001733" cy="493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176" y="627561"/>
            <a:ext cx="981129" cy="108121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115" y="83256"/>
            <a:ext cx="1218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DIN-Bold" charset="0"/>
                <a:cs typeface="DIN-Bold" charset="0"/>
              </a:rPr>
              <a:t>Template for disruptive tipping points  </a:t>
            </a:r>
          </a:p>
        </p:txBody>
      </p:sp>
      <p:sp>
        <p:nvSpPr>
          <p:cNvPr id="30" name="Oval 29"/>
          <p:cNvSpPr/>
          <p:nvPr/>
        </p:nvSpPr>
        <p:spPr>
          <a:xfrm>
            <a:off x="2417324" y="2918961"/>
            <a:ext cx="247030" cy="188798"/>
          </a:xfrm>
          <a:prstGeom prst="ellipse">
            <a:avLst/>
          </a:prstGeom>
          <a:solidFill>
            <a:srgbClr val="B09B71"/>
          </a:solidFill>
          <a:ln>
            <a:solidFill>
              <a:srgbClr val="B09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858563" y="3760163"/>
            <a:ext cx="247030" cy="188798"/>
          </a:xfrm>
          <a:prstGeom prst="ellipse">
            <a:avLst/>
          </a:prstGeom>
          <a:solidFill>
            <a:srgbClr val="B09B71"/>
          </a:solidFill>
          <a:ln>
            <a:solidFill>
              <a:srgbClr val="B09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33090" y="3305011"/>
            <a:ext cx="247030" cy="188798"/>
          </a:xfrm>
          <a:prstGeom prst="ellipse">
            <a:avLst/>
          </a:prstGeom>
          <a:solidFill>
            <a:srgbClr val="B09B71"/>
          </a:solidFill>
          <a:ln>
            <a:solidFill>
              <a:srgbClr val="B09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14508" y="2691827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318066" y="2488384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364866" y="3104227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013980" y="2141320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137495" y="2438625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523992" y="2488384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559529" y="1609435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124885" y="2040552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118050" y="1857182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071036" y="2724943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37" idx="3"/>
            <a:endCxn id="47" idx="7"/>
          </p:cNvCxnSpPr>
          <p:nvPr/>
        </p:nvCxnSpPr>
        <p:spPr>
          <a:xfrm flipH="1">
            <a:off x="4281889" y="2649533"/>
            <a:ext cx="72354" cy="10305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6" idx="2"/>
          </p:cNvCxnSpPr>
          <p:nvPr/>
        </p:nvCxnSpPr>
        <p:spPr>
          <a:xfrm flipV="1">
            <a:off x="2670468" y="2786226"/>
            <a:ext cx="1044040" cy="2284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6"/>
            <a:endCxn id="47" idx="2"/>
          </p:cNvCxnSpPr>
          <p:nvPr/>
        </p:nvCxnSpPr>
        <p:spPr>
          <a:xfrm>
            <a:off x="3961538" y="2786226"/>
            <a:ext cx="109498" cy="3311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7" idx="4"/>
            <a:endCxn id="39" idx="7"/>
          </p:cNvCxnSpPr>
          <p:nvPr/>
        </p:nvCxnSpPr>
        <p:spPr>
          <a:xfrm>
            <a:off x="4441581" y="2677182"/>
            <a:ext cx="1134138" cy="45469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6" idx="4"/>
            <a:endCxn id="39" idx="2"/>
          </p:cNvCxnSpPr>
          <p:nvPr/>
        </p:nvCxnSpPr>
        <p:spPr>
          <a:xfrm>
            <a:off x="3838023" y="2880625"/>
            <a:ext cx="1526843" cy="3180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7" idx="2"/>
            <a:endCxn id="36" idx="7"/>
          </p:cNvCxnSpPr>
          <p:nvPr/>
        </p:nvCxnSpPr>
        <p:spPr>
          <a:xfrm flipH="1">
            <a:off x="3925361" y="2582783"/>
            <a:ext cx="392705" cy="13669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0" idx="3"/>
            <a:endCxn id="41" idx="7"/>
          </p:cNvCxnSpPr>
          <p:nvPr/>
        </p:nvCxnSpPr>
        <p:spPr>
          <a:xfrm>
            <a:off x="5050157" y="2302469"/>
            <a:ext cx="298191" cy="16380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0" idx="5"/>
            <a:endCxn id="42" idx="0"/>
          </p:cNvCxnSpPr>
          <p:nvPr/>
        </p:nvCxnSpPr>
        <p:spPr>
          <a:xfrm>
            <a:off x="5224833" y="2302469"/>
            <a:ext cx="422674" cy="18591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1" idx="6"/>
            <a:endCxn id="42" idx="2"/>
          </p:cNvCxnSpPr>
          <p:nvPr/>
        </p:nvCxnSpPr>
        <p:spPr>
          <a:xfrm>
            <a:off x="5384525" y="2533024"/>
            <a:ext cx="139467" cy="4975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1" idx="3"/>
            <a:endCxn id="47" idx="6"/>
          </p:cNvCxnSpPr>
          <p:nvPr/>
        </p:nvCxnSpPr>
        <p:spPr>
          <a:xfrm flipH="1">
            <a:off x="4318066" y="2599774"/>
            <a:ext cx="855606" cy="2195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5" idx="4"/>
            <a:endCxn id="44" idx="1"/>
          </p:cNvCxnSpPr>
          <p:nvPr/>
        </p:nvCxnSpPr>
        <p:spPr>
          <a:xfrm>
            <a:off x="6241565" y="2045980"/>
            <a:ext cx="919497" cy="2222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3" idx="2"/>
            <a:endCxn id="45" idx="6"/>
          </p:cNvCxnSpPr>
          <p:nvPr/>
        </p:nvCxnSpPr>
        <p:spPr>
          <a:xfrm flipH="1">
            <a:off x="6365080" y="1703834"/>
            <a:ext cx="1194449" cy="24774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3" idx="3"/>
            <a:endCxn id="44" idx="7"/>
          </p:cNvCxnSpPr>
          <p:nvPr/>
        </p:nvCxnSpPr>
        <p:spPr>
          <a:xfrm flipH="1">
            <a:off x="7335738" y="1770584"/>
            <a:ext cx="259968" cy="29761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27704" y="2213089"/>
            <a:ext cx="1812714" cy="26457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914200" y="2466274"/>
            <a:ext cx="1392800" cy="708463"/>
          </a:xfrm>
          <a:prstGeom prst="ellipse">
            <a:avLst/>
          </a:prstGeom>
          <a:solidFill>
            <a:srgbClr val="B09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987009" y="2176925"/>
            <a:ext cx="570401" cy="3290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31507" y="2582783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/>
          <p:cNvCxnSpPr>
            <a:endCxn id="40" idx="2"/>
          </p:cNvCxnSpPr>
          <p:nvPr/>
        </p:nvCxnSpPr>
        <p:spPr>
          <a:xfrm flipV="1">
            <a:off x="4548259" y="2235719"/>
            <a:ext cx="465721" cy="29911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2"/>
            <a:endCxn id="39" idx="6"/>
          </p:cNvCxnSpPr>
          <p:nvPr/>
        </p:nvCxnSpPr>
        <p:spPr>
          <a:xfrm flipH="1">
            <a:off x="5611896" y="2677182"/>
            <a:ext cx="1219611" cy="52144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3" idx="3"/>
          </p:cNvCxnSpPr>
          <p:nvPr/>
        </p:nvCxnSpPr>
        <p:spPr>
          <a:xfrm flipH="1">
            <a:off x="5575719" y="2457781"/>
            <a:ext cx="494823" cy="66280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330211" y="1737575"/>
            <a:ext cx="1861789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DIN-Regular" charset="0"/>
                <a:ea typeface="DIN-Regular" charset="0"/>
                <a:cs typeface="DIN-Regular" charset="0"/>
              </a:rPr>
              <a:t>Your role is to look back</a:t>
            </a:r>
          </a:p>
          <a:p>
            <a:pPr algn="ctr"/>
            <a:r>
              <a:rPr lang="en-US" sz="2200" dirty="0">
                <a:latin typeface="DIN-Regular" charset="0"/>
                <a:ea typeface="DIN-Regular" charset="0"/>
                <a:cs typeface="DIN-Regular" charset="0"/>
              </a:rPr>
              <a:t>from the future </a:t>
            </a:r>
          </a:p>
        </p:txBody>
      </p:sp>
      <p:cxnSp>
        <p:nvCxnSpPr>
          <p:cNvPr id="95" name="Straight Connector 94"/>
          <p:cNvCxnSpPr>
            <a:stCxn id="73" idx="2"/>
            <a:endCxn id="40" idx="6"/>
          </p:cNvCxnSpPr>
          <p:nvPr/>
        </p:nvCxnSpPr>
        <p:spPr>
          <a:xfrm flipH="1" flipV="1">
            <a:off x="5261010" y="2235719"/>
            <a:ext cx="725999" cy="1057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2" idx="2"/>
            <a:endCxn id="44" idx="5"/>
          </p:cNvCxnSpPr>
          <p:nvPr/>
        </p:nvCxnSpPr>
        <p:spPr>
          <a:xfrm flipH="1" flipV="1">
            <a:off x="7335738" y="2201701"/>
            <a:ext cx="578462" cy="61880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75" idx="6"/>
          </p:cNvCxnSpPr>
          <p:nvPr/>
        </p:nvCxnSpPr>
        <p:spPr>
          <a:xfrm flipH="1" flipV="1">
            <a:off x="7078537" y="2677182"/>
            <a:ext cx="829035" cy="1633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9" idx="3"/>
          </p:cNvCxnSpPr>
          <p:nvPr/>
        </p:nvCxnSpPr>
        <p:spPr>
          <a:xfrm flipH="1">
            <a:off x="2677636" y="3265376"/>
            <a:ext cx="2723407" cy="13306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2" idx="2"/>
          </p:cNvCxnSpPr>
          <p:nvPr/>
        </p:nvCxnSpPr>
        <p:spPr>
          <a:xfrm flipH="1" flipV="1">
            <a:off x="7783321" y="1744967"/>
            <a:ext cx="130879" cy="107553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246216" y="1247902"/>
            <a:ext cx="19193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DIN-Regular" charset="0"/>
                <a:ea typeface="DIN-Regular" charset="0"/>
                <a:cs typeface="DIN-Regular" charset="0"/>
              </a:rPr>
              <a:t>A digital disruption tipping point</a:t>
            </a:r>
          </a:p>
        </p:txBody>
      </p:sp>
      <p:sp>
        <p:nvSpPr>
          <p:cNvPr id="121" name="Oval 120"/>
          <p:cNvSpPr/>
          <p:nvPr/>
        </p:nvSpPr>
        <p:spPr>
          <a:xfrm>
            <a:off x="3753581" y="3410577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3877096" y="3707882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4754858" y="3948961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3789758" y="3571726"/>
            <a:ext cx="298191" cy="16380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133" idx="2"/>
          </p:cNvCxnSpPr>
          <p:nvPr/>
        </p:nvCxnSpPr>
        <p:spPr>
          <a:xfrm>
            <a:off x="3964434" y="3571726"/>
            <a:ext cx="953477" cy="6712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127" idx="2"/>
          </p:cNvCxnSpPr>
          <p:nvPr/>
        </p:nvCxnSpPr>
        <p:spPr>
          <a:xfrm>
            <a:off x="4124126" y="3802281"/>
            <a:ext cx="630732" cy="24107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33" idx="6"/>
          </p:cNvCxnSpPr>
          <p:nvPr/>
        </p:nvCxnSpPr>
        <p:spPr>
          <a:xfrm>
            <a:off x="2680120" y="3399410"/>
            <a:ext cx="1320492" cy="10556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4917911" y="3544448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6148694" y="3446937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6492976" y="3127320"/>
            <a:ext cx="247030" cy="188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Connector 135"/>
          <p:cNvCxnSpPr>
            <a:endCxn id="134" idx="3"/>
          </p:cNvCxnSpPr>
          <p:nvPr/>
        </p:nvCxnSpPr>
        <p:spPr>
          <a:xfrm flipV="1">
            <a:off x="5000009" y="3608086"/>
            <a:ext cx="1184862" cy="45384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34" idx="2"/>
          </p:cNvCxnSpPr>
          <p:nvPr/>
        </p:nvCxnSpPr>
        <p:spPr>
          <a:xfrm flipV="1">
            <a:off x="5157631" y="3541336"/>
            <a:ext cx="991063" cy="11631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endCxn id="72" idx="2"/>
          </p:cNvCxnSpPr>
          <p:nvPr/>
        </p:nvCxnSpPr>
        <p:spPr>
          <a:xfrm flipV="1">
            <a:off x="6650927" y="2820506"/>
            <a:ext cx="1263273" cy="35011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35" idx="3"/>
          </p:cNvCxnSpPr>
          <p:nvPr/>
        </p:nvCxnSpPr>
        <p:spPr>
          <a:xfrm flipV="1">
            <a:off x="6365080" y="3288469"/>
            <a:ext cx="164073" cy="19047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04039" y="3690255"/>
            <a:ext cx="9037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solidFill>
                  <a:srgbClr val="B09B71"/>
                </a:solidFill>
                <a:latin typeface="DIN-Regular" charset="0"/>
                <a:ea typeface="DIN-Regular" charset="0"/>
                <a:cs typeface="DIN-Regular" charset="0"/>
              </a:rPr>
              <a:t>List your topics here</a:t>
            </a:r>
            <a:endParaRPr lang="en-US" sz="2200" dirty="0">
              <a:solidFill>
                <a:srgbClr val="B09B71"/>
              </a:solidFill>
              <a:latin typeface="DIN-Regular" charset="0"/>
              <a:ea typeface="DIN-Regular" charset="0"/>
              <a:cs typeface="DIN-Regular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420370" y="3349666"/>
            <a:ext cx="26796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B09B71"/>
                </a:solidFill>
                <a:latin typeface="DIN-Regular" charset="0"/>
                <a:ea typeface="DIN-Regular" charset="0"/>
                <a:cs typeface="DIN-Regular" charset="0"/>
              </a:rPr>
              <a:t>Please;</a:t>
            </a:r>
          </a:p>
          <a:p>
            <a:pPr algn="ctr"/>
            <a:r>
              <a:rPr lang="en-US" sz="2200" b="1" dirty="0">
                <a:solidFill>
                  <a:srgbClr val="B09B71"/>
                </a:solidFill>
                <a:latin typeface="DIN-Regular" charset="0"/>
                <a:ea typeface="DIN-Regular" charset="0"/>
                <a:cs typeface="DIN-Regular" charset="0"/>
              </a:rPr>
              <a:t>Illustrate a tipping point of converging trends describing how thing will never be the same </a:t>
            </a:r>
          </a:p>
        </p:txBody>
      </p:sp>
      <p:sp>
        <p:nvSpPr>
          <p:cNvPr id="81" name="Slide Number Placeholder 3"/>
          <p:cNvSpPr txBox="1">
            <a:spLocks/>
          </p:cNvSpPr>
          <p:nvPr/>
        </p:nvSpPr>
        <p:spPr>
          <a:xfrm>
            <a:off x="225631" y="646691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5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136DDD-3E84-124F-A8D2-DE7CE9DB257C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1228771" y="3921312"/>
            <a:ext cx="665969" cy="2918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0861CED-7B51-0542-9C37-0B8B8F832C08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2117185" y="3802281"/>
            <a:ext cx="1759911" cy="472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04648" y="315250"/>
            <a:ext cx="11382703" cy="689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>
              <a:spcBef>
                <a:spcPts val="527"/>
              </a:spcBef>
              <a:defRPr sz="1800"/>
            </a:pPr>
            <a:r>
              <a:rPr sz="1898" dirty="0">
                <a:solidFill>
                  <a:srgbClr val="444444"/>
                </a:solidFill>
                <a:latin typeface="Century Gothic"/>
                <a:ea typeface="Gill Sans"/>
                <a:cs typeface="Century Gothic"/>
                <a:sym typeface="Gill Sans"/>
              </a:rPr>
              <a:t>Principles Framework</a:t>
            </a:r>
            <a:r>
              <a:rPr lang="en-AU" sz="1898" dirty="0">
                <a:solidFill>
                  <a:srgbClr val="444444"/>
                </a:solidFill>
                <a:latin typeface="Century Gothic"/>
                <a:ea typeface="Gill Sans"/>
                <a:cs typeface="Century Gothic"/>
                <a:sym typeface="Gill Sans"/>
              </a:rPr>
              <a:t> for any collaborative contribution to the overall interconnected environment </a:t>
            </a:r>
            <a:endParaRPr sz="1898" dirty="0">
              <a:solidFill>
                <a:srgbClr val="444444"/>
              </a:solidFill>
              <a:latin typeface="Century Gothic"/>
              <a:ea typeface="Gill Sans"/>
              <a:cs typeface="Century Gothic"/>
              <a:sym typeface="Gill Sans"/>
            </a:endParaRPr>
          </a:p>
          <a:p>
            <a:pPr marL="30479" marR="30479" defTabSz="683094">
              <a:buClr>
                <a:srgbClr val="929292"/>
              </a:buClr>
              <a:buFont typeface="Arial"/>
              <a:defRPr sz="1800"/>
            </a:pPr>
            <a:endParaRPr lang="en-AU" sz="949" dirty="0">
              <a:solidFill>
                <a:srgbClr val="535353"/>
              </a:solidFill>
              <a:latin typeface="Century Gothic"/>
              <a:ea typeface="Gill Sans Light"/>
              <a:cs typeface="Century Gothic"/>
              <a:sym typeface="Gill Sans Light"/>
            </a:endParaRPr>
          </a:p>
          <a:p>
            <a:pPr marL="30479" marR="30479" algn="ctr" defTabSz="683094">
              <a:buClr>
                <a:srgbClr val="929292"/>
              </a:buClr>
              <a:buFont typeface="Arial"/>
              <a:defRPr sz="1800"/>
            </a:pPr>
            <a:r>
              <a:rPr sz="1400" dirty="0">
                <a:solidFill>
                  <a:srgbClr val="535353"/>
                </a:solidFill>
                <a:latin typeface="Century Gothic"/>
                <a:ea typeface="Gill Sans Light"/>
                <a:cs typeface="Century Gothic"/>
                <a:sym typeface="Gill Sans Light"/>
              </a:rPr>
              <a:t>Overarching and prerequisite principle</a:t>
            </a:r>
            <a:r>
              <a:rPr lang="en-AU" sz="1400" dirty="0">
                <a:solidFill>
                  <a:srgbClr val="535353"/>
                </a:solidFill>
                <a:latin typeface="Century Gothic"/>
                <a:ea typeface="Gill Sans Light"/>
                <a:cs typeface="Century Gothic"/>
                <a:sym typeface="Gill Sans Light"/>
              </a:rPr>
              <a:t>s</a:t>
            </a:r>
            <a:r>
              <a:rPr sz="1400" dirty="0">
                <a:solidFill>
                  <a:srgbClr val="535353"/>
                </a:solidFill>
                <a:latin typeface="Century Gothic"/>
                <a:ea typeface="Gill Sans Light"/>
                <a:cs typeface="Century Gothic"/>
                <a:sym typeface="Gill Sans Light"/>
              </a:rPr>
              <a:t> that </a:t>
            </a:r>
            <a:r>
              <a:rPr lang="en-AU" sz="1400" dirty="0">
                <a:solidFill>
                  <a:srgbClr val="535353"/>
                </a:solidFill>
                <a:latin typeface="Century Gothic"/>
                <a:ea typeface="Gill Sans Light"/>
                <a:cs typeface="Century Gothic"/>
                <a:sym typeface="Gill Sans Light"/>
              </a:rPr>
              <a:t>can not be violated by any rule, process, decision or act and defines what should be  prioritised by its contribution to strengthening the principles matrix  </a:t>
            </a:r>
            <a:endParaRPr sz="1400" dirty="0">
              <a:solidFill>
                <a:srgbClr val="535353"/>
              </a:solidFill>
              <a:latin typeface="Century Gothic"/>
              <a:ea typeface="Gill Sans Light"/>
              <a:cs typeface="Century Gothic"/>
              <a:sym typeface="Gill Sans Light"/>
            </a:endParaRPr>
          </a:p>
        </p:txBody>
      </p:sp>
      <p:sp>
        <p:nvSpPr>
          <p:cNvPr id="26" name="Shape 35"/>
          <p:cNvSpPr/>
          <p:nvPr/>
        </p:nvSpPr>
        <p:spPr>
          <a:xfrm>
            <a:off x="771329" y="1525581"/>
            <a:ext cx="1505341" cy="689819"/>
          </a:xfrm>
          <a:prstGeom prst="roundRect">
            <a:avLst>
              <a:gd name="adj" fmla="val 19737"/>
            </a:avLst>
          </a:prstGeom>
          <a:noFill/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endParaRPr sz="844" b="1" dirty="0">
              <a:latin typeface="Century Gothic"/>
              <a:cs typeface="Century Gothic"/>
            </a:endParaRPr>
          </a:p>
        </p:txBody>
      </p:sp>
      <p:sp>
        <p:nvSpPr>
          <p:cNvPr id="18" name="Shape 35">
            <a:extLst>
              <a:ext uri="{FF2B5EF4-FFF2-40B4-BE49-F238E27FC236}">
                <a16:creationId xmlns:a16="http://schemas.microsoft.com/office/drawing/2014/main" id="{C3215B43-8E61-BE49-8C04-68F5BE3C2197}"/>
              </a:ext>
            </a:extLst>
          </p:cNvPr>
          <p:cNvSpPr/>
          <p:nvPr/>
        </p:nvSpPr>
        <p:spPr>
          <a:xfrm>
            <a:off x="4464099" y="1470238"/>
            <a:ext cx="1505341" cy="689819"/>
          </a:xfrm>
          <a:prstGeom prst="roundRect">
            <a:avLst>
              <a:gd name="adj" fmla="val 19737"/>
            </a:avLst>
          </a:prstGeom>
          <a:noFill/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endParaRPr sz="844" b="1" dirty="0">
              <a:latin typeface="Century Gothic"/>
              <a:cs typeface="Century Gothic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4852E4DB-B1F4-E847-AD29-31F81AEA2C00}"/>
              </a:ext>
            </a:extLst>
          </p:cNvPr>
          <p:cNvSpPr/>
          <p:nvPr/>
        </p:nvSpPr>
        <p:spPr>
          <a:xfrm>
            <a:off x="6310484" y="1485471"/>
            <a:ext cx="1505341" cy="689819"/>
          </a:xfrm>
          <a:prstGeom prst="roundRect">
            <a:avLst>
              <a:gd name="adj" fmla="val 19737"/>
            </a:avLst>
          </a:prstGeom>
          <a:noFill/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endParaRPr sz="844" b="1" dirty="0">
              <a:latin typeface="Century Gothic"/>
              <a:cs typeface="Century Gothic"/>
            </a:endParaRPr>
          </a:p>
        </p:txBody>
      </p:sp>
      <p:sp>
        <p:nvSpPr>
          <p:cNvPr id="22" name="Shape 35">
            <a:extLst>
              <a:ext uri="{FF2B5EF4-FFF2-40B4-BE49-F238E27FC236}">
                <a16:creationId xmlns:a16="http://schemas.microsoft.com/office/drawing/2014/main" id="{AC678EC0-E218-2A4E-9AE5-807327E51C25}"/>
              </a:ext>
            </a:extLst>
          </p:cNvPr>
          <p:cNvSpPr/>
          <p:nvPr/>
        </p:nvSpPr>
        <p:spPr>
          <a:xfrm>
            <a:off x="8156869" y="1492802"/>
            <a:ext cx="1505341" cy="689819"/>
          </a:xfrm>
          <a:prstGeom prst="roundRect">
            <a:avLst>
              <a:gd name="adj" fmla="val 19737"/>
            </a:avLst>
          </a:prstGeom>
          <a:noFill/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endParaRPr sz="844" b="1" dirty="0">
              <a:latin typeface="Century Gothic"/>
              <a:cs typeface="Century Gothic"/>
            </a:endParaRPr>
          </a:p>
        </p:txBody>
      </p:sp>
      <p:sp>
        <p:nvSpPr>
          <p:cNvPr id="23" name="Shape 35">
            <a:extLst>
              <a:ext uri="{FF2B5EF4-FFF2-40B4-BE49-F238E27FC236}">
                <a16:creationId xmlns:a16="http://schemas.microsoft.com/office/drawing/2014/main" id="{6A4D79CF-7453-514D-8373-6CECCAAA9CBD}"/>
              </a:ext>
            </a:extLst>
          </p:cNvPr>
          <p:cNvSpPr/>
          <p:nvPr/>
        </p:nvSpPr>
        <p:spPr>
          <a:xfrm>
            <a:off x="10003254" y="1500205"/>
            <a:ext cx="1505341" cy="689819"/>
          </a:xfrm>
          <a:prstGeom prst="roundRect">
            <a:avLst>
              <a:gd name="adj" fmla="val 19737"/>
            </a:avLst>
          </a:prstGeom>
          <a:noFill/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endParaRPr sz="844" b="1" dirty="0">
              <a:latin typeface="Century Gothic"/>
              <a:cs typeface="Century Gothic"/>
            </a:endParaRPr>
          </a:p>
        </p:txBody>
      </p:sp>
      <p:sp>
        <p:nvSpPr>
          <p:cNvPr id="24" name="Shape 35">
            <a:extLst>
              <a:ext uri="{FF2B5EF4-FFF2-40B4-BE49-F238E27FC236}">
                <a16:creationId xmlns:a16="http://schemas.microsoft.com/office/drawing/2014/main" id="{9EF42A3B-5194-F542-A7C6-57F1625B187A}"/>
              </a:ext>
            </a:extLst>
          </p:cNvPr>
          <p:cNvSpPr/>
          <p:nvPr/>
        </p:nvSpPr>
        <p:spPr>
          <a:xfrm>
            <a:off x="2617714" y="1485471"/>
            <a:ext cx="1505341" cy="689819"/>
          </a:xfrm>
          <a:prstGeom prst="roundRect">
            <a:avLst>
              <a:gd name="adj" fmla="val 19737"/>
            </a:avLst>
          </a:prstGeom>
          <a:noFill/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endParaRPr sz="844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356011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106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DIN-Regular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Alexander</dc:creator>
  <cp:lastModifiedBy>Stephen Alexander</cp:lastModifiedBy>
  <cp:revision>2</cp:revision>
  <dcterms:created xsi:type="dcterms:W3CDTF">2019-05-23T13:18:11Z</dcterms:created>
  <dcterms:modified xsi:type="dcterms:W3CDTF">2019-05-23T13:27:28Z</dcterms:modified>
</cp:coreProperties>
</file>