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313" r:id="rId2"/>
    <p:sldId id="393" r:id="rId3"/>
    <p:sldId id="397" r:id="rId4"/>
    <p:sldId id="386" r:id="rId5"/>
    <p:sldId id="408" r:id="rId6"/>
    <p:sldId id="398" r:id="rId7"/>
    <p:sldId id="399" r:id="rId8"/>
    <p:sldId id="400" r:id="rId9"/>
    <p:sldId id="402" r:id="rId10"/>
    <p:sldId id="406" r:id="rId11"/>
    <p:sldId id="411" r:id="rId12"/>
    <p:sldId id="414" r:id="rId13"/>
    <p:sldId id="410" r:id="rId14"/>
    <p:sldId id="405" r:id="rId15"/>
    <p:sldId id="413" r:id="rId16"/>
    <p:sldId id="409" r:id="rId17"/>
    <p:sldId id="412" r:id="rId18"/>
    <p:sldId id="256" r:id="rId19"/>
    <p:sldId id="257" r:id="rId20"/>
    <p:sldId id="373" r:id="rId21"/>
    <p:sldId id="415" r:id="rId22"/>
    <p:sldId id="416" r:id="rId23"/>
    <p:sldId id="3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4862"/>
    <a:srgbClr val="B09B71"/>
    <a:srgbClr val="9B8964"/>
    <a:srgbClr val="03AAD7"/>
    <a:srgbClr val="A8956D"/>
    <a:srgbClr val="B09B6D"/>
    <a:srgbClr val="77694D"/>
    <a:srgbClr val="1CAE1D"/>
    <a:srgbClr val="547351"/>
    <a:srgbClr val="6689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94"/>
    <p:restoredTop sz="94613"/>
  </p:normalViewPr>
  <p:slideViewPr>
    <p:cSldViewPr snapToGrid="0" snapToObjects="1">
      <p:cViewPr>
        <p:scale>
          <a:sx n="106" d="100"/>
          <a:sy n="106" d="100"/>
        </p:scale>
        <p:origin x="39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1385F-5313-774A-B841-CAA2C6B17771}" type="datetimeFigureOut">
              <a:rPr lang="en-US" smtClean="0"/>
              <a:t>5/24/19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F9F92-460A-6E41-A7D7-9EA30D685EB8}" type="slidenum">
              <a:rPr lang="en-US" smtClean="0"/>
              <a:t>‹#›</a:t>
            </a:fld>
            <a:endParaRPr lang="en-US"/>
          </a:p>
        </p:txBody>
      </p:sp>
    </p:spTree>
    <p:extLst>
      <p:ext uri="{BB962C8B-B14F-4D97-AF65-F5344CB8AC3E}">
        <p14:creationId xmlns:p14="http://schemas.microsoft.com/office/powerpoint/2010/main" val="901365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BB450-8D63-D049-A913-A7B5807F45A5}" type="slidenum">
              <a:rPr lang="en-US" smtClean="0"/>
              <a:t>‹#›</a:t>
            </a:fld>
            <a:endParaRPr lang="en-US"/>
          </a:p>
        </p:txBody>
      </p:sp>
    </p:spTree>
    <p:extLst>
      <p:ext uri="{BB962C8B-B14F-4D97-AF65-F5344CB8AC3E}">
        <p14:creationId xmlns:p14="http://schemas.microsoft.com/office/powerpoint/2010/main" val="510519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BB450-8D63-D049-A913-A7B5807F45A5}" type="slidenum">
              <a:rPr lang="en-US" smtClean="0"/>
              <a:t>‹#›</a:t>
            </a:fld>
            <a:endParaRPr lang="en-US"/>
          </a:p>
        </p:txBody>
      </p:sp>
    </p:spTree>
    <p:extLst>
      <p:ext uri="{BB962C8B-B14F-4D97-AF65-F5344CB8AC3E}">
        <p14:creationId xmlns:p14="http://schemas.microsoft.com/office/powerpoint/2010/main" val="145042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BB450-8D63-D049-A913-A7B5807F45A5}" type="slidenum">
              <a:rPr lang="en-US" smtClean="0"/>
              <a:t>‹#›</a:t>
            </a:fld>
            <a:endParaRPr lang="en-US"/>
          </a:p>
        </p:txBody>
      </p:sp>
    </p:spTree>
    <p:extLst>
      <p:ext uri="{BB962C8B-B14F-4D97-AF65-F5344CB8AC3E}">
        <p14:creationId xmlns:p14="http://schemas.microsoft.com/office/powerpoint/2010/main" val="1264653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190626" y="1151931"/>
            <a:ext cx="9810751" cy="2321719"/>
          </a:xfrm>
          <a:prstGeom prst="rect">
            <a:avLst/>
          </a:prstGeom>
        </p:spPr>
        <p:txBody>
          <a:bodyPr anchor="b"/>
          <a:lstStyle/>
          <a:p>
            <a:pPr lvl="0">
              <a:defRPr sz="1800"/>
            </a:pPr>
            <a:r>
              <a:rPr sz="5600"/>
              <a:t>Title Text</a:t>
            </a:r>
          </a:p>
        </p:txBody>
      </p:sp>
      <p:sp>
        <p:nvSpPr>
          <p:cNvPr id="6" name="Shape 6"/>
          <p:cNvSpPr>
            <a:spLocks noGrp="1"/>
          </p:cNvSpPr>
          <p:nvPr>
            <p:ph type="body" idx="1"/>
          </p:nvPr>
        </p:nvSpPr>
        <p:spPr>
          <a:xfrm>
            <a:off x="1190626" y="3536156"/>
            <a:ext cx="9810751" cy="794742"/>
          </a:xfrm>
          <a:prstGeom prst="rect">
            <a:avLst/>
          </a:prstGeom>
        </p:spPr>
        <p:txBody>
          <a:bodyPr anchor="t"/>
          <a:lstStyle>
            <a:lvl1pPr marL="0" indent="0" algn="ctr">
              <a:spcBef>
                <a:spcPts val="0"/>
              </a:spcBef>
              <a:buSzTx/>
              <a:buNone/>
              <a:defRPr sz="2200"/>
            </a:lvl1pPr>
            <a:lvl2pPr marL="0" indent="160729" algn="ctr">
              <a:spcBef>
                <a:spcPts val="0"/>
              </a:spcBef>
              <a:buSzTx/>
              <a:buNone/>
              <a:defRPr sz="2200"/>
            </a:lvl2pPr>
            <a:lvl3pPr marL="0" indent="321457" algn="ctr">
              <a:spcBef>
                <a:spcPts val="0"/>
              </a:spcBef>
              <a:buSzTx/>
              <a:buNone/>
              <a:defRPr sz="2200"/>
            </a:lvl3pPr>
            <a:lvl4pPr marL="0" indent="482186" algn="ctr">
              <a:spcBef>
                <a:spcPts val="0"/>
              </a:spcBef>
              <a:buSzTx/>
              <a:buNone/>
              <a:defRPr sz="2200"/>
            </a:lvl4pPr>
            <a:lvl5pPr marL="0" indent="642915" algn="ctr">
              <a:spcBef>
                <a:spcPts val="0"/>
              </a:spcBef>
              <a:buSzTx/>
              <a:buNone/>
              <a:defRPr sz="2200"/>
            </a:lvl5pPr>
          </a:lstStyle>
          <a:p>
            <a:pPr lvl="0">
              <a:defRPr sz="1800"/>
            </a:pPr>
            <a:r>
              <a:rPr sz="2200"/>
              <a:t>Body Level One</a:t>
            </a:r>
          </a:p>
          <a:p>
            <a:pPr lvl="1">
              <a:defRPr sz="1800"/>
            </a:pPr>
            <a:r>
              <a:rPr sz="2200"/>
              <a:t>Body Level Two</a:t>
            </a:r>
          </a:p>
          <a:p>
            <a:pPr lvl="2">
              <a:defRPr sz="1800"/>
            </a:pPr>
            <a:r>
              <a:rPr sz="2200"/>
              <a:t>Body Level Three</a:t>
            </a:r>
          </a:p>
          <a:p>
            <a:pPr lvl="3">
              <a:defRPr sz="1800"/>
            </a:pPr>
            <a:r>
              <a:rPr sz="2200"/>
              <a:t>Body Level Four</a:t>
            </a:r>
          </a:p>
          <a:p>
            <a:pPr lvl="4">
              <a:defRPr sz="1800"/>
            </a:pPr>
            <a:r>
              <a:rPr sz="2200"/>
              <a:t>Body Level Five</a:t>
            </a:r>
          </a:p>
        </p:txBody>
      </p:sp>
    </p:spTree>
    <p:extLst>
      <p:ext uri="{BB962C8B-B14F-4D97-AF65-F5344CB8AC3E}">
        <p14:creationId xmlns:p14="http://schemas.microsoft.com/office/powerpoint/2010/main" val="178434038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BB450-8D63-D049-A913-A7B5807F45A5}" type="slidenum">
              <a:rPr lang="en-US" smtClean="0"/>
              <a:t>‹#›</a:t>
            </a:fld>
            <a:endParaRPr lang="en-US"/>
          </a:p>
        </p:txBody>
      </p:sp>
    </p:spTree>
    <p:extLst>
      <p:ext uri="{BB962C8B-B14F-4D97-AF65-F5344CB8AC3E}">
        <p14:creationId xmlns:p14="http://schemas.microsoft.com/office/powerpoint/2010/main" val="34097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BB450-8D63-D049-A913-A7B5807F45A5}" type="slidenum">
              <a:rPr lang="en-US" smtClean="0"/>
              <a:t>‹#›</a:t>
            </a:fld>
            <a:endParaRPr lang="en-US"/>
          </a:p>
        </p:txBody>
      </p:sp>
    </p:spTree>
    <p:extLst>
      <p:ext uri="{BB962C8B-B14F-4D97-AF65-F5344CB8AC3E}">
        <p14:creationId xmlns:p14="http://schemas.microsoft.com/office/powerpoint/2010/main" val="1232470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BB450-8D63-D049-A913-A7B5807F45A5}" type="slidenum">
              <a:rPr lang="en-US" smtClean="0"/>
              <a:t>‹#›</a:t>
            </a:fld>
            <a:endParaRPr lang="en-US"/>
          </a:p>
        </p:txBody>
      </p:sp>
    </p:spTree>
    <p:extLst>
      <p:ext uri="{BB962C8B-B14F-4D97-AF65-F5344CB8AC3E}">
        <p14:creationId xmlns:p14="http://schemas.microsoft.com/office/powerpoint/2010/main" val="165727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5BB450-8D63-D049-A913-A7B5807F45A5}" type="slidenum">
              <a:rPr lang="en-US" smtClean="0"/>
              <a:t>‹#›</a:t>
            </a:fld>
            <a:endParaRPr lang="en-US"/>
          </a:p>
        </p:txBody>
      </p:sp>
    </p:spTree>
    <p:extLst>
      <p:ext uri="{BB962C8B-B14F-4D97-AF65-F5344CB8AC3E}">
        <p14:creationId xmlns:p14="http://schemas.microsoft.com/office/powerpoint/2010/main" val="1035638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5BB450-8D63-D049-A913-A7B5807F45A5}" type="slidenum">
              <a:rPr lang="en-US" smtClean="0"/>
              <a:t>‹#›</a:t>
            </a:fld>
            <a:endParaRPr lang="en-US"/>
          </a:p>
        </p:txBody>
      </p:sp>
    </p:spTree>
    <p:extLst>
      <p:ext uri="{BB962C8B-B14F-4D97-AF65-F5344CB8AC3E}">
        <p14:creationId xmlns:p14="http://schemas.microsoft.com/office/powerpoint/2010/main" val="61519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5BB450-8D63-D049-A913-A7B5807F45A5}" type="slidenum">
              <a:rPr lang="en-US" smtClean="0"/>
              <a:t>‹#›</a:t>
            </a:fld>
            <a:endParaRPr lang="en-US"/>
          </a:p>
        </p:txBody>
      </p:sp>
    </p:spTree>
    <p:extLst>
      <p:ext uri="{BB962C8B-B14F-4D97-AF65-F5344CB8AC3E}">
        <p14:creationId xmlns:p14="http://schemas.microsoft.com/office/powerpoint/2010/main" val="1559398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BB450-8D63-D049-A913-A7B5807F45A5}" type="slidenum">
              <a:rPr lang="en-US" smtClean="0"/>
              <a:t>‹#›</a:t>
            </a:fld>
            <a:endParaRPr lang="en-US"/>
          </a:p>
        </p:txBody>
      </p:sp>
    </p:spTree>
    <p:extLst>
      <p:ext uri="{BB962C8B-B14F-4D97-AF65-F5344CB8AC3E}">
        <p14:creationId xmlns:p14="http://schemas.microsoft.com/office/powerpoint/2010/main" val="922867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BB450-8D63-D049-A913-A7B5807F45A5}" type="slidenum">
              <a:rPr lang="en-US" smtClean="0"/>
              <a:t>‹#›</a:t>
            </a:fld>
            <a:endParaRPr lang="en-US"/>
          </a:p>
        </p:txBody>
      </p:sp>
    </p:spTree>
    <p:extLst>
      <p:ext uri="{BB962C8B-B14F-4D97-AF65-F5344CB8AC3E}">
        <p14:creationId xmlns:p14="http://schemas.microsoft.com/office/powerpoint/2010/main" val="150614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BB450-8D63-D049-A913-A7B5807F45A5}" type="slidenum">
              <a:rPr lang="en-US" smtClean="0"/>
              <a:t>‹#›</a:t>
            </a:fld>
            <a:endParaRPr lang="en-US"/>
          </a:p>
        </p:txBody>
      </p:sp>
    </p:spTree>
    <p:extLst>
      <p:ext uri="{BB962C8B-B14F-4D97-AF65-F5344CB8AC3E}">
        <p14:creationId xmlns:p14="http://schemas.microsoft.com/office/powerpoint/2010/main" val="1772371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tif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9"/>
          <p:cNvSpPr txBox="1">
            <a:spLocks/>
          </p:cNvSpPr>
          <p:nvPr/>
        </p:nvSpPr>
        <p:spPr>
          <a:xfrm>
            <a:off x="660611" y="568063"/>
            <a:ext cx="11186555" cy="447673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a:lstStyle>
          <a:p>
            <a:r>
              <a:rPr lang="en-US" sz="5800" dirty="0">
                <a:latin typeface="DIN-Regular" charset="0"/>
                <a:ea typeface="DIN-Regular" charset="0"/>
                <a:cs typeface="DIN-Regular" charset="0"/>
              </a:rPr>
              <a:t>Can it work?</a:t>
            </a:r>
          </a:p>
          <a:p>
            <a:r>
              <a:rPr lang="en-US" sz="5800" dirty="0"/>
              <a:t> </a:t>
            </a:r>
          </a:p>
          <a:p>
            <a:r>
              <a:rPr lang="en-US" sz="4700" dirty="0">
                <a:solidFill>
                  <a:srgbClr val="B09B71"/>
                </a:solidFill>
                <a:latin typeface="DIN-Regular" charset="0"/>
                <a:ea typeface="DIN-Regular" charset="0"/>
                <a:cs typeface="DIN-Regular" charset="0"/>
              </a:rPr>
              <a:t>Discovering if your good idea to introduce a new thing in an interconnected world</a:t>
            </a:r>
          </a:p>
          <a:p>
            <a:r>
              <a:rPr lang="en-US" sz="4700" dirty="0">
                <a:solidFill>
                  <a:srgbClr val="B09B71"/>
                </a:solidFill>
                <a:latin typeface="DIN-Regular" charset="0"/>
                <a:ea typeface="DIN-Regular" charset="0"/>
                <a:cs typeface="DIN-Regular" charset="0"/>
              </a:rPr>
              <a:t>will yield sufficient value for it to work</a:t>
            </a:r>
            <a:endParaRPr lang="en-US" sz="2320" dirty="0"/>
          </a:p>
        </p:txBody>
      </p:sp>
      <p:pic>
        <p:nvPicPr>
          <p:cNvPr id="4" name="Picture 3"/>
          <p:cNvPicPr/>
          <p:nvPr/>
        </p:nvPicPr>
        <p:blipFill>
          <a:blip r:embed="rId2"/>
          <a:stretch>
            <a:fillRect/>
          </a:stretch>
        </p:blipFill>
        <p:spPr>
          <a:xfrm>
            <a:off x="4861368" y="5301205"/>
            <a:ext cx="2882096" cy="1076445"/>
          </a:xfrm>
          <a:prstGeom prst="rect">
            <a:avLst/>
          </a:prstGeom>
        </p:spPr>
      </p:pic>
      <p:pic>
        <p:nvPicPr>
          <p:cNvPr id="5" name="Picture 4">
            <a:extLst>
              <a:ext uri="{FF2B5EF4-FFF2-40B4-BE49-F238E27FC236}">
                <a16:creationId xmlns:a16="http://schemas.microsoft.com/office/drawing/2014/main" id="{9D70B325-C59E-6941-ADB1-9D08488BCE1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76435" y="127322"/>
            <a:ext cx="2289106" cy="1376777"/>
          </a:xfrm>
          <a:prstGeom prst="rect">
            <a:avLst/>
          </a:prstGeom>
          <a:noFill/>
          <a:ln>
            <a:noFill/>
          </a:ln>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Tree>
    <p:extLst>
      <p:ext uri="{BB962C8B-B14F-4D97-AF65-F5344CB8AC3E}">
        <p14:creationId xmlns:p14="http://schemas.microsoft.com/office/powerpoint/2010/main" val="8486770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a:xfrm>
            <a:off x="236515" y="63821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a:t>
            </a:r>
          </a:p>
        </p:txBody>
      </p:sp>
      <p:pic>
        <p:nvPicPr>
          <p:cNvPr id="3" name="Picture 2">
            <a:extLst>
              <a:ext uri="{FF2B5EF4-FFF2-40B4-BE49-F238E27FC236}">
                <a16:creationId xmlns:a16="http://schemas.microsoft.com/office/drawing/2014/main" id="{E34D38BB-AF8B-B446-A93E-3EC06B7B9A21}"/>
              </a:ext>
            </a:extLst>
          </p:cNvPr>
          <p:cNvPicPr>
            <a:picLocks noChangeAspect="1"/>
          </p:cNvPicPr>
          <p:nvPr/>
        </p:nvPicPr>
        <p:blipFill>
          <a:blip r:embed="rId2"/>
          <a:stretch>
            <a:fillRect/>
          </a:stretch>
        </p:blipFill>
        <p:spPr>
          <a:xfrm>
            <a:off x="434026" y="0"/>
            <a:ext cx="11323948" cy="6858000"/>
          </a:xfrm>
          <a:prstGeom prst="rect">
            <a:avLst/>
          </a:prstGeom>
        </p:spPr>
      </p:pic>
    </p:spTree>
    <p:extLst>
      <p:ext uri="{BB962C8B-B14F-4D97-AF65-F5344CB8AC3E}">
        <p14:creationId xmlns:p14="http://schemas.microsoft.com/office/powerpoint/2010/main" val="2242443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a:xfrm>
            <a:off x="236515" y="63821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a:t>
            </a:r>
          </a:p>
        </p:txBody>
      </p:sp>
      <p:pic>
        <p:nvPicPr>
          <p:cNvPr id="4" name="Picture 3">
            <a:extLst>
              <a:ext uri="{FF2B5EF4-FFF2-40B4-BE49-F238E27FC236}">
                <a16:creationId xmlns:a16="http://schemas.microsoft.com/office/drawing/2014/main" id="{12A10DE7-D63D-ED4C-BADA-A7BB331C59B4}"/>
              </a:ext>
            </a:extLst>
          </p:cNvPr>
          <p:cNvPicPr>
            <a:picLocks noChangeAspect="1"/>
          </p:cNvPicPr>
          <p:nvPr/>
        </p:nvPicPr>
        <p:blipFill>
          <a:blip r:embed="rId2"/>
          <a:stretch>
            <a:fillRect/>
          </a:stretch>
        </p:blipFill>
        <p:spPr>
          <a:xfrm>
            <a:off x="1369218" y="0"/>
            <a:ext cx="9453563" cy="6858000"/>
          </a:xfrm>
          <a:prstGeom prst="rect">
            <a:avLst/>
          </a:prstGeom>
        </p:spPr>
      </p:pic>
    </p:spTree>
    <p:extLst>
      <p:ext uri="{BB962C8B-B14F-4D97-AF65-F5344CB8AC3E}">
        <p14:creationId xmlns:p14="http://schemas.microsoft.com/office/powerpoint/2010/main" val="3154319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a:xfrm>
            <a:off x="236515" y="63821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a:t>
            </a:r>
          </a:p>
        </p:txBody>
      </p:sp>
      <p:pic>
        <p:nvPicPr>
          <p:cNvPr id="4" name="Picture 3">
            <a:extLst>
              <a:ext uri="{FF2B5EF4-FFF2-40B4-BE49-F238E27FC236}">
                <a16:creationId xmlns:a16="http://schemas.microsoft.com/office/drawing/2014/main" id="{05364370-82D3-1A4A-A47A-4F85F9646405}"/>
              </a:ext>
            </a:extLst>
          </p:cNvPr>
          <p:cNvPicPr>
            <a:picLocks noChangeAspect="1"/>
          </p:cNvPicPr>
          <p:nvPr/>
        </p:nvPicPr>
        <p:blipFill>
          <a:blip r:embed="rId2"/>
          <a:stretch>
            <a:fillRect/>
          </a:stretch>
        </p:blipFill>
        <p:spPr>
          <a:xfrm>
            <a:off x="1227522" y="0"/>
            <a:ext cx="9736956" cy="6858000"/>
          </a:xfrm>
          <a:prstGeom prst="rect">
            <a:avLst/>
          </a:prstGeom>
        </p:spPr>
      </p:pic>
    </p:spTree>
    <p:extLst>
      <p:ext uri="{BB962C8B-B14F-4D97-AF65-F5344CB8AC3E}">
        <p14:creationId xmlns:p14="http://schemas.microsoft.com/office/powerpoint/2010/main" val="291462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a:xfrm>
            <a:off x="236515" y="63821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a:t>
            </a:r>
          </a:p>
        </p:txBody>
      </p:sp>
      <p:pic>
        <p:nvPicPr>
          <p:cNvPr id="4" name="Picture 3">
            <a:extLst>
              <a:ext uri="{FF2B5EF4-FFF2-40B4-BE49-F238E27FC236}">
                <a16:creationId xmlns:a16="http://schemas.microsoft.com/office/drawing/2014/main" id="{FB63CE5C-7DF8-8E42-8FE8-D8BEAAB96FBE}"/>
              </a:ext>
            </a:extLst>
          </p:cNvPr>
          <p:cNvPicPr>
            <a:picLocks noChangeAspect="1"/>
          </p:cNvPicPr>
          <p:nvPr/>
        </p:nvPicPr>
        <p:blipFill>
          <a:blip r:embed="rId2"/>
          <a:stretch>
            <a:fillRect/>
          </a:stretch>
        </p:blipFill>
        <p:spPr>
          <a:xfrm>
            <a:off x="1234854" y="0"/>
            <a:ext cx="9722292" cy="6858000"/>
          </a:xfrm>
          <a:prstGeom prst="rect">
            <a:avLst/>
          </a:prstGeom>
        </p:spPr>
      </p:pic>
    </p:spTree>
    <p:extLst>
      <p:ext uri="{BB962C8B-B14F-4D97-AF65-F5344CB8AC3E}">
        <p14:creationId xmlns:p14="http://schemas.microsoft.com/office/powerpoint/2010/main" val="1976397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a:xfrm>
            <a:off x="236515" y="63821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a:t>
            </a:r>
          </a:p>
        </p:txBody>
      </p:sp>
      <p:pic>
        <p:nvPicPr>
          <p:cNvPr id="3" name="Picture 2">
            <a:extLst>
              <a:ext uri="{FF2B5EF4-FFF2-40B4-BE49-F238E27FC236}">
                <a16:creationId xmlns:a16="http://schemas.microsoft.com/office/drawing/2014/main" id="{556C8B13-C5BB-414E-81A2-A2D4EB12EC6E}"/>
              </a:ext>
            </a:extLst>
          </p:cNvPr>
          <p:cNvPicPr>
            <a:picLocks noChangeAspect="1"/>
          </p:cNvPicPr>
          <p:nvPr/>
        </p:nvPicPr>
        <p:blipFill>
          <a:blip r:embed="rId2"/>
          <a:stretch>
            <a:fillRect/>
          </a:stretch>
        </p:blipFill>
        <p:spPr>
          <a:xfrm>
            <a:off x="2578100" y="463550"/>
            <a:ext cx="7035800" cy="5930900"/>
          </a:xfrm>
          <a:prstGeom prst="rect">
            <a:avLst/>
          </a:prstGeom>
        </p:spPr>
      </p:pic>
    </p:spTree>
    <p:extLst>
      <p:ext uri="{BB962C8B-B14F-4D97-AF65-F5344CB8AC3E}">
        <p14:creationId xmlns:p14="http://schemas.microsoft.com/office/powerpoint/2010/main" val="1738300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a:xfrm>
            <a:off x="236515" y="63821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a:t>
            </a:r>
          </a:p>
        </p:txBody>
      </p:sp>
      <p:pic>
        <p:nvPicPr>
          <p:cNvPr id="4" name="Picture 3">
            <a:extLst>
              <a:ext uri="{FF2B5EF4-FFF2-40B4-BE49-F238E27FC236}">
                <a16:creationId xmlns:a16="http://schemas.microsoft.com/office/drawing/2014/main" id="{A7AD1FB4-2BCD-574B-8162-74EEE93FEF52}"/>
              </a:ext>
            </a:extLst>
          </p:cNvPr>
          <p:cNvPicPr>
            <a:picLocks noChangeAspect="1"/>
          </p:cNvPicPr>
          <p:nvPr/>
        </p:nvPicPr>
        <p:blipFill>
          <a:blip r:embed="rId2"/>
          <a:stretch>
            <a:fillRect/>
          </a:stretch>
        </p:blipFill>
        <p:spPr>
          <a:xfrm>
            <a:off x="2292350" y="6350"/>
            <a:ext cx="7607300" cy="6845300"/>
          </a:xfrm>
          <a:prstGeom prst="rect">
            <a:avLst/>
          </a:prstGeom>
        </p:spPr>
      </p:pic>
    </p:spTree>
    <p:extLst>
      <p:ext uri="{BB962C8B-B14F-4D97-AF65-F5344CB8AC3E}">
        <p14:creationId xmlns:p14="http://schemas.microsoft.com/office/powerpoint/2010/main" val="321429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a:xfrm>
            <a:off x="236515" y="63821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a:t>
            </a:r>
          </a:p>
        </p:txBody>
      </p:sp>
      <p:pic>
        <p:nvPicPr>
          <p:cNvPr id="4" name="Picture 3">
            <a:extLst>
              <a:ext uri="{FF2B5EF4-FFF2-40B4-BE49-F238E27FC236}">
                <a16:creationId xmlns:a16="http://schemas.microsoft.com/office/drawing/2014/main" id="{FEE7DB96-933F-8C46-80E9-C47311F7585E}"/>
              </a:ext>
            </a:extLst>
          </p:cNvPr>
          <p:cNvPicPr>
            <a:picLocks noChangeAspect="1"/>
          </p:cNvPicPr>
          <p:nvPr/>
        </p:nvPicPr>
        <p:blipFill>
          <a:blip r:embed="rId2"/>
          <a:stretch>
            <a:fillRect/>
          </a:stretch>
        </p:blipFill>
        <p:spPr>
          <a:xfrm>
            <a:off x="1209092" y="0"/>
            <a:ext cx="9773816" cy="6858000"/>
          </a:xfrm>
          <a:prstGeom prst="rect">
            <a:avLst/>
          </a:prstGeom>
        </p:spPr>
      </p:pic>
    </p:spTree>
    <p:extLst>
      <p:ext uri="{BB962C8B-B14F-4D97-AF65-F5344CB8AC3E}">
        <p14:creationId xmlns:p14="http://schemas.microsoft.com/office/powerpoint/2010/main" val="305577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a:xfrm>
            <a:off x="236515" y="63821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a:t>
            </a:r>
          </a:p>
        </p:txBody>
      </p:sp>
      <p:pic>
        <p:nvPicPr>
          <p:cNvPr id="4" name="Picture 3">
            <a:extLst>
              <a:ext uri="{FF2B5EF4-FFF2-40B4-BE49-F238E27FC236}">
                <a16:creationId xmlns:a16="http://schemas.microsoft.com/office/drawing/2014/main" id="{8265A36F-D6CA-E843-81B0-C05BE3817C5C}"/>
              </a:ext>
            </a:extLst>
          </p:cNvPr>
          <p:cNvPicPr>
            <a:picLocks noChangeAspect="1"/>
          </p:cNvPicPr>
          <p:nvPr/>
        </p:nvPicPr>
        <p:blipFill>
          <a:blip r:embed="rId2"/>
          <a:stretch>
            <a:fillRect/>
          </a:stretch>
        </p:blipFill>
        <p:spPr>
          <a:xfrm>
            <a:off x="1168716" y="0"/>
            <a:ext cx="9854568" cy="6858000"/>
          </a:xfrm>
          <a:prstGeom prst="rect">
            <a:avLst/>
          </a:prstGeom>
        </p:spPr>
      </p:pic>
    </p:spTree>
    <p:extLst>
      <p:ext uri="{BB962C8B-B14F-4D97-AF65-F5344CB8AC3E}">
        <p14:creationId xmlns:p14="http://schemas.microsoft.com/office/powerpoint/2010/main" val="266279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n it work? Pain Equation Formula"/>
          <p:cNvSpPr txBox="1"/>
          <p:nvPr/>
        </p:nvSpPr>
        <p:spPr>
          <a:xfrm>
            <a:off x="2901172" y="520596"/>
            <a:ext cx="5804602" cy="5482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4400" b="0"/>
            </a:lvl1pPr>
          </a:lstStyle>
          <a:p>
            <a:r>
              <a:rPr sz="3094"/>
              <a:t>Can it work? Pain Equation Formula</a:t>
            </a:r>
          </a:p>
        </p:txBody>
      </p:sp>
      <p:sp>
        <p:nvSpPr>
          <p:cNvPr id="120" name="Will it reduce the pain enough for me to use it?"/>
          <p:cNvSpPr txBox="1"/>
          <p:nvPr/>
        </p:nvSpPr>
        <p:spPr>
          <a:xfrm>
            <a:off x="3272031" y="1399275"/>
            <a:ext cx="5209504" cy="39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3000" b="0" i="1"/>
            </a:lvl1pPr>
          </a:lstStyle>
          <a:p>
            <a:r>
              <a:rPr sz="2109"/>
              <a:t>Will it reduce the pain enough for me to use it?</a:t>
            </a:r>
          </a:p>
        </p:txBody>
      </p:sp>
      <p:grpSp>
        <p:nvGrpSpPr>
          <p:cNvPr id="154" name="Group"/>
          <p:cNvGrpSpPr/>
          <p:nvPr/>
        </p:nvGrpSpPr>
        <p:grpSpPr>
          <a:xfrm>
            <a:off x="1620288" y="2582693"/>
            <a:ext cx="8844831" cy="2711402"/>
            <a:chOff x="-1" y="164"/>
            <a:chExt cx="12579313" cy="3856215"/>
          </a:xfrm>
        </p:grpSpPr>
        <p:sp>
          <p:nvSpPr>
            <p:cNvPr id="121" name="Line"/>
            <p:cNvSpPr/>
            <p:nvPr/>
          </p:nvSpPr>
          <p:spPr>
            <a:xfrm>
              <a:off x="3808369" y="3198875"/>
              <a:ext cx="7973079" cy="1"/>
            </a:xfrm>
            <a:prstGeom prst="line">
              <a:avLst/>
            </a:prstGeom>
            <a:noFill/>
            <a:ln w="25400" cap="flat">
              <a:solidFill>
                <a:srgbClr val="000000"/>
              </a:solidFill>
              <a:prstDash val="solid"/>
              <a:miter lim="400000"/>
              <a:headEnd type="triangle" w="med" len="sm"/>
              <a:tailEnd type="triangle" w="med" len="sm"/>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22" name="Circle"/>
            <p:cNvSpPr/>
            <p:nvPr/>
          </p:nvSpPr>
          <p:spPr>
            <a:xfrm>
              <a:off x="133311" y="1565151"/>
              <a:ext cx="629643" cy="635095"/>
            </a:xfrm>
            <a:prstGeom prst="ellipse">
              <a:avLst/>
            </a:prstGeom>
            <a:solidFill>
              <a:schemeClr val="accent5">
                <a:hueOff val="-82419"/>
                <a:satOff val="-9513"/>
                <a:lumOff val="-16343"/>
              </a:schemeClr>
            </a:solidFill>
            <a:ln w="12700" cap="flat">
              <a:noFill/>
              <a:miter lim="400000"/>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23" name="Line"/>
            <p:cNvSpPr/>
            <p:nvPr/>
          </p:nvSpPr>
          <p:spPr>
            <a:xfrm>
              <a:off x="811567" y="1882698"/>
              <a:ext cx="11089488" cy="1"/>
            </a:xfrm>
            <a:prstGeom prst="line">
              <a:avLst/>
            </a:prstGeom>
            <a:noFill/>
            <a:ln w="25400" cap="flat">
              <a:solidFill>
                <a:srgbClr val="000000"/>
              </a:solidFill>
              <a:prstDash val="solid"/>
              <a:miter lim="400000"/>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24" name="Circle"/>
            <p:cNvSpPr/>
            <p:nvPr/>
          </p:nvSpPr>
          <p:spPr>
            <a:xfrm>
              <a:off x="3143211" y="1652015"/>
              <a:ext cx="458838" cy="461367"/>
            </a:xfrm>
            <a:prstGeom prst="ellipse">
              <a:avLst/>
            </a:prstGeom>
            <a:solidFill>
              <a:srgbClr val="942192"/>
            </a:solidFill>
            <a:ln w="12700" cap="flat">
              <a:noFill/>
              <a:miter lim="400000"/>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25" name="Circle"/>
            <p:cNvSpPr/>
            <p:nvPr/>
          </p:nvSpPr>
          <p:spPr>
            <a:xfrm>
              <a:off x="5657811" y="1652015"/>
              <a:ext cx="458838" cy="461367"/>
            </a:xfrm>
            <a:prstGeom prst="ellipse">
              <a:avLst/>
            </a:prstGeom>
            <a:solidFill>
              <a:srgbClr val="942192"/>
            </a:solidFill>
            <a:ln w="12700" cap="flat">
              <a:noFill/>
              <a:miter lim="400000"/>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26" name="Circle"/>
            <p:cNvSpPr/>
            <p:nvPr/>
          </p:nvSpPr>
          <p:spPr>
            <a:xfrm>
              <a:off x="5657811" y="547115"/>
              <a:ext cx="458838" cy="461367"/>
            </a:xfrm>
            <a:prstGeom prst="ellipse">
              <a:avLst/>
            </a:prstGeom>
            <a:solidFill>
              <a:srgbClr val="942192"/>
            </a:solidFill>
            <a:ln w="12700" cap="flat">
              <a:noFill/>
              <a:miter lim="400000"/>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27" name="Low Value…"/>
            <p:cNvSpPr txBox="1"/>
            <p:nvPr/>
          </p:nvSpPr>
          <p:spPr>
            <a:xfrm>
              <a:off x="-1" y="2315452"/>
              <a:ext cx="743225" cy="472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defRPr sz="1200" i="1"/>
              </a:pPr>
              <a:r>
                <a:rPr sz="844"/>
                <a:t>Low Value</a:t>
              </a:r>
            </a:p>
            <a:p>
              <a:pPr>
                <a:defRPr sz="1200" i="1"/>
              </a:pPr>
              <a:r>
                <a:rPr sz="844"/>
                <a:t>High Pain</a:t>
              </a:r>
            </a:p>
          </p:txBody>
        </p:sp>
        <p:sp>
          <p:nvSpPr>
            <p:cNvPr id="128" name="Circle"/>
            <p:cNvSpPr/>
            <p:nvPr/>
          </p:nvSpPr>
          <p:spPr>
            <a:xfrm>
              <a:off x="11949669" y="1565151"/>
              <a:ext cx="629643" cy="635095"/>
            </a:xfrm>
            <a:prstGeom prst="ellipse">
              <a:avLst/>
            </a:prstGeom>
            <a:solidFill>
              <a:schemeClr val="accent3">
                <a:hueOff val="362282"/>
                <a:satOff val="31803"/>
                <a:lumOff val="-18242"/>
              </a:schemeClr>
            </a:solidFill>
            <a:ln w="12700" cap="flat">
              <a:noFill/>
              <a:miter lim="400000"/>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29" name="10"/>
            <p:cNvSpPr txBox="1"/>
            <p:nvPr/>
          </p:nvSpPr>
          <p:spPr>
            <a:xfrm>
              <a:off x="12073177" y="1685220"/>
              <a:ext cx="348814" cy="3949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a:solidFill>
                    <a:srgbClr val="FFFFFF"/>
                  </a:solidFill>
                </a:defRPr>
              </a:lvl1pPr>
            </a:lstStyle>
            <a:p>
              <a:r>
                <a:rPr sz="1336"/>
                <a:t>10</a:t>
              </a:r>
            </a:p>
          </p:txBody>
        </p:sp>
        <p:sp>
          <p:nvSpPr>
            <p:cNvPr id="130" name="High Value…"/>
            <p:cNvSpPr txBox="1"/>
            <p:nvPr/>
          </p:nvSpPr>
          <p:spPr>
            <a:xfrm>
              <a:off x="11798068" y="2315452"/>
              <a:ext cx="779702" cy="472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defRPr sz="1200" i="1"/>
              </a:pPr>
              <a:r>
                <a:rPr sz="844"/>
                <a:t>High Value</a:t>
              </a:r>
            </a:p>
            <a:p>
              <a:pPr>
                <a:defRPr sz="1200" i="1"/>
              </a:pPr>
              <a:r>
                <a:rPr sz="844"/>
                <a:t>Low Pain</a:t>
              </a:r>
            </a:p>
          </p:txBody>
        </p:sp>
        <p:sp>
          <p:nvSpPr>
            <p:cNvPr id="131" name="AS IS"/>
            <p:cNvSpPr txBox="1"/>
            <p:nvPr/>
          </p:nvSpPr>
          <p:spPr>
            <a:xfrm>
              <a:off x="3120712" y="2407831"/>
              <a:ext cx="405811" cy="287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200"/>
              </a:lvl1pPr>
            </a:lstStyle>
            <a:p>
              <a:r>
                <a:rPr sz="844"/>
                <a:t>AS IS</a:t>
              </a:r>
            </a:p>
          </p:txBody>
        </p:sp>
        <p:sp>
          <p:nvSpPr>
            <p:cNvPr id="132" name="Needs To Be"/>
            <p:cNvSpPr txBox="1"/>
            <p:nvPr/>
          </p:nvSpPr>
          <p:spPr>
            <a:xfrm>
              <a:off x="5374252" y="2407831"/>
              <a:ext cx="884574" cy="287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200"/>
              </a:lvl1pPr>
            </a:lstStyle>
            <a:p>
              <a:r>
                <a:rPr sz="844"/>
                <a:t>Needs To Be</a:t>
              </a:r>
            </a:p>
          </p:txBody>
        </p:sp>
        <p:sp>
          <p:nvSpPr>
            <p:cNvPr id="133" name="TO BE"/>
            <p:cNvSpPr txBox="1"/>
            <p:nvPr/>
          </p:nvSpPr>
          <p:spPr>
            <a:xfrm>
              <a:off x="5600031" y="164"/>
              <a:ext cx="474206" cy="287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200"/>
              </a:lvl1pPr>
            </a:lstStyle>
            <a:p>
              <a:r>
                <a:rPr sz="844"/>
                <a:t>TO BE</a:t>
              </a:r>
            </a:p>
          </p:txBody>
        </p:sp>
        <p:sp>
          <p:nvSpPr>
            <p:cNvPr id="134" name="Sweet Spot"/>
            <p:cNvSpPr txBox="1"/>
            <p:nvPr/>
          </p:nvSpPr>
          <p:spPr>
            <a:xfrm>
              <a:off x="6060127" y="1165466"/>
              <a:ext cx="797940" cy="287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200" i="1"/>
              </a:lvl1pPr>
            </a:lstStyle>
            <a:p>
              <a:r>
                <a:rPr sz="844"/>
                <a:t>Sweet Spot</a:t>
              </a:r>
            </a:p>
          </p:txBody>
        </p:sp>
        <p:sp>
          <p:nvSpPr>
            <p:cNvPr id="135" name="= 10"/>
            <p:cNvSpPr txBox="1"/>
            <p:nvPr/>
          </p:nvSpPr>
          <p:spPr>
            <a:xfrm>
              <a:off x="8066041" y="935164"/>
              <a:ext cx="369333" cy="287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200" i="1"/>
              </a:lvl1pPr>
            </a:lstStyle>
            <a:p>
              <a:r>
                <a:rPr sz="844"/>
                <a:t>= 10</a:t>
              </a:r>
            </a:p>
          </p:txBody>
        </p:sp>
        <p:sp>
          <p:nvSpPr>
            <p:cNvPr id="136" name="= 1"/>
            <p:cNvSpPr txBox="1"/>
            <p:nvPr/>
          </p:nvSpPr>
          <p:spPr>
            <a:xfrm>
              <a:off x="8058111" y="1402664"/>
              <a:ext cx="291819" cy="287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200" i="1"/>
              </a:lvl1pPr>
            </a:lstStyle>
            <a:p>
              <a:r>
                <a:rPr sz="844"/>
                <a:t>= 1</a:t>
              </a:r>
            </a:p>
          </p:txBody>
        </p:sp>
        <p:sp>
          <p:nvSpPr>
            <p:cNvPr id="137" name="Line"/>
            <p:cNvSpPr/>
            <p:nvPr/>
          </p:nvSpPr>
          <p:spPr>
            <a:xfrm>
              <a:off x="5497867" y="1078838"/>
              <a:ext cx="2305642" cy="1"/>
            </a:xfrm>
            <a:prstGeom prst="line">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38" name="Line"/>
            <p:cNvSpPr/>
            <p:nvPr/>
          </p:nvSpPr>
          <p:spPr>
            <a:xfrm>
              <a:off x="5510568" y="1089468"/>
              <a:ext cx="1" cy="681001"/>
            </a:xfrm>
            <a:prstGeom prst="line">
              <a:avLst/>
            </a:prstGeom>
            <a:noFill/>
            <a:ln w="25400" cap="flat">
              <a:solidFill>
                <a:srgbClr val="000000"/>
              </a:solidFill>
              <a:custDash>
                <a:ds d="200000" sp="200000"/>
              </a:custDash>
              <a:miter lim="400000"/>
              <a:tailEnd type="stealth"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39" name="Line"/>
            <p:cNvSpPr/>
            <p:nvPr/>
          </p:nvSpPr>
          <p:spPr>
            <a:xfrm>
              <a:off x="7794908" y="1064068"/>
              <a:ext cx="1" cy="681001"/>
            </a:xfrm>
            <a:prstGeom prst="line">
              <a:avLst/>
            </a:prstGeom>
            <a:noFill/>
            <a:ln w="25400" cap="flat">
              <a:solidFill>
                <a:srgbClr val="000000"/>
              </a:solidFill>
              <a:custDash>
                <a:ds d="200000" sp="200000"/>
              </a:custDash>
              <a:miter lim="400000"/>
              <a:tailEnd type="stealth"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40" name="Line"/>
            <p:cNvSpPr/>
            <p:nvPr/>
          </p:nvSpPr>
          <p:spPr>
            <a:xfrm flipH="1">
              <a:off x="6268966" y="1749602"/>
              <a:ext cx="404928" cy="1"/>
            </a:xfrm>
            <a:prstGeom prst="line">
              <a:avLst/>
            </a:prstGeom>
            <a:noFill/>
            <a:ln w="12700" cap="flat">
              <a:solidFill>
                <a:srgbClr val="000000"/>
              </a:solidFill>
              <a:custDash>
                <a:ds d="200000" sp="200000"/>
              </a:custDash>
              <a:miter lim="400000"/>
              <a:tailEnd type="stealth"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41" name="Line"/>
            <p:cNvSpPr/>
            <p:nvPr/>
          </p:nvSpPr>
          <p:spPr>
            <a:xfrm>
              <a:off x="7132959" y="1749602"/>
              <a:ext cx="404928" cy="1"/>
            </a:xfrm>
            <a:prstGeom prst="line">
              <a:avLst/>
            </a:prstGeom>
            <a:noFill/>
            <a:ln w="12700" cap="flat">
              <a:solidFill>
                <a:srgbClr val="000000"/>
              </a:solidFill>
              <a:custDash>
                <a:ds d="200000" sp="200000"/>
              </a:custDash>
              <a:miter lim="400000"/>
              <a:tailEnd type="stealth"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42" name="rate"/>
            <p:cNvSpPr txBox="1"/>
            <p:nvPr/>
          </p:nvSpPr>
          <p:spPr>
            <a:xfrm>
              <a:off x="6700963" y="1584566"/>
              <a:ext cx="360213" cy="287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200" i="1"/>
              </a:lvl1pPr>
            </a:lstStyle>
            <a:p>
              <a:r>
                <a:rPr sz="844"/>
                <a:t>rate</a:t>
              </a:r>
            </a:p>
          </p:txBody>
        </p:sp>
        <p:sp>
          <p:nvSpPr>
            <p:cNvPr id="143" name="As is should be over 5.5"/>
            <p:cNvSpPr txBox="1"/>
            <p:nvPr/>
          </p:nvSpPr>
          <p:spPr>
            <a:xfrm>
              <a:off x="1596251" y="2755939"/>
              <a:ext cx="794423" cy="3796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defRPr sz="900" i="1"/>
              </a:lvl1pPr>
            </a:lstStyle>
            <a:p>
              <a:r>
                <a:rPr sz="633"/>
                <a:t>As is should be over 5.5</a:t>
              </a:r>
            </a:p>
          </p:txBody>
        </p:sp>
        <p:sp>
          <p:nvSpPr>
            <p:cNvPr id="144" name="Plus weigh the ratio for need to be"/>
            <p:cNvSpPr txBox="1"/>
            <p:nvPr/>
          </p:nvSpPr>
          <p:spPr>
            <a:xfrm>
              <a:off x="2793965" y="3476741"/>
              <a:ext cx="1157327" cy="3796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defRPr sz="900" i="1"/>
              </a:lvl1pPr>
            </a:lstStyle>
            <a:p>
              <a:r>
                <a:rPr sz="633"/>
                <a:t>Plus weigh the ratio for need to be</a:t>
              </a:r>
            </a:p>
          </p:txBody>
        </p:sp>
        <p:sp>
          <p:nvSpPr>
            <p:cNvPr id="145" name="Line"/>
            <p:cNvSpPr/>
            <p:nvPr/>
          </p:nvSpPr>
          <p:spPr>
            <a:xfrm>
              <a:off x="1029292" y="3198875"/>
              <a:ext cx="1928342" cy="1"/>
            </a:xfrm>
            <a:prstGeom prst="line">
              <a:avLst/>
            </a:prstGeom>
            <a:noFill/>
            <a:ln w="25400" cap="flat">
              <a:solidFill>
                <a:srgbClr val="000000"/>
              </a:solidFill>
              <a:prstDash val="solid"/>
              <a:miter lim="400000"/>
              <a:headEnd type="triangle" w="med" len="sm"/>
              <a:tailEnd type="triangle" w="med" len="sm"/>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46" name="Line"/>
            <p:cNvSpPr/>
            <p:nvPr/>
          </p:nvSpPr>
          <p:spPr>
            <a:xfrm>
              <a:off x="5335285" y="3198875"/>
              <a:ext cx="2630805" cy="1"/>
            </a:xfrm>
            <a:prstGeom prst="line">
              <a:avLst/>
            </a:prstGeom>
            <a:noFill/>
            <a:ln w="63500" cap="rnd">
              <a:solidFill>
                <a:srgbClr val="FF2600"/>
              </a:solidFill>
              <a:custDash>
                <a:ds d="100000" sp="200000"/>
              </a:custDash>
              <a:miter lim="400000"/>
              <a:headEnd type="triangle" w="med" len="sm"/>
              <a:tailEnd type="triangle" w="med" len="sm"/>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47" name="Sweet Spot"/>
            <p:cNvSpPr txBox="1"/>
            <p:nvPr/>
          </p:nvSpPr>
          <p:spPr>
            <a:xfrm>
              <a:off x="6280298" y="2796071"/>
              <a:ext cx="620114" cy="2411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900" i="1"/>
              </a:lvl1pPr>
            </a:lstStyle>
            <a:p>
              <a:r>
                <a:rPr sz="633"/>
                <a:t>Sweet Spot</a:t>
              </a:r>
            </a:p>
          </p:txBody>
        </p:sp>
        <p:sp>
          <p:nvSpPr>
            <p:cNvPr id="148" name="Need 0%"/>
            <p:cNvSpPr txBox="1"/>
            <p:nvPr/>
          </p:nvSpPr>
          <p:spPr>
            <a:xfrm>
              <a:off x="11491464" y="3212212"/>
              <a:ext cx="512961" cy="2411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900" i="1"/>
              </a:lvl1pPr>
            </a:lstStyle>
            <a:p>
              <a:r>
                <a:rPr sz="633"/>
                <a:t>Need 0%</a:t>
              </a:r>
            </a:p>
          </p:txBody>
        </p:sp>
        <p:sp>
          <p:nvSpPr>
            <p:cNvPr id="149" name="Line"/>
            <p:cNvSpPr/>
            <p:nvPr/>
          </p:nvSpPr>
          <p:spPr>
            <a:xfrm flipV="1">
              <a:off x="4083011" y="3494827"/>
              <a:ext cx="572373" cy="231535"/>
            </a:xfrm>
            <a:prstGeom prst="line">
              <a:avLst/>
            </a:prstGeom>
            <a:noFill/>
            <a:ln w="12700" cap="flat">
              <a:solidFill>
                <a:srgbClr val="000000"/>
              </a:solidFill>
              <a:prstDash val="solid"/>
              <a:miter lim="400000"/>
              <a:tailEnd type="triangle"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50" name="Line"/>
            <p:cNvSpPr/>
            <p:nvPr/>
          </p:nvSpPr>
          <p:spPr>
            <a:xfrm flipH="1" flipV="1">
              <a:off x="2089994" y="3483542"/>
              <a:ext cx="571965" cy="247207"/>
            </a:xfrm>
            <a:prstGeom prst="line">
              <a:avLst/>
            </a:prstGeom>
            <a:noFill/>
            <a:ln w="12700" cap="flat">
              <a:solidFill>
                <a:srgbClr val="000000"/>
              </a:solidFill>
              <a:prstDash val="solid"/>
              <a:miter lim="400000"/>
              <a:tailEnd type="triangle"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grpSp>
          <p:nvGrpSpPr>
            <p:cNvPr id="153" name="Group"/>
            <p:cNvGrpSpPr/>
            <p:nvPr/>
          </p:nvGrpSpPr>
          <p:grpSpPr>
            <a:xfrm>
              <a:off x="272363" y="634122"/>
              <a:ext cx="715867" cy="1446056"/>
              <a:chOff x="-1" y="164"/>
              <a:chExt cx="715866" cy="1446054"/>
            </a:xfrm>
          </p:grpSpPr>
          <p:sp>
            <p:nvSpPr>
              <p:cNvPr id="151" name="1"/>
              <p:cNvSpPr txBox="1"/>
              <p:nvPr/>
            </p:nvSpPr>
            <p:spPr>
              <a:xfrm>
                <a:off x="51536" y="1051260"/>
                <a:ext cx="225703" cy="3949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a:solidFill>
                      <a:srgbClr val="FFFFFF"/>
                    </a:solidFill>
                  </a:defRPr>
                </a:lvl1pPr>
              </a:lstStyle>
              <a:p>
                <a:r>
                  <a:rPr sz="1336"/>
                  <a:t>1</a:t>
                </a:r>
              </a:p>
            </p:txBody>
          </p:sp>
          <p:sp>
            <p:nvSpPr>
              <p:cNvPr id="152" name="Per Spoke"/>
              <p:cNvSpPr txBox="1"/>
              <p:nvPr/>
            </p:nvSpPr>
            <p:spPr>
              <a:xfrm>
                <a:off x="-1" y="164"/>
                <a:ext cx="715866" cy="287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200" i="1"/>
                </a:lvl1pPr>
              </a:lstStyle>
              <a:p>
                <a:r>
                  <a:rPr sz="844"/>
                  <a:t>Per Spoke</a:t>
                </a:r>
              </a:p>
            </p:txBody>
          </p:sp>
        </p:grpSp>
      </p:grpSp>
      <p:sp>
        <p:nvSpPr>
          <p:cNvPr id="155" name="Rectangle"/>
          <p:cNvSpPr/>
          <p:nvPr/>
        </p:nvSpPr>
        <p:spPr>
          <a:xfrm>
            <a:off x="2244328" y="4542234"/>
            <a:ext cx="8196477" cy="1318711"/>
          </a:xfrm>
          <a:prstGeom prst="rect">
            <a:avLst/>
          </a:prstGeom>
          <a:solidFill>
            <a:srgbClr val="FFFFFF"/>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253357082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an it work? Value Equation Formula"/>
          <p:cNvSpPr txBox="1"/>
          <p:nvPr/>
        </p:nvSpPr>
        <p:spPr>
          <a:xfrm>
            <a:off x="2813750" y="520596"/>
            <a:ext cx="6007478" cy="5482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4400" b="0"/>
            </a:lvl1pPr>
          </a:lstStyle>
          <a:p>
            <a:r>
              <a:rPr sz="3094"/>
              <a:t>Can it work? Value Equation Formula</a:t>
            </a:r>
          </a:p>
        </p:txBody>
      </p:sp>
      <p:sp>
        <p:nvSpPr>
          <p:cNvPr id="158" name="Will it meet my aspirational needs?"/>
          <p:cNvSpPr txBox="1"/>
          <p:nvPr/>
        </p:nvSpPr>
        <p:spPr>
          <a:xfrm>
            <a:off x="3989308" y="1324445"/>
            <a:ext cx="3933834" cy="39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3000" b="0" i="1">
                <a:solidFill>
                  <a:srgbClr val="FF2600"/>
                </a:solidFill>
              </a:defRPr>
            </a:lvl1pPr>
          </a:lstStyle>
          <a:p>
            <a:r>
              <a:rPr sz="2109"/>
              <a:t>Will it meet my aspirational needs?</a:t>
            </a:r>
          </a:p>
        </p:txBody>
      </p:sp>
      <p:sp>
        <p:nvSpPr>
          <p:cNvPr id="159" name="Circle"/>
          <p:cNvSpPr/>
          <p:nvPr/>
        </p:nvSpPr>
        <p:spPr>
          <a:xfrm>
            <a:off x="1714024" y="3683075"/>
            <a:ext cx="442718" cy="446551"/>
          </a:xfrm>
          <a:prstGeom prst="ellipse">
            <a:avLst/>
          </a:prstGeom>
          <a:solidFill>
            <a:schemeClr val="accent5">
              <a:hueOff val="-82419"/>
              <a:satOff val="-9513"/>
              <a:lumOff val="-16343"/>
            </a:scheme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60" name="Line"/>
          <p:cNvSpPr/>
          <p:nvPr/>
        </p:nvSpPr>
        <p:spPr>
          <a:xfrm>
            <a:off x="2190923" y="3906350"/>
            <a:ext cx="7797296" cy="1"/>
          </a:xfrm>
          <a:prstGeom prst="line">
            <a:avLst/>
          </a:prstGeom>
          <a:ln w="254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61" name="Circle"/>
          <p:cNvSpPr/>
          <p:nvPr/>
        </p:nvSpPr>
        <p:spPr>
          <a:xfrm>
            <a:off x="3830359" y="3744151"/>
            <a:ext cx="322621" cy="324399"/>
          </a:xfrm>
          <a:prstGeom prst="ellipse">
            <a:avLst/>
          </a:prstGeom>
          <a:solidFill>
            <a:srgbClr val="942192"/>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62" name="Circle"/>
          <p:cNvSpPr/>
          <p:nvPr/>
        </p:nvSpPr>
        <p:spPr>
          <a:xfrm>
            <a:off x="5598438" y="3744151"/>
            <a:ext cx="322621" cy="324399"/>
          </a:xfrm>
          <a:prstGeom prst="ellipse">
            <a:avLst/>
          </a:prstGeom>
          <a:solidFill>
            <a:srgbClr val="942192"/>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63" name="Circle"/>
          <p:cNvSpPr/>
          <p:nvPr/>
        </p:nvSpPr>
        <p:spPr>
          <a:xfrm>
            <a:off x="5598438" y="2802782"/>
            <a:ext cx="322621" cy="324399"/>
          </a:xfrm>
          <a:prstGeom prst="ellipse">
            <a:avLst/>
          </a:prstGeom>
          <a:solidFill>
            <a:srgbClr val="942192"/>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64" name="Low Value…"/>
          <p:cNvSpPr txBox="1"/>
          <p:nvPr/>
        </p:nvSpPr>
        <p:spPr>
          <a:xfrm>
            <a:off x="1620289" y="4210630"/>
            <a:ext cx="522580" cy="3319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p>
            <a:pPr>
              <a:defRPr sz="1200" i="1"/>
            </a:pPr>
            <a:r>
              <a:rPr sz="844"/>
              <a:t>Low Value</a:t>
            </a:r>
          </a:p>
          <a:p>
            <a:pPr>
              <a:defRPr sz="1200" i="1"/>
            </a:pPr>
            <a:r>
              <a:rPr sz="844"/>
              <a:t>High Pain</a:t>
            </a:r>
          </a:p>
        </p:txBody>
      </p:sp>
      <p:sp>
        <p:nvSpPr>
          <p:cNvPr id="165" name="Circle"/>
          <p:cNvSpPr/>
          <p:nvPr/>
        </p:nvSpPr>
        <p:spPr>
          <a:xfrm>
            <a:off x="10022401" y="3683075"/>
            <a:ext cx="442718" cy="446551"/>
          </a:xfrm>
          <a:prstGeom prst="ellipse">
            <a:avLst/>
          </a:prstGeom>
          <a:solidFill>
            <a:schemeClr val="accent3">
              <a:hueOff val="362282"/>
              <a:satOff val="31803"/>
              <a:lumOff val="-18242"/>
            </a:scheme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66" name="10"/>
          <p:cNvSpPr txBox="1"/>
          <p:nvPr/>
        </p:nvSpPr>
        <p:spPr>
          <a:xfrm>
            <a:off x="10109242" y="3767498"/>
            <a:ext cx="245260" cy="2777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1900">
                <a:solidFill>
                  <a:srgbClr val="FFFFFF"/>
                </a:solidFill>
              </a:defRPr>
            </a:lvl1pPr>
          </a:lstStyle>
          <a:p>
            <a:r>
              <a:rPr sz="1336"/>
              <a:t>10</a:t>
            </a:r>
          </a:p>
        </p:txBody>
      </p:sp>
      <p:sp>
        <p:nvSpPr>
          <p:cNvPr id="167" name="High Value…"/>
          <p:cNvSpPr txBox="1"/>
          <p:nvPr/>
        </p:nvSpPr>
        <p:spPr>
          <a:xfrm>
            <a:off x="9915808" y="4210630"/>
            <a:ext cx="548228" cy="3319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p>
            <a:pPr>
              <a:defRPr sz="1200" i="1"/>
            </a:pPr>
            <a:r>
              <a:rPr sz="844"/>
              <a:t>High Value</a:t>
            </a:r>
          </a:p>
          <a:p>
            <a:pPr>
              <a:defRPr sz="1200" i="1"/>
            </a:pPr>
            <a:r>
              <a:rPr sz="844"/>
              <a:t>Low Pain</a:t>
            </a:r>
          </a:p>
        </p:txBody>
      </p:sp>
      <p:sp>
        <p:nvSpPr>
          <p:cNvPr id="168" name="AS IS"/>
          <p:cNvSpPr txBox="1"/>
          <p:nvPr/>
        </p:nvSpPr>
        <p:spPr>
          <a:xfrm>
            <a:off x="3814540" y="4275583"/>
            <a:ext cx="285336" cy="2020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1200"/>
            </a:lvl1pPr>
          </a:lstStyle>
          <a:p>
            <a:r>
              <a:rPr sz="844"/>
              <a:t>AS IS</a:t>
            </a:r>
          </a:p>
        </p:txBody>
      </p:sp>
      <p:sp>
        <p:nvSpPr>
          <p:cNvPr id="169" name="Needs To Be"/>
          <p:cNvSpPr txBox="1"/>
          <p:nvPr/>
        </p:nvSpPr>
        <p:spPr>
          <a:xfrm>
            <a:off x="5399060" y="4275583"/>
            <a:ext cx="621966" cy="2020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1200"/>
            </a:lvl1pPr>
          </a:lstStyle>
          <a:p>
            <a:r>
              <a:rPr sz="844"/>
              <a:t>Needs To Be</a:t>
            </a:r>
          </a:p>
        </p:txBody>
      </p:sp>
      <p:sp>
        <p:nvSpPr>
          <p:cNvPr id="170" name="TO BE"/>
          <p:cNvSpPr txBox="1"/>
          <p:nvPr/>
        </p:nvSpPr>
        <p:spPr>
          <a:xfrm>
            <a:off x="5557811" y="2582693"/>
            <a:ext cx="333426" cy="2020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1200"/>
            </a:lvl1pPr>
          </a:lstStyle>
          <a:p>
            <a:r>
              <a:rPr sz="844"/>
              <a:t>TO BE</a:t>
            </a:r>
          </a:p>
        </p:txBody>
      </p:sp>
      <p:sp>
        <p:nvSpPr>
          <p:cNvPr id="171" name="Line"/>
          <p:cNvSpPr/>
          <p:nvPr/>
        </p:nvSpPr>
        <p:spPr>
          <a:xfrm>
            <a:off x="5485977" y="3341136"/>
            <a:ext cx="1621154" cy="1"/>
          </a:xfrm>
          <a:prstGeom prst="line">
            <a:avLst/>
          </a:prstGeom>
          <a:ln w="25400">
            <a:solidFill>
              <a:srgbClr val="000000"/>
            </a:solidFill>
            <a:custDash>
              <a:ds d="200000" sp="200000"/>
            </a:custDash>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72" name="Line"/>
          <p:cNvSpPr/>
          <p:nvPr/>
        </p:nvSpPr>
        <p:spPr>
          <a:xfrm>
            <a:off x="5494907" y="3348610"/>
            <a:ext cx="1" cy="478828"/>
          </a:xfrm>
          <a:prstGeom prst="line">
            <a:avLst/>
          </a:prstGeom>
          <a:ln w="25400">
            <a:solidFill>
              <a:srgbClr val="000000"/>
            </a:solidFill>
            <a:custDash>
              <a:ds d="200000" sp="200000"/>
            </a:custDash>
            <a:miter lim="400000"/>
            <a:tailEnd type="stealth"/>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73" name="Line"/>
          <p:cNvSpPr/>
          <p:nvPr/>
        </p:nvSpPr>
        <p:spPr>
          <a:xfrm>
            <a:off x="7101085" y="3330751"/>
            <a:ext cx="1" cy="478828"/>
          </a:xfrm>
          <a:prstGeom prst="line">
            <a:avLst/>
          </a:prstGeom>
          <a:ln w="25400">
            <a:solidFill>
              <a:srgbClr val="000000"/>
            </a:solidFill>
            <a:custDash>
              <a:ds d="200000" sp="200000"/>
            </a:custDash>
            <a:miter lim="400000"/>
            <a:tailEnd type="stealth"/>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74" name="Sweet Spot"/>
          <p:cNvSpPr txBox="1"/>
          <p:nvPr/>
        </p:nvSpPr>
        <p:spPr>
          <a:xfrm>
            <a:off x="8378232" y="3533971"/>
            <a:ext cx="436018" cy="169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900" i="1"/>
            </a:lvl1pPr>
          </a:lstStyle>
          <a:p>
            <a:r>
              <a:rPr sz="633"/>
              <a:t>Sweet Spot</a:t>
            </a:r>
          </a:p>
        </p:txBody>
      </p:sp>
      <p:grpSp>
        <p:nvGrpSpPr>
          <p:cNvPr id="177" name="Group"/>
          <p:cNvGrpSpPr/>
          <p:nvPr/>
        </p:nvGrpSpPr>
        <p:grpSpPr>
          <a:xfrm>
            <a:off x="1811795" y="3028445"/>
            <a:ext cx="503344" cy="1016758"/>
            <a:chOff x="-1" y="164"/>
            <a:chExt cx="715866" cy="1446054"/>
          </a:xfrm>
        </p:grpSpPr>
        <p:sp>
          <p:nvSpPr>
            <p:cNvPr id="175" name="1"/>
            <p:cNvSpPr txBox="1"/>
            <p:nvPr/>
          </p:nvSpPr>
          <p:spPr>
            <a:xfrm>
              <a:off x="51536" y="1051260"/>
              <a:ext cx="225703" cy="3949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a:solidFill>
                    <a:srgbClr val="FFFFFF"/>
                  </a:solidFill>
                </a:defRPr>
              </a:lvl1pPr>
            </a:lstStyle>
            <a:p>
              <a:r>
                <a:rPr sz="1336"/>
                <a:t>1</a:t>
              </a:r>
            </a:p>
          </p:txBody>
        </p:sp>
        <p:sp>
          <p:nvSpPr>
            <p:cNvPr id="176" name="Per Spoke"/>
            <p:cNvSpPr txBox="1"/>
            <p:nvPr/>
          </p:nvSpPr>
          <p:spPr>
            <a:xfrm>
              <a:off x="-1" y="164"/>
              <a:ext cx="715866" cy="287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200" i="1"/>
              </a:lvl1pPr>
            </a:lstStyle>
            <a:p>
              <a:r>
                <a:rPr sz="844"/>
                <a:t>Per Spoke</a:t>
              </a:r>
            </a:p>
          </p:txBody>
        </p:sp>
      </p:grpSp>
      <p:sp>
        <p:nvSpPr>
          <p:cNvPr id="178" name="Line"/>
          <p:cNvSpPr/>
          <p:nvPr/>
        </p:nvSpPr>
        <p:spPr>
          <a:xfrm>
            <a:off x="7203131" y="3331126"/>
            <a:ext cx="2671765" cy="1"/>
          </a:xfrm>
          <a:prstGeom prst="line">
            <a:avLst/>
          </a:prstGeom>
          <a:ln w="25400">
            <a:solidFill>
              <a:srgbClr val="000000"/>
            </a:solidFill>
            <a:custDash>
              <a:ds d="200000" sp="200000"/>
            </a:custDash>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79" name="Line"/>
          <p:cNvSpPr/>
          <p:nvPr/>
        </p:nvSpPr>
        <p:spPr>
          <a:xfrm>
            <a:off x="7212061" y="3338600"/>
            <a:ext cx="1" cy="478828"/>
          </a:xfrm>
          <a:prstGeom prst="line">
            <a:avLst/>
          </a:prstGeom>
          <a:ln w="25400">
            <a:solidFill>
              <a:srgbClr val="000000"/>
            </a:solidFill>
            <a:custDash>
              <a:ds d="200000" sp="200000"/>
            </a:custDash>
            <a:miter lim="400000"/>
            <a:tailEnd type="stealth"/>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80" name="Line"/>
          <p:cNvSpPr/>
          <p:nvPr/>
        </p:nvSpPr>
        <p:spPr>
          <a:xfrm>
            <a:off x="9863012" y="3319879"/>
            <a:ext cx="1" cy="478828"/>
          </a:xfrm>
          <a:prstGeom prst="line">
            <a:avLst/>
          </a:prstGeom>
          <a:ln w="25400">
            <a:solidFill>
              <a:srgbClr val="000000"/>
            </a:solidFill>
            <a:custDash>
              <a:ds d="200000" sp="200000"/>
            </a:custDash>
            <a:miter lim="400000"/>
            <a:tailEnd type="stealth"/>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81" name="Sweet Spot"/>
          <p:cNvSpPr txBox="1"/>
          <p:nvPr/>
        </p:nvSpPr>
        <p:spPr>
          <a:xfrm>
            <a:off x="6037566" y="3533971"/>
            <a:ext cx="436018" cy="169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900" i="1"/>
            </a:lvl1pPr>
          </a:lstStyle>
          <a:p>
            <a:r>
              <a:rPr sz="633"/>
              <a:t>Sweet Spot</a:t>
            </a:r>
          </a:p>
        </p:txBody>
      </p:sp>
      <p:sp>
        <p:nvSpPr>
          <p:cNvPr id="182" name="Circle"/>
          <p:cNvSpPr/>
          <p:nvPr/>
        </p:nvSpPr>
        <p:spPr>
          <a:xfrm>
            <a:off x="8477352" y="2802782"/>
            <a:ext cx="322620" cy="324399"/>
          </a:xfrm>
          <a:prstGeom prst="ellipse">
            <a:avLst/>
          </a:prstGeom>
          <a:solidFill>
            <a:srgbClr val="942192"/>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83" name="COULD BE"/>
          <p:cNvSpPr txBox="1"/>
          <p:nvPr/>
        </p:nvSpPr>
        <p:spPr>
          <a:xfrm>
            <a:off x="8318586" y="2582693"/>
            <a:ext cx="519374" cy="2020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1200"/>
            </a:lvl1pPr>
          </a:lstStyle>
          <a:p>
            <a:r>
              <a:rPr sz="844"/>
              <a:t>COULD BE</a:t>
            </a:r>
          </a:p>
        </p:txBody>
      </p:sp>
    </p:spTree>
    <p:extLst>
      <p:ext uri="{BB962C8B-B14F-4D97-AF65-F5344CB8AC3E}">
        <p14:creationId xmlns:p14="http://schemas.microsoft.com/office/powerpoint/2010/main" val="5873482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a:bodyPr>
          <a:lstStyle/>
          <a:p>
            <a:pPr algn="ctr"/>
            <a:r>
              <a:rPr lang="en-US" sz="4000" dirty="0" err="1"/>
              <a:t>Hult</a:t>
            </a:r>
            <a:r>
              <a:rPr lang="en-US" sz="4000" dirty="0"/>
              <a:t> International Business School</a:t>
            </a:r>
          </a:p>
        </p:txBody>
      </p:sp>
      <p:sp>
        <p:nvSpPr>
          <p:cNvPr id="3" name="Content Placeholder 2"/>
          <p:cNvSpPr>
            <a:spLocks noGrp="1"/>
          </p:cNvSpPr>
          <p:nvPr>
            <p:ph idx="1"/>
          </p:nvPr>
        </p:nvSpPr>
        <p:spPr>
          <a:xfrm>
            <a:off x="838199" y="1603168"/>
            <a:ext cx="10752117" cy="4753181"/>
          </a:xfrm>
        </p:spPr>
        <p:txBody>
          <a:bodyPr>
            <a:normAutofit fontScale="92500"/>
          </a:bodyPr>
          <a:lstStyle/>
          <a:p>
            <a:pPr marL="0" indent="0">
              <a:buNone/>
            </a:pPr>
            <a:r>
              <a:rPr lang="en-GB" dirty="0"/>
              <a:t>Applied Business Blockchain, Web3 &amp; next generation </a:t>
            </a:r>
            <a:r>
              <a:rPr lang="en-GB" dirty="0" err="1"/>
              <a:t>Holochain</a:t>
            </a:r>
            <a:r>
              <a:rPr lang="en-GB" dirty="0"/>
              <a:t>: Realising Value course – </a:t>
            </a:r>
            <a:r>
              <a:rPr lang="en-GB" i="1" dirty="0"/>
              <a:t>Adjunct Professor Stephen alexander</a:t>
            </a:r>
          </a:p>
          <a:p>
            <a:r>
              <a:rPr lang="en-GB" dirty="0"/>
              <a:t>This is the first blockchain course in the world for business oriented professionals that allows business to drive the agenda rather than technology based strategies. </a:t>
            </a:r>
            <a:endParaRPr lang="en-AU" dirty="0"/>
          </a:p>
          <a:p>
            <a:endParaRPr lang="en-AU" dirty="0"/>
          </a:p>
          <a:p>
            <a:r>
              <a:rPr lang="en-GB" dirty="0"/>
              <a:t>This will enable </a:t>
            </a:r>
            <a:r>
              <a:rPr lang="en-US" dirty="0"/>
              <a:t>business professionals who have a good idea or need to evaluate the ideas of others when applying Blockchain, Web3 and the emerging peer to peer </a:t>
            </a:r>
            <a:r>
              <a:rPr lang="en-US" dirty="0" err="1"/>
              <a:t>Holochain</a:t>
            </a:r>
            <a:r>
              <a:rPr lang="en-US" dirty="0"/>
              <a:t> solution sets, to not only solve strategic problems and reduce operational pain but also to generate sufficient meaningful and verifiable value to each named stakeholder/actor for them to willingly and enthusiastically embrace and adopt the initiative.</a:t>
            </a:r>
            <a:endParaRPr lang="en-AU" dirty="0"/>
          </a:p>
          <a:p>
            <a:pPr marL="0" indent="0">
              <a:buNone/>
            </a:pPr>
            <a:endParaRPr lang="en-AU" dirty="0"/>
          </a:p>
          <a:p>
            <a:pPr marL="0" indent="0">
              <a:buNone/>
            </a:pPr>
            <a:endParaRPr lang="en-US" dirty="0"/>
          </a:p>
          <a:p>
            <a:endParaRPr lang="en-US" dirty="0"/>
          </a:p>
        </p:txBody>
      </p:sp>
      <p:pic>
        <p:nvPicPr>
          <p:cNvPr id="5" name="Picture 4"/>
          <p:cNvPicPr>
            <a:picLocks noChangeAspect="1"/>
          </p:cNvPicPr>
          <p:nvPr/>
        </p:nvPicPr>
        <p:blipFill>
          <a:blip r:embed="rId2"/>
          <a:stretch>
            <a:fillRect/>
          </a:stretch>
        </p:blipFill>
        <p:spPr>
          <a:xfrm>
            <a:off x="11028206" y="5900614"/>
            <a:ext cx="1124219" cy="962994"/>
          </a:xfrm>
          <a:prstGeom prst="rect">
            <a:avLst/>
          </a:prstGeom>
        </p:spPr>
      </p:pic>
      <p:sp>
        <p:nvSpPr>
          <p:cNvPr id="6" name="Slide Number Placeholder 3"/>
          <p:cNvSpPr txBox="1">
            <a:spLocks/>
          </p:cNvSpPr>
          <p:nvPr/>
        </p:nvSpPr>
        <p:spPr>
          <a:xfrm>
            <a:off x="236515" y="63821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a:t>
            </a:r>
          </a:p>
        </p:txBody>
      </p:sp>
    </p:spTree>
    <p:extLst>
      <p:ext uri="{BB962C8B-B14F-4D97-AF65-F5344CB8AC3E}">
        <p14:creationId xmlns:p14="http://schemas.microsoft.com/office/powerpoint/2010/main" val="1031698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p:nvPr/>
        </p:nvSpPr>
        <p:spPr>
          <a:xfrm>
            <a:off x="7798230" y="1255149"/>
            <a:ext cx="1029184" cy="508992"/>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844" b="1" dirty="0">
                <a:latin typeface="Century Gothic"/>
                <a:cs typeface="Century Gothic"/>
              </a:rPr>
              <a:t>Valuable</a:t>
            </a:r>
            <a:endParaRPr sz="844" dirty="0"/>
          </a:p>
        </p:txBody>
      </p:sp>
      <p:sp>
        <p:nvSpPr>
          <p:cNvPr id="33" name="Shape 33"/>
          <p:cNvSpPr/>
          <p:nvPr/>
        </p:nvSpPr>
        <p:spPr>
          <a:xfrm>
            <a:off x="3228424" y="1257619"/>
            <a:ext cx="1009013" cy="508992"/>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844" b="1" dirty="0">
                <a:latin typeface="Century Gothic"/>
                <a:cs typeface="Century Gothic"/>
              </a:rPr>
              <a:t>Trustworthy</a:t>
            </a:r>
            <a:endParaRPr sz="844" b="1" dirty="0">
              <a:latin typeface="Century Gothic"/>
              <a:cs typeface="Century Gothic"/>
            </a:endParaRPr>
          </a:p>
        </p:txBody>
      </p:sp>
      <p:sp>
        <p:nvSpPr>
          <p:cNvPr id="37" name="Shape 37"/>
          <p:cNvSpPr/>
          <p:nvPr/>
        </p:nvSpPr>
        <p:spPr>
          <a:xfrm>
            <a:off x="2193727" y="185925"/>
            <a:ext cx="7956351" cy="6898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a:spcBef>
                <a:spcPts val="527"/>
              </a:spcBef>
              <a:defRPr sz="1800"/>
            </a:pPr>
            <a:r>
              <a:rPr sz="1898" dirty="0">
                <a:solidFill>
                  <a:srgbClr val="444444"/>
                </a:solidFill>
                <a:latin typeface="Century Gothic"/>
                <a:ea typeface="Gill Sans"/>
                <a:cs typeface="Century Gothic"/>
                <a:sym typeface="Gill Sans"/>
              </a:rPr>
              <a:t>Principles Framework</a:t>
            </a:r>
            <a:r>
              <a:rPr lang="en-AU" sz="1898" dirty="0">
                <a:solidFill>
                  <a:srgbClr val="444444"/>
                </a:solidFill>
                <a:latin typeface="Century Gothic"/>
                <a:ea typeface="Gill Sans"/>
                <a:cs typeface="Century Gothic"/>
                <a:sym typeface="Gill Sans"/>
              </a:rPr>
              <a:t> for any collaborative contribution to the overall Transport environment </a:t>
            </a:r>
            <a:endParaRPr sz="1898" dirty="0">
              <a:solidFill>
                <a:srgbClr val="444444"/>
              </a:solidFill>
              <a:latin typeface="Century Gothic"/>
              <a:ea typeface="Gill Sans"/>
              <a:cs typeface="Century Gothic"/>
              <a:sym typeface="Gill Sans"/>
            </a:endParaRPr>
          </a:p>
          <a:p>
            <a:pPr marL="30479" marR="30479" defTabSz="683094">
              <a:buClr>
                <a:srgbClr val="929292"/>
              </a:buClr>
              <a:buFont typeface="Arial"/>
              <a:defRPr sz="1800"/>
            </a:pPr>
            <a:r>
              <a:rPr sz="949" dirty="0">
                <a:solidFill>
                  <a:srgbClr val="535353"/>
                </a:solidFill>
                <a:latin typeface="Century Gothic"/>
                <a:ea typeface="Gill Sans Light"/>
                <a:cs typeface="Century Gothic"/>
                <a:sym typeface="Gill Sans Light"/>
              </a:rPr>
              <a:t>Overarching and prerequisite principle</a:t>
            </a:r>
            <a:r>
              <a:rPr lang="en-AU" sz="949" dirty="0">
                <a:solidFill>
                  <a:srgbClr val="535353"/>
                </a:solidFill>
                <a:latin typeface="Century Gothic"/>
                <a:ea typeface="Gill Sans Light"/>
                <a:cs typeface="Century Gothic"/>
                <a:sym typeface="Gill Sans Light"/>
              </a:rPr>
              <a:t>s</a:t>
            </a:r>
            <a:r>
              <a:rPr sz="949" dirty="0">
                <a:solidFill>
                  <a:srgbClr val="535353"/>
                </a:solidFill>
                <a:latin typeface="Century Gothic"/>
                <a:ea typeface="Gill Sans Light"/>
                <a:cs typeface="Century Gothic"/>
                <a:sym typeface="Gill Sans Light"/>
              </a:rPr>
              <a:t> that </a:t>
            </a:r>
            <a:r>
              <a:rPr lang="en-AU" sz="949" dirty="0">
                <a:solidFill>
                  <a:srgbClr val="535353"/>
                </a:solidFill>
                <a:latin typeface="Century Gothic"/>
                <a:ea typeface="Gill Sans Light"/>
                <a:cs typeface="Century Gothic"/>
                <a:sym typeface="Gill Sans Light"/>
              </a:rPr>
              <a:t>can not be violated by any rule, process, decision or act and defines what should be  prioritised by its contribution to strengthening the principles matrix  </a:t>
            </a:r>
            <a:endParaRPr sz="949" dirty="0">
              <a:solidFill>
                <a:srgbClr val="535353"/>
              </a:solidFill>
              <a:latin typeface="Century Gothic"/>
              <a:ea typeface="Gill Sans Light"/>
              <a:cs typeface="Century Gothic"/>
              <a:sym typeface="Gill Sans Light"/>
            </a:endParaRPr>
          </a:p>
        </p:txBody>
      </p:sp>
      <p:sp>
        <p:nvSpPr>
          <p:cNvPr id="38" name="Shape 38"/>
          <p:cNvSpPr/>
          <p:nvPr/>
        </p:nvSpPr>
        <p:spPr>
          <a:xfrm>
            <a:off x="6262347" y="1243368"/>
            <a:ext cx="1026349" cy="508992"/>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844" b="1" dirty="0">
                <a:latin typeface="Century Gothic"/>
                <a:cs typeface="Century Gothic"/>
              </a:rPr>
              <a:t>Effective</a:t>
            </a:r>
            <a:endParaRPr sz="844" b="1" dirty="0">
              <a:latin typeface="Century Gothic"/>
              <a:cs typeface="Century Gothic"/>
            </a:endParaRPr>
          </a:p>
        </p:txBody>
      </p:sp>
      <p:sp>
        <p:nvSpPr>
          <p:cNvPr id="49" name="Shape 49"/>
          <p:cNvSpPr/>
          <p:nvPr/>
        </p:nvSpPr>
        <p:spPr>
          <a:xfrm>
            <a:off x="8685224" y="3760406"/>
            <a:ext cx="776883" cy="97399"/>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1200">
                <a:latin typeface="Gill Sans"/>
                <a:ea typeface="Gill Sans"/>
                <a:cs typeface="Gill Sans"/>
                <a:sym typeface="Gill Sans"/>
              </a:defRPr>
            </a:lvl1pPr>
          </a:lstStyle>
          <a:p>
            <a:pPr lvl="0">
              <a:defRPr sz="1800"/>
            </a:pPr>
            <a:endParaRPr sz="633" dirty="0"/>
          </a:p>
        </p:txBody>
      </p:sp>
      <p:sp>
        <p:nvSpPr>
          <p:cNvPr id="50" name="Shape 50"/>
          <p:cNvSpPr/>
          <p:nvPr/>
        </p:nvSpPr>
        <p:spPr>
          <a:xfrm>
            <a:off x="6511813" y="3809098"/>
            <a:ext cx="776883" cy="97399"/>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1200">
                <a:latin typeface="Gill Sans"/>
                <a:ea typeface="Gill Sans"/>
                <a:cs typeface="Gill Sans"/>
                <a:sym typeface="Gill Sans"/>
              </a:defRPr>
            </a:lvl1pPr>
          </a:lstStyle>
          <a:p>
            <a:pPr lvl="0">
              <a:defRPr sz="1800"/>
            </a:pPr>
            <a:endParaRPr sz="633" dirty="0"/>
          </a:p>
        </p:txBody>
      </p:sp>
      <p:sp>
        <p:nvSpPr>
          <p:cNvPr id="26" name="Shape 35"/>
          <p:cNvSpPr/>
          <p:nvPr/>
        </p:nvSpPr>
        <p:spPr>
          <a:xfrm>
            <a:off x="1689220" y="1256349"/>
            <a:ext cx="1035803" cy="508992"/>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844" b="1" dirty="0">
                <a:latin typeface="Century Gothic"/>
                <a:cs typeface="Century Gothic"/>
              </a:rPr>
              <a:t>Governable</a:t>
            </a:r>
            <a:endParaRPr sz="844" b="1" dirty="0">
              <a:latin typeface="Century Gothic"/>
              <a:cs typeface="Century Gothic"/>
            </a:endParaRPr>
          </a:p>
        </p:txBody>
      </p:sp>
      <p:sp>
        <p:nvSpPr>
          <p:cNvPr id="20" name="Shape 89"/>
          <p:cNvSpPr/>
          <p:nvPr/>
        </p:nvSpPr>
        <p:spPr>
          <a:xfrm>
            <a:off x="1524000" y="6637290"/>
            <a:ext cx="2667000" cy="169277"/>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spAutoFit/>
          </a:bodyPr>
          <a:lstStyle>
            <a:lvl1pPr algn="l" defTabSz="457200">
              <a:defRPr sz="800">
                <a:latin typeface="Gill Sans Light"/>
                <a:ea typeface="Gill Sans Light"/>
                <a:cs typeface="Gill Sans Light"/>
                <a:sym typeface="Gill Sans Light"/>
              </a:defRPr>
            </a:lvl1pPr>
          </a:lstStyle>
          <a:p>
            <a:pPr lvl="0">
              <a:defRPr sz="1800"/>
            </a:pPr>
            <a:r>
              <a:rPr sz="600"/>
              <a:t>© Roadmap methodology copyright of Stephen Alexander</a:t>
            </a:r>
          </a:p>
        </p:txBody>
      </p:sp>
      <p:sp>
        <p:nvSpPr>
          <p:cNvPr id="19" name="Shape 35"/>
          <p:cNvSpPr/>
          <p:nvPr/>
        </p:nvSpPr>
        <p:spPr>
          <a:xfrm>
            <a:off x="4753685" y="1257619"/>
            <a:ext cx="1035803" cy="508992"/>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844" b="1" dirty="0">
                <a:latin typeface="Century Gothic"/>
                <a:cs typeface="Century Gothic"/>
              </a:rPr>
              <a:t>Collaborative</a:t>
            </a:r>
            <a:endParaRPr sz="844" b="1" dirty="0">
              <a:latin typeface="Century Gothic"/>
              <a:cs typeface="Century Gothic"/>
            </a:endParaRPr>
          </a:p>
        </p:txBody>
      </p:sp>
      <p:sp>
        <p:nvSpPr>
          <p:cNvPr id="29" name="Shape 35"/>
          <p:cNvSpPr/>
          <p:nvPr/>
        </p:nvSpPr>
        <p:spPr>
          <a:xfrm>
            <a:off x="9325726" y="1243368"/>
            <a:ext cx="1035803" cy="508992"/>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844" b="1" dirty="0">
                <a:latin typeface="Century Gothic"/>
                <a:cs typeface="Century Gothic"/>
              </a:rPr>
              <a:t>Smart Regional</a:t>
            </a:r>
            <a:endParaRPr sz="844" b="1" dirty="0">
              <a:latin typeface="Century Gothic"/>
              <a:cs typeface="Century Gothic"/>
            </a:endParaRPr>
          </a:p>
        </p:txBody>
      </p:sp>
      <p:sp>
        <p:nvSpPr>
          <p:cNvPr id="35" name="AutoShape 12"/>
          <p:cNvSpPr>
            <a:spLocks/>
          </p:cNvSpPr>
          <p:nvPr/>
        </p:nvSpPr>
        <p:spPr bwMode="auto">
          <a:xfrm>
            <a:off x="1781216" y="1953554"/>
            <a:ext cx="1141979" cy="36577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t"/>
          <a:lstStyle/>
          <a:p>
            <a:pPr algn="l">
              <a:defRPr/>
            </a:pPr>
            <a:r>
              <a:rPr lang="en-US" sz="900" b="1" dirty="0">
                <a:latin typeface="Century Gothic"/>
                <a:cs typeface="Century Gothic"/>
                <a:sym typeface="Gill Sans" charset="0"/>
              </a:rPr>
              <a:t>Must</a:t>
            </a:r>
            <a:r>
              <a:rPr lang="en-US" sz="900" dirty="0">
                <a:latin typeface="Century Gothic"/>
                <a:cs typeface="Century Gothic"/>
                <a:sym typeface="Gill Sans" charset="0"/>
              </a:rPr>
              <a:t> enable a state of non repudiation for any digital activity including;</a:t>
            </a:r>
          </a:p>
          <a:p>
            <a:pPr algn="l">
              <a:defRPr/>
            </a:pPr>
            <a:r>
              <a:rPr lang="en-US" sz="900" dirty="0">
                <a:latin typeface="Century Gothic"/>
                <a:cs typeface="Century Gothic"/>
                <a:sym typeface="Gill Sans" charset="0"/>
              </a:rPr>
              <a:t>Regulations, industry standards, business agreements and individual or group consent</a:t>
            </a:r>
          </a:p>
          <a:p>
            <a:pPr algn="l">
              <a:defRPr/>
            </a:pPr>
            <a:endParaRPr lang="en-US" sz="900" dirty="0">
              <a:latin typeface="Century Gothic"/>
              <a:cs typeface="Century Gothic"/>
              <a:sym typeface="Gill Sans" charset="0"/>
            </a:endParaRPr>
          </a:p>
          <a:p>
            <a:pPr algn="l">
              <a:defRPr/>
            </a:pPr>
            <a:r>
              <a:rPr lang="en-US" sz="900" b="1" dirty="0">
                <a:latin typeface="Century Gothic"/>
                <a:cs typeface="Century Gothic"/>
                <a:sym typeface="Gill Sans" charset="0"/>
              </a:rPr>
              <a:t>Must </a:t>
            </a:r>
            <a:r>
              <a:rPr lang="en-US" sz="900" dirty="0">
                <a:latin typeface="Century Gothic"/>
                <a:cs typeface="Century Gothic"/>
                <a:sym typeface="Gill Sans" charset="0"/>
              </a:rPr>
              <a:t>demonstrate capacity to manage or mitigate existing and new risk &amp; liabilities and not aggregate the liabilities  to an unsuspecting new custodian</a:t>
            </a:r>
          </a:p>
          <a:p>
            <a:pPr algn="l">
              <a:defRPr/>
            </a:pPr>
            <a:endParaRPr lang="en-US" sz="900" dirty="0">
              <a:latin typeface="Century Gothic"/>
              <a:cs typeface="Century Gothic"/>
              <a:sym typeface="Gill Sans" charset="0"/>
            </a:endParaRPr>
          </a:p>
          <a:p>
            <a:pPr algn="l">
              <a:defRPr/>
            </a:pPr>
            <a:r>
              <a:rPr lang="en-US" sz="900" b="1" dirty="0">
                <a:latin typeface="Century Gothic"/>
                <a:cs typeface="Century Gothic"/>
                <a:sym typeface="Gill Sans" charset="0"/>
              </a:rPr>
              <a:t>Must</a:t>
            </a:r>
            <a:r>
              <a:rPr lang="en-US" sz="900" dirty="0">
                <a:latin typeface="Century Gothic"/>
                <a:cs typeface="Century Gothic"/>
                <a:sym typeface="Gill Sans" charset="0"/>
              </a:rPr>
              <a:t> demonstrate harmonization with other jurisdictions or demonstrate equal enhancements with regard to safety</a:t>
            </a:r>
          </a:p>
          <a:p>
            <a:pPr algn="l">
              <a:defRPr/>
            </a:pPr>
            <a:endParaRPr lang="en-US" sz="900" dirty="0">
              <a:latin typeface="Century Gothic"/>
              <a:cs typeface="Century Gothic"/>
              <a:sym typeface="Gill Sans" charset="0"/>
            </a:endParaRPr>
          </a:p>
          <a:p>
            <a:pPr algn="l">
              <a:defRPr/>
            </a:pPr>
            <a:endParaRPr lang="en-US" sz="900" dirty="0">
              <a:latin typeface="Century Gothic"/>
              <a:cs typeface="Century Gothic"/>
              <a:sym typeface="Gill Sans" charset="0"/>
            </a:endParaRPr>
          </a:p>
          <a:p>
            <a:pPr algn="l">
              <a:defRPr/>
            </a:pPr>
            <a:endParaRPr lang="en-US" sz="527" dirty="0">
              <a:latin typeface="Century Gothic"/>
              <a:cs typeface="Century Gothic"/>
              <a:sym typeface="Gill Sans" charset="0"/>
            </a:endParaRPr>
          </a:p>
          <a:p>
            <a:pPr algn="l">
              <a:defRPr/>
            </a:pPr>
            <a:endParaRPr lang="en-US" sz="527" dirty="0">
              <a:latin typeface="Century Gothic"/>
              <a:cs typeface="Century Gothic"/>
              <a:sym typeface="Gill Sans" charset="0"/>
            </a:endParaRPr>
          </a:p>
          <a:p>
            <a:pPr>
              <a:defRPr/>
            </a:pPr>
            <a:endParaRPr lang="en-US" sz="633" dirty="0">
              <a:latin typeface="Gill Sans" charset="0"/>
              <a:cs typeface="Gill Sans" charset="0"/>
              <a:sym typeface="Gill Sans" charset="0"/>
            </a:endParaRPr>
          </a:p>
          <a:p>
            <a:pPr>
              <a:defRPr/>
            </a:pPr>
            <a:endParaRPr lang="en-US" sz="633" dirty="0">
              <a:latin typeface="Gill Sans" charset="0"/>
              <a:cs typeface="Gill Sans" charset="0"/>
              <a:sym typeface="Gill Sans" charset="0"/>
            </a:endParaRPr>
          </a:p>
        </p:txBody>
      </p:sp>
      <p:sp>
        <p:nvSpPr>
          <p:cNvPr id="43" name="AutoShape 12"/>
          <p:cNvSpPr>
            <a:spLocks/>
          </p:cNvSpPr>
          <p:nvPr/>
        </p:nvSpPr>
        <p:spPr bwMode="auto">
          <a:xfrm>
            <a:off x="3193981" y="1952948"/>
            <a:ext cx="1200014" cy="41698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t"/>
          <a:lstStyle/>
          <a:p>
            <a:pPr algn="l">
              <a:defRPr/>
            </a:pPr>
            <a:r>
              <a:rPr lang="en-US" sz="900" b="1" dirty="0">
                <a:latin typeface="Century Gothic"/>
                <a:cs typeface="Century Gothic"/>
                <a:sym typeface="Gill Sans" charset="0"/>
              </a:rPr>
              <a:t>Must</a:t>
            </a:r>
            <a:r>
              <a:rPr lang="en-US" sz="900" dirty="0">
                <a:latin typeface="Century Gothic"/>
                <a:cs typeface="Century Gothic"/>
                <a:sym typeface="Gill Sans" charset="0"/>
              </a:rPr>
              <a:t> be fair, transparent and accountable</a:t>
            </a:r>
          </a:p>
          <a:p>
            <a:pPr algn="l">
              <a:defRPr/>
            </a:pPr>
            <a:endParaRPr lang="en-US" sz="900" dirty="0">
              <a:latin typeface="Century Gothic"/>
              <a:cs typeface="Century Gothic"/>
              <a:sym typeface="Gill Sans" charset="0"/>
            </a:endParaRPr>
          </a:p>
          <a:p>
            <a:pPr algn="l">
              <a:defRPr/>
            </a:pPr>
            <a:r>
              <a:rPr lang="en-US" sz="900" b="1" dirty="0">
                <a:latin typeface="Century Gothic"/>
                <a:cs typeface="Century Gothic"/>
                <a:sym typeface="Gill Sans" charset="0"/>
              </a:rPr>
              <a:t>Must </a:t>
            </a:r>
            <a:r>
              <a:rPr lang="en-US" sz="900" dirty="0">
                <a:latin typeface="Century Gothic"/>
                <a:cs typeface="Century Gothic"/>
                <a:sym typeface="Gill Sans" charset="0"/>
              </a:rPr>
              <a:t>be able to validate a defined  degree of truthfulness of a single or multiple data point and validate any automated equation and status in real-time and to meet any retrospective audit requirement of the business, governance or safety</a:t>
            </a:r>
          </a:p>
          <a:p>
            <a:pPr algn="l">
              <a:defRPr/>
            </a:pPr>
            <a:endParaRPr lang="en-US" sz="900" dirty="0">
              <a:latin typeface="Century Gothic"/>
              <a:cs typeface="Century Gothic"/>
              <a:sym typeface="Gill Sans" charset="0"/>
            </a:endParaRPr>
          </a:p>
          <a:p>
            <a:pPr algn="l">
              <a:defRPr/>
            </a:pPr>
            <a:r>
              <a:rPr lang="en-US" sz="900" b="1" dirty="0">
                <a:latin typeface="Century Gothic"/>
                <a:cs typeface="Century Gothic"/>
                <a:sym typeface="Gill Sans" charset="0"/>
              </a:rPr>
              <a:t>Must </a:t>
            </a:r>
            <a:r>
              <a:rPr lang="en-US" sz="900" dirty="0">
                <a:latin typeface="Century Gothic"/>
                <a:cs typeface="Century Gothic"/>
                <a:sym typeface="Gill Sans" charset="0"/>
              </a:rPr>
              <a:t>enable any authorized party to retrospectively audit any transaction, record, equation or decision within the context of the associated compliance rules at the exact time of the transaction or as requested. </a:t>
            </a:r>
          </a:p>
          <a:p>
            <a:pPr algn="l">
              <a:defRPr/>
            </a:pPr>
            <a:endParaRPr lang="en-US" sz="900" dirty="0">
              <a:latin typeface="Century Gothic"/>
              <a:cs typeface="Century Gothic"/>
              <a:sym typeface="Gill Sans" charset="0"/>
            </a:endParaRPr>
          </a:p>
          <a:p>
            <a:pPr algn="l">
              <a:defRPr/>
            </a:pPr>
            <a:endParaRPr lang="en-US" sz="527" dirty="0">
              <a:latin typeface="Century Gothic"/>
              <a:cs typeface="Century Gothic"/>
              <a:sym typeface="Gill Sans" charset="0"/>
            </a:endParaRPr>
          </a:p>
          <a:p>
            <a:pPr algn="l">
              <a:defRPr/>
            </a:pPr>
            <a:endParaRPr lang="en-US" sz="527" dirty="0">
              <a:latin typeface="Century Gothic"/>
              <a:cs typeface="Century Gothic"/>
              <a:sym typeface="Gill Sans" charset="0"/>
            </a:endParaRPr>
          </a:p>
          <a:p>
            <a:pPr>
              <a:defRPr/>
            </a:pPr>
            <a:endParaRPr lang="en-US" sz="633" dirty="0">
              <a:latin typeface="Gill Sans" charset="0"/>
              <a:cs typeface="Gill Sans" charset="0"/>
              <a:sym typeface="Gill Sans" charset="0"/>
            </a:endParaRPr>
          </a:p>
          <a:p>
            <a:pPr>
              <a:defRPr/>
            </a:pPr>
            <a:endParaRPr lang="en-US" sz="633" dirty="0">
              <a:latin typeface="Gill Sans" charset="0"/>
              <a:cs typeface="Gill Sans" charset="0"/>
              <a:sym typeface="Gill Sans" charset="0"/>
            </a:endParaRPr>
          </a:p>
        </p:txBody>
      </p:sp>
      <p:sp>
        <p:nvSpPr>
          <p:cNvPr id="44" name="AutoShape 12"/>
          <p:cNvSpPr>
            <a:spLocks/>
          </p:cNvSpPr>
          <p:nvPr/>
        </p:nvSpPr>
        <p:spPr bwMode="auto">
          <a:xfrm>
            <a:off x="9256826" y="1786867"/>
            <a:ext cx="1186478" cy="31586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t"/>
          <a:lstStyle/>
          <a:p>
            <a:pPr algn="l">
              <a:defRPr/>
            </a:pPr>
            <a:endParaRPr lang="en-US" sz="900" dirty="0">
              <a:latin typeface="Century Gothic"/>
              <a:cs typeface="Century Gothic"/>
              <a:sym typeface="Gill Sans" charset="0"/>
            </a:endParaRPr>
          </a:p>
          <a:p>
            <a:pPr algn="l">
              <a:defRPr/>
            </a:pPr>
            <a:r>
              <a:rPr lang="en-US" sz="900" b="1" dirty="0">
                <a:latin typeface="Century Gothic"/>
                <a:cs typeface="Century Gothic"/>
                <a:sym typeface="Gill Sans" charset="0"/>
              </a:rPr>
              <a:t>Must</a:t>
            </a:r>
            <a:r>
              <a:rPr lang="en-US" sz="900" dirty="0">
                <a:latin typeface="Century Gothic"/>
                <a:cs typeface="Century Gothic"/>
                <a:sym typeface="Gill Sans" charset="0"/>
              </a:rPr>
              <a:t> contribute to the region’s aspiration to become  digitally interconnected with everything that is willing &amp; able to be part of the fusion of big data</a:t>
            </a:r>
          </a:p>
          <a:p>
            <a:pPr algn="l">
              <a:defRPr/>
            </a:pPr>
            <a:endParaRPr lang="en-US" sz="900" dirty="0">
              <a:latin typeface="Century Gothic"/>
              <a:cs typeface="Century Gothic"/>
              <a:sym typeface="Gill Sans" charset="0"/>
            </a:endParaRPr>
          </a:p>
          <a:p>
            <a:pPr algn="l">
              <a:defRPr/>
            </a:pPr>
            <a:endParaRPr lang="en-US" sz="900" dirty="0">
              <a:latin typeface="Century Gothic"/>
              <a:cs typeface="Century Gothic"/>
              <a:sym typeface="Gill Sans" charset="0"/>
            </a:endParaRPr>
          </a:p>
          <a:p>
            <a:pPr algn="l">
              <a:defRPr/>
            </a:pPr>
            <a:r>
              <a:rPr lang="en-US" sz="900" b="1" dirty="0">
                <a:latin typeface="Century Gothic"/>
                <a:cs typeface="Century Gothic"/>
                <a:sym typeface="Gill Sans" charset="0"/>
              </a:rPr>
              <a:t>Must </a:t>
            </a:r>
            <a:r>
              <a:rPr lang="en-US" sz="900" dirty="0">
                <a:latin typeface="Century Gothic"/>
                <a:cs typeface="Century Gothic"/>
                <a:sym typeface="Gill Sans" charset="0"/>
              </a:rPr>
              <a:t>enable the establishment of at least one single point of visualization to enable connected regional analytics of capacity, capability &amp; intent of mobility  </a:t>
            </a:r>
          </a:p>
          <a:p>
            <a:pPr algn="l">
              <a:defRPr/>
            </a:pPr>
            <a:endParaRPr lang="en-US" sz="900" dirty="0">
              <a:latin typeface="Century Gothic"/>
              <a:cs typeface="Century Gothic"/>
              <a:sym typeface="Gill Sans" charset="0"/>
            </a:endParaRPr>
          </a:p>
          <a:p>
            <a:pPr algn="l">
              <a:defRPr/>
            </a:pPr>
            <a:r>
              <a:rPr lang="en-US" sz="900" b="1" dirty="0">
                <a:latin typeface="Century Gothic"/>
                <a:cs typeface="Century Gothic"/>
                <a:sym typeface="Gill Sans" charset="0"/>
              </a:rPr>
              <a:t>Must</a:t>
            </a:r>
            <a:r>
              <a:rPr lang="en-US" sz="900" dirty="0">
                <a:latin typeface="Century Gothic"/>
                <a:cs typeface="Century Gothic"/>
                <a:sym typeface="Gill Sans" charset="0"/>
              </a:rPr>
              <a:t> enable regional adaptability to be responsive to the needs of  urban, rural &amp; remote community needs</a:t>
            </a:r>
          </a:p>
          <a:p>
            <a:pPr algn="l">
              <a:defRPr/>
            </a:pPr>
            <a:endParaRPr lang="en-US" sz="900" dirty="0">
              <a:latin typeface="Century Gothic"/>
              <a:cs typeface="Century Gothic"/>
              <a:sym typeface="Gill Sans" charset="0"/>
            </a:endParaRPr>
          </a:p>
          <a:p>
            <a:pPr algn="l">
              <a:defRPr/>
            </a:pPr>
            <a:endParaRPr lang="en-US" sz="900" dirty="0">
              <a:latin typeface="Century Gothic"/>
              <a:cs typeface="Century Gothic"/>
              <a:sym typeface="Gill Sans" charset="0"/>
            </a:endParaRPr>
          </a:p>
          <a:p>
            <a:pPr algn="l">
              <a:defRPr/>
            </a:pPr>
            <a:endParaRPr lang="en-US" sz="527" dirty="0">
              <a:latin typeface="Century Gothic"/>
              <a:cs typeface="Century Gothic"/>
              <a:sym typeface="Gill Sans" charset="0"/>
            </a:endParaRPr>
          </a:p>
          <a:p>
            <a:pPr algn="l">
              <a:defRPr/>
            </a:pPr>
            <a:endParaRPr lang="en-US" sz="527" dirty="0">
              <a:latin typeface="Century Gothic"/>
              <a:cs typeface="Century Gothic"/>
              <a:sym typeface="Gill Sans" charset="0"/>
            </a:endParaRPr>
          </a:p>
          <a:p>
            <a:pPr>
              <a:defRPr/>
            </a:pPr>
            <a:endParaRPr lang="en-US" sz="633" dirty="0">
              <a:latin typeface="Gill Sans" charset="0"/>
              <a:cs typeface="Gill Sans" charset="0"/>
              <a:sym typeface="Gill Sans" charset="0"/>
            </a:endParaRPr>
          </a:p>
          <a:p>
            <a:pPr>
              <a:defRPr/>
            </a:pPr>
            <a:endParaRPr lang="en-US" sz="633" dirty="0">
              <a:latin typeface="Gill Sans" charset="0"/>
              <a:cs typeface="Gill Sans" charset="0"/>
              <a:sym typeface="Gill Sans" charset="0"/>
            </a:endParaRPr>
          </a:p>
        </p:txBody>
      </p:sp>
      <p:sp>
        <p:nvSpPr>
          <p:cNvPr id="45" name="AutoShape 12"/>
          <p:cNvSpPr>
            <a:spLocks/>
          </p:cNvSpPr>
          <p:nvPr/>
        </p:nvSpPr>
        <p:spPr bwMode="auto">
          <a:xfrm>
            <a:off x="4733599" y="1953553"/>
            <a:ext cx="1115901" cy="46061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t"/>
          <a:lstStyle/>
          <a:p>
            <a:pPr algn="l">
              <a:defRPr/>
            </a:pPr>
            <a:r>
              <a:rPr lang="en-US" sz="900" b="1">
                <a:latin typeface="Century Gothic"/>
                <a:cs typeface="Century Gothic"/>
                <a:sym typeface="Gill Sans" charset="0"/>
              </a:rPr>
              <a:t>Must</a:t>
            </a:r>
            <a:r>
              <a:rPr lang="en-US" sz="900">
                <a:latin typeface="Century Gothic"/>
                <a:cs typeface="Century Gothic"/>
                <a:sym typeface="Gill Sans" charset="0"/>
              </a:rPr>
              <a:t> </a:t>
            </a:r>
            <a:r>
              <a:rPr lang="en-US" sz="900" dirty="0">
                <a:latin typeface="Century Gothic"/>
                <a:cs typeface="Century Gothic"/>
                <a:sym typeface="Gill Sans" charset="0"/>
              </a:rPr>
              <a:t>establish two way meaningful relationships with consumers, groups, crowds, communities and organizations as a means of better understanding if the preconditions for collaboration can be improved </a:t>
            </a:r>
          </a:p>
          <a:p>
            <a:pPr algn="l">
              <a:defRPr/>
            </a:pPr>
            <a:endParaRPr lang="en-US" sz="900" dirty="0">
              <a:latin typeface="Century Gothic"/>
              <a:cs typeface="Century Gothic"/>
              <a:sym typeface="Gill Sans" charset="0"/>
            </a:endParaRPr>
          </a:p>
          <a:p>
            <a:pPr algn="l">
              <a:defRPr/>
            </a:pPr>
            <a:r>
              <a:rPr lang="en-US" sz="900" b="1" dirty="0">
                <a:latin typeface="Century Gothic"/>
                <a:cs typeface="Century Gothic"/>
                <a:sym typeface="Gill Sans" charset="0"/>
              </a:rPr>
              <a:t>Must </a:t>
            </a:r>
            <a:r>
              <a:rPr lang="en-US" sz="900" dirty="0">
                <a:latin typeface="Century Gothic"/>
                <a:cs typeface="Century Gothic"/>
                <a:sym typeface="Gill Sans" charset="0"/>
              </a:rPr>
              <a:t>underpin the development of a robust collaborative economy by way of enabling the aggregation of both demand and supply capacity of the region</a:t>
            </a:r>
          </a:p>
          <a:p>
            <a:pPr algn="l">
              <a:defRPr/>
            </a:pPr>
            <a:endParaRPr lang="en-US" sz="900" dirty="0">
              <a:latin typeface="Century Gothic"/>
              <a:cs typeface="Century Gothic"/>
              <a:sym typeface="Gill Sans" charset="0"/>
            </a:endParaRPr>
          </a:p>
          <a:p>
            <a:pPr algn="l">
              <a:defRPr/>
            </a:pPr>
            <a:r>
              <a:rPr lang="en-US" sz="900" b="1" dirty="0">
                <a:latin typeface="Century Gothic"/>
                <a:cs typeface="Century Gothic"/>
                <a:sym typeface="Gill Sans" charset="0"/>
              </a:rPr>
              <a:t>Must </a:t>
            </a:r>
            <a:r>
              <a:rPr lang="en-US" sz="900" dirty="0">
                <a:latin typeface="Century Gothic"/>
                <a:cs typeface="Century Gothic"/>
                <a:sym typeface="Gill Sans" charset="0"/>
              </a:rPr>
              <a:t>foster a culture of collaboration within the workforce and any partnerships to a point where sharing becomes the first option</a:t>
            </a:r>
          </a:p>
          <a:p>
            <a:pPr algn="l">
              <a:defRPr/>
            </a:pPr>
            <a:endParaRPr lang="en-US" sz="900" dirty="0">
              <a:latin typeface="Century Gothic"/>
              <a:cs typeface="Century Gothic"/>
              <a:sym typeface="Gill Sans" charset="0"/>
            </a:endParaRPr>
          </a:p>
          <a:p>
            <a:pPr algn="l">
              <a:defRPr/>
            </a:pPr>
            <a:endParaRPr lang="en-US" sz="527" dirty="0">
              <a:latin typeface="Century Gothic"/>
              <a:cs typeface="Century Gothic"/>
              <a:sym typeface="Gill Sans" charset="0"/>
            </a:endParaRPr>
          </a:p>
          <a:p>
            <a:pPr algn="l">
              <a:defRPr/>
            </a:pPr>
            <a:endParaRPr lang="en-US" sz="527" dirty="0">
              <a:latin typeface="Century Gothic"/>
              <a:cs typeface="Century Gothic"/>
              <a:sym typeface="Gill Sans" charset="0"/>
            </a:endParaRPr>
          </a:p>
          <a:p>
            <a:pPr>
              <a:defRPr/>
            </a:pPr>
            <a:endParaRPr lang="en-US" sz="633" dirty="0">
              <a:latin typeface="Gill Sans" charset="0"/>
              <a:cs typeface="Gill Sans" charset="0"/>
              <a:sym typeface="Gill Sans" charset="0"/>
            </a:endParaRPr>
          </a:p>
          <a:p>
            <a:pPr>
              <a:defRPr/>
            </a:pPr>
            <a:endParaRPr lang="en-US" sz="633" dirty="0">
              <a:latin typeface="Gill Sans" charset="0"/>
              <a:cs typeface="Gill Sans" charset="0"/>
              <a:sym typeface="Gill Sans" charset="0"/>
            </a:endParaRPr>
          </a:p>
        </p:txBody>
      </p:sp>
      <p:sp>
        <p:nvSpPr>
          <p:cNvPr id="46" name="AutoShape 12"/>
          <p:cNvSpPr>
            <a:spLocks/>
          </p:cNvSpPr>
          <p:nvPr/>
        </p:nvSpPr>
        <p:spPr bwMode="auto">
          <a:xfrm>
            <a:off x="6262346" y="1953554"/>
            <a:ext cx="1221858" cy="27750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t"/>
          <a:lstStyle/>
          <a:p>
            <a:pPr algn="l">
              <a:defRPr/>
            </a:pPr>
            <a:r>
              <a:rPr lang="en-US" sz="900" b="1" dirty="0">
                <a:latin typeface="Century Gothic"/>
                <a:cs typeface="Century Gothic"/>
                <a:sym typeface="Gill Sans" charset="0"/>
              </a:rPr>
              <a:t>Must</a:t>
            </a:r>
            <a:r>
              <a:rPr lang="en-US" sz="900" dirty="0">
                <a:latin typeface="Century Gothic"/>
                <a:cs typeface="Century Gothic"/>
                <a:sym typeface="Gill Sans" charset="0"/>
              </a:rPr>
              <a:t> contribute to the regional ability to be be responsive, flexible and agile</a:t>
            </a:r>
          </a:p>
          <a:p>
            <a:pPr algn="l">
              <a:defRPr/>
            </a:pPr>
            <a:endParaRPr lang="en-US" sz="900" dirty="0">
              <a:latin typeface="Century Gothic"/>
              <a:cs typeface="Century Gothic"/>
              <a:sym typeface="Gill Sans" charset="0"/>
            </a:endParaRPr>
          </a:p>
          <a:p>
            <a:pPr algn="l">
              <a:defRPr/>
            </a:pPr>
            <a:r>
              <a:rPr lang="en-US" sz="900" b="1" dirty="0">
                <a:latin typeface="Century Gothic"/>
                <a:cs typeface="Century Gothic"/>
                <a:sym typeface="Gill Sans" charset="0"/>
              </a:rPr>
              <a:t>Must </a:t>
            </a:r>
            <a:r>
              <a:rPr lang="en-US" sz="900" dirty="0">
                <a:latin typeface="Century Gothic"/>
                <a:cs typeface="Century Gothic"/>
                <a:sym typeface="Gill Sans" charset="0"/>
              </a:rPr>
              <a:t>contribute to optimize individual and regional multimodality including reducing congestion</a:t>
            </a:r>
          </a:p>
          <a:p>
            <a:pPr algn="l">
              <a:defRPr/>
            </a:pPr>
            <a:endParaRPr lang="en-US" sz="900" dirty="0">
              <a:latin typeface="Century Gothic"/>
              <a:cs typeface="Century Gothic"/>
              <a:sym typeface="Gill Sans" charset="0"/>
            </a:endParaRPr>
          </a:p>
          <a:p>
            <a:pPr algn="l">
              <a:defRPr/>
            </a:pPr>
            <a:r>
              <a:rPr lang="en-US" sz="900" b="1" dirty="0">
                <a:latin typeface="Century Gothic"/>
                <a:cs typeface="Century Gothic"/>
                <a:sym typeface="Gill Sans" charset="0"/>
              </a:rPr>
              <a:t>Must </a:t>
            </a:r>
            <a:r>
              <a:rPr lang="en-US" sz="900" dirty="0">
                <a:latin typeface="Century Gothic"/>
                <a:cs typeface="Century Gothic"/>
                <a:sym typeface="Gill Sans" charset="0"/>
              </a:rPr>
              <a:t>engender a sufficiently skillful workforce to match or exceed the market requirements including knowledge, Skills, </a:t>
            </a:r>
          </a:p>
          <a:p>
            <a:pPr algn="l">
              <a:defRPr/>
            </a:pPr>
            <a:endParaRPr lang="en-US" sz="900" dirty="0">
              <a:latin typeface="Century Gothic"/>
              <a:cs typeface="Century Gothic"/>
              <a:sym typeface="Gill Sans" charset="0"/>
            </a:endParaRPr>
          </a:p>
          <a:p>
            <a:pPr algn="l">
              <a:defRPr/>
            </a:pPr>
            <a:endParaRPr lang="en-US" sz="900" dirty="0">
              <a:latin typeface="Century Gothic"/>
              <a:cs typeface="Century Gothic"/>
              <a:sym typeface="Gill Sans" charset="0"/>
            </a:endParaRPr>
          </a:p>
          <a:p>
            <a:pPr algn="l">
              <a:defRPr/>
            </a:pPr>
            <a:endParaRPr lang="en-US" sz="527" dirty="0">
              <a:latin typeface="Century Gothic"/>
              <a:cs typeface="Century Gothic"/>
              <a:sym typeface="Gill Sans" charset="0"/>
            </a:endParaRPr>
          </a:p>
          <a:p>
            <a:pPr algn="l">
              <a:defRPr/>
            </a:pPr>
            <a:endParaRPr lang="en-US" sz="527" dirty="0">
              <a:latin typeface="Century Gothic"/>
              <a:cs typeface="Century Gothic"/>
              <a:sym typeface="Gill Sans" charset="0"/>
            </a:endParaRPr>
          </a:p>
          <a:p>
            <a:pPr algn="l">
              <a:defRPr/>
            </a:pPr>
            <a:endParaRPr lang="en-US" sz="527" dirty="0">
              <a:latin typeface="Century Gothic"/>
              <a:cs typeface="Century Gothic"/>
              <a:sym typeface="Gill Sans" charset="0"/>
            </a:endParaRPr>
          </a:p>
          <a:p>
            <a:pPr>
              <a:defRPr/>
            </a:pPr>
            <a:endParaRPr lang="en-US" sz="633" dirty="0">
              <a:latin typeface="Gill Sans" charset="0"/>
              <a:cs typeface="Gill Sans" charset="0"/>
              <a:sym typeface="Gill Sans" charset="0"/>
            </a:endParaRPr>
          </a:p>
          <a:p>
            <a:pPr>
              <a:defRPr/>
            </a:pPr>
            <a:endParaRPr lang="en-US" sz="633" dirty="0">
              <a:latin typeface="Gill Sans" charset="0"/>
              <a:cs typeface="Gill Sans" charset="0"/>
              <a:sym typeface="Gill Sans" charset="0"/>
            </a:endParaRPr>
          </a:p>
        </p:txBody>
      </p:sp>
      <p:sp>
        <p:nvSpPr>
          <p:cNvPr id="47" name="AutoShape 12"/>
          <p:cNvSpPr>
            <a:spLocks/>
          </p:cNvSpPr>
          <p:nvPr/>
        </p:nvSpPr>
        <p:spPr bwMode="auto">
          <a:xfrm>
            <a:off x="7591087" y="1953553"/>
            <a:ext cx="1499207" cy="47476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t"/>
          <a:lstStyle/>
          <a:p>
            <a:pPr algn="l">
              <a:defRPr/>
            </a:pPr>
            <a:r>
              <a:rPr lang="en-US" sz="900" b="1" dirty="0">
                <a:latin typeface="Century Gothic"/>
                <a:cs typeface="Century Gothic"/>
                <a:sym typeface="Gill Sans" charset="0"/>
              </a:rPr>
              <a:t>Must</a:t>
            </a:r>
            <a:r>
              <a:rPr lang="en-US" sz="900" dirty="0">
                <a:latin typeface="Century Gothic"/>
                <a:cs typeface="Century Gothic"/>
                <a:sym typeface="Gill Sans" charset="0"/>
              </a:rPr>
              <a:t> be able to demonstrate the ability to estimate, predict and validate the tangible &amp; measurable intangible value to each operational person/role (and collective value) of the introduction of any proposed new capability prior to any funding decision</a:t>
            </a:r>
          </a:p>
          <a:p>
            <a:pPr algn="l">
              <a:defRPr/>
            </a:pPr>
            <a:endParaRPr lang="en-US" sz="900" dirty="0">
              <a:latin typeface="Century Gothic"/>
              <a:cs typeface="Century Gothic"/>
              <a:sym typeface="Gill Sans" charset="0"/>
            </a:endParaRPr>
          </a:p>
          <a:p>
            <a:pPr algn="l">
              <a:defRPr/>
            </a:pPr>
            <a:r>
              <a:rPr lang="en-US" sz="900" b="1" dirty="0">
                <a:latin typeface="Century Gothic"/>
                <a:cs typeface="Century Gothic"/>
                <a:sym typeface="Gill Sans" charset="0"/>
              </a:rPr>
              <a:t>Must </a:t>
            </a:r>
            <a:r>
              <a:rPr lang="en-US" sz="900" dirty="0">
                <a:latin typeface="Century Gothic"/>
                <a:cs typeface="Century Gothic"/>
                <a:sym typeface="Gill Sans" charset="0"/>
              </a:rPr>
              <a:t>be able to unlock existing identified value potential, generate new types of value from the fusion of digital information &amp; services and create new digital  intellectual property  and algorithms  that are recognized by credit rating criteria</a:t>
            </a:r>
          </a:p>
          <a:p>
            <a:pPr algn="l">
              <a:defRPr/>
            </a:pPr>
            <a:endParaRPr lang="en-US" sz="900" dirty="0">
              <a:latin typeface="Century Gothic"/>
              <a:cs typeface="Century Gothic"/>
              <a:sym typeface="Gill Sans" charset="0"/>
            </a:endParaRPr>
          </a:p>
          <a:p>
            <a:pPr algn="l">
              <a:defRPr/>
            </a:pPr>
            <a:r>
              <a:rPr lang="en-US" sz="900" b="1" dirty="0">
                <a:latin typeface="Century Gothic"/>
                <a:cs typeface="Century Gothic"/>
                <a:sym typeface="Gill Sans" charset="0"/>
              </a:rPr>
              <a:t>Must </a:t>
            </a:r>
            <a:r>
              <a:rPr lang="en-US" sz="900" dirty="0">
                <a:latin typeface="Century Gothic"/>
                <a:cs typeface="Century Gothic"/>
                <a:sym typeface="Gill Sans" charset="0"/>
              </a:rPr>
              <a:t>demonstrate capacity to utilize the combined reginal value to enable benchmarking, operational KPIs in a manner that can be incorporated into new type of Public, Private,  Regional and even including crowds in  partnerships</a:t>
            </a:r>
            <a:endParaRPr lang="en-US" sz="633" dirty="0">
              <a:latin typeface="Gill Sans" charset="0"/>
              <a:cs typeface="Gill Sans" charset="0"/>
              <a:sym typeface="Gill Sans" charset="0"/>
            </a:endParaRPr>
          </a:p>
          <a:p>
            <a:pPr>
              <a:defRPr/>
            </a:pPr>
            <a:endParaRPr lang="en-US" sz="633" dirty="0">
              <a:latin typeface="Gill Sans" charset="0"/>
              <a:cs typeface="Gill Sans" charset="0"/>
              <a:sym typeface="Gill Sans" charset="0"/>
            </a:endParaRPr>
          </a:p>
        </p:txBody>
      </p:sp>
    </p:spTree>
    <p:extLst>
      <p:ext uri="{BB962C8B-B14F-4D97-AF65-F5344CB8AC3E}">
        <p14:creationId xmlns:p14="http://schemas.microsoft.com/office/powerpoint/2010/main" val="12204847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flipH="1">
            <a:off x="1229710" y="788276"/>
            <a:ext cx="8219090" cy="2427890"/>
          </a:xfrm>
          <a:prstGeom prst="line">
            <a:avLst/>
          </a:prstGeom>
          <a:ln w="28575">
            <a:solidFill>
              <a:srgbClr val="B09B7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H="1" flipV="1">
            <a:off x="1801663" y="5362418"/>
            <a:ext cx="4294337" cy="1491319"/>
          </a:xfrm>
          <a:prstGeom prst="line">
            <a:avLst/>
          </a:prstGeom>
          <a:ln w="28575">
            <a:solidFill>
              <a:srgbClr val="B09B7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107802" y="834442"/>
            <a:ext cx="1898683" cy="1323439"/>
          </a:xfrm>
          <a:prstGeom prst="rect">
            <a:avLst/>
          </a:prstGeom>
          <a:noFill/>
        </p:spPr>
        <p:txBody>
          <a:bodyPr wrap="square" rtlCol="0">
            <a:spAutoFit/>
          </a:bodyPr>
          <a:lstStyle/>
          <a:p>
            <a:pPr algn="ctr"/>
            <a:r>
              <a:rPr lang="en-US" sz="1600" b="1" dirty="0">
                <a:latin typeface="DIN-Regular" charset="0"/>
                <a:ea typeface="DIN-Regular" charset="0"/>
                <a:cs typeface="DIN-Regular" charset="0"/>
              </a:rPr>
              <a:t>Today</a:t>
            </a:r>
          </a:p>
          <a:p>
            <a:pPr algn="ctr"/>
            <a:r>
              <a:rPr lang="en-US" sz="1600" dirty="0">
                <a:latin typeface="DIN-Regular" charset="0"/>
                <a:ea typeface="DIN-Regular" charset="0"/>
                <a:cs typeface="DIN-Regular" charset="0"/>
              </a:rPr>
              <a:t>Mega trends &amp; economic drivers as  understood or embraced today</a:t>
            </a:r>
          </a:p>
        </p:txBody>
      </p:sp>
      <p:cxnSp>
        <p:nvCxnSpPr>
          <p:cNvPr id="116" name="Straight Connector 115"/>
          <p:cNvCxnSpPr/>
          <p:nvPr/>
        </p:nvCxnSpPr>
        <p:spPr>
          <a:xfrm>
            <a:off x="2910651" y="1358844"/>
            <a:ext cx="23319" cy="2368694"/>
          </a:xfrm>
          <a:prstGeom prst="line">
            <a:avLst/>
          </a:prstGeom>
          <a:ln w="19050">
            <a:solidFill>
              <a:srgbClr val="B09B71"/>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cxnSpLocks/>
          </p:cNvCxnSpPr>
          <p:nvPr/>
        </p:nvCxnSpPr>
        <p:spPr>
          <a:xfrm>
            <a:off x="1207951" y="1339682"/>
            <a:ext cx="21759" cy="5381793"/>
          </a:xfrm>
          <a:prstGeom prst="line">
            <a:avLst/>
          </a:prstGeom>
          <a:ln w="19050">
            <a:solidFill>
              <a:srgbClr val="B09B71"/>
            </a:solidFill>
            <a:prstDash val="dash"/>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3644200" y="794716"/>
            <a:ext cx="2000241" cy="1077218"/>
          </a:xfrm>
          <a:prstGeom prst="rect">
            <a:avLst/>
          </a:prstGeom>
          <a:noFill/>
        </p:spPr>
        <p:txBody>
          <a:bodyPr wrap="square" rtlCol="0">
            <a:spAutoFit/>
          </a:bodyPr>
          <a:lstStyle/>
          <a:p>
            <a:r>
              <a:rPr lang="en-US" sz="1600" dirty="0">
                <a:latin typeface="DIN-Regular" charset="0"/>
                <a:ea typeface="DIN-Regular" charset="0"/>
                <a:cs typeface="DIN-Regular" charset="0"/>
              </a:rPr>
              <a:t>Individual Mega-trends &amp; economic drivers maturity pathways &amp; stages</a:t>
            </a:r>
          </a:p>
        </p:txBody>
      </p:sp>
      <p:sp>
        <p:nvSpPr>
          <p:cNvPr id="2" name="Slide Number Placeholder 1"/>
          <p:cNvSpPr>
            <a:spLocks noGrp="1"/>
          </p:cNvSpPr>
          <p:nvPr>
            <p:ph type="sldNum" sz="quarter" idx="12"/>
          </p:nvPr>
        </p:nvSpPr>
        <p:spPr/>
        <p:txBody>
          <a:bodyPr/>
          <a:lstStyle/>
          <a:p>
            <a:fld id="{285BB450-8D63-D049-A913-A7B5807F45A5}" type="slidenum">
              <a:rPr lang="en-US" smtClean="0"/>
              <a:t>21</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77" y="2953205"/>
            <a:ext cx="1001733" cy="493732"/>
          </a:xfrm>
          <a:prstGeom prst="rect">
            <a:avLst/>
          </a:prstGeom>
        </p:spPr>
      </p:pic>
      <p:pic>
        <p:nvPicPr>
          <p:cNvPr id="4" name="Picture 3"/>
          <p:cNvPicPr>
            <a:picLocks noChangeAspect="1"/>
          </p:cNvPicPr>
          <p:nvPr/>
        </p:nvPicPr>
        <p:blipFill>
          <a:blip r:embed="rId3"/>
          <a:stretch>
            <a:fillRect/>
          </a:stretch>
        </p:blipFill>
        <p:spPr>
          <a:xfrm>
            <a:off x="10639176" y="627561"/>
            <a:ext cx="981129" cy="1081215"/>
          </a:xfrm>
          <a:prstGeom prst="rect">
            <a:avLst/>
          </a:prstGeom>
        </p:spPr>
      </p:pic>
      <p:sp>
        <p:nvSpPr>
          <p:cNvPr id="18" name="TextBox 17"/>
          <p:cNvSpPr txBox="1"/>
          <p:nvPr/>
        </p:nvSpPr>
        <p:spPr>
          <a:xfrm>
            <a:off x="104115" y="83256"/>
            <a:ext cx="12181443" cy="707886"/>
          </a:xfrm>
          <a:prstGeom prst="rect">
            <a:avLst/>
          </a:prstGeom>
          <a:noFill/>
        </p:spPr>
        <p:txBody>
          <a:bodyPr wrap="square" rtlCol="0">
            <a:spAutoFit/>
          </a:bodyPr>
          <a:lstStyle/>
          <a:p>
            <a:r>
              <a:rPr lang="en-US" sz="4000" dirty="0">
                <a:latin typeface="+mj-lt"/>
                <a:ea typeface="DIN-Bold" charset="0"/>
                <a:cs typeface="DIN-Bold" charset="0"/>
              </a:rPr>
              <a:t>Template for disruptive tipping points  </a:t>
            </a:r>
          </a:p>
        </p:txBody>
      </p:sp>
      <p:sp>
        <p:nvSpPr>
          <p:cNvPr id="30" name="Oval 29"/>
          <p:cNvSpPr/>
          <p:nvPr/>
        </p:nvSpPr>
        <p:spPr>
          <a:xfrm>
            <a:off x="2417324" y="2918961"/>
            <a:ext cx="247030" cy="188798"/>
          </a:xfrm>
          <a:prstGeom prst="ellipse">
            <a:avLst/>
          </a:prstGeom>
          <a:solidFill>
            <a:srgbClr val="B09B71"/>
          </a:solidFill>
          <a:ln>
            <a:solidFill>
              <a:srgbClr val="B09B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1858563" y="3760163"/>
            <a:ext cx="247030" cy="188798"/>
          </a:xfrm>
          <a:prstGeom prst="ellipse">
            <a:avLst/>
          </a:prstGeom>
          <a:solidFill>
            <a:srgbClr val="B09B71"/>
          </a:solidFill>
          <a:ln>
            <a:solidFill>
              <a:srgbClr val="B09B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433090" y="3305011"/>
            <a:ext cx="247030" cy="188798"/>
          </a:xfrm>
          <a:prstGeom prst="ellipse">
            <a:avLst/>
          </a:prstGeom>
          <a:solidFill>
            <a:srgbClr val="B09B71"/>
          </a:solidFill>
          <a:ln>
            <a:solidFill>
              <a:srgbClr val="B09B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714508" y="2691827"/>
            <a:ext cx="247030" cy="188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318066" y="2488384"/>
            <a:ext cx="247030" cy="188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5364866" y="3104227"/>
            <a:ext cx="247030" cy="188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5013980" y="2141320"/>
            <a:ext cx="247030" cy="188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5137495" y="2438625"/>
            <a:ext cx="247030" cy="188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523992" y="2488384"/>
            <a:ext cx="247030" cy="188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7559529" y="1609435"/>
            <a:ext cx="247030" cy="188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7124885" y="2040552"/>
            <a:ext cx="247030" cy="188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6118050" y="1857182"/>
            <a:ext cx="247030" cy="188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4071036" y="2724943"/>
            <a:ext cx="247030" cy="188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a:stCxn id="37" idx="3"/>
            <a:endCxn id="47" idx="7"/>
          </p:cNvCxnSpPr>
          <p:nvPr/>
        </p:nvCxnSpPr>
        <p:spPr>
          <a:xfrm flipH="1">
            <a:off x="4281889" y="2649533"/>
            <a:ext cx="72354" cy="103059"/>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36" idx="2"/>
          </p:cNvCxnSpPr>
          <p:nvPr/>
        </p:nvCxnSpPr>
        <p:spPr>
          <a:xfrm flipV="1">
            <a:off x="2670468" y="2786226"/>
            <a:ext cx="1044040" cy="228450"/>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6" idx="6"/>
            <a:endCxn id="47" idx="2"/>
          </p:cNvCxnSpPr>
          <p:nvPr/>
        </p:nvCxnSpPr>
        <p:spPr>
          <a:xfrm>
            <a:off x="3961538" y="2786226"/>
            <a:ext cx="109498" cy="33116"/>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7" idx="4"/>
            <a:endCxn id="39" idx="7"/>
          </p:cNvCxnSpPr>
          <p:nvPr/>
        </p:nvCxnSpPr>
        <p:spPr>
          <a:xfrm>
            <a:off x="4441581" y="2677182"/>
            <a:ext cx="1134138" cy="454694"/>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36" idx="4"/>
            <a:endCxn id="39" idx="2"/>
          </p:cNvCxnSpPr>
          <p:nvPr/>
        </p:nvCxnSpPr>
        <p:spPr>
          <a:xfrm>
            <a:off x="3838023" y="2880625"/>
            <a:ext cx="1526843" cy="31800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7" idx="2"/>
            <a:endCxn id="36" idx="7"/>
          </p:cNvCxnSpPr>
          <p:nvPr/>
        </p:nvCxnSpPr>
        <p:spPr>
          <a:xfrm flipH="1">
            <a:off x="3925361" y="2582783"/>
            <a:ext cx="392705" cy="136693"/>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40" idx="3"/>
            <a:endCxn id="41" idx="7"/>
          </p:cNvCxnSpPr>
          <p:nvPr/>
        </p:nvCxnSpPr>
        <p:spPr>
          <a:xfrm>
            <a:off x="5050157" y="2302469"/>
            <a:ext cx="298191" cy="163805"/>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40" idx="5"/>
            <a:endCxn id="42" idx="0"/>
          </p:cNvCxnSpPr>
          <p:nvPr/>
        </p:nvCxnSpPr>
        <p:spPr>
          <a:xfrm>
            <a:off x="5224833" y="2302469"/>
            <a:ext cx="422674" cy="185915"/>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41" idx="6"/>
            <a:endCxn id="42" idx="2"/>
          </p:cNvCxnSpPr>
          <p:nvPr/>
        </p:nvCxnSpPr>
        <p:spPr>
          <a:xfrm>
            <a:off x="5384525" y="2533024"/>
            <a:ext cx="139467" cy="49759"/>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41" idx="3"/>
            <a:endCxn id="47" idx="6"/>
          </p:cNvCxnSpPr>
          <p:nvPr/>
        </p:nvCxnSpPr>
        <p:spPr>
          <a:xfrm flipH="1">
            <a:off x="4318066" y="2599774"/>
            <a:ext cx="855606" cy="219568"/>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45" idx="4"/>
            <a:endCxn id="44" idx="1"/>
          </p:cNvCxnSpPr>
          <p:nvPr/>
        </p:nvCxnSpPr>
        <p:spPr>
          <a:xfrm>
            <a:off x="6241565" y="2045980"/>
            <a:ext cx="919497" cy="2222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43" idx="2"/>
            <a:endCxn id="45" idx="6"/>
          </p:cNvCxnSpPr>
          <p:nvPr/>
        </p:nvCxnSpPr>
        <p:spPr>
          <a:xfrm flipH="1">
            <a:off x="6365080" y="1703834"/>
            <a:ext cx="1194449" cy="247747"/>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43" idx="3"/>
            <a:endCxn id="44" idx="7"/>
          </p:cNvCxnSpPr>
          <p:nvPr/>
        </p:nvCxnSpPr>
        <p:spPr>
          <a:xfrm flipH="1">
            <a:off x="7335738" y="1770584"/>
            <a:ext cx="259968" cy="297617"/>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5327704" y="2213089"/>
            <a:ext cx="1812714" cy="264573"/>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7914200" y="2466274"/>
            <a:ext cx="1392800" cy="708463"/>
          </a:xfrm>
          <a:prstGeom prst="ellipse">
            <a:avLst/>
          </a:prstGeom>
          <a:solidFill>
            <a:srgbClr val="B09B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5987009" y="2176925"/>
            <a:ext cx="570401" cy="3290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6831507" y="2582783"/>
            <a:ext cx="247030" cy="188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 name="Straight Connector 75"/>
          <p:cNvCxnSpPr>
            <a:endCxn id="40" idx="2"/>
          </p:cNvCxnSpPr>
          <p:nvPr/>
        </p:nvCxnSpPr>
        <p:spPr>
          <a:xfrm flipV="1">
            <a:off x="4548259" y="2235719"/>
            <a:ext cx="465721" cy="299112"/>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2"/>
            <a:endCxn id="39" idx="6"/>
          </p:cNvCxnSpPr>
          <p:nvPr/>
        </p:nvCxnSpPr>
        <p:spPr>
          <a:xfrm flipH="1">
            <a:off x="5611896" y="2677182"/>
            <a:ext cx="1219611" cy="521444"/>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3" idx="3"/>
          </p:cNvCxnSpPr>
          <p:nvPr/>
        </p:nvCxnSpPr>
        <p:spPr>
          <a:xfrm flipH="1">
            <a:off x="5575719" y="2457781"/>
            <a:ext cx="494823" cy="662805"/>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0330211" y="1737575"/>
            <a:ext cx="1861789" cy="1446550"/>
          </a:xfrm>
          <a:prstGeom prst="rect">
            <a:avLst/>
          </a:prstGeom>
          <a:solidFill>
            <a:schemeClr val="bg1"/>
          </a:solidFill>
        </p:spPr>
        <p:txBody>
          <a:bodyPr wrap="square" rtlCol="0">
            <a:spAutoFit/>
          </a:bodyPr>
          <a:lstStyle/>
          <a:p>
            <a:pPr algn="ctr"/>
            <a:r>
              <a:rPr lang="en-US" sz="2200" dirty="0">
                <a:latin typeface="DIN-Regular" charset="0"/>
                <a:ea typeface="DIN-Regular" charset="0"/>
                <a:cs typeface="DIN-Regular" charset="0"/>
              </a:rPr>
              <a:t>Your role is to look back</a:t>
            </a:r>
          </a:p>
          <a:p>
            <a:pPr algn="ctr"/>
            <a:r>
              <a:rPr lang="en-US" sz="2200" dirty="0">
                <a:latin typeface="DIN-Regular" charset="0"/>
                <a:ea typeface="DIN-Regular" charset="0"/>
                <a:cs typeface="DIN-Regular" charset="0"/>
              </a:rPr>
              <a:t>from the future </a:t>
            </a:r>
          </a:p>
        </p:txBody>
      </p:sp>
      <p:cxnSp>
        <p:nvCxnSpPr>
          <p:cNvPr id="95" name="Straight Connector 94"/>
          <p:cNvCxnSpPr>
            <a:stCxn id="73" idx="2"/>
            <a:endCxn id="40" idx="6"/>
          </p:cNvCxnSpPr>
          <p:nvPr/>
        </p:nvCxnSpPr>
        <p:spPr>
          <a:xfrm flipH="1" flipV="1">
            <a:off x="5261010" y="2235719"/>
            <a:ext cx="725999" cy="105728"/>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72" idx="2"/>
            <a:endCxn id="44" idx="5"/>
          </p:cNvCxnSpPr>
          <p:nvPr/>
        </p:nvCxnSpPr>
        <p:spPr>
          <a:xfrm flipH="1" flipV="1">
            <a:off x="7335738" y="2201701"/>
            <a:ext cx="578462" cy="618805"/>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endCxn id="75" idx="6"/>
          </p:cNvCxnSpPr>
          <p:nvPr/>
        </p:nvCxnSpPr>
        <p:spPr>
          <a:xfrm flipH="1" flipV="1">
            <a:off x="7078537" y="2677182"/>
            <a:ext cx="829035" cy="163396"/>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39" idx="3"/>
          </p:cNvCxnSpPr>
          <p:nvPr/>
        </p:nvCxnSpPr>
        <p:spPr>
          <a:xfrm flipH="1">
            <a:off x="2677636" y="3265376"/>
            <a:ext cx="2723407" cy="133062"/>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72" idx="2"/>
          </p:cNvCxnSpPr>
          <p:nvPr/>
        </p:nvCxnSpPr>
        <p:spPr>
          <a:xfrm flipH="1" flipV="1">
            <a:off x="7783321" y="1744967"/>
            <a:ext cx="130879" cy="1075539"/>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8246216" y="1247902"/>
            <a:ext cx="1919351" cy="1107996"/>
          </a:xfrm>
          <a:prstGeom prst="rect">
            <a:avLst/>
          </a:prstGeom>
          <a:noFill/>
        </p:spPr>
        <p:txBody>
          <a:bodyPr wrap="square" rtlCol="0">
            <a:spAutoFit/>
          </a:bodyPr>
          <a:lstStyle/>
          <a:p>
            <a:r>
              <a:rPr lang="en-US" sz="2200" b="1" dirty="0">
                <a:latin typeface="DIN-Regular" charset="0"/>
                <a:ea typeface="DIN-Regular" charset="0"/>
                <a:cs typeface="DIN-Regular" charset="0"/>
              </a:rPr>
              <a:t>A digital disruption tipping point</a:t>
            </a:r>
          </a:p>
        </p:txBody>
      </p:sp>
      <p:sp>
        <p:nvSpPr>
          <p:cNvPr id="121" name="Oval 120"/>
          <p:cNvSpPr/>
          <p:nvPr/>
        </p:nvSpPr>
        <p:spPr>
          <a:xfrm>
            <a:off x="3753581" y="3410577"/>
            <a:ext cx="247030" cy="188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3877096" y="3707882"/>
            <a:ext cx="247030" cy="188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4754858" y="3948961"/>
            <a:ext cx="247030" cy="188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9" name="Straight Connector 128"/>
          <p:cNvCxnSpPr/>
          <p:nvPr/>
        </p:nvCxnSpPr>
        <p:spPr>
          <a:xfrm>
            <a:off x="3789758" y="3571726"/>
            <a:ext cx="298191" cy="163805"/>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33" idx="2"/>
          </p:cNvCxnSpPr>
          <p:nvPr/>
        </p:nvCxnSpPr>
        <p:spPr>
          <a:xfrm>
            <a:off x="3964434" y="3571726"/>
            <a:ext cx="953477" cy="6712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127" idx="2"/>
          </p:cNvCxnSpPr>
          <p:nvPr/>
        </p:nvCxnSpPr>
        <p:spPr>
          <a:xfrm>
            <a:off x="4124126" y="3802281"/>
            <a:ext cx="630732" cy="241079"/>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33" idx="6"/>
          </p:cNvCxnSpPr>
          <p:nvPr/>
        </p:nvCxnSpPr>
        <p:spPr>
          <a:xfrm>
            <a:off x="2680120" y="3399410"/>
            <a:ext cx="1320492" cy="105566"/>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sp>
        <p:nvSpPr>
          <p:cNvPr id="133" name="Oval 132"/>
          <p:cNvSpPr/>
          <p:nvPr/>
        </p:nvSpPr>
        <p:spPr>
          <a:xfrm>
            <a:off x="4917911" y="3544448"/>
            <a:ext cx="247030" cy="188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6148694" y="3446937"/>
            <a:ext cx="247030" cy="188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6492976" y="3127320"/>
            <a:ext cx="247030" cy="1887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6" name="Straight Connector 135"/>
          <p:cNvCxnSpPr>
            <a:endCxn id="134" idx="3"/>
          </p:cNvCxnSpPr>
          <p:nvPr/>
        </p:nvCxnSpPr>
        <p:spPr>
          <a:xfrm flipV="1">
            <a:off x="5000009" y="3608086"/>
            <a:ext cx="1184862" cy="453847"/>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endCxn id="134" idx="2"/>
          </p:cNvCxnSpPr>
          <p:nvPr/>
        </p:nvCxnSpPr>
        <p:spPr>
          <a:xfrm flipV="1">
            <a:off x="5157631" y="3541336"/>
            <a:ext cx="991063" cy="116312"/>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endCxn id="72" idx="2"/>
          </p:cNvCxnSpPr>
          <p:nvPr/>
        </p:nvCxnSpPr>
        <p:spPr>
          <a:xfrm flipV="1">
            <a:off x="6650927" y="2820506"/>
            <a:ext cx="1263273" cy="350113"/>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endCxn id="135" idx="3"/>
          </p:cNvCxnSpPr>
          <p:nvPr/>
        </p:nvCxnSpPr>
        <p:spPr>
          <a:xfrm flipV="1">
            <a:off x="6365080" y="3288469"/>
            <a:ext cx="164073" cy="190477"/>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204039" y="3690255"/>
            <a:ext cx="903763" cy="1446550"/>
          </a:xfrm>
          <a:prstGeom prst="rect">
            <a:avLst/>
          </a:prstGeom>
          <a:noFill/>
        </p:spPr>
        <p:txBody>
          <a:bodyPr wrap="square" rtlCol="0">
            <a:spAutoFit/>
          </a:bodyPr>
          <a:lstStyle/>
          <a:p>
            <a:pPr algn="ctr"/>
            <a:r>
              <a:rPr lang="en-US" sz="2200" i="1" dirty="0">
                <a:solidFill>
                  <a:srgbClr val="B09B71"/>
                </a:solidFill>
                <a:latin typeface="DIN-Regular" charset="0"/>
                <a:ea typeface="DIN-Regular" charset="0"/>
                <a:cs typeface="DIN-Regular" charset="0"/>
              </a:rPr>
              <a:t>List your topics here</a:t>
            </a:r>
            <a:endParaRPr lang="en-US" sz="2200" dirty="0">
              <a:solidFill>
                <a:srgbClr val="B09B71"/>
              </a:solidFill>
              <a:latin typeface="DIN-Regular" charset="0"/>
              <a:ea typeface="DIN-Regular" charset="0"/>
              <a:cs typeface="DIN-Regular" charset="0"/>
            </a:endParaRPr>
          </a:p>
        </p:txBody>
      </p:sp>
      <p:sp>
        <p:nvSpPr>
          <p:cNvPr id="143" name="TextBox 142"/>
          <p:cNvSpPr txBox="1"/>
          <p:nvPr/>
        </p:nvSpPr>
        <p:spPr>
          <a:xfrm>
            <a:off x="7420370" y="3349666"/>
            <a:ext cx="2679643" cy="2123658"/>
          </a:xfrm>
          <a:prstGeom prst="rect">
            <a:avLst/>
          </a:prstGeom>
          <a:noFill/>
        </p:spPr>
        <p:txBody>
          <a:bodyPr wrap="square" rtlCol="0">
            <a:spAutoFit/>
          </a:bodyPr>
          <a:lstStyle/>
          <a:p>
            <a:pPr algn="ctr"/>
            <a:r>
              <a:rPr lang="en-US" sz="2200" b="1" i="1" dirty="0">
                <a:solidFill>
                  <a:srgbClr val="B09B71"/>
                </a:solidFill>
                <a:latin typeface="DIN-Regular" charset="0"/>
                <a:ea typeface="DIN-Regular" charset="0"/>
                <a:cs typeface="DIN-Regular" charset="0"/>
              </a:rPr>
              <a:t>Please;</a:t>
            </a:r>
          </a:p>
          <a:p>
            <a:pPr algn="ctr"/>
            <a:r>
              <a:rPr lang="en-US" sz="2200" b="1" dirty="0">
                <a:solidFill>
                  <a:srgbClr val="B09B71"/>
                </a:solidFill>
                <a:latin typeface="DIN-Regular" charset="0"/>
                <a:ea typeface="DIN-Regular" charset="0"/>
                <a:cs typeface="DIN-Regular" charset="0"/>
              </a:rPr>
              <a:t>Illustrate a tipping point of converging trends describing how thing will never be the same </a:t>
            </a:r>
          </a:p>
        </p:txBody>
      </p:sp>
      <p:sp>
        <p:nvSpPr>
          <p:cNvPr id="81" name="Slide Number Placeholder 3"/>
          <p:cNvSpPr txBox="1">
            <a:spLocks/>
          </p:cNvSpPr>
          <p:nvPr/>
        </p:nvSpPr>
        <p:spPr>
          <a:xfrm>
            <a:off x="225631" y="6466913"/>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5</a:t>
            </a:r>
          </a:p>
        </p:txBody>
      </p:sp>
      <p:cxnSp>
        <p:nvCxnSpPr>
          <p:cNvPr id="83" name="Straight Connector 82">
            <a:extLst>
              <a:ext uri="{FF2B5EF4-FFF2-40B4-BE49-F238E27FC236}">
                <a16:creationId xmlns:a16="http://schemas.microsoft.com/office/drawing/2014/main" id="{BA136DDD-3E84-124F-A8D2-DE7CE9DB257C}"/>
              </a:ext>
            </a:extLst>
          </p:cNvPr>
          <p:cNvCxnSpPr>
            <a:cxnSpLocks/>
            <a:endCxn id="31" idx="3"/>
          </p:cNvCxnSpPr>
          <p:nvPr/>
        </p:nvCxnSpPr>
        <p:spPr>
          <a:xfrm flipV="1">
            <a:off x="1228771" y="3921312"/>
            <a:ext cx="665969" cy="291810"/>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0861CED-7B51-0542-9C37-0B8B8F832C08}"/>
              </a:ext>
            </a:extLst>
          </p:cNvPr>
          <p:cNvCxnSpPr>
            <a:cxnSpLocks/>
            <a:endCxn id="124" idx="2"/>
          </p:cNvCxnSpPr>
          <p:nvPr/>
        </p:nvCxnSpPr>
        <p:spPr>
          <a:xfrm flipV="1">
            <a:off x="2117185" y="3802281"/>
            <a:ext cx="1759911" cy="47290"/>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446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p:nvPr/>
        </p:nvSpPr>
        <p:spPr>
          <a:xfrm>
            <a:off x="404648" y="315250"/>
            <a:ext cx="11382703" cy="68981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p>
            <a:pPr algn="ctr">
              <a:spcBef>
                <a:spcPts val="527"/>
              </a:spcBef>
              <a:defRPr sz="1800"/>
            </a:pPr>
            <a:r>
              <a:rPr sz="1898" dirty="0">
                <a:solidFill>
                  <a:srgbClr val="444444"/>
                </a:solidFill>
                <a:latin typeface="Century Gothic"/>
                <a:ea typeface="Gill Sans"/>
                <a:cs typeface="Century Gothic"/>
                <a:sym typeface="Gill Sans"/>
              </a:rPr>
              <a:t>Principles Framework</a:t>
            </a:r>
            <a:r>
              <a:rPr lang="en-AU" sz="1898" dirty="0">
                <a:solidFill>
                  <a:srgbClr val="444444"/>
                </a:solidFill>
                <a:latin typeface="Century Gothic"/>
                <a:ea typeface="Gill Sans"/>
                <a:cs typeface="Century Gothic"/>
                <a:sym typeface="Gill Sans"/>
              </a:rPr>
              <a:t> for any collaborative contribution to the overall interconnected environment </a:t>
            </a:r>
            <a:endParaRPr sz="1898" dirty="0">
              <a:solidFill>
                <a:srgbClr val="444444"/>
              </a:solidFill>
              <a:latin typeface="Century Gothic"/>
              <a:ea typeface="Gill Sans"/>
              <a:cs typeface="Century Gothic"/>
              <a:sym typeface="Gill Sans"/>
            </a:endParaRPr>
          </a:p>
          <a:p>
            <a:pPr marL="30479" marR="30479" defTabSz="683094">
              <a:buClr>
                <a:srgbClr val="929292"/>
              </a:buClr>
              <a:buFont typeface="Arial"/>
              <a:defRPr sz="1800"/>
            </a:pPr>
            <a:endParaRPr lang="en-AU" sz="949" dirty="0">
              <a:solidFill>
                <a:srgbClr val="535353"/>
              </a:solidFill>
              <a:latin typeface="Century Gothic"/>
              <a:ea typeface="Gill Sans Light"/>
              <a:cs typeface="Century Gothic"/>
              <a:sym typeface="Gill Sans Light"/>
            </a:endParaRPr>
          </a:p>
          <a:p>
            <a:pPr marL="30479" marR="30479" algn="ctr" defTabSz="683094">
              <a:buClr>
                <a:srgbClr val="929292"/>
              </a:buClr>
              <a:buFont typeface="Arial"/>
              <a:defRPr sz="1800"/>
            </a:pPr>
            <a:r>
              <a:rPr sz="1400" dirty="0">
                <a:solidFill>
                  <a:srgbClr val="535353"/>
                </a:solidFill>
                <a:latin typeface="Century Gothic"/>
                <a:ea typeface="Gill Sans Light"/>
                <a:cs typeface="Century Gothic"/>
                <a:sym typeface="Gill Sans Light"/>
              </a:rPr>
              <a:t>Overarching and prerequisite principle</a:t>
            </a:r>
            <a:r>
              <a:rPr lang="en-AU" sz="1400" dirty="0">
                <a:solidFill>
                  <a:srgbClr val="535353"/>
                </a:solidFill>
                <a:latin typeface="Century Gothic"/>
                <a:ea typeface="Gill Sans Light"/>
                <a:cs typeface="Century Gothic"/>
                <a:sym typeface="Gill Sans Light"/>
              </a:rPr>
              <a:t>s</a:t>
            </a:r>
            <a:r>
              <a:rPr sz="1400" dirty="0">
                <a:solidFill>
                  <a:srgbClr val="535353"/>
                </a:solidFill>
                <a:latin typeface="Century Gothic"/>
                <a:ea typeface="Gill Sans Light"/>
                <a:cs typeface="Century Gothic"/>
                <a:sym typeface="Gill Sans Light"/>
              </a:rPr>
              <a:t> that </a:t>
            </a:r>
            <a:r>
              <a:rPr lang="en-AU" sz="1400" dirty="0">
                <a:solidFill>
                  <a:srgbClr val="535353"/>
                </a:solidFill>
                <a:latin typeface="Century Gothic"/>
                <a:ea typeface="Gill Sans Light"/>
                <a:cs typeface="Century Gothic"/>
                <a:sym typeface="Gill Sans Light"/>
              </a:rPr>
              <a:t>can not be violated by any rule, process, decision or act and defines what should be  prioritised by its contribution to strengthening the principles matrix  </a:t>
            </a:r>
            <a:endParaRPr sz="1400" dirty="0">
              <a:solidFill>
                <a:srgbClr val="535353"/>
              </a:solidFill>
              <a:latin typeface="Century Gothic"/>
              <a:ea typeface="Gill Sans Light"/>
              <a:cs typeface="Century Gothic"/>
              <a:sym typeface="Gill Sans Light"/>
            </a:endParaRPr>
          </a:p>
        </p:txBody>
      </p:sp>
      <p:sp>
        <p:nvSpPr>
          <p:cNvPr id="26" name="Shape 35"/>
          <p:cNvSpPr/>
          <p:nvPr/>
        </p:nvSpPr>
        <p:spPr>
          <a:xfrm>
            <a:off x="771329" y="1525581"/>
            <a:ext cx="1505341" cy="689819"/>
          </a:xfrm>
          <a:prstGeom prst="roundRect">
            <a:avLst>
              <a:gd name="adj" fmla="val 19737"/>
            </a:avLst>
          </a:prstGeom>
          <a:noFill/>
          <a:ln w="12700">
            <a:solidFill>
              <a:schemeClr val="accent1"/>
            </a:solidFill>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endParaRPr sz="844" b="1" dirty="0">
              <a:latin typeface="Century Gothic"/>
              <a:cs typeface="Century Gothic"/>
            </a:endParaRPr>
          </a:p>
        </p:txBody>
      </p:sp>
      <p:sp>
        <p:nvSpPr>
          <p:cNvPr id="18" name="Shape 35">
            <a:extLst>
              <a:ext uri="{FF2B5EF4-FFF2-40B4-BE49-F238E27FC236}">
                <a16:creationId xmlns:a16="http://schemas.microsoft.com/office/drawing/2014/main" id="{C3215B43-8E61-BE49-8C04-68F5BE3C2197}"/>
              </a:ext>
            </a:extLst>
          </p:cNvPr>
          <p:cNvSpPr/>
          <p:nvPr/>
        </p:nvSpPr>
        <p:spPr>
          <a:xfrm>
            <a:off x="4464099" y="1470238"/>
            <a:ext cx="1505341" cy="689819"/>
          </a:xfrm>
          <a:prstGeom prst="roundRect">
            <a:avLst>
              <a:gd name="adj" fmla="val 19737"/>
            </a:avLst>
          </a:prstGeom>
          <a:noFill/>
          <a:ln w="12700">
            <a:solidFill>
              <a:schemeClr val="accent1"/>
            </a:solidFill>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endParaRPr sz="844" b="1" dirty="0">
              <a:latin typeface="Century Gothic"/>
              <a:cs typeface="Century Gothic"/>
            </a:endParaRPr>
          </a:p>
        </p:txBody>
      </p:sp>
      <p:sp>
        <p:nvSpPr>
          <p:cNvPr id="21" name="Shape 35">
            <a:extLst>
              <a:ext uri="{FF2B5EF4-FFF2-40B4-BE49-F238E27FC236}">
                <a16:creationId xmlns:a16="http://schemas.microsoft.com/office/drawing/2014/main" id="{4852E4DB-B1F4-E847-AD29-31F81AEA2C00}"/>
              </a:ext>
            </a:extLst>
          </p:cNvPr>
          <p:cNvSpPr/>
          <p:nvPr/>
        </p:nvSpPr>
        <p:spPr>
          <a:xfrm>
            <a:off x="6310484" y="1485471"/>
            <a:ext cx="1505341" cy="689819"/>
          </a:xfrm>
          <a:prstGeom prst="roundRect">
            <a:avLst>
              <a:gd name="adj" fmla="val 19737"/>
            </a:avLst>
          </a:prstGeom>
          <a:noFill/>
          <a:ln w="12700">
            <a:solidFill>
              <a:schemeClr val="accent1"/>
            </a:solidFill>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endParaRPr sz="844" b="1" dirty="0">
              <a:latin typeface="Century Gothic"/>
              <a:cs typeface="Century Gothic"/>
            </a:endParaRPr>
          </a:p>
        </p:txBody>
      </p:sp>
      <p:sp>
        <p:nvSpPr>
          <p:cNvPr id="22" name="Shape 35">
            <a:extLst>
              <a:ext uri="{FF2B5EF4-FFF2-40B4-BE49-F238E27FC236}">
                <a16:creationId xmlns:a16="http://schemas.microsoft.com/office/drawing/2014/main" id="{AC678EC0-E218-2A4E-9AE5-807327E51C25}"/>
              </a:ext>
            </a:extLst>
          </p:cNvPr>
          <p:cNvSpPr/>
          <p:nvPr/>
        </p:nvSpPr>
        <p:spPr>
          <a:xfrm>
            <a:off x="8156869" y="1492802"/>
            <a:ext cx="1505341" cy="689819"/>
          </a:xfrm>
          <a:prstGeom prst="roundRect">
            <a:avLst>
              <a:gd name="adj" fmla="val 19737"/>
            </a:avLst>
          </a:prstGeom>
          <a:noFill/>
          <a:ln w="12700">
            <a:solidFill>
              <a:schemeClr val="accent1"/>
            </a:solidFill>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endParaRPr sz="844" b="1" dirty="0">
              <a:latin typeface="Century Gothic"/>
              <a:cs typeface="Century Gothic"/>
            </a:endParaRPr>
          </a:p>
        </p:txBody>
      </p:sp>
      <p:sp>
        <p:nvSpPr>
          <p:cNvPr id="23" name="Shape 35">
            <a:extLst>
              <a:ext uri="{FF2B5EF4-FFF2-40B4-BE49-F238E27FC236}">
                <a16:creationId xmlns:a16="http://schemas.microsoft.com/office/drawing/2014/main" id="{6A4D79CF-7453-514D-8373-6CECCAAA9CBD}"/>
              </a:ext>
            </a:extLst>
          </p:cNvPr>
          <p:cNvSpPr/>
          <p:nvPr/>
        </p:nvSpPr>
        <p:spPr>
          <a:xfrm>
            <a:off x="10003254" y="1500205"/>
            <a:ext cx="1505341" cy="689819"/>
          </a:xfrm>
          <a:prstGeom prst="roundRect">
            <a:avLst>
              <a:gd name="adj" fmla="val 19737"/>
            </a:avLst>
          </a:prstGeom>
          <a:noFill/>
          <a:ln w="12700">
            <a:solidFill>
              <a:schemeClr val="accent1"/>
            </a:solidFill>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endParaRPr sz="844" b="1" dirty="0">
              <a:latin typeface="Century Gothic"/>
              <a:cs typeface="Century Gothic"/>
            </a:endParaRPr>
          </a:p>
        </p:txBody>
      </p:sp>
      <p:sp>
        <p:nvSpPr>
          <p:cNvPr id="24" name="Shape 35">
            <a:extLst>
              <a:ext uri="{FF2B5EF4-FFF2-40B4-BE49-F238E27FC236}">
                <a16:creationId xmlns:a16="http://schemas.microsoft.com/office/drawing/2014/main" id="{9EF42A3B-5194-F542-A7C6-57F1625B187A}"/>
              </a:ext>
            </a:extLst>
          </p:cNvPr>
          <p:cNvSpPr/>
          <p:nvPr/>
        </p:nvSpPr>
        <p:spPr>
          <a:xfrm>
            <a:off x="2617714" y="1485471"/>
            <a:ext cx="1505341" cy="689819"/>
          </a:xfrm>
          <a:prstGeom prst="roundRect">
            <a:avLst>
              <a:gd name="adj" fmla="val 19737"/>
            </a:avLst>
          </a:prstGeom>
          <a:noFill/>
          <a:ln w="12700">
            <a:solidFill>
              <a:schemeClr val="accent1"/>
            </a:solidFill>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endParaRPr sz="844" b="1" dirty="0">
              <a:latin typeface="Century Gothic"/>
              <a:cs typeface="Century Gothic"/>
            </a:endParaRPr>
          </a:p>
        </p:txBody>
      </p:sp>
    </p:spTree>
    <p:extLst>
      <p:ext uri="{BB962C8B-B14F-4D97-AF65-F5344CB8AC3E}">
        <p14:creationId xmlns:p14="http://schemas.microsoft.com/office/powerpoint/2010/main" val="50255535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9"/>
          <p:cNvSpPr txBox="1">
            <a:spLocks/>
          </p:cNvSpPr>
          <p:nvPr/>
        </p:nvSpPr>
        <p:spPr>
          <a:xfrm>
            <a:off x="660612" y="950027"/>
            <a:ext cx="11186555" cy="447673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a:lstStyle>
          <a:p>
            <a:endParaRPr lang="en-US" sz="5800" dirty="0">
              <a:latin typeface="DIN-Regular" charset="0"/>
              <a:ea typeface="DIN-Regular" charset="0"/>
              <a:cs typeface="DIN-Regular" charset="0"/>
            </a:endParaRPr>
          </a:p>
          <a:p>
            <a:r>
              <a:rPr lang="en-US" sz="5800" dirty="0">
                <a:latin typeface="DIN-Regular" charset="0"/>
                <a:ea typeface="DIN-Regular" charset="0"/>
                <a:cs typeface="DIN-Regular" charset="0"/>
              </a:rPr>
              <a:t>Thank you</a:t>
            </a:r>
          </a:p>
          <a:p>
            <a:r>
              <a:rPr lang="en-US" sz="5800" dirty="0"/>
              <a:t> </a:t>
            </a:r>
          </a:p>
          <a:p>
            <a:r>
              <a:rPr lang="en-US" sz="4700" i="1" dirty="0">
                <a:solidFill>
                  <a:srgbClr val="B09B71"/>
                </a:solidFill>
                <a:latin typeface="DIN-Regular" charset="0"/>
                <a:ea typeface="DIN-Regular" charset="0"/>
                <a:cs typeface="DIN-Regular" charset="0"/>
              </a:rPr>
              <a:t>Blog: </a:t>
            </a:r>
            <a:r>
              <a:rPr lang="en-US" sz="4700" dirty="0" err="1">
                <a:solidFill>
                  <a:srgbClr val="B09B71"/>
                </a:solidFill>
                <a:latin typeface="DIN-Regular" charset="0"/>
                <a:ea typeface="DIN-Regular" charset="0"/>
                <a:cs typeface="DIN-Regular" charset="0"/>
              </a:rPr>
              <a:t>www.stephenalexander.com.au</a:t>
            </a:r>
            <a:endParaRPr lang="en-US" sz="4700" dirty="0">
              <a:solidFill>
                <a:srgbClr val="B09B71"/>
              </a:solidFill>
              <a:latin typeface="DIN-Regular" charset="0"/>
              <a:ea typeface="DIN-Regular" charset="0"/>
              <a:cs typeface="DIN-Regular" charset="0"/>
            </a:endParaRPr>
          </a:p>
          <a:p>
            <a:endParaRPr lang="en-US" sz="2320" dirty="0"/>
          </a:p>
        </p:txBody>
      </p:sp>
      <p:pic>
        <p:nvPicPr>
          <p:cNvPr id="4" name="Picture 3"/>
          <p:cNvPicPr/>
          <p:nvPr/>
        </p:nvPicPr>
        <p:blipFill>
          <a:blip r:embed="rId2"/>
          <a:stretch>
            <a:fillRect/>
          </a:stretch>
        </p:blipFill>
        <p:spPr>
          <a:xfrm>
            <a:off x="4404533" y="5949696"/>
            <a:ext cx="3698712" cy="769836"/>
          </a:xfrm>
          <a:prstGeom prst="rect">
            <a:avLst/>
          </a:prstGeom>
        </p:spPr>
      </p:pic>
    </p:spTree>
    <p:extLst>
      <p:ext uri="{BB962C8B-B14F-4D97-AF65-F5344CB8AC3E}">
        <p14:creationId xmlns:p14="http://schemas.microsoft.com/office/powerpoint/2010/main" val="156445398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a:bodyPr>
          <a:lstStyle/>
          <a:p>
            <a:pPr algn="ctr"/>
            <a:r>
              <a:rPr lang="en-AU" sz="4000" b="1" dirty="0"/>
              <a:t>Setting the bar....</a:t>
            </a:r>
          </a:p>
        </p:txBody>
      </p:sp>
      <p:sp>
        <p:nvSpPr>
          <p:cNvPr id="3" name="Content Placeholder 2"/>
          <p:cNvSpPr>
            <a:spLocks noGrp="1"/>
          </p:cNvSpPr>
          <p:nvPr>
            <p:ph idx="1"/>
          </p:nvPr>
        </p:nvSpPr>
        <p:spPr>
          <a:xfrm>
            <a:off x="838199" y="1603168"/>
            <a:ext cx="10752117" cy="4753181"/>
          </a:xfrm>
        </p:spPr>
        <p:txBody>
          <a:bodyPr>
            <a:noAutofit/>
          </a:bodyPr>
          <a:lstStyle/>
          <a:p>
            <a:r>
              <a:rPr lang="en-AU" sz="3200" dirty="0"/>
              <a:t>Setting the new bar for business professionals, Digital Value Capture® practitioners trained in the </a:t>
            </a:r>
            <a:r>
              <a:rPr lang="en-AU" sz="3200" i="1" dirty="0"/>
              <a:t>Can it Work </a:t>
            </a:r>
            <a:r>
              <a:rPr lang="en-AU" sz="3200" dirty="0"/>
              <a:t>methodology, are able to assess which initiatives are the most likely to be adopted and deliver the most value/to the majority of stake-holders/actors and to succeed in delivering the required outcomes.</a:t>
            </a:r>
          </a:p>
          <a:p>
            <a:r>
              <a:rPr lang="en-AU" sz="3200" dirty="0"/>
              <a:t>As industry begins to shift towards the new value-based economy, we will find that technology-driven strategies will no longer be a key driver.</a:t>
            </a:r>
          </a:p>
        </p:txBody>
      </p:sp>
      <p:pic>
        <p:nvPicPr>
          <p:cNvPr id="5" name="Picture 4"/>
          <p:cNvPicPr>
            <a:picLocks noChangeAspect="1"/>
          </p:cNvPicPr>
          <p:nvPr/>
        </p:nvPicPr>
        <p:blipFill>
          <a:blip r:embed="rId2"/>
          <a:stretch>
            <a:fillRect/>
          </a:stretch>
        </p:blipFill>
        <p:spPr>
          <a:xfrm>
            <a:off x="11028206" y="5804034"/>
            <a:ext cx="1124219" cy="962994"/>
          </a:xfrm>
          <a:prstGeom prst="rect">
            <a:avLst/>
          </a:prstGeom>
        </p:spPr>
      </p:pic>
      <p:sp>
        <p:nvSpPr>
          <p:cNvPr id="6" name="Slide Number Placeholder 3"/>
          <p:cNvSpPr txBox="1">
            <a:spLocks/>
          </p:cNvSpPr>
          <p:nvPr/>
        </p:nvSpPr>
        <p:spPr>
          <a:xfrm>
            <a:off x="236515" y="63821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a:t>
            </a:r>
          </a:p>
        </p:txBody>
      </p:sp>
    </p:spTree>
    <p:extLst>
      <p:ext uri="{BB962C8B-B14F-4D97-AF65-F5344CB8AC3E}">
        <p14:creationId xmlns:p14="http://schemas.microsoft.com/office/powerpoint/2010/main" val="308137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fontScale="90000"/>
          </a:bodyPr>
          <a:lstStyle/>
          <a:p>
            <a:pPr algn="ctr"/>
            <a:r>
              <a:rPr lang="en-AU" sz="4000" cap="small" dirty="0"/>
              <a:t>Since the 1990s, each new technology wave has brought greater business dependency to the point where technology solutions now define business strategies</a:t>
            </a:r>
            <a:endParaRPr lang="en-US" sz="4000" cap="small" dirty="0"/>
          </a:p>
        </p:txBody>
      </p:sp>
      <p:sp>
        <p:nvSpPr>
          <p:cNvPr id="3" name="Content Placeholder 2"/>
          <p:cNvSpPr>
            <a:spLocks noGrp="1"/>
          </p:cNvSpPr>
          <p:nvPr>
            <p:ph idx="1"/>
          </p:nvPr>
        </p:nvSpPr>
        <p:spPr>
          <a:xfrm>
            <a:off x="866274" y="2045368"/>
            <a:ext cx="10724041" cy="4519305"/>
          </a:xfrm>
        </p:spPr>
        <p:txBody>
          <a:bodyPr>
            <a:normAutofit/>
          </a:bodyPr>
          <a:lstStyle/>
          <a:p>
            <a:pPr marL="0" indent="0">
              <a:buNone/>
            </a:pPr>
            <a:r>
              <a:rPr lang="en-AU" dirty="0"/>
              <a:t>However, history repeatedly shows that over 80% of these technology-driven initiatives fail to deliver upon the value equations used to justify the investment.</a:t>
            </a:r>
          </a:p>
          <a:p>
            <a:pPr marL="0" indent="0">
              <a:buNone/>
            </a:pPr>
            <a:r>
              <a:rPr lang="en-AU" dirty="0"/>
              <a:t>Unfortunately, the new blockchain based technology strategies have already demonstrated even greater levels of uncertainty, risk, legal and financial liability, which is likely to exacerbate this historical wicked problem.</a:t>
            </a:r>
          </a:p>
          <a:p>
            <a:pPr marL="0" indent="0">
              <a:buNone/>
            </a:pPr>
            <a:r>
              <a:rPr lang="en-AU" dirty="0"/>
              <a:t>By taking a value-driven business lead approach the opportunity exists to leverage the technical characteristics of Web3 to underpin rather than drive the agenda.</a:t>
            </a:r>
          </a:p>
        </p:txBody>
      </p:sp>
      <p:pic>
        <p:nvPicPr>
          <p:cNvPr id="5" name="Picture 4"/>
          <p:cNvPicPr>
            <a:picLocks noChangeAspect="1"/>
          </p:cNvPicPr>
          <p:nvPr/>
        </p:nvPicPr>
        <p:blipFill>
          <a:blip r:embed="rId2"/>
          <a:stretch>
            <a:fillRect/>
          </a:stretch>
        </p:blipFill>
        <p:spPr>
          <a:xfrm>
            <a:off x="11028206" y="5804034"/>
            <a:ext cx="1124219" cy="962994"/>
          </a:xfrm>
          <a:prstGeom prst="rect">
            <a:avLst/>
          </a:prstGeom>
        </p:spPr>
      </p:pic>
      <p:sp>
        <p:nvSpPr>
          <p:cNvPr id="6" name="Slide Number Placeholder 3"/>
          <p:cNvSpPr txBox="1">
            <a:spLocks/>
          </p:cNvSpPr>
          <p:nvPr/>
        </p:nvSpPr>
        <p:spPr>
          <a:xfrm>
            <a:off x="236515" y="63821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a:t>
            </a:r>
          </a:p>
        </p:txBody>
      </p:sp>
    </p:spTree>
    <p:extLst>
      <p:ext uri="{BB962C8B-B14F-4D97-AF65-F5344CB8AC3E}">
        <p14:creationId xmlns:p14="http://schemas.microsoft.com/office/powerpoint/2010/main" val="24021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028206" y="5804034"/>
            <a:ext cx="1124219" cy="962994"/>
          </a:xfrm>
          <a:prstGeom prst="rect">
            <a:avLst/>
          </a:prstGeom>
        </p:spPr>
      </p:pic>
      <p:sp>
        <p:nvSpPr>
          <p:cNvPr id="6" name="Slide Number Placeholder 3"/>
          <p:cNvSpPr txBox="1">
            <a:spLocks/>
          </p:cNvSpPr>
          <p:nvPr/>
        </p:nvSpPr>
        <p:spPr>
          <a:xfrm>
            <a:off x="236515" y="63821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a:t>
            </a:r>
          </a:p>
        </p:txBody>
      </p:sp>
      <p:pic>
        <p:nvPicPr>
          <p:cNvPr id="11" name="Picture 10">
            <a:extLst>
              <a:ext uri="{FF2B5EF4-FFF2-40B4-BE49-F238E27FC236}">
                <a16:creationId xmlns:a16="http://schemas.microsoft.com/office/drawing/2014/main" id="{34D44301-8D86-AB45-A648-65618A58BA7B}"/>
              </a:ext>
            </a:extLst>
          </p:cNvPr>
          <p:cNvPicPr>
            <a:picLocks noChangeAspect="1"/>
          </p:cNvPicPr>
          <p:nvPr/>
        </p:nvPicPr>
        <p:blipFill>
          <a:blip r:embed="rId3"/>
          <a:stretch>
            <a:fillRect/>
          </a:stretch>
        </p:blipFill>
        <p:spPr>
          <a:xfrm>
            <a:off x="135559" y="0"/>
            <a:ext cx="11920881" cy="6858000"/>
          </a:xfrm>
          <a:prstGeom prst="rect">
            <a:avLst/>
          </a:prstGeom>
        </p:spPr>
      </p:pic>
    </p:spTree>
    <p:extLst>
      <p:ext uri="{BB962C8B-B14F-4D97-AF65-F5344CB8AC3E}">
        <p14:creationId xmlns:p14="http://schemas.microsoft.com/office/powerpoint/2010/main" val="357148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a:xfrm>
            <a:off x="236515" y="63821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a:t>
            </a:r>
          </a:p>
        </p:txBody>
      </p:sp>
      <p:pic>
        <p:nvPicPr>
          <p:cNvPr id="9" name="Picture 8">
            <a:extLst>
              <a:ext uri="{FF2B5EF4-FFF2-40B4-BE49-F238E27FC236}">
                <a16:creationId xmlns:a16="http://schemas.microsoft.com/office/drawing/2014/main" id="{BDD4C4AF-2C09-F047-AA7D-FC4AA45C408E}"/>
              </a:ext>
            </a:extLst>
          </p:cNvPr>
          <p:cNvPicPr>
            <a:picLocks noChangeAspect="1"/>
          </p:cNvPicPr>
          <p:nvPr/>
        </p:nvPicPr>
        <p:blipFill>
          <a:blip r:embed="rId2"/>
          <a:stretch>
            <a:fillRect/>
          </a:stretch>
        </p:blipFill>
        <p:spPr>
          <a:xfrm>
            <a:off x="0" y="488354"/>
            <a:ext cx="12192000" cy="4538628"/>
          </a:xfrm>
          <a:prstGeom prst="rect">
            <a:avLst/>
          </a:prstGeom>
        </p:spPr>
      </p:pic>
    </p:spTree>
    <p:extLst>
      <p:ext uri="{BB962C8B-B14F-4D97-AF65-F5344CB8AC3E}">
        <p14:creationId xmlns:p14="http://schemas.microsoft.com/office/powerpoint/2010/main" val="288450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a:xfrm>
            <a:off x="236515" y="63821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a:t>
            </a:r>
          </a:p>
        </p:txBody>
      </p:sp>
      <p:pic>
        <p:nvPicPr>
          <p:cNvPr id="3" name="Picture 2">
            <a:extLst>
              <a:ext uri="{FF2B5EF4-FFF2-40B4-BE49-F238E27FC236}">
                <a16:creationId xmlns:a16="http://schemas.microsoft.com/office/drawing/2014/main" id="{618410F2-4CDB-BD41-B707-6DD44BBB1C5E}"/>
              </a:ext>
            </a:extLst>
          </p:cNvPr>
          <p:cNvPicPr>
            <a:picLocks noChangeAspect="1"/>
          </p:cNvPicPr>
          <p:nvPr/>
        </p:nvPicPr>
        <p:blipFill>
          <a:blip r:embed="rId2"/>
          <a:stretch>
            <a:fillRect/>
          </a:stretch>
        </p:blipFill>
        <p:spPr>
          <a:xfrm>
            <a:off x="0" y="1495377"/>
            <a:ext cx="12192000" cy="3867245"/>
          </a:xfrm>
          <a:prstGeom prst="rect">
            <a:avLst/>
          </a:prstGeom>
        </p:spPr>
      </p:pic>
    </p:spTree>
    <p:extLst>
      <p:ext uri="{BB962C8B-B14F-4D97-AF65-F5344CB8AC3E}">
        <p14:creationId xmlns:p14="http://schemas.microsoft.com/office/powerpoint/2010/main" val="42935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a:xfrm>
            <a:off x="236515" y="63821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a:t>
            </a:r>
          </a:p>
        </p:txBody>
      </p:sp>
      <p:pic>
        <p:nvPicPr>
          <p:cNvPr id="7" name="Picture 6">
            <a:extLst>
              <a:ext uri="{FF2B5EF4-FFF2-40B4-BE49-F238E27FC236}">
                <a16:creationId xmlns:a16="http://schemas.microsoft.com/office/drawing/2014/main" id="{2558A0EF-E5DF-0748-814D-F8714017D01A}"/>
              </a:ext>
            </a:extLst>
          </p:cNvPr>
          <p:cNvPicPr>
            <a:picLocks noChangeAspect="1"/>
          </p:cNvPicPr>
          <p:nvPr/>
        </p:nvPicPr>
        <p:blipFill>
          <a:blip r:embed="rId2"/>
          <a:stretch>
            <a:fillRect/>
          </a:stretch>
        </p:blipFill>
        <p:spPr>
          <a:xfrm>
            <a:off x="0" y="682782"/>
            <a:ext cx="12192000" cy="5492436"/>
          </a:xfrm>
          <a:prstGeom prst="rect">
            <a:avLst/>
          </a:prstGeom>
        </p:spPr>
      </p:pic>
    </p:spTree>
    <p:extLst>
      <p:ext uri="{BB962C8B-B14F-4D97-AF65-F5344CB8AC3E}">
        <p14:creationId xmlns:p14="http://schemas.microsoft.com/office/powerpoint/2010/main" val="81562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a:xfrm>
            <a:off x="236515" y="63821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a:t>
            </a:r>
          </a:p>
        </p:txBody>
      </p:sp>
      <p:pic>
        <p:nvPicPr>
          <p:cNvPr id="3" name="Picture 2">
            <a:extLst>
              <a:ext uri="{FF2B5EF4-FFF2-40B4-BE49-F238E27FC236}">
                <a16:creationId xmlns:a16="http://schemas.microsoft.com/office/drawing/2014/main" id="{472EEA82-AF65-6A49-B1E5-23B664BE917B}"/>
              </a:ext>
            </a:extLst>
          </p:cNvPr>
          <p:cNvPicPr>
            <a:picLocks noChangeAspect="1"/>
          </p:cNvPicPr>
          <p:nvPr/>
        </p:nvPicPr>
        <p:blipFill>
          <a:blip r:embed="rId2"/>
          <a:stretch>
            <a:fillRect/>
          </a:stretch>
        </p:blipFill>
        <p:spPr>
          <a:xfrm>
            <a:off x="609600" y="203200"/>
            <a:ext cx="10972800" cy="6451600"/>
          </a:xfrm>
          <a:prstGeom prst="rect">
            <a:avLst/>
          </a:prstGeom>
        </p:spPr>
      </p:pic>
    </p:spTree>
    <p:extLst>
      <p:ext uri="{BB962C8B-B14F-4D97-AF65-F5344CB8AC3E}">
        <p14:creationId xmlns:p14="http://schemas.microsoft.com/office/powerpoint/2010/main" val="2853117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125583</TotalTime>
  <Words>1082</Words>
  <Application>Microsoft Macintosh PowerPoint</Application>
  <PresentationFormat>Widescreen</PresentationFormat>
  <Paragraphs>148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Century Gothic</vt:lpstr>
      <vt:lpstr>DIN-Regular</vt:lpstr>
      <vt:lpstr>Gill Sans</vt:lpstr>
      <vt:lpstr>Gill Sans Light</vt:lpstr>
      <vt:lpstr>Office Theme</vt:lpstr>
      <vt:lpstr>PowerPoint Presentation</vt:lpstr>
      <vt:lpstr>Hult International Business School</vt:lpstr>
      <vt:lpstr>Setting the bar....</vt:lpstr>
      <vt:lpstr>Since the 1990s, each new technology wave has brought greater business dependency to the point where technology solutions now define business strategies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Alexander</dc:creator>
  <cp:lastModifiedBy>Stephen Alexander</cp:lastModifiedBy>
  <cp:revision>683</cp:revision>
  <cp:lastPrinted>2019-05-11T01:23:00Z</cp:lastPrinted>
  <dcterms:created xsi:type="dcterms:W3CDTF">2016-05-10T02:37:48Z</dcterms:created>
  <dcterms:modified xsi:type="dcterms:W3CDTF">2019-05-24T06:49:32Z</dcterms:modified>
</cp:coreProperties>
</file>