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361" r:id="rId3"/>
    <p:sldId id="362" r:id="rId4"/>
    <p:sldId id="257" r:id="rId5"/>
    <p:sldId id="268" r:id="rId6"/>
    <p:sldId id="270" r:id="rId7"/>
    <p:sldId id="267" r:id="rId8"/>
    <p:sldId id="271" r:id="rId9"/>
    <p:sldId id="336" r:id="rId10"/>
    <p:sldId id="272" r:id="rId11"/>
    <p:sldId id="273" r:id="rId12"/>
    <p:sldId id="340" r:id="rId13"/>
    <p:sldId id="275" r:id="rId14"/>
    <p:sldId id="269" r:id="rId15"/>
    <p:sldId id="379" r:id="rId16"/>
    <p:sldId id="380" r:id="rId17"/>
    <p:sldId id="276"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3527" autoAdjust="0"/>
    <p:restoredTop sz="86506" autoAdjust="0"/>
  </p:normalViewPr>
  <p:slideViewPr>
    <p:cSldViewPr snapToGrid="0" snapToObjects="1" showGuides="1">
      <p:cViewPr>
        <p:scale>
          <a:sx n="100" d="100"/>
          <a:sy n="100" d="100"/>
        </p:scale>
        <p:origin x="-2008" y="-816"/>
      </p:cViewPr>
      <p:guideLst>
        <p:guide orient="horz" pos="3674"/>
        <p:guide pos="460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48C04-370A-4B29-A82C-533306E79781}"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CAF83623-959E-4357-A613-75BC0000BBED}">
      <dgm:prSet phldrT="[Text]"/>
      <dgm:spPr/>
      <dgm:t>
        <a:bodyPr/>
        <a:lstStyle/>
        <a:p>
          <a:r>
            <a:rPr lang="en-US" dirty="0" smtClean="0"/>
            <a:t>Current assets</a:t>
          </a:r>
          <a:endParaRPr lang="en-US" dirty="0"/>
        </a:p>
      </dgm:t>
    </dgm:pt>
    <dgm:pt modelId="{F489D5C9-FCA2-48BE-B320-517538A54637}" type="parTrans" cxnId="{DAB09A5F-979B-413A-944C-648ABD818454}">
      <dgm:prSet/>
      <dgm:spPr/>
      <dgm:t>
        <a:bodyPr/>
        <a:lstStyle/>
        <a:p>
          <a:endParaRPr lang="en-US"/>
        </a:p>
      </dgm:t>
    </dgm:pt>
    <dgm:pt modelId="{A44CC4B6-748B-4970-9444-0059A0186C0E}" type="sibTrans" cxnId="{DAB09A5F-979B-413A-944C-648ABD818454}">
      <dgm:prSet/>
      <dgm:spPr/>
      <dgm:t>
        <a:bodyPr/>
        <a:lstStyle/>
        <a:p>
          <a:endParaRPr lang="en-US"/>
        </a:p>
      </dgm:t>
    </dgm:pt>
    <dgm:pt modelId="{E8D8EE25-B8D4-4BAD-A798-0A015BAE85ED}">
      <dgm:prSet phldrT="[Text]"/>
      <dgm:spPr/>
      <dgm:t>
        <a:bodyPr/>
        <a:lstStyle/>
        <a:p>
          <a:r>
            <a:rPr lang="en-US" dirty="0" smtClean="0"/>
            <a:t>Converted to cash, sold or consumed in the next year</a:t>
          </a:r>
          <a:endParaRPr lang="en-US" dirty="0"/>
        </a:p>
      </dgm:t>
    </dgm:pt>
    <dgm:pt modelId="{2AC1A144-F750-49C3-BB52-3C062C92E3F4}" type="parTrans" cxnId="{E4FBC870-63A1-438D-AD4B-45ECAB4FD6CA}">
      <dgm:prSet/>
      <dgm:spPr/>
      <dgm:t>
        <a:bodyPr/>
        <a:lstStyle/>
        <a:p>
          <a:endParaRPr lang="en-US"/>
        </a:p>
      </dgm:t>
    </dgm:pt>
    <dgm:pt modelId="{E3767D71-149E-4CDF-9C53-A0ED6677B46C}" type="sibTrans" cxnId="{E4FBC870-63A1-438D-AD4B-45ECAB4FD6CA}">
      <dgm:prSet/>
      <dgm:spPr/>
      <dgm:t>
        <a:bodyPr/>
        <a:lstStyle/>
        <a:p>
          <a:endParaRPr lang="en-US"/>
        </a:p>
      </dgm:t>
    </dgm:pt>
    <dgm:pt modelId="{0CAE4454-4BAA-4C66-9F75-7D492EF8E468}">
      <dgm:prSet phldrT="[Text]"/>
      <dgm:spPr/>
      <dgm:t>
        <a:bodyPr/>
        <a:lstStyle/>
        <a:p>
          <a:r>
            <a:rPr lang="en-US" dirty="0" smtClean="0"/>
            <a:t>Current liabilities</a:t>
          </a:r>
          <a:endParaRPr lang="en-US" dirty="0"/>
        </a:p>
      </dgm:t>
    </dgm:pt>
    <dgm:pt modelId="{403CEC2B-1DFB-4608-898E-8D440DE0E0DB}" type="parTrans" cxnId="{E6CB9F62-6E15-4E34-BD00-9C407D72BFBA}">
      <dgm:prSet/>
      <dgm:spPr/>
      <dgm:t>
        <a:bodyPr/>
        <a:lstStyle/>
        <a:p>
          <a:endParaRPr lang="en-US"/>
        </a:p>
      </dgm:t>
    </dgm:pt>
    <dgm:pt modelId="{A0FC53CB-29CF-472D-913F-C6205E0B560B}" type="sibTrans" cxnId="{E6CB9F62-6E15-4E34-BD00-9C407D72BFBA}">
      <dgm:prSet/>
      <dgm:spPr/>
      <dgm:t>
        <a:bodyPr/>
        <a:lstStyle/>
        <a:p>
          <a:endParaRPr lang="en-US"/>
        </a:p>
      </dgm:t>
    </dgm:pt>
    <dgm:pt modelId="{7307ABEB-AFAC-42D1-8DCB-AE9BA3310911}">
      <dgm:prSet phldrT="[Text]"/>
      <dgm:spPr/>
      <dgm:t>
        <a:bodyPr/>
        <a:lstStyle/>
        <a:p>
          <a:r>
            <a:rPr lang="en-US" dirty="0" smtClean="0"/>
            <a:t>Must be paid within one year</a:t>
          </a:r>
          <a:endParaRPr lang="en-US" dirty="0"/>
        </a:p>
      </dgm:t>
    </dgm:pt>
    <dgm:pt modelId="{448EAA7D-4833-4531-8D52-5B9C50FFFCD5}" type="parTrans" cxnId="{6C52EDB2-74B1-4061-929B-CF1031FAE7F3}">
      <dgm:prSet/>
      <dgm:spPr/>
      <dgm:t>
        <a:bodyPr/>
        <a:lstStyle/>
        <a:p>
          <a:endParaRPr lang="en-US"/>
        </a:p>
      </dgm:t>
    </dgm:pt>
    <dgm:pt modelId="{45FF94CB-B585-4620-A0DA-B2EEC6CC7DD5}" type="sibTrans" cxnId="{6C52EDB2-74B1-4061-929B-CF1031FAE7F3}">
      <dgm:prSet/>
      <dgm:spPr/>
      <dgm:t>
        <a:bodyPr/>
        <a:lstStyle/>
        <a:p>
          <a:endParaRPr lang="en-US"/>
        </a:p>
      </dgm:t>
    </dgm:pt>
    <dgm:pt modelId="{C0672F8F-4A28-4848-BC42-B2F258710735}">
      <dgm:prSet phldrT="[Text]"/>
      <dgm:spPr/>
      <dgm:t>
        <a:bodyPr/>
        <a:lstStyle/>
        <a:p>
          <a:r>
            <a:rPr lang="en-US" dirty="0" smtClean="0"/>
            <a:t>Non-current liabilities</a:t>
          </a:r>
          <a:endParaRPr lang="en-US" dirty="0"/>
        </a:p>
      </dgm:t>
    </dgm:pt>
    <dgm:pt modelId="{925B3775-8C5C-492C-B3DD-9AD8AE2DBD8E}" type="parTrans" cxnId="{3BE262B5-11A0-49C3-B45F-BAC660EB61E3}">
      <dgm:prSet/>
      <dgm:spPr/>
      <dgm:t>
        <a:bodyPr/>
        <a:lstStyle/>
        <a:p>
          <a:endParaRPr lang="en-US"/>
        </a:p>
      </dgm:t>
    </dgm:pt>
    <dgm:pt modelId="{FBAB59D5-2CD9-4153-B22E-EE7BDA7CBD91}" type="sibTrans" cxnId="{3BE262B5-11A0-49C3-B45F-BAC660EB61E3}">
      <dgm:prSet/>
      <dgm:spPr/>
      <dgm:t>
        <a:bodyPr/>
        <a:lstStyle/>
        <a:p>
          <a:endParaRPr lang="en-US"/>
        </a:p>
      </dgm:t>
    </dgm:pt>
    <dgm:pt modelId="{894E8B21-2B54-4F45-ADD5-8198241BE541}">
      <dgm:prSet phldrT="[Text]"/>
      <dgm:spPr/>
      <dgm:t>
        <a:bodyPr/>
        <a:lstStyle/>
        <a:p>
          <a:r>
            <a:rPr lang="en-US" dirty="0" smtClean="0"/>
            <a:t>Due date more than one year from balance sheet date</a:t>
          </a:r>
          <a:endParaRPr lang="en-US" dirty="0"/>
        </a:p>
      </dgm:t>
    </dgm:pt>
    <dgm:pt modelId="{5B4F2FAB-E387-4DCE-B698-4977870452F9}" type="parTrans" cxnId="{6C524154-59D4-422C-AFAD-3E2A8F7E189F}">
      <dgm:prSet/>
      <dgm:spPr/>
      <dgm:t>
        <a:bodyPr/>
        <a:lstStyle/>
        <a:p>
          <a:endParaRPr lang="en-US"/>
        </a:p>
      </dgm:t>
    </dgm:pt>
    <dgm:pt modelId="{EEE53A5D-E896-4C31-97E8-76242543E223}" type="sibTrans" cxnId="{6C524154-59D4-422C-AFAD-3E2A8F7E189F}">
      <dgm:prSet/>
      <dgm:spPr/>
      <dgm:t>
        <a:bodyPr/>
        <a:lstStyle/>
        <a:p>
          <a:endParaRPr lang="en-US"/>
        </a:p>
      </dgm:t>
    </dgm:pt>
    <dgm:pt modelId="{7D79BFA8-687D-46CD-8182-1533AF873995}">
      <dgm:prSet/>
      <dgm:spPr/>
      <dgm:t>
        <a:bodyPr/>
        <a:lstStyle/>
        <a:p>
          <a:r>
            <a:rPr lang="en-US" dirty="0" smtClean="0"/>
            <a:t>Non-current assets</a:t>
          </a:r>
          <a:endParaRPr lang="en-US" dirty="0"/>
        </a:p>
      </dgm:t>
    </dgm:pt>
    <dgm:pt modelId="{C6C0AE1D-99AD-4462-B125-1D7236B43FD6}" type="parTrans" cxnId="{163467DC-8514-4877-BB44-CFAAFCA4ADA3}">
      <dgm:prSet/>
      <dgm:spPr/>
      <dgm:t>
        <a:bodyPr/>
        <a:lstStyle/>
        <a:p>
          <a:endParaRPr lang="en-US"/>
        </a:p>
      </dgm:t>
    </dgm:pt>
    <dgm:pt modelId="{BD19CA82-BC05-447C-8548-2CF03F7184A6}" type="sibTrans" cxnId="{163467DC-8514-4877-BB44-CFAAFCA4ADA3}">
      <dgm:prSet/>
      <dgm:spPr/>
      <dgm:t>
        <a:bodyPr/>
        <a:lstStyle/>
        <a:p>
          <a:endParaRPr lang="en-US"/>
        </a:p>
      </dgm:t>
    </dgm:pt>
    <dgm:pt modelId="{A27704D3-047D-4996-8D29-CCFDAB2C353D}">
      <dgm:prSet/>
      <dgm:spPr/>
      <dgm:t>
        <a:bodyPr/>
        <a:lstStyle/>
        <a:p>
          <a:r>
            <a:rPr lang="en-US" dirty="0" smtClean="0"/>
            <a:t>Held for longer than one year</a:t>
          </a:r>
          <a:endParaRPr lang="en-US" dirty="0"/>
        </a:p>
      </dgm:t>
    </dgm:pt>
    <dgm:pt modelId="{E8BD43BC-FAEF-4BDC-B625-919008A3A204}" type="parTrans" cxnId="{2EF09014-2445-4D94-9E64-C59D755F0EAB}">
      <dgm:prSet/>
      <dgm:spPr/>
      <dgm:t>
        <a:bodyPr/>
        <a:lstStyle/>
        <a:p>
          <a:endParaRPr lang="en-US"/>
        </a:p>
      </dgm:t>
    </dgm:pt>
    <dgm:pt modelId="{59E1A462-793F-4D27-A195-97563268DC5B}" type="sibTrans" cxnId="{2EF09014-2445-4D94-9E64-C59D755F0EAB}">
      <dgm:prSet/>
      <dgm:spPr/>
      <dgm:t>
        <a:bodyPr/>
        <a:lstStyle/>
        <a:p>
          <a:endParaRPr lang="en-US"/>
        </a:p>
      </dgm:t>
    </dgm:pt>
    <dgm:pt modelId="{F8612093-CBC6-4A72-937F-30766872FDA0}">
      <dgm:prSet/>
      <dgm:spPr/>
      <dgm:t>
        <a:bodyPr/>
        <a:lstStyle/>
        <a:p>
          <a:r>
            <a:rPr lang="en-US" dirty="0" smtClean="0"/>
            <a:t>Includes plant assets</a:t>
          </a:r>
          <a:endParaRPr lang="en-US" dirty="0"/>
        </a:p>
      </dgm:t>
    </dgm:pt>
    <dgm:pt modelId="{6EBD24F6-2BBD-4253-A7F7-07936D7B88D7}" type="parTrans" cxnId="{341EBB5A-A654-4B22-9556-EA65BBF80541}">
      <dgm:prSet/>
      <dgm:spPr/>
      <dgm:t>
        <a:bodyPr/>
        <a:lstStyle/>
        <a:p>
          <a:endParaRPr lang="en-US"/>
        </a:p>
      </dgm:t>
    </dgm:pt>
    <dgm:pt modelId="{7A696850-9336-4B97-A4C6-472BF9DC9959}" type="sibTrans" cxnId="{341EBB5A-A654-4B22-9556-EA65BBF80541}">
      <dgm:prSet/>
      <dgm:spPr/>
      <dgm:t>
        <a:bodyPr/>
        <a:lstStyle/>
        <a:p>
          <a:endParaRPr lang="en-US"/>
        </a:p>
      </dgm:t>
    </dgm:pt>
    <dgm:pt modelId="{29D6C580-8E88-490F-B348-EC1AABA942D9}" type="pres">
      <dgm:prSet presAssocID="{EA648C04-370A-4B29-A82C-533306E79781}" presName="Name0" presStyleCnt="0">
        <dgm:presLayoutVars>
          <dgm:dir/>
          <dgm:animLvl val="lvl"/>
          <dgm:resizeHandles val="exact"/>
        </dgm:presLayoutVars>
      </dgm:prSet>
      <dgm:spPr/>
      <dgm:t>
        <a:bodyPr/>
        <a:lstStyle/>
        <a:p>
          <a:endParaRPr lang="en-US"/>
        </a:p>
      </dgm:t>
    </dgm:pt>
    <dgm:pt modelId="{E03C7B26-A2A4-4A6A-8B8F-30F3191946B2}" type="pres">
      <dgm:prSet presAssocID="{CAF83623-959E-4357-A613-75BC0000BBED}" presName="linNode" presStyleCnt="0"/>
      <dgm:spPr/>
    </dgm:pt>
    <dgm:pt modelId="{F46BE1AC-247C-4D2C-A11B-93EDEC3AB611}" type="pres">
      <dgm:prSet presAssocID="{CAF83623-959E-4357-A613-75BC0000BBED}" presName="parentText" presStyleLbl="node1" presStyleIdx="0" presStyleCnt="4">
        <dgm:presLayoutVars>
          <dgm:chMax val="1"/>
          <dgm:bulletEnabled val="1"/>
        </dgm:presLayoutVars>
      </dgm:prSet>
      <dgm:spPr/>
      <dgm:t>
        <a:bodyPr/>
        <a:lstStyle/>
        <a:p>
          <a:endParaRPr lang="en-US"/>
        </a:p>
      </dgm:t>
    </dgm:pt>
    <dgm:pt modelId="{22281AFD-9E35-4641-B5BA-BFEB04A43016}" type="pres">
      <dgm:prSet presAssocID="{CAF83623-959E-4357-A613-75BC0000BBED}" presName="descendantText" presStyleLbl="alignAccFollowNode1" presStyleIdx="0" presStyleCnt="4">
        <dgm:presLayoutVars>
          <dgm:bulletEnabled val="1"/>
        </dgm:presLayoutVars>
      </dgm:prSet>
      <dgm:spPr/>
      <dgm:t>
        <a:bodyPr/>
        <a:lstStyle/>
        <a:p>
          <a:endParaRPr lang="en-US"/>
        </a:p>
      </dgm:t>
    </dgm:pt>
    <dgm:pt modelId="{4E64987F-8539-451E-8719-06F1D412D459}" type="pres">
      <dgm:prSet presAssocID="{A44CC4B6-748B-4970-9444-0059A0186C0E}" presName="sp" presStyleCnt="0"/>
      <dgm:spPr/>
    </dgm:pt>
    <dgm:pt modelId="{D9981D38-C2B7-40A6-ABCF-ABDE610C7FEB}" type="pres">
      <dgm:prSet presAssocID="{7D79BFA8-687D-46CD-8182-1533AF873995}" presName="linNode" presStyleCnt="0"/>
      <dgm:spPr/>
    </dgm:pt>
    <dgm:pt modelId="{3B4A63FE-F9D2-43BF-8395-99222B23EADC}" type="pres">
      <dgm:prSet presAssocID="{7D79BFA8-687D-46CD-8182-1533AF873995}" presName="parentText" presStyleLbl="node1" presStyleIdx="1" presStyleCnt="4">
        <dgm:presLayoutVars>
          <dgm:chMax val="1"/>
          <dgm:bulletEnabled val="1"/>
        </dgm:presLayoutVars>
      </dgm:prSet>
      <dgm:spPr/>
      <dgm:t>
        <a:bodyPr/>
        <a:lstStyle/>
        <a:p>
          <a:endParaRPr lang="en-US"/>
        </a:p>
      </dgm:t>
    </dgm:pt>
    <dgm:pt modelId="{7343A7D9-C40F-428A-A269-23DD688D5FA5}" type="pres">
      <dgm:prSet presAssocID="{7D79BFA8-687D-46CD-8182-1533AF873995}" presName="descendantText" presStyleLbl="alignAccFollowNode1" presStyleIdx="1" presStyleCnt="4">
        <dgm:presLayoutVars>
          <dgm:bulletEnabled val="1"/>
        </dgm:presLayoutVars>
      </dgm:prSet>
      <dgm:spPr/>
      <dgm:t>
        <a:bodyPr/>
        <a:lstStyle/>
        <a:p>
          <a:endParaRPr lang="en-US"/>
        </a:p>
      </dgm:t>
    </dgm:pt>
    <dgm:pt modelId="{E380E987-A2FA-4939-B02F-A2996064DE6B}" type="pres">
      <dgm:prSet presAssocID="{BD19CA82-BC05-447C-8548-2CF03F7184A6}" presName="sp" presStyleCnt="0"/>
      <dgm:spPr/>
    </dgm:pt>
    <dgm:pt modelId="{38DE1A19-9A4A-49EA-B310-AC56611FB91F}" type="pres">
      <dgm:prSet presAssocID="{0CAE4454-4BAA-4C66-9F75-7D492EF8E468}" presName="linNode" presStyleCnt="0"/>
      <dgm:spPr/>
    </dgm:pt>
    <dgm:pt modelId="{BCEBBCB1-B4C7-4B25-B91A-306AC62F6CCC}" type="pres">
      <dgm:prSet presAssocID="{0CAE4454-4BAA-4C66-9F75-7D492EF8E468}" presName="parentText" presStyleLbl="node1" presStyleIdx="2" presStyleCnt="4">
        <dgm:presLayoutVars>
          <dgm:chMax val="1"/>
          <dgm:bulletEnabled val="1"/>
        </dgm:presLayoutVars>
      </dgm:prSet>
      <dgm:spPr/>
      <dgm:t>
        <a:bodyPr/>
        <a:lstStyle/>
        <a:p>
          <a:endParaRPr lang="en-US"/>
        </a:p>
      </dgm:t>
    </dgm:pt>
    <dgm:pt modelId="{5EB48901-8A3B-4138-8C81-7395FDB1F02D}" type="pres">
      <dgm:prSet presAssocID="{0CAE4454-4BAA-4C66-9F75-7D492EF8E468}" presName="descendantText" presStyleLbl="alignAccFollowNode1" presStyleIdx="2" presStyleCnt="4">
        <dgm:presLayoutVars>
          <dgm:bulletEnabled val="1"/>
        </dgm:presLayoutVars>
      </dgm:prSet>
      <dgm:spPr/>
      <dgm:t>
        <a:bodyPr/>
        <a:lstStyle/>
        <a:p>
          <a:endParaRPr lang="en-US"/>
        </a:p>
      </dgm:t>
    </dgm:pt>
    <dgm:pt modelId="{A71CC563-C11F-4E53-A0BF-BA025647C297}" type="pres">
      <dgm:prSet presAssocID="{A0FC53CB-29CF-472D-913F-C6205E0B560B}" presName="sp" presStyleCnt="0"/>
      <dgm:spPr/>
    </dgm:pt>
    <dgm:pt modelId="{EB59C55D-C61E-47EC-B001-43199E6F4CA3}" type="pres">
      <dgm:prSet presAssocID="{C0672F8F-4A28-4848-BC42-B2F258710735}" presName="linNode" presStyleCnt="0"/>
      <dgm:spPr/>
    </dgm:pt>
    <dgm:pt modelId="{371E9AE0-0258-4844-AB85-200CC585AEB9}" type="pres">
      <dgm:prSet presAssocID="{C0672F8F-4A28-4848-BC42-B2F258710735}" presName="parentText" presStyleLbl="node1" presStyleIdx="3" presStyleCnt="4">
        <dgm:presLayoutVars>
          <dgm:chMax val="1"/>
          <dgm:bulletEnabled val="1"/>
        </dgm:presLayoutVars>
      </dgm:prSet>
      <dgm:spPr/>
      <dgm:t>
        <a:bodyPr/>
        <a:lstStyle/>
        <a:p>
          <a:endParaRPr lang="en-US"/>
        </a:p>
      </dgm:t>
    </dgm:pt>
    <dgm:pt modelId="{525C5054-2072-4B31-99EF-FCAAA439C12A}" type="pres">
      <dgm:prSet presAssocID="{C0672F8F-4A28-4848-BC42-B2F258710735}" presName="descendantText" presStyleLbl="alignAccFollowNode1" presStyleIdx="3" presStyleCnt="4">
        <dgm:presLayoutVars>
          <dgm:bulletEnabled val="1"/>
        </dgm:presLayoutVars>
      </dgm:prSet>
      <dgm:spPr/>
      <dgm:t>
        <a:bodyPr/>
        <a:lstStyle/>
        <a:p>
          <a:endParaRPr lang="en-US"/>
        </a:p>
      </dgm:t>
    </dgm:pt>
  </dgm:ptLst>
  <dgm:cxnLst>
    <dgm:cxn modelId="{163467DC-8514-4877-BB44-CFAAFCA4ADA3}" srcId="{EA648C04-370A-4B29-A82C-533306E79781}" destId="{7D79BFA8-687D-46CD-8182-1533AF873995}" srcOrd="1" destOrd="0" parTransId="{C6C0AE1D-99AD-4462-B125-1D7236B43FD6}" sibTransId="{BD19CA82-BC05-447C-8548-2CF03F7184A6}"/>
    <dgm:cxn modelId="{63356BC4-8FD1-874F-A431-E2FF8C4ACC2B}" type="presOf" srcId="{0CAE4454-4BAA-4C66-9F75-7D492EF8E468}" destId="{BCEBBCB1-B4C7-4B25-B91A-306AC62F6CCC}" srcOrd="0" destOrd="0" presId="urn:microsoft.com/office/officeart/2005/8/layout/vList5"/>
    <dgm:cxn modelId="{0B1E2D15-B80B-6B4A-809D-F362E4DB6C9F}" type="presOf" srcId="{C0672F8F-4A28-4848-BC42-B2F258710735}" destId="{371E9AE0-0258-4844-AB85-200CC585AEB9}" srcOrd="0" destOrd="0" presId="urn:microsoft.com/office/officeart/2005/8/layout/vList5"/>
    <dgm:cxn modelId="{E4FBC870-63A1-438D-AD4B-45ECAB4FD6CA}" srcId="{CAF83623-959E-4357-A613-75BC0000BBED}" destId="{E8D8EE25-B8D4-4BAD-A798-0A015BAE85ED}" srcOrd="0" destOrd="0" parTransId="{2AC1A144-F750-49C3-BB52-3C062C92E3F4}" sibTransId="{E3767D71-149E-4CDF-9C53-A0ED6677B46C}"/>
    <dgm:cxn modelId="{3EF4932B-9D20-F143-91E2-E608FFD6FF74}" type="presOf" srcId="{CAF83623-959E-4357-A613-75BC0000BBED}" destId="{F46BE1AC-247C-4D2C-A11B-93EDEC3AB611}" srcOrd="0" destOrd="0" presId="urn:microsoft.com/office/officeart/2005/8/layout/vList5"/>
    <dgm:cxn modelId="{135D4EFF-AF6E-1043-9CCE-11E5FD9C5AEC}" type="presOf" srcId="{894E8B21-2B54-4F45-ADD5-8198241BE541}" destId="{525C5054-2072-4B31-99EF-FCAAA439C12A}" srcOrd="0" destOrd="0" presId="urn:microsoft.com/office/officeart/2005/8/layout/vList5"/>
    <dgm:cxn modelId="{6C524154-59D4-422C-AFAD-3E2A8F7E189F}" srcId="{C0672F8F-4A28-4848-BC42-B2F258710735}" destId="{894E8B21-2B54-4F45-ADD5-8198241BE541}" srcOrd="0" destOrd="0" parTransId="{5B4F2FAB-E387-4DCE-B698-4977870452F9}" sibTransId="{EEE53A5D-E896-4C31-97E8-76242543E223}"/>
    <dgm:cxn modelId="{A1DF44D1-4760-3B4E-864F-0B10B5DABE7B}" type="presOf" srcId="{EA648C04-370A-4B29-A82C-533306E79781}" destId="{29D6C580-8E88-490F-B348-EC1AABA942D9}" srcOrd="0" destOrd="0" presId="urn:microsoft.com/office/officeart/2005/8/layout/vList5"/>
    <dgm:cxn modelId="{341EBB5A-A654-4B22-9556-EA65BBF80541}" srcId="{7D79BFA8-687D-46CD-8182-1533AF873995}" destId="{F8612093-CBC6-4A72-937F-30766872FDA0}" srcOrd="1" destOrd="0" parTransId="{6EBD24F6-2BBD-4253-A7F7-07936D7B88D7}" sibTransId="{7A696850-9336-4B97-A4C6-472BF9DC9959}"/>
    <dgm:cxn modelId="{776BD296-9214-064D-8B94-74A12EEC9623}" type="presOf" srcId="{7307ABEB-AFAC-42D1-8DCB-AE9BA3310911}" destId="{5EB48901-8A3B-4138-8C81-7395FDB1F02D}" srcOrd="0" destOrd="0" presId="urn:microsoft.com/office/officeart/2005/8/layout/vList5"/>
    <dgm:cxn modelId="{2EF09014-2445-4D94-9E64-C59D755F0EAB}" srcId="{7D79BFA8-687D-46CD-8182-1533AF873995}" destId="{A27704D3-047D-4996-8D29-CCFDAB2C353D}" srcOrd="0" destOrd="0" parTransId="{E8BD43BC-FAEF-4BDC-B625-919008A3A204}" sibTransId="{59E1A462-793F-4D27-A195-97563268DC5B}"/>
    <dgm:cxn modelId="{3A7F648C-137D-B04F-B329-C106D365FE45}" type="presOf" srcId="{F8612093-CBC6-4A72-937F-30766872FDA0}" destId="{7343A7D9-C40F-428A-A269-23DD688D5FA5}" srcOrd="0" destOrd="1" presId="urn:microsoft.com/office/officeart/2005/8/layout/vList5"/>
    <dgm:cxn modelId="{6C52EDB2-74B1-4061-929B-CF1031FAE7F3}" srcId="{0CAE4454-4BAA-4C66-9F75-7D492EF8E468}" destId="{7307ABEB-AFAC-42D1-8DCB-AE9BA3310911}" srcOrd="0" destOrd="0" parTransId="{448EAA7D-4833-4531-8D52-5B9C50FFFCD5}" sibTransId="{45FF94CB-B585-4620-A0DA-B2EEC6CC7DD5}"/>
    <dgm:cxn modelId="{A13502A2-14B4-7B40-ACDF-C15782C642B1}" type="presOf" srcId="{E8D8EE25-B8D4-4BAD-A798-0A015BAE85ED}" destId="{22281AFD-9E35-4641-B5BA-BFEB04A43016}" srcOrd="0" destOrd="0" presId="urn:microsoft.com/office/officeart/2005/8/layout/vList5"/>
    <dgm:cxn modelId="{573D201E-46FB-BA4E-AE4E-9129C8262041}" type="presOf" srcId="{7D79BFA8-687D-46CD-8182-1533AF873995}" destId="{3B4A63FE-F9D2-43BF-8395-99222B23EADC}" srcOrd="0" destOrd="0" presId="urn:microsoft.com/office/officeart/2005/8/layout/vList5"/>
    <dgm:cxn modelId="{3BE262B5-11A0-49C3-B45F-BAC660EB61E3}" srcId="{EA648C04-370A-4B29-A82C-533306E79781}" destId="{C0672F8F-4A28-4848-BC42-B2F258710735}" srcOrd="3" destOrd="0" parTransId="{925B3775-8C5C-492C-B3DD-9AD8AE2DBD8E}" sibTransId="{FBAB59D5-2CD9-4153-B22E-EE7BDA7CBD91}"/>
    <dgm:cxn modelId="{DAB09A5F-979B-413A-944C-648ABD818454}" srcId="{EA648C04-370A-4B29-A82C-533306E79781}" destId="{CAF83623-959E-4357-A613-75BC0000BBED}" srcOrd="0" destOrd="0" parTransId="{F489D5C9-FCA2-48BE-B320-517538A54637}" sibTransId="{A44CC4B6-748B-4970-9444-0059A0186C0E}"/>
    <dgm:cxn modelId="{72A39F11-4654-2B41-BABC-A2CB3EF4778E}" type="presOf" srcId="{A27704D3-047D-4996-8D29-CCFDAB2C353D}" destId="{7343A7D9-C40F-428A-A269-23DD688D5FA5}" srcOrd="0" destOrd="0" presId="urn:microsoft.com/office/officeart/2005/8/layout/vList5"/>
    <dgm:cxn modelId="{E6CB9F62-6E15-4E34-BD00-9C407D72BFBA}" srcId="{EA648C04-370A-4B29-A82C-533306E79781}" destId="{0CAE4454-4BAA-4C66-9F75-7D492EF8E468}" srcOrd="2" destOrd="0" parTransId="{403CEC2B-1DFB-4608-898E-8D440DE0E0DB}" sibTransId="{A0FC53CB-29CF-472D-913F-C6205E0B560B}"/>
    <dgm:cxn modelId="{3175528C-1692-C546-AA42-853ABAC41BAB}" type="presParOf" srcId="{29D6C580-8E88-490F-B348-EC1AABA942D9}" destId="{E03C7B26-A2A4-4A6A-8B8F-30F3191946B2}" srcOrd="0" destOrd="0" presId="urn:microsoft.com/office/officeart/2005/8/layout/vList5"/>
    <dgm:cxn modelId="{07AEC2B9-C350-714C-A16F-D19EB4CF7E86}" type="presParOf" srcId="{E03C7B26-A2A4-4A6A-8B8F-30F3191946B2}" destId="{F46BE1AC-247C-4D2C-A11B-93EDEC3AB611}" srcOrd="0" destOrd="0" presId="urn:microsoft.com/office/officeart/2005/8/layout/vList5"/>
    <dgm:cxn modelId="{D618CBCE-F864-7A4F-ABA9-301840B522B1}" type="presParOf" srcId="{E03C7B26-A2A4-4A6A-8B8F-30F3191946B2}" destId="{22281AFD-9E35-4641-B5BA-BFEB04A43016}" srcOrd="1" destOrd="0" presId="urn:microsoft.com/office/officeart/2005/8/layout/vList5"/>
    <dgm:cxn modelId="{97B53DFB-7DD2-FD41-9AB7-8C74A64A5C1C}" type="presParOf" srcId="{29D6C580-8E88-490F-B348-EC1AABA942D9}" destId="{4E64987F-8539-451E-8719-06F1D412D459}" srcOrd="1" destOrd="0" presId="urn:microsoft.com/office/officeart/2005/8/layout/vList5"/>
    <dgm:cxn modelId="{E3220C83-EC1C-FF41-AE60-4AC9D3DD1CB7}" type="presParOf" srcId="{29D6C580-8E88-490F-B348-EC1AABA942D9}" destId="{D9981D38-C2B7-40A6-ABCF-ABDE610C7FEB}" srcOrd="2" destOrd="0" presId="urn:microsoft.com/office/officeart/2005/8/layout/vList5"/>
    <dgm:cxn modelId="{53129F66-3449-DB40-8809-EDC5AA28BE07}" type="presParOf" srcId="{D9981D38-C2B7-40A6-ABCF-ABDE610C7FEB}" destId="{3B4A63FE-F9D2-43BF-8395-99222B23EADC}" srcOrd="0" destOrd="0" presId="urn:microsoft.com/office/officeart/2005/8/layout/vList5"/>
    <dgm:cxn modelId="{D7C0779E-1982-F74D-BAA4-EA2F7DFBF85B}" type="presParOf" srcId="{D9981D38-C2B7-40A6-ABCF-ABDE610C7FEB}" destId="{7343A7D9-C40F-428A-A269-23DD688D5FA5}" srcOrd="1" destOrd="0" presId="urn:microsoft.com/office/officeart/2005/8/layout/vList5"/>
    <dgm:cxn modelId="{3FD2976A-BCE6-C442-A60F-91D79156E340}" type="presParOf" srcId="{29D6C580-8E88-490F-B348-EC1AABA942D9}" destId="{E380E987-A2FA-4939-B02F-A2996064DE6B}" srcOrd="3" destOrd="0" presId="urn:microsoft.com/office/officeart/2005/8/layout/vList5"/>
    <dgm:cxn modelId="{E6798EA5-A84E-6A42-B984-14CD0B09A608}" type="presParOf" srcId="{29D6C580-8E88-490F-B348-EC1AABA942D9}" destId="{38DE1A19-9A4A-49EA-B310-AC56611FB91F}" srcOrd="4" destOrd="0" presId="urn:microsoft.com/office/officeart/2005/8/layout/vList5"/>
    <dgm:cxn modelId="{7A9F27D5-A69A-0149-847C-A8AE8606E083}" type="presParOf" srcId="{38DE1A19-9A4A-49EA-B310-AC56611FB91F}" destId="{BCEBBCB1-B4C7-4B25-B91A-306AC62F6CCC}" srcOrd="0" destOrd="0" presId="urn:microsoft.com/office/officeart/2005/8/layout/vList5"/>
    <dgm:cxn modelId="{D6A72B06-3F6E-0C4E-AD20-074ECB3456EB}" type="presParOf" srcId="{38DE1A19-9A4A-49EA-B310-AC56611FB91F}" destId="{5EB48901-8A3B-4138-8C81-7395FDB1F02D}" srcOrd="1" destOrd="0" presId="urn:microsoft.com/office/officeart/2005/8/layout/vList5"/>
    <dgm:cxn modelId="{4796C9FB-6B72-014B-AF20-6EA6DE1EF8FB}" type="presParOf" srcId="{29D6C580-8E88-490F-B348-EC1AABA942D9}" destId="{A71CC563-C11F-4E53-A0BF-BA025647C297}" srcOrd="5" destOrd="0" presId="urn:microsoft.com/office/officeart/2005/8/layout/vList5"/>
    <dgm:cxn modelId="{7C69EC93-18D1-E940-B2B1-3DCC40138EB5}" type="presParOf" srcId="{29D6C580-8E88-490F-B348-EC1AABA942D9}" destId="{EB59C55D-C61E-47EC-B001-43199E6F4CA3}" srcOrd="6" destOrd="0" presId="urn:microsoft.com/office/officeart/2005/8/layout/vList5"/>
    <dgm:cxn modelId="{11796D04-4B2C-6043-9B6B-0A953F016A43}" type="presParOf" srcId="{EB59C55D-C61E-47EC-B001-43199E6F4CA3}" destId="{371E9AE0-0258-4844-AB85-200CC585AEB9}" srcOrd="0" destOrd="0" presId="urn:microsoft.com/office/officeart/2005/8/layout/vList5"/>
    <dgm:cxn modelId="{5F489C6D-14EC-4C4F-AFA8-84A5B1560FAD}" type="presParOf" srcId="{EB59C55D-C61E-47EC-B001-43199E6F4CA3}" destId="{525C5054-2072-4B31-99EF-FCAAA439C12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81AFD-9E35-4641-B5BA-BFEB04A43016}">
      <dsp:nvSpPr>
        <dsp:cNvPr id="0" name=""/>
        <dsp:cNvSpPr/>
      </dsp:nvSpPr>
      <dsp:spPr>
        <a:xfrm rot="5400000">
          <a:off x="5089859" y="-1998004"/>
          <a:ext cx="1012537"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Converted to cash, sold or consumed in the next year</a:t>
          </a:r>
          <a:endParaRPr lang="en-US" sz="2700" kern="1200" dirty="0"/>
        </a:p>
      </dsp:txBody>
      <dsp:txXfrm rot="-5400000">
        <a:off x="2962656" y="178627"/>
        <a:ext cx="5217516" cy="913681"/>
      </dsp:txXfrm>
    </dsp:sp>
    <dsp:sp modelId="{F46BE1AC-247C-4D2C-A11B-93EDEC3AB611}">
      <dsp:nvSpPr>
        <dsp:cNvPr id="0" name=""/>
        <dsp:cNvSpPr/>
      </dsp:nvSpPr>
      <dsp:spPr>
        <a:xfrm>
          <a:off x="0" y="2631"/>
          <a:ext cx="2962656" cy="1265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Current assets</a:t>
          </a:r>
          <a:endParaRPr lang="en-US" sz="3600" kern="1200" dirty="0"/>
        </a:p>
      </dsp:txBody>
      <dsp:txXfrm>
        <a:off x="61785" y="64416"/>
        <a:ext cx="2839086" cy="1142101"/>
      </dsp:txXfrm>
    </dsp:sp>
    <dsp:sp modelId="{7343A7D9-C40F-428A-A269-23DD688D5FA5}">
      <dsp:nvSpPr>
        <dsp:cNvPr id="0" name=""/>
        <dsp:cNvSpPr/>
      </dsp:nvSpPr>
      <dsp:spPr>
        <a:xfrm rot="5400000">
          <a:off x="5089859" y="-669049"/>
          <a:ext cx="1012537"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Held for longer than one year</a:t>
          </a:r>
          <a:endParaRPr lang="en-US" sz="2700" kern="1200" dirty="0"/>
        </a:p>
        <a:p>
          <a:pPr marL="228600" lvl="1" indent="-228600" algn="l" defTabSz="1200150">
            <a:lnSpc>
              <a:spcPct val="90000"/>
            </a:lnSpc>
            <a:spcBef>
              <a:spcPct val="0"/>
            </a:spcBef>
            <a:spcAft>
              <a:spcPct val="15000"/>
            </a:spcAft>
            <a:buChar char="••"/>
          </a:pPr>
          <a:r>
            <a:rPr lang="en-US" sz="2700" kern="1200" dirty="0" smtClean="0"/>
            <a:t>Includes plant assets</a:t>
          </a:r>
          <a:endParaRPr lang="en-US" sz="2700" kern="1200" dirty="0"/>
        </a:p>
      </dsp:txBody>
      <dsp:txXfrm rot="-5400000">
        <a:off x="2962656" y="1507582"/>
        <a:ext cx="5217516" cy="913681"/>
      </dsp:txXfrm>
    </dsp:sp>
    <dsp:sp modelId="{3B4A63FE-F9D2-43BF-8395-99222B23EADC}">
      <dsp:nvSpPr>
        <dsp:cNvPr id="0" name=""/>
        <dsp:cNvSpPr/>
      </dsp:nvSpPr>
      <dsp:spPr>
        <a:xfrm>
          <a:off x="0" y="1331586"/>
          <a:ext cx="2962656" cy="1265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Non-current assets</a:t>
          </a:r>
          <a:endParaRPr lang="en-US" sz="3600" kern="1200" dirty="0"/>
        </a:p>
      </dsp:txBody>
      <dsp:txXfrm>
        <a:off x="61785" y="1393371"/>
        <a:ext cx="2839086" cy="1142101"/>
      </dsp:txXfrm>
    </dsp:sp>
    <dsp:sp modelId="{5EB48901-8A3B-4138-8C81-7395FDB1F02D}">
      <dsp:nvSpPr>
        <dsp:cNvPr id="0" name=""/>
        <dsp:cNvSpPr/>
      </dsp:nvSpPr>
      <dsp:spPr>
        <a:xfrm rot="5400000">
          <a:off x="5089859" y="659905"/>
          <a:ext cx="1012537"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Must be paid within one year</a:t>
          </a:r>
          <a:endParaRPr lang="en-US" sz="2700" kern="1200" dirty="0"/>
        </a:p>
      </dsp:txBody>
      <dsp:txXfrm rot="-5400000">
        <a:off x="2962656" y="2836536"/>
        <a:ext cx="5217516" cy="913681"/>
      </dsp:txXfrm>
    </dsp:sp>
    <dsp:sp modelId="{BCEBBCB1-B4C7-4B25-B91A-306AC62F6CCC}">
      <dsp:nvSpPr>
        <dsp:cNvPr id="0" name=""/>
        <dsp:cNvSpPr/>
      </dsp:nvSpPr>
      <dsp:spPr>
        <a:xfrm>
          <a:off x="0" y="2660541"/>
          <a:ext cx="2962656" cy="1265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Current liabilities</a:t>
          </a:r>
          <a:endParaRPr lang="en-US" sz="3600" kern="1200" dirty="0"/>
        </a:p>
      </dsp:txBody>
      <dsp:txXfrm>
        <a:off x="61785" y="2722326"/>
        <a:ext cx="2839086" cy="1142101"/>
      </dsp:txXfrm>
    </dsp:sp>
    <dsp:sp modelId="{525C5054-2072-4B31-99EF-FCAAA439C12A}">
      <dsp:nvSpPr>
        <dsp:cNvPr id="0" name=""/>
        <dsp:cNvSpPr/>
      </dsp:nvSpPr>
      <dsp:spPr>
        <a:xfrm rot="5400000">
          <a:off x="5089859" y="1988860"/>
          <a:ext cx="1012537"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Due date more than one year from balance sheet date</a:t>
          </a:r>
          <a:endParaRPr lang="en-US" sz="2700" kern="1200" dirty="0"/>
        </a:p>
      </dsp:txBody>
      <dsp:txXfrm rot="-5400000">
        <a:off x="2962656" y="4165491"/>
        <a:ext cx="5217516" cy="913681"/>
      </dsp:txXfrm>
    </dsp:sp>
    <dsp:sp modelId="{371E9AE0-0258-4844-AB85-200CC585AEB9}">
      <dsp:nvSpPr>
        <dsp:cNvPr id="0" name=""/>
        <dsp:cNvSpPr/>
      </dsp:nvSpPr>
      <dsp:spPr>
        <a:xfrm>
          <a:off x="0" y="3989496"/>
          <a:ext cx="2962656" cy="1265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Non-current liabilities</a:t>
          </a:r>
          <a:endParaRPr lang="en-US" sz="3600" kern="1200" dirty="0"/>
        </a:p>
      </dsp:txBody>
      <dsp:txXfrm>
        <a:off x="61785" y="4051281"/>
        <a:ext cx="2839086" cy="11421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30/08/17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30/08/17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course does not assume any prior knowledge of financial accounting. If you look back at the end of the week I hope you will no longer consider yourself a novice but rather understand the most fundamental aspects and be able to apply them to your very on simulated start-up.</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308569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Other changes in equity include raising new equity or</a:t>
            </a:r>
            <a:r>
              <a:rPr lang="en-GB" baseline="0" dirty="0" smtClean="0"/>
              <a:t> paying out dividends or buying back shares.</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13</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Teams of 4.</a:t>
            </a:r>
            <a:r>
              <a:rPr lang="en-GB" baseline="0" dirty="0" smtClean="0"/>
              <a:t> No advantage for fewer or more as start-up advantages based on average team homework score not total. Four roles focused on four corners of the balance sheet: current assets, non-current assets, current liabilities, non-current liabilities. Four roles:  CMO (chief marketing officer) responsible for cash, receivables, inventory; CTO responsible for tangible assets, intangible assets, investments; COO responsible for trade credit, short-term borrowings, provisions; CFO responsible for long-term credit, long-term borrowings and equity.</a:t>
            </a:r>
          </a:p>
          <a:p>
            <a:endParaRPr lang="en-GB" baseline="0" dirty="0" smtClean="0"/>
          </a:p>
          <a:p>
            <a:r>
              <a:rPr lang="en-GB" baseline="0" dirty="0" smtClean="0"/>
              <a:t>CMO Decisions</a:t>
            </a:r>
          </a:p>
          <a:p>
            <a:endParaRPr lang="en-GB" baseline="0" dirty="0" smtClean="0"/>
          </a:p>
          <a:p>
            <a:r>
              <a:rPr lang="en-GB" baseline="0" dirty="0" smtClean="0"/>
              <a:t>You are responsible for marketing. Prior to forming the company, some of the staff have been selling similar products. As CMO you need to decide whether to take over these customer accounts. If you do, then you have a client base to quickly sell into but you will need to purchase their current invoices from the staff at face value. You only know some of the customers. Your choice is to acquire none/some/all of the invoices and customer relationships for $0, $20k, $40k.</a:t>
            </a:r>
          </a:p>
          <a:p>
            <a:endParaRPr lang="en-GB" baseline="0" dirty="0" smtClean="0"/>
          </a:p>
          <a:p>
            <a:r>
              <a:rPr lang="en-GB" baseline="0" dirty="0" smtClean="0"/>
              <a:t>Your key supplier has offered to provide inventory ready for launch so that you can get going quickly but you have only had the chance to check quality of some of the goods. You need to decide whether to buy none/some/full inventory for $0, $20k, $40k.</a:t>
            </a:r>
          </a:p>
          <a:p>
            <a:endParaRPr lang="en-GB" baseline="0" dirty="0" smtClean="0"/>
          </a:p>
          <a:p>
            <a:r>
              <a:rPr lang="en-GB" baseline="0" dirty="0" smtClean="0"/>
              <a:t>CTO Decisions</a:t>
            </a:r>
          </a:p>
          <a:p>
            <a:endParaRPr lang="en-GB" baseline="0" dirty="0" smtClean="0"/>
          </a:p>
          <a:p>
            <a:r>
              <a:rPr lang="en-GB" baseline="0" dirty="0" smtClean="0"/>
              <a:t>You are responsible for operations. You need to decide whether to buy or rent property and equipment. A local business park has gone into receivership and is selling off offices, you are offered a garage size-space for $20k or a small office for $40k.</a:t>
            </a:r>
          </a:p>
          <a:p>
            <a:endParaRPr lang="en-GB" baseline="0" dirty="0" smtClean="0"/>
          </a:p>
          <a:p>
            <a:r>
              <a:rPr lang="en-GB" baseline="0" dirty="0" smtClean="0"/>
              <a:t>A friend developed some CRM software that you can buy. They have offered to sell you some or all of it for $20k or $40k.</a:t>
            </a:r>
          </a:p>
          <a:p>
            <a:endParaRPr lang="en-GB" baseline="0" dirty="0" smtClean="0"/>
          </a:p>
          <a:p>
            <a:r>
              <a:rPr lang="en-GB" baseline="0" dirty="0" smtClean="0"/>
              <a:t>One of the staff owns a digital marketing company and offers you 20% for $20k or 40% for $40k. It is just about break-even at the moment. You can pay for its services but if you buy a stake then it  will prioritise you as its most favoured customer with better rates, and the best possible service if you own 40%. </a:t>
            </a:r>
          </a:p>
          <a:p>
            <a:endParaRPr lang="en-GB" baseline="0" dirty="0" smtClean="0"/>
          </a:p>
          <a:p>
            <a:r>
              <a:rPr lang="en-GB" baseline="0" dirty="0" smtClean="0"/>
              <a:t>COO</a:t>
            </a:r>
          </a:p>
          <a:p>
            <a:endParaRPr lang="en-GB" baseline="0" dirty="0" smtClean="0"/>
          </a:p>
          <a:p>
            <a:r>
              <a:rPr lang="en-GB" baseline="0" dirty="0" smtClean="0"/>
              <a:t>You are responsible for smooth running of the business. One of the shareholders has offered a short-term loan at fairly low interest rates. You can borrow $20k, with repayment of $21k in 6 months time, or $40k with repayment of $45k in 360 days.</a:t>
            </a:r>
          </a:p>
          <a:p>
            <a:endParaRPr lang="en-GB" baseline="0" dirty="0" smtClean="0"/>
          </a:p>
          <a:p>
            <a:r>
              <a:rPr lang="en-GB" baseline="0" dirty="0" smtClean="0"/>
              <a:t>Any assets you have bought need to be paid for, but not necessarily straight away. You can use your negotiating skills to defer payment on up to 2 current assets of your choice for $20k each.</a:t>
            </a:r>
          </a:p>
          <a:p>
            <a:endParaRPr lang="en-GB" baseline="0" dirty="0" smtClean="0"/>
          </a:p>
          <a:p>
            <a:r>
              <a:rPr lang="en-GB" baseline="0" dirty="0" smtClean="0"/>
              <a:t>You take on staff who had previously worked for the founders. They are owed $40k for work already done. You can insist they are paid early and in full. Or you can have them paid half and the founders will give you the other half to be paid in arrears. Or the founders will give you $40k to pay them all in arrears.</a:t>
            </a:r>
          </a:p>
          <a:p>
            <a:endParaRPr lang="en-GB" baseline="0" dirty="0" smtClean="0"/>
          </a:p>
          <a:p>
            <a:r>
              <a:rPr lang="en-GB" baseline="0" dirty="0" smtClean="0"/>
              <a:t>CFO </a:t>
            </a:r>
          </a:p>
          <a:p>
            <a:endParaRPr lang="en-GB" baseline="0" dirty="0" smtClean="0"/>
          </a:p>
          <a:p>
            <a:r>
              <a:rPr lang="en-GB" baseline="0" dirty="0" smtClean="0"/>
              <a:t>You are responsible for the liquidity and solvency of the business. Take care with the cash and equity. You must ensure your cash number is above zero at all times and worry that it might not be enough runway. If your cash falls below zero then you will need to issue equity to new investors in a ‘down round’ below initial issue price.</a:t>
            </a:r>
          </a:p>
          <a:p>
            <a:endParaRPr lang="en-GB" baseline="0" dirty="0" smtClean="0"/>
          </a:p>
          <a:p>
            <a:r>
              <a:rPr lang="en-GB" baseline="0" dirty="0" smtClean="0"/>
              <a:t>One of the shareholders has offered a long-term loan at fairly low interest rates. You can borrow $20k, with repayment of $25k in just under 2 years, or $40k with repayment of $55k in just under 3 years.</a:t>
            </a:r>
          </a:p>
          <a:p>
            <a:endParaRPr lang="en-GB" baseline="0" dirty="0" smtClean="0"/>
          </a:p>
          <a:p>
            <a:r>
              <a:rPr lang="en-GB" baseline="0" dirty="0" smtClean="0"/>
              <a:t>Any assets you have bought need to be paid for, but long-term credit may be available. You can use your negotiating skills to defer payment on up to 2 non-current assets $20k each with repayment of $24k in just under 2 years. The assets are secured so if you don’t pay they will be seized.</a:t>
            </a:r>
          </a:p>
          <a:p>
            <a:endParaRPr lang="en-GB" baseline="0" dirty="0" smtClean="0"/>
          </a:p>
          <a:p>
            <a:r>
              <a:rPr lang="en-GB" baseline="0" dirty="0" smtClean="0"/>
              <a:t>If your cash is below zero then you need to raise additional equity in an emergency issue at half the price the founders paid. This will dilute your founders’ ownership. You can raise $20k or $40k at $80 per share.</a:t>
            </a:r>
          </a:p>
          <a:p>
            <a:endParaRPr lang="en-GB" baseline="0" dirty="0" smtClean="0"/>
          </a:p>
          <a:p>
            <a:r>
              <a:rPr lang="en-GB" baseline="0" dirty="0" smtClean="0"/>
              <a:t>Chair </a:t>
            </a:r>
            <a:r>
              <a:rPr lang="mr-IN" baseline="0" dirty="0" smtClean="0"/>
              <a:t>–</a:t>
            </a:r>
            <a:r>
              <a:rPr lang="en-GB" baseline="0" dirty="0" smtClean="0"/>
              <a:t> if there are five in a team then the chairman takes the investments and new equity decisions.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14</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Teams of 4.</a:t>
            </a:r>
            <a:r>
              <a:rPr lang="en-GB" baseline="0" dirty="0" smtClean="0"/>
              <a:t> No advantage for fewer or more as start-up advantages based on average team homework score not total. Four roles focused on four corners of the balance sheet: current assets, non-current assets, current liabilities, non-current liabilities. Four roles:  CMO (chief marketing officer) responsible for cash, receivables, inventory; CTO responsible for tangible assets, intangible assets, investments; COO responsible for trade credit, short-term borrowings, provisions; CFO responsible for long-term credit, long-term borrowings and equity.</a:t>
            </a:r>
          </a:p>
          <a:p>
            <a:endParaRPr lang="en-GB" baseline="0" dirty="0" smtClean="0"/>
          </a:p>
          <a:p>
            <a:r>
              <a:rPr lang="en-GB" baseline="0" dirty="0" smtClean="0"/>
              <a:t>CMO Decisions</a:t>
            </a:r>
          </a:p>
          <a:p>
            <a:endParaRPr lang="en-GB" baseline="0" dirty="0" smtClean="0"/>
          </a:p>
          <a:p>
            <a:r>
              <a:rPr lang="en-GB" baseline="0" dirty="0" smtClean="0"/>
              <a:t>You are responsible for marketing. Prior to forming the company, some of the staff have been selling similar products. As CMO you need to decide whether to take over these customer accounts. If you do, then you have a client base to quickly sell into but you will need to purchase their current invoices from the staff at face value. You only know some of the customers. Your choice is to acquire none/some/all of the invoices and customer relationships for $0, $20k, $40k.</a:t>
            </a:r>
          </a:p>
          <a:p>
            <a:endParaRPr lang="en-GB" baseline="0" dirty="0" smtClean="0"/>
          </a:p>
          <a:p>
            <a:r>
              <a:rPr lang="en-GB" baseline="0" dirty="0" smtClean="0"/>
              <a:t>Your key supplier has offered to provide inventory ready for launch so that you can get going quickly but you have only had the chance to check quality of some of the goods. You need to decide whether to buy none/some/full inventory for $0, $20k, $40k.</a:t>
            </a:r>
          </a:p>
          <a:p>
            <a:endParaRPr lang="en-GB" baseline="0" dirty="0" smtClean="0"/>
          </a:p>
          <a:p>
            <a:r>
              <a:rPr lang="en-GB" baseline="0" dirty="0" smtClean="0"/>
              <a:t>CTO Decisions</a:t>
            </a:r>
          </a:p>
          <a:p>
            <a:endParaRPr lang="en-GB" baseline="0" dirty="0" smtClean="0"/>
          </a:p>
          <a:p>
            <a:r>
              <a:rPr lang="en-GB" baseline="0" dirty="0" smtClean="0"/>
              <a:t>You are responsible for operations. You need to decide whether to buy or rent property and equipment. A local business park has gone into receivership and is selling off offices, you are offered a garage size-space for $20k or a small office for $40k.</a:t>
            </a:r>
          </a:p>
          <a:p>
            <a:endParaRPr lang="en-GB" baseline="0" dirty="0" smtClean="0"/>
          </a:p>
          <a:p>
            <a:r>
              <a:rPr lang="en-GB" baseline="0" dirty="0" smtClean="0"/>
              <a:t>A friend developed some CRM software that you can buy. They have offered to sell you some or all of it for $20k or $40k.</a:t>
            </a:r>
          </a:p>
          <a:p>
            <a:endParaRPr lang="en-GB" baseline="0" dirty="0" smtClean="0"/>
          </a:p>
          <a:p>
            <a:r>
              <a:rPr lang="en-GB" baseline="0" dirty="0" smtClean="0"/>
              <a:t>One of the staff owns a digital marketing company and offers you 20% for $20k or 40% for $40k. It is just about break-even at the moment. You can pay for its services but if you buy a stake then it  will prioritise you as its most favoured customer with better rates, and the best possible service if you own 40%. </a:t>
            </a:r>
          </a:p>
          <a:p>
            <a:endParaRPr lang="en-GB" baseline="0" dirty="0" smtClean="0"/>
          </a:p>
          <a:p>
            <a:r>
              <a:rPr lang="en-GB" baseline="0" dirty="0" smtClean="0"/>
              <a:t>COO</a:t>
            </a:r>
          </a:p>
          <a:p>
            <a:endParaRPr lang="en-GB" baseline="0" dirty="0" smtClean="0"/>
          </a:p>
          <a:p>
            <a:r>
              <a:rPr lang="en-GB" baseline="0" dirty="0" smtClean="0"/>
              <a:t>You are responsible for smooth running of the business. One of the shareholders has offered a short-term loan at fairly low interest rates. You can borrow $20k, with repayment of $21k in 6 months time, or $40k with repayment of $45k in 360 days.</a:t>
            </a:r>
          </a:p>
          <a:p>
            <a:endParaRPr lang="en-GB" baseline="0" dirty="0" smtClean="0"/>
          </a:p>
          <a:p>
            <a:r>
              <a:rPr lang="en-GB" baseline="0" dirty="0" smtClean="0"/>
              <a:t>Any assets you have bought need to be paid for, but not necessarily straight away. You can use your negotiating skills to defer payment on up to 2 current assets of your choice for $20k each.</a:t>
            </a:r>
          </a:p>
          <a:p>
            <a:endParaRPr lang="en-GB" baseline="0" dirty="0" smtClean="0"/>
          </a:p>
          <a:p>
            <a:r>
              <a:rPr lang="en-GB" baseline="0" dirty="0" smtClean="0"/>
              <a:t>You take on staff who had previously worked for the founders. They are owed $40k for work already done. You can insist they are paid early and in full. Or you can have them paid half and the founders will give you the other half to be paid in arrears. Or the founders will give you $40k to pay them all in arrears.</a:t>
            </a:r>
          </a:p>
          <a:p>
            <a:endParaRPr lang="en-GB" baseline="0" dirty="0" smtClean="0"/>
          </a:p>
          <a:p>
            <a:r>
              <a:rPr lang="en-GB" baseline="0" dirty="0" smtClean="0"/>
              <a:t>CFO </a:t>
            </a:r>
          </a:p>
          <a:p>
            <a:endParaRPr lang="en-GB" baseline="0" dirty="0" smtClean="0"/>
          </a:p>
          <a:p>
            <a:r>
              <a:rPr lang="en-GB" baseline="0" dirty="0" smtClean="0"/>
              <a:t>You are responsible for the liquidity and solvency of the business. Take care with the cash and equity. You must ensure your cash number is above zero at all times and worry that it might not be enough runway. If your cash falls below zero then you will need to issue equity to new investors in a ‘down round’ below initial issue price.</a:t>
            </a:r>
          </a:p>
          <a:p>
            <a:endParaRPr lang="en-GB" baseline="0" dirty="0" smtClean="0"/>
          </a:p>
          <a:p>
            <a:r>
              <a:rPr lang="en-GB" baseline="0" dirty="0" smtClean="0"/>
              <a:t>One of the shareholders has offered a long-term loan at fairly low interest rates. You can borrow $20k, with repayment of $25k in just under 2 years, or $40k with repayment of $55k in just under 3 years.</a:t>
            </a:r>
          </a:p>
          <a:p>
            <a:endParaRPr lang="en-GB" baseline="0" dirty="0" smtClean="0"/>
          </a:p>
          <a:p>
            <a:r>
              <a:rPr lang="en-GB" baseline="0" dirty="0" smtClean="0"/>
              <a:t>Any assets you have bought need to be paid for, but long-term credit may be available. You can use your negotiating skills to defer payment on up to 2 non-current assets $20k each with repayment of $24k in just under 2 years. The assets are secured so if you don’t pay they will be seized.</a:t>
            </a:r>
          </a:p>
          <a:p>
            <a:endParaRPr lang="en-GB" baseline="0" dirty="0" smtClean="0"/>
          </a:p>
          <a:p>
            <a:r>
              <a:rPr lang="en-GB" baseline="0" dirty="0" smtClean="0"/>
              <a:t>If your cash is below zero then you need to raise additional equity in an emergency issue at half the price the founders paid. This will dilute your founders’ ownership. You can raise $20k or $40k at $80 per share.</a:t>
            </a:r>
          </a:p>
          <a:p>
            <a:endParaRPr lang="en-GB" baseline="0" dirty="0" smtClean="0"/>
          </a:p>
          <a:p>
            <a:r>
              <a:rPr lang="en-GB" baseline="0" dirty="0" smtClean="0"/>
              <a:t>Chair </a:t>
            </a:r>
            <a:r>
              <a:rPr lang="mr-IN" baseline="0" dirty="0" smtClean="0"/>
              <a:t>–</a:t>
            </a:r>
            <a:r>
              <a:rPr lang="en-GB" baseline="0" dirty="0" smtClean="0"/>
              <a:t> if there are five in a team then the chairman takes the investments and new equity decisions.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15</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Teams of 4.</a:t>
            </a:r>
            <a:r>
              <a:rPr lang="en-GB" baseline="0" dirty="0" smtClean="0"/>
              <a:t> No advantage for fewer or more as start-up advantages based on average team homework score not total. Four roles focused on four corners of the balance sheet: current assets, non-current assets, current liabilities, non-current liabilities. Four roles:  CMO (chief marketing officer) responsible for cash, receivables, inventory; CTO responsible for tangible assets, intangible assets, investments; COO responsible for trade credit, short-term borrowings, provisions; CFO responsible for long-term credit, long-term borrowings and equity.</a:t>
            </a:r>
          </a:p>
          <a:p>
            <a:endParaRPr lang="en-GB" baseline="0" dirty="0" smtClean="0"/>
          </a:p>
          <a:p>
            <a:r>
              <a:rPr lang="en-GB" baseline="0" dirty="0" smtClean="0"/>
              <a:t>CMO Decisions</a:t>
            </a:r>
          </a:p>
          <a:p>
            <a:endParaRPr lang="en-GB" baseline="0" dirty="0" smtClean="0"/>
          </a:p>
          <a:p>
            <a:r>
              <a:rPr lang="en-GB" baseline="0" dirty="0" smtClean="0"/>
              <a:t>You are responsible for marketing. Prior to forming the company, some of the staff have been selling similar products. As CMO you need to decide whether to take over these customer accounts. If you do, then you have a client base to quickly sell into but you will need to purchase their current invoices from the staff at face value. You only know some of the customers. Your choice is to acquire none/some/all of the invoices and customer relationships for $0, $20k, $40k.</a:t>
            </a:r>
          </a:p>
          <a:p>
            <a:endParaRPr lang="en-GB" baseline="0" dirty="0" smtClean="0"/>
          </a:p>
          <a:p>
            <a:r>
              <a:rPr lang="en-GB" baseline="0" dirty="0" smtClean="0"/>
              <a:t>Your key supplier has offered to provide inventory ready for launch so that you can get going quickly but you have only had the chance to check quality of some of the goods. You need to decide whether to buy none/some/full inventory for $0, $20k, $40k.</a:t>
            </a:r>
          </a:p>
          <a:p>
            <a:endParaRPr lang="en-GB" baseline="0" dirty="0" smtClean="0"/>
          </a:p>
          <a:p>
            <a:r>
              <a:rPr lang="en-GB" baseline="0" dirty="0" smtClean="0"/>
              <a:t>CTO Decisions</a:t>
            </a:r>
          </a:p>
          <a:p>
            <a:endParaRPr lang="en-GB" baseline="0" dirty="0" smtClean="0"/>
          </a:p>
          <a:p>
            <a:r>
              <a:rPr lang="en-GB" baseline="0" dirty="0" smtClean="0"/>
              <a:t>You are responsible for operations. You need to decide whether to buy or rent property and equipment. A local business park has gone into receivership and is selling off offices, you are offered a garage size-space for $20k or a small office for $40k.</a:t>
            </a:r>
          </a:p>
          <a:p>
            <a:endParaRPr lang="en-GB" baseline="0" dirty="0" smtClean="0"/>
          </a:p>
          <a:p>
            <a:r>
              <a:rPr lang="en-GB" baseline="0" dirty="0" smtClean="0"/>
              <a:t>A friend developed some CRM software that you can buy. They have offered to sell you some or all of it for $20k or $40k.</a:t>
            </a:r>
          </a:p>
          <a:p>
            <a:endParaRPr lang="en-GB" baseline="0" dirty="0" smtClean="0"/>
          </a:p>
          <a:p>
            <a:r>
              <a:rPr lang="en-GB" baseline="0" dirty="0" smtClean="0"/>
              <a:t>One of the staff owns a digital marketing company and offers you 20% for $20k or 40% for $40k. It is just about break-even at the moment. You can pay for its services but if you buy a stake then it  will prioritise you as its most favoured customer with better rates, and the best possible service if you own 40%. </a:t>
            </a:r>
          </a:p>
          <a:p>
            <a:endParaRPr lang="en-GB" baseline="0" dirty="0" smtClean="0"/>
          </a:p>
          <a:p>
            <a:r>
              <a:rPr lang="en-GB" baseline="0" dirty="0" smtClean="0"/>
              <a:t>COO</a:t>
            </a:r>
          </a:p>
          <a:p>
            <a:endParaRPr lang="en-GB" baseline="0" dirty="0" smtClean="0"/>
          </a:p>
          <a:p>
            <a:r>
              <a:rPr lang="en-GB" baseline="0" dirty="0" smtClean="0"/>
              <a:t>You are responsible for smooth running of the business. One of the shareholders has offered a short-term loan at fairly low interest rates. You can borrow $20k, with repayment of $21k in 6 months time, or $40k with repayment of $45k in 360 days.</a:t>
            </a:r>
          </a:p>
          <a:p>
            <a:endParaRPr lang="en-GB" baseline="0" dirty="0" smtClean="0"/>
          </a:p>
          <a:p>
            <a:r>
              <a:rPr lang="en-GB" baseline="0" dirty="0" smtClean="0"/>
              <a:t>Any assets you have bought need to be paid for, but not necessarily straight away. You can use your negotiating skills to defer payment on up to 2 current assets of your choice for $20k each.</a:t>
            </a:r>
          </a:p>
          <a:p>
            <a:endParaRPr lang="en-GB" baseline="0" dirty="0" smtClean="0"/>
          </a:p>
          <a:p>
            <a:r>
              <a:rPr lang="en-GB" baseline="0" dirty="0" smtClean="0"/>
              <a:t>You take on staff who had previously worked for the founders. They are owed $40k for work already done. You can insist they are paid early and in full. Or you can have them paid half and the founders will give you the other half to be paid in arrears. Or the founders will give you $40k to pay them all in arrears.</a:t>
            </a:r>
          </a:p>
          <a:p>
            <a:endParaRPr lang="en-GB" baseline="0" dirty="0" smtClean="0"/>
          </a:p>
          <a:p>
            <a:r>
              <a:rPr lang="en-GB" baseline="0" dirty="0" smtClean="0"/>
              <a:t>CFO </a:t>
            </a:r>
          </a:p>
          <a:p>
            <a:endParaRPr lang="en-GB" baseline="0" dirty="0" smtClean="0"/>
          </a:p>
          <a:p>
            <a:r>
              <a:rPr lang="en-GB" baseline="0" dirty="0" smtClean="0"/>
              <a:t>You are responsible for the liquidity and solvency of the business. Take care with the cash and equity. You must ensure your cash number is above zero at all times and worry that it might not be enough runway. If your cash falls below zero then you will need to issue equity to new investors in a ‘down round’ below initial issue price.</a:t>
            </a:r>
          </a:p>
          <a:p>
            <a:endParaRPr lang="en-GB" baseline="0" dirty="0" smtClean="0"/>
          </a:p>
          <a:p>
            <a:r>
              <a:rPr lang="en-GB" baseline="0" dirty="0" smtClean="0"/>
              <a:t>One of the shareholders has offered a long-term loan at fairly low interest rates. You can borrow $20k, with repayment of $25k in just under 2 years, or $40k with repayment of $55k in just under 3 years.</a:t>
            </a:r>
          </a:p>
          <a:p>
            <a:endParaRPr lang="en-GB" baseline="0" dirty="0" smtClean="0"/>
          </a:p>
          <a:p>
            <a:r>
              <a:rPr lang="en-GB" baseline="0" dirty="0" smtClean="0"/>
              <a:t>Any assets you have bought need to be paid for, but long-term credit may be available. You can use your negotiating skills to defer payment on up to 2 non-current assets $20k each with repayment of $24k in just under 2 years. The assets are secured so if you don’t pay they will be seized.</a:t>
            </a:r>
          </a:p>
          <a:p>
            <a:endParaRPr lang="en-GB" baseline="0" dirty="0" smtClean="0"/>
          </a:p>
          <a:p>
            <a:r>
              <a:rPr lang="en-GB" baseline="0" dirty="0" smtClean="0"/>
              <a:t>If your cash is below zero then you need to raise additional equity in an emergency issue at half the price the founders paid. This will dilute your founders’ ownership. You can raise $20k or $40k at $80 per share.</a:t>
            </a:r>
          </a:p>
          <a:p>
            <a:endParaRPr lang="en-GB" baseline="0" dirty="0" smtClean="0"/>
          </a:p>
          <a:p>
            <a:r>
              <a:rPr lang="en-GB" baseline="0" dirty="0" smtClean="0"/>
              <a:t>Chair </a:t>
            </a:r>
            <a:r>
              <a:rPr lang="mr-IN" baseline="0" dirty="0" smtClean="0"/>
              <a:t>–</a:t>
            </a:r>
            <a:r>
              <a:rPr lang="en-GB" baseline="0" dirty="0" smtClean="0"/>
              <a:t> if there are five in a team then the chairman takes the investments and new equity decisions.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Teams of 4.</a:t>
            </a:r>
            <a:r>
              <a:rPr lang="en-GB" baseline="0" dirty="0" smtClean="0"/>
              <a:t> No advantage for fewer or more as start-up advantages based on average team homework score not total. Four roles focused on four corners of the balance sheet: current assets, non-current assets, current liabilities, non-current liabilities. Four roles:  CMO (chief marketing officer) responsible for cash, receivables, inventory; CTO responsible for tangible assets, intangible assets, investments; COO responsible for trade credit, expenses, ST debt; CFO responsible for long-term credit, long-term borrowings and equity.</a:t>
            </a:r>
          </a:p>
          <a:p>
            <a:endParaRPr lang="en-GB" baseline="0" dirty="0" smtClean="0"/>
          </a:p>
          <a:p>
            <a:r>
              <a:rPr lang="en-GB" baseline="0" dirty="0" smtClean="0"/>
              <a:t>CMO Decisions</a:t>
            </a:r>
          </a:p>
          <a:p>
            <a:endParaRPr lang="en-GB" baseline="0" dirty="0" smtClean="0"/>
          </a:p>
          <a:p>
            <a:r>
              <a:rPr lang="en-GB" baseline="0" dirty="0" smtClean="0"/>
              <a:t>You are responsible for marketing. Prior to forming the company, some of the staff have been selling similar products. As CMO you need to decide whether to take over these customer accounts. If you do, then you have a client base to quickly sell into but you will need to purchase their current invoices from the staff at face value. You only know some of the customers. Your choice is to acquire none/some/all of the invoices and customer relationships for $0, $20k, $40k.</a:t>
            </a:r>
          </a:p>
          <a:p>
            <a:endParaRPr lang="en-GB" baseline="0" dirty="0" smtClean="0"/>
          </a:p>
          <a:p>
            <a:r>
              <a:rPr lang="en-GB" baseline="0" dirty="0" smtClean="0"/>
              <a:t>Your key supplier has offered to provide inventory ready for launch so that you can get going quickly but you have only had the chance to check quality of some of the goods. You need to decide whether to buy none/some/full inventory for $0, $20k, $40k.</a:t>
            </a:r>
          </a:p>
          <a:p>
            <a:endParaRPr lang="en-GB" baseline="0" dirty="0" smtClean="0"/>
          </a:p>
          <a:p>
            <a:r>
              <a:rPr lang="en-GB" baseline="0" dirty="0" smtClean="0"/>
              <a:t>CTO Decisions</a:t>
            </a:r>
          </a:p>
          <a:p>
            <a:endParaRPr lang="en-GB" baseline="0" dirty="0" smtClean="0"/>
          </a:p>
          <a:p>
            <a:r>
              <a:rPr lang="en-GB" baseline="0" dirty="0" smtClean="0"/>
              <a:t>You are responsible for operations. You need to decide whether to buy or rent property and equipment. A local business park has gone into receivership and is selling off offices, you are offered a tiny office for $20k. If you want the contents </a:t>
            </a:r>
            <a:r>
              <a:rPr lang="mr-IN" baseline="0" dirty="0" smtClean="0"/>
              <a:t>–</a:t>
            </a:r>
            <a:r>
              <a:rPr lang="en-GB" baseline="0" dirty="0" smtClean="0"/>
              <a:t> from laptops to chairs </a:t>
            </a:r>
            <a:r>
              <a:rPr lang="mr-IN" baseline="0" dirty="0" smtClean="0"/>
              <a:t>–</a:t>
            </a:r>
            <a:r>
              <a:rPr lang="en-GB" baseline="0" dirty="0" smtClean="0"/>
              <a:t> it will be another $20k. They will just about do. Otherwise the creditors will get them and rent them to you.</a:t>
            </a:r>
          </a:p>
          <a:p>
            <a:endParaRPr lang="en-GB" baseline="0" dirty="0" smtClean="0"/>
          </a:p>
          <a:p>
            <a:r>
              <a:rPr lang="en-GB" baseline="0" dirty="0" smtClean="0"/>
              <a:t>One of the non-board shareholders developed software that you use. You can licence it but they have offered to sell you some or all of it for $20k or $40k.</a:t>
            </a:r>
          </a:p>
          <a:p>
            <a:endParaRPr lang="en-GB" baseline="0" dirty="0" smtClean="0"/>
          </a:p>
          <a:p>
            <a:r>
              <a:rPr lang="en-GB" baseline="0" dirty="0" smtClean="0"/>
              <a:t>One of the staff owns a digital marketing company and offers you 20% for $20k or 40% for $40k. It is just about break-even at the moment. You can pay for its services but if you buy a stake then it  will prioritise you as its most favoured customer with better rates, and the best possible service if you own 40%. </a:t>
            </a:r>
          </a:p>
          <a:p>
            <a:endParaRPr lang="en-GB" baseline="0" dirty="0" smtClean="0"/>
          </a:p>
          <a:p>
            <a:r>
              <a:rPr lang="en-GB" baseline="0" dirty="0" smtClean="0"/>
              <a:t>COO</a:t>
            </a:r>
          </a:p>
          <a:p>
            <a:endParaRPr lang="en-GB" baseline="0" dirty="0" smtClean="0"/>
          </a:p>
          <a:p>
            <a:r>
              <a:rPr lang="en-GB" baseline="0" dirty="0" smtClean="0"/>
              <a:t>You are responsible for smooth running of the business. One of the shareholders has offered a short-term loan at fairly low interest rates. You can borrow $20k, with repayment of $21k in 6 months time, or $40k with repayment of $45k in 360 days.</a:t>
            </a:r>
          </a:p>
          <a:p>
            <a:endParaRPr lang="en-GB" baseline="0" dirty="0" smtClean="0"/>
          </a:p>
          <a:p>
            <a:r>
              <a:rPr lang="en-GB" baseline="0" dirty="0" smtClean="0"/>
              <a:t>Any assets you have bought need to be paid for, but not necessarily straight away. You can use your negotiating skills to defer payment on up to 2 current assets of your choice for $20k each.</a:t>
            </a:r>
          </a:p>
          <a:p>
            <a:endParaRPr lang="en-GB" baseline="0" dirty="0" smtClean="0"/>
          </a:p>
          <a:p>
            <a:r>
              <a:rPr lang="en-GB" baseline="0" dirty="0" smtClean="0"/>
              <a:t>You are worried a few business risks but at the moment do not see any need for specific provisions.</a:t>
            </a:r>
          </a:p>
          <a:p>
            <a:endParaRPr lang="en-GB" baseline="0" dirty="0" smtClean="0"/>
          </a:p>
          <a:p>
            <a:r>
              <a:rPr lang="en-GB" baseline="0" dirty="0" smtClean="0"/>
              <a:t>CFO </a:t>
            </a:r>
          </a:p>
          <a:p>
            <a:endParaRPr lang="en-GB" baseline="0" dirty="0" smtClean="0"/>
          </a:p>
          <a:p>
            <a:r>
              <a:rPr lang="en-GB" baseline="0" dirty="0" smtClean="0"/>
              <a:t>You are responsible for the liquidity and solvency of the business. Take care with the cash and equity. You must ensure your cash number is above zero at all times and worry that it might not be enough runway. If your cash falls below zero then you will need to issue equity to new investors in a ‘down round’ below initial issue price.</a:t>
            </a:r>
          </a:p>
          <a:p>
            <a:endParaRPr lang="en-GB" baseline="0" dirty="0" smtClean="0"/>
          </a:p>
          <a:p>
            <a:r>
              <a:rPr lang="en-GB" baseline="0" dirty="0" smtClean="0"/>
              <a:t>One of the shareholders has offered a long-term loan at fairly low interest rates. You can borrow $20k, with repayment of $25k in just under 2 years, or $40k with repayment of $55k in just under 3 years.</a:t>
            </a:r>
          </a:p>
          <a:p>
            <a:endParaRPr lang="en-GB" baseline="0" dirty="0" smtClean="0"/>
          </a:p>
          <a:p>
            <a:r>
              <a:rPr lang="en-GB" baseline="0" dirty="0" smtClean="0"/>
              <a:t>Any assets you have bought need to be paid for, but long-term credit may be available. You can use your negotiating skills to defer payment on up to 2 non-current assets $20k each with repayment of $24k in just under 2 years. The assets are secured so if you don’t pay they will be seized.</a:t>
            </a:r>
          </a:p>
          <a:p>
            <a:endParaRPr lang="en-GB" baseline="0" dirty="0" smtClean="0"/>
          </a:p>
          <a:p>
            <a:r>
              <a:rPr lang="en-GB" baseline="0" dirty="0" smtClean="0"/>
              <a:t>If your cash is below zero then you need to raise additional equity in an emergency issue at half the price the founders paid. This will dilute your founders’ ownership. You can raise $20k or $40k.</a:t>
            </a:r>
          </a:p>
          <a:p>
            <a:endParaRPr lang="en-GB" baseline="0" dirty="0" smtClean="0"/>
          </a:p>
          <a:p>
            <a:r>
              <a:rPr lang="en-GB" baseline="0" dirty="0" smtClean="0"/>
              <a:t>Chair </a:t>
            </a:r>
            <a:r>
              <a:rPr lang="mr-IN" baseline="0" dirty="0" smtClean="0"/>
              <a:t>–</a:t>
            </a:r>
            <a:r>
              <a:rPr lang="en-GB" baseline="0" dirty="0" smtClean="0"/>
              <a:t> if there are five in a team then the chairman takes the investments and new equity decisions.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17</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Teams of 4.</a:t>
            </a:r>
            <a:r>
              <a:rPr lang="en-GB" baseline="0" dirty="0" smtClean="0"/>
              <a:t> No advantage for fewer or more as start-up advantages based on average team homework score not total. Four roles focused on four corners of the balance sheet: current assets, non-current assets, current liabilities, non-current liabilities. Four roles:  CMO (chief marketing officer) responsible for cash, receivables, inventory; CTO responsible for tangible assets, intangible assets, investments; COO responsible for trade credit, short-term borrowings, provisions; CFO responsible for long-term credit, long-term borrowings and equity.</a:t>
            </a:r>
          </a:p>
          <a:p>
            <a:endParaRPr lang="en-GB" baseline="0" dirty="0" smtClean="0"/>
          </a:p>
          <a:p>
            <a:r>
              <a:rPr lang="en-GB" baseline="0" dirty="0" smtClean="0"/>
              <a:t>CMO Decisions</a:t>
            </a:r>
          </a:p>
          <a:p>
            <a:endParaRPr lang="en-GB" baseline="0" dirty="0" smtClean="0"/>
          </a:p>
          <a:p>
            <a:r>
              <a:rPr lang="en-GB" baseline="0" dirty="0" smtClean="0"/>
              <a:t>You are responsible for marketing. Prior to forming the company, some of the staff have been selling similar products. As CMO you need to decide whether to take over these customer accounts. If you do, then you have a client base to quickly sell into but you will need to purchase their current invoices from the staff at face value. You only know some of the customers. Your choice is to acquire none/some/all of the invoices and customer relationships for $0, $20k, $40k.</a:t>
            </a:r>
          </a:p>
          <a:p>
            <a:endParaRPr lang="en-GB" baseline="0" dirty="0" smtClean="0"/>
          </a:p>
          <a:p>
            <a:r>
              <a:rPr lang="en-GB" baseline="0" dirty="0" smtClean="0"/>
              <a:t>Your key supplier has offered to provide inventory ready for launch so that you can get going quickly but you have only had the chance to check quality of some of the goods. You need to decide whether to buy none/some/full inventory for $0, $20k, $40k.</a:t>
            </a:r>
          </a:p>
          <a:p>
            <a:endParaRPr lang="en-GB" baseline="0" dirty="0" smtClean="0"/>
          </a:p>
          <a:p>
            <a:r>
              <a:rPr lang="en-GB" baseline="0" dirty="0" smtClean="0"/>
              <a:t>CTO Decisions</a:t>
            </a:r>
          </a:p>
          <a:p>
            <a:endParaRPr lang="en-GB" baseline="0" dirty="0" smtClean="0"/>
          </a:p>
          <a:p>
            <a:r>
              <a:rPr lang="en-GB" baseline="0" dirty="0" smtClean="0"/>
              <a:t>You are responsible for operations. You need to decide whether to buy or rent property and equipment. A local business park has gone into receivership and is selling off offices, you are offered a tiny office for $20k. If you want the contents </a:t>
            </a:r>
            <a:r>
              <a:rPr lang="mr-IN" baseline="0" dirty="0" smtClean="0"/>
              <a:t>–</a:t>
            </a:r>
            <a:r>
              <a:rPr lang="en-GB" baseline="0" dirty="0" smtClean="0"/>
              <a:t> from laptops to chairs </a:t>
            </a:r>
            <a:r>
              <a:rPr lang="mr-IN" baseline="0" dirty="0" smtClean="0"/>
              <a:t>–</a:t>
            </a:r>
            <a:r>
              <a:rPr lang="en-GB" baseline="0" dirty="0" smtClean="0"/>
              <a:t> it will be another $20k. They will just about do. Otherwise the creditors will get them and rent them to you.</a:t>
            </a:r>
          </a:p>
          <a:p>
            <a:endParaRPr lang="en-GB" baseline="0" dirty="0" smtClean="0"/>
          </a:p>
          <a:p>
            <a:r>
              <a:rPr lang="en-GB" baseline="0" dirty="0" smtClean="0"/>
              <a:t>One of the non-board shareholders developed software that you use. You can licence it but they have offered to sell you some or all of it for $20k or $40k.</a:t>
            </a:r>
          </a:p>
          <a:p>
            <a:endParaRPr lang="en-GB" baseline="0" dirty="0" smtClean="0"/>
          </a:p>
          <a:p>
            <a:r>
              <a:rPr lang="en-GB" baseline="0" dirty="0" smtClean="0"/>
              <a:t>One of the staff owns a digital marketing company and offers you 20% for $20k or 40% for $40k. It is just about break-even at the moment. You can pay for its services but if you buy a stake then it  will prioritise you as its most favoured customer with better rates, and the best possible service if you own 40%. </a:t>
            </a:r>
          </a:p>
          <a:p>
            <a:endParaRPr lang="en-GB" baseline="0" dirty="0" smtClean="0"/>
          </a:p>
          <a:p>
            <a:r>
              <a:rPr lang="en-GB" baseline="0" dirty="0" smtClean="0"/>
              <a:t>COO</a:t>
            </a:r>
          </a:p>
          <a:p>
            <a:endParaRPr lang="en-GB" baseline="0" dirty="0" smtClean="0"/>
          </a:p>
          <a:p>
            <a:r>
              <a:rPr lang="en-GB" baseline="0" dirty="0" smtClean="0"/>
              <a:t>You are responsible for smooth running of the business. One of the shareholders has offered a short-term loan at fairly low interest rates. You can borrow $20k, with repayment of $21k in 6 months time, or $40k with repayment of $45k in 360 days.</a:t>
            </a:r>
          </a:p>
          <a:p>
            <a:endParaRPr lang="en-GB" baseline="0" dirty="0" smtClean="0"/>
          </a:p>
          <a:p>
            <a:r>
              <a:rPr lang="en-GB" baseline="0" dirty="0" smtClean="0"/>
              <a:t>Any assets you have bought need to be paid for, but not necessarily straight away. You can use your negotiating skills to defer payment on up to 2 current assets of your choice for $20k each.</a:t>
            </a:r>
          </a:p>
          <a:p>
            <a:endParaRPr lang="en-GB" baseline="0" dirty="0" smtClean="0"/>
          </a:p>
          <a:p>
            <a:r>
              <a:rPr lang="en-GB" baseline="0" dirty="0" smtClean="0"/>
              <a:t>You are worried a few business risks but at the moment do not see any need for specific provisions.</a:t>
            </a:r>
          </a:p>
          <a:p>
            <a:endParaRPr lang="en-GB" baseline="0" dirty="0" smtClean="0"/>
          </a:p>
          <a:p>
            <a:r>
              <a:rPr lang="en-GB" baseline="0" dirty="0" smtClean="0"/>
              <a:t>CFO </a:t>
            </a:r>
          </a:p>
          <a:p>
            <a:endParaRPr lang="en-GB" baseline="0" dirty="0" smtClean="0"/>
          </a:p>
          <a:p>
            <a:r>
              <a:rPr lang="en-GB" baseline="0" dirty="0" smtClean="0"/>
              <a:t>You are responsible for the liquidity and solvency of the business. Take care with the cash and equity. You must ensure your cash number is above zero at all times and worry that it might not be enough runway. If your cash falls below zero then you will need to issue equity to new investors in a ‘down round’ below initial issue price.</a:t>
            </a:r>
          </a:p>
          <a:p>
            <a:endParaRPr lang="en-GB" baseline="0" dirty="0" smtClean="0"/>
          </a:p>
          <a:p>
            <a:r>
              <a:rPr lang="en-GB" baseline="0" dirty="0" smtClean="0"/>
              <a:t>One of the shareholders has offered a long-term loan at fairly low interest rates. You can borrow $20k, with repayment of $25k in just under 2 years, or $40k with repayment of $55k in just under 3 years.</a:t>
            </a:r>
          </a:p>
          <a:p>
            <a:endParaRPr lang="en-GB" baseline="0" dirty="0" smtClean="0"/>
          </a:p>
          <a:p>
            <a:r>
              <a:rPr lang="en-GB" baseline="0" dirty="0" smtClean="0"/>
              <a:t>Any assets you have bought need to be paid for, but long-term credit may be available. You can use your negotiating skills to defer payment on up to 2 non-current assets $20k each with repayment of $24k in just under 2 years. The assets are secured so if you don’t pay they will be seized.</a:t>
            </a:r>
          </a:p>
          <a:p>
            <a:endParaRPr lang="en-GB" baseline="0" dirty="0" smtClean="0"/>
          </a:p>
          <a:p>
            <a:r>
              <a:rPr lang="en-GB" baseline="0" dirty="0" smtClean="0"/>
              <a:t>If your cash is below zero then you need to raise additional equity in an emergency issue at half the price the founders paid. This will dilute your founders’ ownership. You can raise $20k or $40k.</a:t>
            </a:r>
          </a:p>
          <a:p>
            <a:endParaRPr lang="en-GB" baseline="0" dirty="0" smtClean="0"/>
          </a:p>
          <a:p>
            <a:r>
              <a:rPr lang="en-GB" baseline="0" dirty="0" smtClean="0"/>
              <a:t>Chair </a:t>
            </a:r>
            <a:r>
              <a:rPr lang="mr-IN" baseline="0" dirty="0" smtClean="0"/>
              <a:t>–</a:t>
            </a:r>
            <a:r>
              <a:rPr lang="en-GB" baseline="0" dirty="0" smtClean="0"/>
              <a:t> if there are five in a team then the chairman takes the investments and new equity decisions.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many</a:t>
            </a:r>
            <a:r>
              <a:rPr lang="en-GB" baseline="0" dirty="0" smtClean="0"/>
              <a:t> languages are spoken in this room? So how can we speak to each other? We use English mainly because other people do. There wasn’t a committee that designed English. But there is a committee, the IASB, that designs IFRS. There are local GAAP, notably US-GAAP. They are different but only in detail. If you ‘speak’ IFRS you will usually understand US accounts, though there may be a few differences in translation. The US requires local companies to report in US-GAAP but allows foreign companies with US listings to report in IFRS.</a:t>
            </a:r>
          </a:p>
          <a:p>
            <a:endParaRPr lang="en-GB" baseline="0" dirty="0" smtClean="0"/>
          </a:p>
          <a:p>
            <a:r>
              <a:rPr lang="en-GB" baseline="0" dirty="0" smtClean="0"/>
              <a:t>Who might want to look at financial accounts? Investors, creditors definitely. Some employees or potential employees. Suppliers and trade creditors. Customers. Government and agencies. Public.</a:t>
            </a:r>
          </a:p>
          <a:p>
            <a:endParaRPr lang="en-GB" baseline="0" dirty="0" smtClean="0"/>
          </a:p>
          <a:p>
            <a:r>
              <a:rPr lang="en-GB" baseline="0" dirty="0" smtClean="0"/>
              <a:t>There are two main types of accounting. Both rely on Bookkeeping, which converts a firm’s activities into financial records that can be used for financial accounting and for management accounting. ACC120 is about Financial Accounting, which is designed for standardised external communication to investors, creditors, government, and the public. To aid communication it is highly standardised, based on standard statements such as the balance sheet, cash flow, and profit and loss account and either following rules and principles. Management Accounting is non-standardised internal communication to management and tends to include internal budgets and forecasts and tools for decision making. </a:t>
            </a:r>
          </a:p>
          <a:p>
            <a:endParaRPr lang="en-GB" baseline="0" dirty="0" smtClean="0"/>
          </a:p>
          <a:p>
            <a:r>
              <a:rPr lang="en-GB" baseline="0" dirty="0" smtClean="0"/>
              <a:t>Do only corporations produce accounts? No, I can produce my own as a Proprietor </a:t>
            </a:r>
            <a:r>
              <a:rPr lang="mr-IN" baseline="0" dirty="0" smtClean="0"/>
              <a:t>–</a:t>
            </a:r>
            <a:r>
              <a:rPr lang="en-GB" baseline="0" dirty="0" smtClean="0"/>
              <a:t> Stephen Scruton trading as Stratosphere Consulting. A group of people can become a partnership and produce accounts. But most accounts are for companies </a:t>
            </a:r>
            <a:r>
              <a:rPr lang="mr-IN" baseline="0" dirty="0" smtClean="0"/>
              <a:t>–</a:t>
            </a:r>
            <a:r>
              <a:rPr lang="en-GB" baseline="0" dirty="0" smtClean="0"/>
              <a:t> whether called corporations, public limited companies, etc. The main differences are ownership and liability. You and I have unlimited liability for our debts. Shareholders of limited liability corporations can only lose their share capital, limited losses but unlimited potential returns. Sounds good but of course creditors know that and want to see the accounts to judge whether to extend credit to a limited liability company.</a:t>
            </a:r>
            <a:endParaRPr lang="en-GB" dirty="0" smtClean="0"/>
          </a:p>
          <a:p>
            <a:endParaRPr lang="en-GB" dirty="0" smtClean="0"/>
          </a:p>
          <a:p>
            <a:endParaRPr lang="en-GB" dirty="0" smtClean="0"/>
          </a:p>
          <a:p>
            <a:endParaRPr lang="en-GB" dirty="0" smtClean="0"/>
          </a:p>
          <a:p>
            <a:r>
              <a:rPr lang="en-GB" dirty="0" smtClean="0"/>
              <a:t>How many languages are spoken</a:t>
            </a:r>
            <a:r>
              <a:rPr lang="en-GB" baseline="0" dirty="0" smtClean="0"/>
              <a:t> in this room? So why do you all speak English? The best thing about English is probably that it is widely spoken. It is the ‘lingua franca’ which ironically means language of the French in Latin! IFRS is the accounting equivalent</a:t>
            </a:r>
          </a:p>
          <a:p>
            <a:r>
              <a:rPr lang="en-GB" baseline="0" dirty="0" smtClean="0"/>
              <a:t>I speak English, Russian and some Germany, French, and Kazakh! Yet I only really need to understand IFRS and minor differences between it and US-GAAP and a few other local GAAPs on rare occasions. IFRS is in 110 countries.</a:t>
            </a:r>
            <a:endParaRPr lang="en-GB" dirty="0" smtClean="0"/>
          </a:p>
          <a:p>
            <a:endParaRPr lang="en-GB" dirty="0" smtClean="0"/>
          </a:p>
          <a:p>
            <a:r>
              <a:rPr lang="en-GB" dirty="0" smtClean="0"/>
              <a:t>There are fewer differences in accounting language than in spoken</a:t>
            </a:r>
            <a:r>
              <a:rPr lang="en-GB" baseline="0" dirty="0" smtClean="0"/>
              <a:t> languages. This helps with communication across borders, which is increasingly important with globalisation of businesses, investment, credit markets, and supra-national regulation such as in the EU. This is helped by International Financial Reporting Standards (IFRS). The US is the world’s largest financial market and has chosen to remain on its own Generally Accepted Accounting Principles (US-GAAP). IFRS is used in over 110 countries, GAAP mainly in the US. They are similar though, more like accents than different languages of business. Ironically, IFRS is more principles based and GAAP is more rules-based. Some countries such as China, India, Japan have their own GAAP, though China’s is moving towards IFRS. IFRS makes it easy for multinationals who have to report local subsidiaries and consolidated group accounts.</a:t>
            </a:r>
          </a:p>
          <a:p>
            <a:endParaRPr lang="en-GB" baseline="0" dirty="0" smtClean="0"/>
          </a:p>
          <a:p>
            <a:r>
              <a:rPr lang="en-GB" baseline="0" dirty="0" smtClean="0"/>
              <a:t>Take a look at this website for the country you are most interested in.</a:t>
            </a:r>
          </a:p>
          <a:p>
            <a:endParaRPr lang="en-GB" baseline="0" dirty="0" smtClean="0"/>
          </a:p>
          <a:p>
            <a:r>
              <a:rPr lang="en-GB" dirty="0" smtClean="0"/>
              <a:t>https://www.companywatch.net/sites/default/files/wp-content/uploads/2014/07/IFRS-geographic-adoption-2015071.pdf</a:t>
            </a:r>
          </a:p>
          <a:p>
            <a:endParaRPr lang="en-GB" dirty="0" smtClean="0"/>
          </a:p>
          <a:p>
            <a:r>
              <a:rPr lang="en-GB" dirty="0" smtClean="0"/>
              <a:t>Is the country using</a:t>
            </a:r>
            <a:r>
              <a:rPr lang="en-GB" baseline="0" dirty="0" smtClean="0"/>
              <a:t> IFRS? Is it using US-GAAP? Is it using local non-US GAAP?</a:t>
            </a:r>
          </a:p>
          <a:p>
            <a:r>
              <a:rPr lang="en-GB" baseline="0" dirty="0" smtClean="0"/>
              <a:t>We will focus on IFRS.</a:t>
            </a:r>
          </a:p>
          <a:p>
            <a:r>
              <a:rPr lang="en-GB" baseline="0" dirty="0" smtClean="0"/>
              <a:t>We will focus on commercial firms. Financial firm (banks, insurance companies, funds) accounts are very differently organised.</a:t>
            </a:r>
          </a:p>
          <a:p>
            <a:r>
              <a:rPr lang="en-GB" baseline="0" dirty="0" smtClean="0"/>
              <a:t>We will focus on corporations, not a proprietorship, partnership. Corp. Ltd. Plc. Etc.</a:t>
            </a:r>
          </a:p>
          <a:p>
            <a:endParaRPr lang="en-GB" baseline="0" dirty="0" smtClean="0"/>
          </a:p>
          <a:p>
            <a:r>
              <a:rPr lang="en-GB" baseline="0" dirty="0" smtClean="0"/>
              <a:t>Here is a London listed IPO, Alfa Financial Software</a:t>
            </a:r>
          </a:p>
          <a:p>
            <a:endParaRPr lang="en-GB" baseline="0" dirty="0" smtClean="0"/>
          </a:p>
          <a:p>
            <a:r>
              <a:rPr lang="en-GB" dirty="0" smtClean="0"/>
              <a:t>https://d22e3e2a6d549fc9bfd5-383662c8034499dbb332503f208ff026.ssl.cf1.rackcdn.com/articleDownloads/Prospectus-26-May-2017-Alfa-Financial-Software-Holdings-PLC.pdf</a:t>
            </a:r>
          </a:p>
          <a:p>
            <a:endParaRPr lang="en-GB" dirty="0" smtClean="0"/>
          </a:p>
          <a:p>
            <a:r>
              <a:rPr lang="en-GB" dirty="0" smtClean="0"/>
              <a:t>Financial accounting is standards based. Bookkeeping</a:t>
            </a:r>
            <a:r>
              <a:rPr lang="en-GB" baseline="0" dirty="0" smtClean="0"/>
              <a:t> turns non-standard company-specific activities and turns them into books of account. Financial accounting turns these into standard financial statements that external audiences can readily understand and compare. Management accounting takes internal financial data and turns it into non-standard financial information for internal use. Bookkeeping is a necessary step towards financial and management accounting. Financial accounting is mandatory, management accounting is optional.</a:t>
            </a:r>
          </a:p>
          <a:p>
            <a:endParaRPr lang="en-GB" baseline="0" dirty="0" smtClean="0"/>
          </a:p>
          <a:p>
            <a:r>
              <a:rPr lang="en-GB" baseline="0" dirty="0" smtClean="0"/>
              <a:t>The US agreed in 2002 to aim to achieve convergence with IFRS and in 2007 agreed that non-US companies with US listings can report under IFRS rather than US-GAAP.</a:t>
            </a:r>
            <a:endParaRPr lang="en-GB"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a:t>
            </a:r>
            <a:r>
              <a:rPr lang="en-GB" baseline="0" dirty="0" smtClean="0"/>
              <a:t> that the objectives of IFRS focus on external communication </a:t>
            </a:r>
            <a:r>
              <a:rPr lang="mr-IN" baseline="0" dirty="0" smtClean="0"/>
              <a:t>–</a:t>
            </a:r>
            <a:r>
              <a:rPr lang="en-GB" baseline="0" dirty="0" smtClean="0"/>
              <a:t> investors (equity) and lenders (credit). This is the main difference between financial accounting and management accounting and why financial accounting needs to be standardised.</a:t>
            </a:r>
          </a:p>
          <a:p>
            <a:endParaRPr lang="en-GB" baseline="0" dirty="0" smtClean="0"/>
          </a:p>
          <a:p>
            <a:r>
              <a:rPr lang="en-GB" baseline="0" dirty="0" smtClean="0"/>
              <a:t>The financial information is general purpose as investors, creditors, government, and the public may put financial statements to varied uses. The company can produce special purpose, non-standard financial information for management but this is management accounting. The financial information covers resources (assets) and claims (liabilities) in the balance sheet and changes in them (for example due to cash flow or profit and loss).</a:t>
            </a:r>
          </a:p>
          <a:p>
            <a:endParaRPr lang="en-GB" baseline="0" dirty="0" smtClean="0"/>
          </a:p>
          <a:p>
            <a:r>
              <a:rPr lang="en-GB" baseline="0" dirty="0" smtClean="0"/>
              <a:t>IFRS differs from US-GAAP in being principles based rather than just rules based. IFRS has 6 qualitative characteristics of which two are fundamental and four enhancing. Valuation is not one of them and listed companies often trade at different values than ‘book value’, driving a price/book value other than 1x. But it must be relevant and faithfully represent what it says it does. It should also be comparable, verifiable, timely and understandable. For example, if the company makes an acquisition then if it is large enough to make a material difference to company assets, revenues, cash flow, etc. then it should be separately disclosed. To faithfully represent it should be ‘complete, neutral, and free from error’ </a:t>
            </a:r>
            <a:r>
              <a:rPr lang="mr-IN" baseline="0" dirty="0" smtClean="0"/>
              <a:t>–</a:t>
            </a:r>
            <a:r>
              <a:rPr lang="en-GB" baseline="0" dirty="0" smtClean="0"/>
              <a:t> so all necessary material information, without bias, and no material errors or omissions. Comparability includes over time </a:t>
            </a:r>
            <a:r>
              <a:rPr lang="mr-IN" baseline="0" dirty="0" smtClean="0"/>
              <a:t>–</a:t>
            </a:r>
            <a:r>
              <a:rPr lang="en-GB" baseline="0" dirty="0" smtClean="0"/>
              <a:t> same policies this year as last or explain the effect of a change. Verifiable </a:t>
            </a:r>
            <a:r>
              <a:rPr lang="mr-IN" baseline="0" dirty="0" smtClean="0"/>
              <a:t>–</a:t>
            </a:r>
            <a:r>
              <a:rPr lang="en-GB" baseline="0" dirty="0" smtClean="0"/>
              <a:t> so two financial accountants would present the books the same. Timely </a:t>
            </a:r>
            <a:r>
              <a:rPr lang="mr-IN" baseline="0" dirty="0" smtClean="0"/>
              <a:t>–</a:t>
            </a:r>
            <a:r>
              <a:rPr lang="en-GB" baseline="0" dirty="0" smtClean="0"/>
              <a:t> so not too out of date. Understandable by being classified, characterised, and presented clearly and concisely.</a:t>
            </a:r>
          </a:p>
          <a:p>
            <a:endParaRPr lang="en-GB" baseline="0" dirty="0" smtClean="0"/>
          </a:p>
          <a:p>
            <a:r>
              <a:rPr lang="en-GB" baseline="0" dirty="0" smtClean="0"/>
              <a:t>It accepts constraints and assumptions. There is a cost of producing accounts, which increases with detail until it exceeds the expected benefits. Accrual accounting means recognising transactions when they occur, rather than waiting for cash to be received or paid </a:t>
            </a:r>
            <a:r>
              <a:rPr lang="mr-IN" baseline="0" dirty="0" smtClean="0"/>
              <a:t>–</a:t>
            </a:r>
            <a:r>
              <a:rPr lang="en-GB" baseline="0" dirty="0" smtClean="0"/>
              <a:t> so if I work here but have not been paid yet then that is recognised as a liability of Hult. It assumes the firm will continue in the same or similar business until it can use its assets and meet its liabilities </a:t>
            </a:r>
            <a:r>
              <a:rPr lang="mr-IN" baseline="0" dirty="0" smtClean="0"/>
              <a:t>–</a:t>
            </a:r>
            <a:r>
              <a:rPr lang="en-GB" baseline="0" dirty="0" smtClean="0"/>
              <a:t> a going concern </a:t>
            </a:r>
            <a:r>
              <a:rPr lang="mr-IN" baseline="0" dirty="0" smtClean="0"/>
              <a:t>–</a:t>
            </a:r>
            <a:r>
              <a:rPr lang="en-GB" baseline="0" dirty="0" smtClean="0"/>
              <a:t> otherwise many assets such as equipment or intellectual property would have less value, as ‘fire sale prices’ etc.</a:t>
            </a:r>
          </a:p>
          <a:p>
            <a:endParaRPr lang="en-GB" baseline="0" dirty="0" smtClean="0"/>
          </a:p>
          <a:p>
            <a:r>
              <a:rPr lang="en-GB" baseline="0" dirty="0" smtClean="0"/>
              <a:t>The main elements appear in the balance sheet (assets, liabilities, equity </a:t>
            </a:r>
            <a:r>
              <a:rPr lang="mr-IN" baseline="0" dirty="0" smtClean="0"/>
              <a:t>–</a:t>
            </a:r>
            <a:r>
              <a:rPr lang="en-GB" baseline="0" dirty="0" smtClean="0"/>
              <a:t> a special liability to shareholders) or the income statement (income </a:t>
            </a:r>
            <a:r>
              <a:rPr lang="mr-IN" baseline="0" dirty="0" smtClean="0"/>
              <a:t>–</a:t>
            </a:r>
            <a:r>
              <a:rPr lang="en-GB" baseline="0" dirty="0" smtClean="0"/>
              <a:t> revenue from ordinary activity and gains for example from a disposal, expense </a:t>
            </a:r>
            <a:r>
              <a:rPr lang="mr-IN" baseline="0" dirty="0" smtClean="0"/>
              <a:t>–</a:t>
            </a:r>
            <a:r>
              <a:rPr lang="en-GB" baseline="0" dirty="0" smtClean="0"/>
              <a:t> costs and losses). The difference is that the former group are at a time, such as 31</a:t>
            </a:r>
            <a:r>
              <a:rPr lang="en-GB" baseline="30000" dirty="0" smtClean="0"/>
              <a:t>st</a:t>
            </a:r>
            <a:r>
              <a:rPr lang="en-GB" baseline="0" dirty="0" smtClean="0"/>
              <a:t> December, while the latter group are over time, such as during 2017.</a:t>
            </a:r>
          </a:p>
          <a:p>
            <a:endParaRPr lang="en-GB" baseline="0" dirty="0" smtClean="0"/>
          </a:p>
          <a:p>
            <a:r>
              <a:rPr lang="en-GB" baseline="0" dirty="0" smtClean="0"/>
              <a:t>IFRS sets definitions, describe when things should be recognised, how they should be measured, how they should be presented, and what should be disclosed to help make financial accounting standardised.</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Do you know your net worth?</a:t>
            </a:r>
            <a:r>
              <a:rPr lang="en-GB" baseline="0" dirty="0" smtClean="0"/>
              <a:t> What does it mean? Firms belong to shareholders, so have zero net worth by special definition as they have a liability to shareholders of any assets left after meeting all other liabilities. Equity is therefore a balancing number and explains why balance sheets always balance. </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Lets look at some accounts </a:t>
            </a:r>
            <a:r>
              <a:rPr lang="en-US" baseline="0" dirty="0" smtClean="0"/>
              <a:t>https://investor.snap.com/news-releases/2017/05-10-2017-210059250</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do you see </a:t>
            </a:r>
            <a:r>
              <a:rPr lang="mr-IN" baseline="0" dirty="0" smtClean="0"/>
              <a:t>–</a:t>
            </a:r>
            <a:r>
              <a:rPr lang="en-US" baseline="0" dirty="0" smtClean="0"/>
              <a:t> revenue, and net loss are the start and end of the income statement (profit and loss account), EBITDA is a popular non-GAAP measure half way down the income statement increasingly used in start-up valuation. Cash, cash equivalents is part of the balance sheet </a:t>
            </a:r>
            <a:r>
              <a:rPr lang="mr-IN" baseline="0" dirty="0" smtClean="0"/>
              <a:t>–</a:t>
            </a:r>
            <a:r>
              <a:rPr lang="en-US" baseline="0" dirty="0" smtClean="0"/>
              <a:t> one of its two ‘corners’. Cash used, free cash flow and capital expenditures are part of the cash flow statement.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Sometimes additional statements are provided. Often a ‘Statement of Changes in Equity’ since income is not the only way to change equity. For example your start-up is about to get an infusion of equity from investors, who may sometime want equity to be distributed as dividends. Here there is another statement, reconciling GAAP to the Non-GAAP financial measures that Snap prefers..</a:t>
            </a:r>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153903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Account format (often for smaller companies) presents</a:t>
            </a:r>
            <a:r>
              <a:rPr lang="en-GB" baseline="0" dirty="0" smtClean="0"/>
              <a:t> Assets on the left and Liabilities &amp; Equity on the right.</a:t>
            </a:r>
          </a:p>
          <a:p>
            <a:r>
              <a:rPr lang="en-GB" baseline="0" dirty="0" smtClean="0"/>
              <a:t>Report format presents Assets above Liabilities above Equity.</a:t>
            </a:r>
          </a:p>
          <a:p>
            <a:r>
              <a:rPr lang="en-GB" baseline="0" smtClean="0"/>
              <a:t>IAS1 does not prescribe.</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see later that there</a:t>
            </a:r>
            <a:r>
              <a:rPr lang="en-GB" baseline="0" dirty="0" smtClean="0"/>
              <a:t> is a Current Ratio = Current Assets / Current Liabilities. It need not be anywhere near 1.</a:t>
            </a:r>
          </a:p>
          <a:p>
            <a:r>
              <a:rPr lang="en-GB" baseline="0" dirty="0" smtClean="0"/>
              <a:t>Be careful! Sometimes accountants consider Equity to be a Non-current liability and sometimes not. It is ‘owed’ by the firm – to shareholders – but receives dividends (optional) rather than interest so is excluded when thinking about debt.</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that cash and cash equivalents are part of current assets. They are the most liquid</a:t>
            </a:r>
            <a:r>
              <a:rPr lang="en-GB" baseline="0" dirty="0" smtClean="0"/>
              <a:t> assets. Equity is the measure of solvency. A business should ideally have sufficient liquidity and solvency. However, it needs other assets and liabilities to operate. What are they?</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11</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Information to be presented in the statement of financial position</a:t>
            </a:r>
          </a:p>
          <a:p>
            <a:r>
              <a:rPr lang="en-GB" dirty="0" smtClean="0"/>
              <a:t>As a minimum, the statement of financial position shall include line items that present the following amounts.</a:t>
            </a:r>
          </a:p>
          <a:p>
            <a:r>
              <a:rPr lang="en-GB" dirty="0" smtClean="0"/>
              <a:t>[Can</a:t>
            </a:r>
            <a:r>
              <a:rPr lang="en-GB" baseline="0" dirty="0" smtClean="0"/>
              <a:t> exclude if zero – e.g. biological assets mainly for farms/forestry/etc.; assets and liabilities held for sales and discontinued often zero if no disposals planned / in progress.</a:t>
            </a:r>
            <a:endParaRPr lang="en-GB"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12</a:t>
            </a:fld>
            <a:endParaRPr lang="en-GB" dirty="0"/>
          </a:p>
        </p:txBody>
      </p:sp>
    </p:spTree>
    <p:extLst>
      <p:ext uri="{BB962C8B-B14F-4D97-AF65-F5344CB8AC3E}">
        <p14:creationId xmlns:p14="http://schemas.microsoft.com/office/powerpoint/2010/main" val="147659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38100" cmpd="dbl">
            <a:solidFill>
              <a:schemeClr val="tx1"/>
            </a:solidFill>
          </a:ln>
        </p:spPr>
        <p:txBody>
          <a:bodyPr/>
          <a:lstStyle/>
          <a:p>
            <a:r>
              <a:rPr lang="en-GB" dirty="0" smtClean="0"/>
              <a:t>ACC 120</a:t>
            </a:r>
            <a:endParaRPr lang="en-GB" dirty="0"/>
          </a:p>
        </p:txBody>
      </p:sp>
      <p:sp>
        <p:nvSpPr>
          <p:cNvPr id="3" name="Subtitle 2"/>
          <p:cNvSpPr>
            <a:spLocks noGrp="1"/>
          </p:cNvSpPr>
          <p:nvPr>
            <p:ph type="subTitle" idx="1"/>
          </p:nvPr>
        </p:nvSpPr>
        <p:spPr/>
        <p:txBody>
          <a:bodyPr/>
          <a:lstStyle/>
          <a:p>
            <a:r>
              <a:rPr lang="en-GB" dirty="0" smtClean="0">
                <a:solidFill>
                  <a:schemeClr val="tx1"/>
                </a:solidFill>
              </a:rPr>
              <a:t>Part 1: the runway</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Tree>
    <p:extLst>
      <p:ext uri="{BB962C8B-B14F-4D97-AF65-F5344CB8AC3E}">
        <p14:creationId xmlns:p14="http://schemas.microsoft.com/office/powerpoint/2010/main" val="5012654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accounting equation</a:t>
            </a:r>
          </a:p>
        </p:txBody>
      </p:sp>
      <p:sp>
        <p:nvSpPr>
          <p:cNvPr id="5" name="Rectangle 4"/>
          <p:cNvSpPr/>
          <p:nvPr/>
        </p:nvSpPr>
        <p:spPr>
          <a:xfrm>
            <a:off x="4974756" y="1212523"/>
            <a:ext cx="2434901" cy="46813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1800157" y="1212523"/>
            <a:ext cx="2434901" cy="46813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0" name="Title 1"/>
          <p:cNvSpPr txBox="1">
            <a:spLocks/>
          </p:cNvSpPr>
          <p:nvPr/>
        </p:nvSpPr>
        <p:spPr>
          <a:xfrm>
            <a:off x="1800157" y="188271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Current</a:t>
            </a:r>
          </a:p>
          <a:p>
            <a:pPr eaLnBrk="0" hangingPunct="0"/>
            <a:r>
              <a:rPr lang="en-US" sz="2400" dirty="0" smtClean="0"/>
              <a:t>Assets</a:t>
            </a:r>
          </a:p>
        </p:txBody>
      </p:sp>
      <p:sp>
        <p:nvSpPr>
          <p:cNvPr id="12" name="Rectangle 11"/>
          <p:cNvSpPr/>
          <p:nvPr/>
        </p:nvSpPr>
        <p:spPr>
          <a:xfrm>
            <a:off x="4974756" y="4723321"/>
            <a:ext cx="2434901" cy="1170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4" name="Title 1"/>
          <p:cNvSpPr txBox="1">
            <a:spLocks/>
          </p:cNvSpPr>
          <p:nvPr/>
        </p:nvSpPr>
        <p:spPr>
          <a:xfrm>
            <a:off x="4974756" y="1777124"/>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Current</a:t>
            </a:r>
          </a:p>
          <a:p>
            <a:pPr eaLnBrk="0" hangingPunct="0"/>
            <a:r>
              <a:rPr lang="en-US" sz="2400" dirty="0" smtClean="0"/>
              <a:t>Liabilities</a:t>
            </a:r>
          </a:p>
        </p:txBody>
      </p:sp>
      <p:sp>
        <p:nvSpPr>
          <p:cNvPr id="15" name="Title 1"/>
          <p:cNvSpPr txBox="1">
            <a:spLocks/>
          </p:cNvSpPr>
          <p:nvPr/>
        </p:nvSpPr>
        <p:spPr>
          <a:xfrm>
            <a:off x="4974756" y="500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cxnSp>
        <p:nvCxnSpPr>
          <p:cNvPr id="3" name="Straight Connector 2"/>
          <p:cNvCxnSpPr/>
          <p:nvPr/>
        </p:nvCxnSpPr>
        <p:spPr>
          <a:xfrm flipV="1">
            <a:off x="1217451" y="3295829"/>
            <a:ext cx="3354549" cy="1"/>
          </a:xfrm>
          <a:prstGeom prst="line">
            <a:avLst/>
          </a:prstGeom>
          <a:ln>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itle 1"/>
          <p:cNvSpPr txBox="1">
            <a:spLocks/>
          </p:cNvSpPr>
          <p:nvPr/>
        </p:nvSpPr>
        <p:spPr>
          <a:xfrm>
            <a:off x="1800157" y="416941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Non-Current</a:t>
            </a:r>
          </a:p>
          <a:p>
            <a:pPr eaLnBrk="0" hangingPunct="0"/>
            <a:r>
              <a:rPr lang="en-US" sz="2400" dirty="0" smtClean="0"/>
              <a:t>Assets</a:t>
            </a:r>
          </a:p>
        </p:txBody>
      </p:sp>
      <p:sp>
        <p:nvSpPr>
          <p:cNvPr id="18" name="Title 1"/>
          <p:cNvSpPr txBox="1">
            <a:spLocks/>
          </p:cNvSpPr>
          <p:nvPr/>
        </p:nvSpPr>
        <p:spPr>
          <a:xfrm>
            <a:off x="4974756" y="3849124"/>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Non-Current</a:t>
            </a:r>
          </a:p>
          <a:p>
            <a:pPr eaLnBrk="0" hangingPunct="0"/>
            <a:r>
              <a:rPr lang="en-US" sz="2400" dirty="0" smtClean="0"/>
              <a:t>Liabilities</a:t>
            </a:r>
          </a:p>
        </p:txBody>
      </p:sp>
      <p:cxnSp>
        <p:nvCxnSpPr>
          <p:cNvPr id="19" name="Straight Connector 18"/>
          <p:cNvCxnSpPr/>
          <p:nvPr/>
        </p:nvCxnSpPr>
        <p:spPr>
          <a:xfrm flipV="1">
            <a:off x="4572000" y="2986394"/>
            <a:ext cx="3354549" cy="1"/>
          </a:xfrm>
          <a:prstGeom prst="line">
            <a:avLst/>
          </a:prstGeom>
          <a:ln>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1800157" y="1193200"/>
            <a:ext cx="2434901" cy="672550"/>
            <a:chOff x="1800157" y="1193200"/>
            <a:chExt cx="2434901" cy="672550"/>
          </a:xfrm>
        </p:grpSpPr>
        <p:sp>
          <p:nvSpPr>
            <p:cNvPr id="21" name="Rectangle 20"/>
            <p:cNvSpPr/>
            <p:nvPr/>
          </p:nvSpPr>
          <p:spPr>
            <a:xfrm>
              <a:off x="1800157" y="1193200"/>
              <a:ext cx="2434901" cy="6725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22" name="Title 1"/>
            <p:cNvSpPr txBox="1">
              <a:spLocks/>
            </p:cNvSpPr>
            <p:nvPr/>
          </p:nvSpPr>
          <p:spPr>
            <a:xfrm>
              <a:off x="1800157" y="122349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 &amp; cash equivalents</a:t>
              </a:r>
            </a:p>
          </p:txBody>
        </p:sp>
      </p:grpSp>
      <p:sp>
        <p:nvSpPr>
          <p:cNvPr id="16" name="Rectangle 15"/>
          <p:cNvSpPr/>
          <p:nvPr/>
        </p:nvSpPr>
        <p:spPr>
          <a:xfrm>
            <a:off x="2460154" y="731535"/>
            <a:ext cx="980106" cy="461665"/>
          </a:xfrm>
          <a:prstGeom prst="rect">
            <a:avLst/>
          </a:prstGeom>
        </p:spPr>
        <p:txBody>
          <a:bodyPr wrap="none">
            <a:spAutoFit/>
          </a:bodyPr>
          <a:lstStyle/>
          <a:p>
            <a:pPr eaLnBrk="0" hangingPunct="0"/>
            <a:r>
              <a:rPr lang="en-US" sz="2400" dirty="0" smtClean="0"/>
              <a:t>Assets</a:t>
            </a:r>
          </a:p>
        </p:txBody>
      </p:sp>
      <p:sp>
        <p:nvSpPr>
          <p:cNvPr id="20" name="Title 1"/>
          <p:cNvSpPr txBox="1">
            <a:spLocks/>
          </p:cNvSpPr>
          <p:nvPr/>
        </p:nvSpPr>
        <p:spPr>
          <a:xfrm>
            <a:off x="4916364" y="658494"/>
            <a:ext cx="252696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spTree>
    <p:extLst>
      <p:ext uri="{BB962C8B-B14F-4D97-AF65-F5344CB8AC3E}">
        <p14:creationId xmlns:p14="http://schemas.microsoft.com/office/powerpoint/2010/main" val="8803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11</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accounting equation</a:t>
            </a:r>
          </a:p>
        </p:txBody>
      </p:sp>
      <p:sp>
        <p:nvSpPr>
          <p:cNvPr id="5" name="Rectangle 4"/>
          <p:cNvSpPr/>
          <p:nvPr/>
        </p:nvSpPr>
        <p:spPr>
          <a:xfrm>
            <a:off x="4974756" y="1212523"/>
            <a:ext cx="2434901" cy="46813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1800157" y="1212523"/>
            <a:ext cx="2434901" cy="46813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2" name="Rectangle 11"/>
          <p:cNvSpPr/>
          <p:nvPr/>
        </p:nvSpPr>
        <p:spPr>
          <a:xfrm>
            <a:off x="4974756" y="4723321"/>
            <a:ext cx="2434901" cy="1170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4" name="Title 1"/>
          <p:cNvSpPr txBox="1">
            <a:spLocks/>
          </p:cNvSpPr>
          <p:nvPr/>
        </p:nvSpPr>
        <p:spPr>
          <a:xfrm>
            <a:off x="4974756" y="124448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Short-term debt</a:t>
            </a:r>
          </a:p>
        </p:txBody>
      </p:sp>
      <p:sp>
        <p:nvSpPr>
          <p:cNvPr id="15" name="Title 1"/>
          <p:cNvSpPr txBox="1">
            <a:spLocks/>
          </p:cNvSpPr>
          <p:nvPr/>
        </p:nvSpPr>
        <p:spPr>
          <a:xfrm>
            <a:off x="4974756" y="500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cxnSp>
        <p:nvCxnSpPr>
          <p:cNvPr id="3" name="Straight Connector 2"/>
          <p:cNvCxnSpPr/>
          <p:nvPr/>
        </p:nvCxnSpPr>
        <p:spPr>
          <a:xfrm>
            <a:off x="1800157" y="1885073"/>
            <a:ext cx="2434901" cy="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8" name="Title 1"/>
          <p:cNvSpPr txBox="1">
            <a:spLocks/>
          </p:cNvSpPr>
          <p:nvPr/>
        </p:nvSpPr>
        <p:spPr>
          <a:xfrm>
            <a:off x="4974756" y="310690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Long-term debt</a:t>
            </a:r>
          </a:p>
        </p:txBody>
      </p:sp>
      <p:cxnSp>
        <p:nvCxnSpPr>
          <p:cNvPr id="13" name="Straight Connector 12"/>
          <p:cNvCxnSpPr/>
          <p:nvPr/>
        </p:nvCxnSpPr>
        <p:spPr>
          <a:xfrm flipV="1">
            <a:off x="1217451" y="3295829"/>
            <a:ext cx="3354549" cy="1"/>
          </a:xfrm>
          <a:prstGeom prst="line">
            <a:avLst/>
          </a:prstGeom>
          <a:ln>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572000" y="2986394"/>
            <a:ext cx="3354549" cy="1"/>
          </a:xfrm>
          <a:prstGeom prst="line">
            <a:avLst/>
          </a:prstGeom>
          <a:ln>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800157" y="1193200"/>
            <a:ext cx="2434901" cy="6725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cxnSp>
        <p:nvCxnSpPr>
          <p:cNvPr id="19" name="Straight Connector 18"/>
          <p:cNvCxnSpPr/>
          <p:nvPr/>
        </p:nvCxnSpPr>
        <p:spPr>
          <a:xfrm>
            <a:off x="1800157" y="2803700"/>
            <a:ext cx="2434901" cy="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a:off x="1800157" y="202059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Receivables</a:t>
            </a:r>
          </a:p>
        </p:txBody>
      </p:sp>
      <p:sp>
        <p:nvSpPr>
          <p:cNvPr id="21" name="Title 1"/>
          <p:cNvSpPr txBox="1">
            <a:spLocks/>
          </p:cNvSpPr>
          <p:nvPr/>
        </p:nvSpPr>
        <p:spPr>
          <a:xfrm>
            <a:off x="1800157" y="2803700"/>
            <a:ext cx="2434901" cy="4921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Inventory</a:t>
            </a:r>
          </a:p>
        </p:txBody>
      </p:sp>
      <p:cxnSp>
        <p:nvCxnSpPr>
          <p:cNvPr id="22" name="Straight Connector 21"/>
          <p:cNvCxnSpPr/>
          <p:nvPr/>
        </p:nvCxnSpPr>
        <p:spPr>
          <a:xfrm>
            <a:off x="1800157" y="4520046"/>
            <a:ext cx="243490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23" name="Title 1"/>
          <p:cNvSpPr txBox="1">
            <a:spLocks/>
          </p:cNvSpPr>
          <p:nvPr/>
        </p:nvSpPr>
        <p:spPr>
          <a:xfrm>
            <a:off x="1800157" y="3594091"/>
            <a:ext cx="2434901" cy="4921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Property, plant,</a:t>
            </a:r>
          </a:p>
          <a:p>
            <a:pPr eaLnBrk="0" hangingPunct="0"/>
            <a:r>
              <a:rPr lang="en-US" sz="2000" dirty="0" smtClean="0"/>
              <a:t>and equipment</a:t>
            </a:r>
          </a:p>
          <a:p>
            <a:pPr eaLnBrk="0" hangingPunct="0"/>
            <a:r>
              <a:rPr lang="en-US" sz="1600" dirty="0" smtClean="0"/>
              <a:t>(PP&amp;E or PPE)</a:t>
            </a:r>
            <a:endParaRPr lang="en-US" sz="2000" dirty="0" smtClean="0"/>
          </a:p>
        </p:txBody>
      </p:sp>
      <p:sp>
        <p:nvSpPr>
          <p:cNvPr id="24" name="Title 1"/>
          <p:cNvSpPr txBox="1">
            <a:spLocks/>
          </p:cNvSpPr>
          <p:nvPr/>
        </p:nvSpPr>
        <p:spPr>
          <a:xfrm>
            <a:off x="1800157" y="4661808"/>
            <a:ext cx="2434901" cy="4921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Intangible assets</a:t>
            </a:r>
          </a:p>
        </p:txBody>
      </p:sp>
      <p:cxnSp>
        <p:nvCxnSpPr>
          <p:cNvPr id="25" name="Straight Connector 24"/>
          <p:cNvCxnSpPr/>
          <p:nvPr/>
        </p:nvCxnSpPr>
        <p:spPr>
          <a:xfrm>
            <a:off x="1800157" y="5338028"/>
            <a:ext cx="243490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itle 1"/>
          <p:cNvSpPr txBox="1">
            <a:spLocks/>
          </p:cNvSpPr>
          <p:nvPr/>
        </p:nvSpPr>
        <p:spPr>
          <a:xfrm>
            <a:off x="1800157" y="5337634"/>
            <a:ext cx="2434901" cy="4921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Investments</a:t>
            </a:r>
          </a:p>
        </p:txBody>
      </p:sp>
      <p:cxnSp>
        <p:nvCxnSpPr>
          <p:cNvPr id="27" name="Straight Connector 26"/>
          <p:cNvCxnSpPr/>
          <p:nvPr/>
        </p:nvCxnSpPr>
        <p:spPr>
          <a:xfrm>
            <a:off x="4974756" y="2047971"/>
            <a:ext cx="243490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980226" y="2570135"/>
            <a:ext cx="242943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974756" y="3916625"/>
            <a:ext cx="243490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4980226" y="197449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Accounts payable</a:t>
            </a:r>
          </a:p>
        </p:txBody>
      </p:sp>
      <p:sp>
        <p:nvSpPr>
          <p:cNvPr id="31" name="Title 1"/>
          <p:cNvSpPr txBox="1">
            <a:spLocks/>
          </p:cNvSpPr>
          <p:nvPr/>
        </p:nvSpPr>
        <p:spPr>
          <a:xfrm>
            <a:off x="4974756" y="243998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Accrued liabilities</a:t>
            </a:r>
          </a:p>
        </p:txBody>
      </p:sp>
      <p:sp>
        <p:nvSpPr>
          <p:cNvPr id="32" name="Title 1"/>
          <p:cNvSpPr txBox="1">
            <a:spLocks/>
          </p:cNvSpPr>
          <p:nvPr/>
        </p:nvSpPr>
        <p:spPr>
          <a:xfrm>
            <a:off x="4980226" y="398275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Other long-term</a:t>
            </a:r>
          </a:p>
          <a:p>
            <a:pPr eaLnBrk="0" hangingPunct="0"/>
            <a:r>
              <a:rPr lang="en-US" sz="2000" dirty="0" smtClean="0"/>
              <a:t>liabilities</a:t>
            </a:r>
          </a:p>
        </p:txBody>
      </p:sp>
      <p:sp>
        <p:nvSpPr>
          <p:cNvPr id="10" name="Title 1"/>
          <p:cNvSpPr txBox="1">
            <a:spLocks/>
          </p:cNvSpPr>
          <p:nvPr/>
        </p:nvSpPr>
        <p:spPr>
          <a:xfrm>
            <a:off x="1800157" y="122349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 &amp; cash equivalents</a:t>
            </a:r>
          </a:p>
        </p:txBody>
      </p:sp>
      <p:sp>
        <p:nvSpPr>
          <p:cNvPr id="33" name="Title 1"/>
          <p:cNvSpPr txBox="1">
            <a:spLocks/>
          </p:cNvSpPr>
          <p:nvPr/>
        </p:nvSpPr>
        <p:spPr>
          <a:xfrm rot="16200000">
            <a:off x="-525550" y="1951417"/>
            <a:ext cx="269754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Current</a:t>
            </a:r>
          </a:p>
        </p:txBody>
      </p:sp>
      <p:sp>
        <p:nvSpPr>
          <p:cNvPr id="34" name="Title 1"/>
          <p:cNvSpPr txBox="1">
            <a:spLocks/>
          </p:cNvSpPr>
          <p:nvPr/>
        </p:nvSpPr>
        <p:spPr>
          <a:xfrm rot="5400000">
            <a:off x="6894870" y="1953871"/>
            <a:ext cx="252696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Current</a:t>
            </a:r>
          </a:p>
        </p:txBody>
      </p:sp>
      <p:sp>
        <p:nvSpPr>
          <p:cNvPr id="35" name="Title 1"/>
          <p:cNvSpPr txBox="1">
            <a:spLocks/>
          </p:cNvSpPr>
          <p:nvPr/>
        </p:nvSpPr>
        <p:spPr>
          <a:xfrm rot="16200000">
            <a:off x="-519785" y="4250118"/>
            <a:ext cx="2686018"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Non-Current</a:t>
            </a:r>
          </a:p>
        </p:txBody>
      </p:sp>
      <p:sp>
        <p:nvSpPr>
          <p:cNvPr id="36" name="Title 1"/>
          <p:cNvSpPr txBox="1">
            <a:spLocks/>
          </p:cNvSpPr>
          <p:nvPr/>
        </p:nvSpPr>
        <p:spPr>
          <a:xfrm rot="5400000">
            <a:off x="6625902" y="4246359"/>
            <a:ext cx="3064904"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Non-Current</a:t>
            </a:r>
          </a:p>
        </p:txBody>
      </p:sp>
      <p:sp>
        <p:nvSpPr>
          <p:cNvPr id="7" name="Rectangle 6"/>
          <p:cNvSpPr/>
          <p:nvPr/>
        </p:nvSpPr>
        <p:spPr>
          <a:xfrm>
            <a:off x="2460154" y="731535"/>
            <a:ext cx="980106" cy="461665"/>
          </a:xfrm>
          <a:prstGeom prst="rect">
            <a:avLst/>
          </a:prstGeom>
        </p:spPr>
        <p:txBody>
          <a:bodyPr wrap="none">
            <a:spAutoFit/>
          </a:bodyPr>
          <a:lstStyle/>
          <a:p>
            <a:pPr eaLnBrk="0" hangingPunct="0"/>
            <a:r>
              <a:rPr lang="en-US" sz="2400" dirty="0" smtClean="0"/>
              <a:t>Assets</a:t>
            </a:r>
          </a:p>
        </p:txBody>
      </p:sp>
      <p:sp>
        <p:nvSpPr>
          <p:cNvPr id="37" name="Title 1"/>
          <p:cNvSpPr txBox="1">
            <a:spLocks/>
          </p:cNvSpPr>
          <p:nvPr/>
        </p:nvSpPr>
        <p:spPr>
          <a:xfrm>
            <a:off x="4916364" y="658494"/>
            <a:ext cx="252696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cxnSp>
        <p:nvCxnSpPr>
          <p:cNvPr id="47" name="Straight Connector 46"/>
          <p:cNvCxnSpPr/>
          <p:nvPr/>
        </p:nvCxnSpPr>
        <p:spPr>
          <a:xfrm>
            <a:off x="4974756" y="4730290"/>
            <a:ext cx="2434901" cy="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2052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12</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Line items (IAS1)</a:t>
            </a:r>
          </a:p>
          <a:p>
            <a:pPr eaLnBrk="0" hangingPunct="0"/>
            <a:r>
              <a:rPr lang="en-US" sz="2000" dirty="0" smtClean="0"/>
              <a:t>Due to distinctly different natures</a:t>
            </a:r>
          </a:p>
        </p:txBody>
      </p:sp>
      <p:sp>
        <p:nvSpPr>
          <p:cNvPr id="7" name="Rectangle 6"/>
          <p:cNvSpPr/>
          <p:nvPr/>
        </p:nvSpPr>
        <p:spPr>
          <a:xfrm>
            <a:off x="2460154" y="731535"/>
            <a:ext cx="980106" cy="461665"/>
          </a:xfrm>
          <a:prstGeom prst="rect">
            <a:avLst/>
          </a:prstGeom>
        </p:spPr>
        <p:txBody>
          <a:bodyPr wrap="none">
            <a:spAutoFit/>
          </a:bodyPr>
          <a:lstStyle/>
          <a:p>
            <a:pPr eaLnBrk="0" hangingPunct="0"/>
            <a:r>
              <a:rPr lang="en-US" sz="2400" dirty="0" smtClean="0"/>
              <a:t>Assets</a:t>
            </a:r>
          </a:p>
        </p:txBody>
      </p:sp>
      <p:sp>
        <p:nvSpPr>
          <p:cNvPr id="37" name="Title 1"/>
          <p:cNvSpPr txBox="1">
            <a:spLocks/>
          </p:cNvSpPr>
          <p:nvPr/>
        </p:nvSpPr>
        <p:spPr>
          <a:xfrm>
            <a:off x="4916364" y="658494"/>
            <a:ext cx="252696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pic>
        <p:nvPicPr>
          <p:cNvPr id="38" name="Picture 5" descr="Screen shot 2013-04-26 at PM 04.51.58.png"/>
          <p:cNvPicPr>
            <a:picLocks noChangeAspect="1"/>
          </p:cNvPicPr>
          <p:nvPr/>
        </p:nvPicPr>
        <p:blipFill rotWithShape="1">
          <a:blip r:embed="rId3">
            <a:extLst>
              <a:ext uri="{28A0092B-C50C-407E-A947-70E740481C1C}">
                <a14:useLocalDpi xmlns:a14="http://schemas.microsoft.com/office/drawing/2010/main" val="0"/>
              </a:ext>
            </a:extLst>
          </a:blip>
          <a:srcRect t="9028"/>
          <a:stretch/>
        </p:blipFill>
        <p:spPr bwMode="auto">
          <a:xfrm>
            <a:off x="101600" y="1622425"/>
            <a:ext cx="8937625"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7907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13</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accounting equation</a:t>
            </a:r>
          </a:p>
        </p:txBody>
      </p:sp>
      <p:grpSp>
        <p:nvGrpSpPr>
          <p:cNvPr id="7" name="Group 6"/>
          <p:cNvGrpSpPr/>
          <p:nvPr/>
        </p:nvGrpSpPr>
        <p:grpSpPr>
          <a:xfrm>
            <a:off x="743246" y="584284"/>
            <a:ext cx="2434901" cy="5504338"/>
            <a:chOff x="743246" y="584284"/>
            <a:chExt cx="2434901" cy="5504338"/>
          </a:xfrm>
        </p:grpSpPr>
        <p:grpSp>
          <p:nvGrpSpPr>
            <p:cNvPr id="2" name="Group 1"/>
            <p:cNvGrpSpPr/>
            <p:nvPr/>
          </p:nvGrpSpPr>
          <p:grpSpPr>
            <a:xfrm>
              <a:off x="743246" y="1172993"/>
              <a:ext cx="2434901" cy="4915629"/>
              <a:chOff x="1800157" y="1193200"/>
              <a:chExt cx="5609500" cy="4700659"/>
            </a:xfrm>
          </p:grpSpPr>
          <p:sp>
            <p:nvSpPr>
              <p:cNvPr id="5" name="Rectangle 4"/>
              <p:cNvSpPr/>
              <p:nvPr/>
            </p:nvSpPr>
            <p:spPr>
              <a:xfrm>
                <a:off x="4974756" y="1212523"/>
                <a:ext cx="2434901" cy="46813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1800157" y="1212523"/>
                <a:ext cx="2434901" cy="46813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2" name="Rectangle 11"/>
              <p:cNvSpPr/>
              <p:nvPr/>
            </p:nvSpPr>
            <p:spPr>
              <a:xfrm>
                <a:off x="4974756" y="4723321"/>
                <a:ext cx="2434901" cy="1170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Title 1"/>
              <p:cNvSpPr txBox="1">
                <a:spLocks/>
              </p:cNvSpPr>
              <p:nvPr/>
            </p:nvSpPr>
            <p:spPr>
              <a:xfrm>
                <a:off x="4974756" y="500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6" name="Rectangle 5"/>
              <p:cNvSpPr/>
              <p:nvPr/>
            </p:nvSpPr>
            <p:spPr>
              <a:xfrm>
                <a:off x="1800157" y="1193200"/>
                <a:ext cx="2434901" cy="67255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10" name="Title 1"/>
              <p:cNvSpPr txBox="1">
                <a:spLocks/>
              </p:cNvSpPr>
              <p:nvPr/>
            </p:nvSpPr>
            <p:spPr>
              <a:xfrm>
                <a:off x="1800157" y="122349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a:t>
                </a:r>
              </a:p>
            </p:txBody>
          </p:sp>
        </p:grpSp>
        <p:sp>
          <p:nvSpPr>
            <p:cNvPr id="20" name="Title 1"/>
            <p:cNvSpPr txBox="1">
              <a:spLocks/>
            </p:cNvSpPr>
            <p:nvPr/>
          </p:nvSpPr>
          <p:spPr>
            <a:xfrm>
              <a:off x="945064" y="584284"/>
              <a:ext cx="1710185"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T-1</a:t>
              </a:r>
            </a:p>
          </p:txBody>
        </p:sp>
      </p:grpSp>
      <p:grpSp>
        <p:nvGrpSpPr>
          <p:cNvPr id="27" name="Group 26"/>
          <p:cNvGrpSpPr/>
          <p:nvPr/>
        </p:nvGrpSpPr>
        <p:grpSpPr>
          <a:xfrm>
            <a:off x="5888876" y="584284"/>
            <a:ext cx="2434901" cy="5544753"/>
            <a:chOff x="5237575" y="584284"/>
            <a:chExt cx="2434901" cy="5544753"/>
          </a:xfrm>
        </p:grpSpPr>
        <p:sp>
          <p:nvSpPr>
            <p:cNvPr id="13" name="Rectangle 12"/>
            <p:cNvSpPr/>
            <p:nvPr/>
          </p:nvSpPr>
          <p:spPr>
            <a:xfrm>
              <a:off x="6615565" y="1233614"/>
              <a:ext cx="1056911" cy="48954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14" name="Rectangle 13"/>
            <p:cNvSpPr/>
            <p:nvPr/>
          </p:nvSpPr>
          <p:spPr>
            <a:xfrm>
              <a:off x="5237575" y="1233614"/>
              <a:ext cx="1056911" cy="48954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6" name="Rectangle 15"/>
            <p:cNvSpPr/>
            <p:nvPr/>
          </p:nvSpPr>
          <p:spPr>
            <a:xfrm>
              <a:off x="6615565" y="4146824"/>
              <a:ext cx="1056911" cy="19822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7" name="Title 1"/>
            <p:cNvSpPr txBox="1">
              <a:spLocks/>
            </p:cNvSpPr>
            <p:nvPr/>
          </p:nvSpPr>
          <p:spPr>
            <a:xfrm>
              <a:off x="6615565" y="4816584"/>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18" name="Rectangle 17"/>
            <p:cNvSpPr/>
            <p:nvPr/>
          </p:nvSpPr>
          <p:spPr>
            <a:xfrm>
              <a:off x="5237575" y="1213407"/>
              <a:ext cx="1056911" cy="13159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19" name="Title 1"/>
            <p:cNvSpPr txBox="1">
              <a:spLocks/>
            </p:cNvSpPr>
            <p:nvPr/>
          </p:nvSpPr>
          <p:spPr>
            <a:xfrm>
              <a:off x="5237575" y="1245082"/>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Cash</a:t>
              </a:r>
            </a:p>
          </p:txBody>
        </p:sp>
        <p:sp>
          <p:nvSpPr>
            <p:cNvPr id="21" name="Title 1"/>
            <p:cNvSpPr txBox="1">
              <a:spLocks/>
            </p:cNvSpPr>
            <p:nvPr/>
          </p:nvSpPr>
          <p:spPr>
            <a:xfrm>
              <a:off x="5698107" y="584284"/>
              <a:ext cx="1710185"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t>
              </a:r>
            </a:p>
          </p:txBody>
        </p:sp>
      </p:grpSp>
      <p:sp>
        <p:nvSpPr>
          <p:cNvPr id="3" name="Notched Right Arrow 2"/>
          <p:cNvSpPr/>
          <p:nvPr/>
        </p:nvSpPr>
        <p:spPr>
          <a:xfrm>
            <a:off x="1541414" y="1245082"/>
            <a:ext cx="4347462" cy="572231"/>
          </a:xfrm>
          <a:prstGeom prst="notch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2000" dirty="0">
                <a:solidFill>
                  <a:schemeClr val="tx1"/>
                </a:solidFill>
                <a:latin typeface="+mj-lt"/>
                <a:ea typeface="+mj-ea"/>
                <a:cs typeface="+mj-cs"/>
              </a:rPr>
              <a:t>Cash flow</a:t>
            </a:r>
          </a:p>
        </p:txBody>
      </p:sp>
      <p:sp>
        <p:nvSpPr>
          <p:cNvPr id="22" name="Notched Right Arrow 21"/>
          <p:cNvSpPr/>
          <p:nvPr/>
        </p:nvSpPr>
        <p:spPr>
          <a:xfrm>
            <a:off x="2720379" y="4878287"/>
            <a:ext cx="4546487" cy="607305"/>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r>
              <a:rPr lang="en-GB" sz="2000" dirty="0" smtClean="0">
                <a:solidFill>
                  <a:schemeClr val="tx1"/>
                </a:solidFill>
                <a:latin typeface="+mj-lt"/>
                <a:ea typeface="+mj-ea"/>
                <a:cs typeface="+mj-cs"/>
              </a:rPr>
              <a:t>New equity +                - dividends</a:t>
            </a:r>
            <a:endParaRPr lang="en-GB" sz="2000" dirty="0">
              <a:solidFill>
                <a:schemeClr val="tx1"/>
              </a:solidFill>
              <a:latin typeface="+mj-lt"/>
              <a:ea typeface="+mj-ea"/>
              <a:cs typeface="+mj-cs"/>
            </a:endParaRPr>
          </a:p>
        </p:txBody>
      </p:sp>
      <p:grpSp>
        <p:nvGrpSpPr>
          <p:cNvPr id="11" name="Group 10"/>
          <p:cNvGrpSpPr/>
          <p:nvPr/>
        </p:nvGrpSpPr>
        <p:grpSpPr>
          <a:xfrm>
            <a:off x="3924525" y="3037587"/>
            <a:ext cx="1710206" cy="2223548"/>
            <a:chOff x="3642295" y="2722763"/>
            <a:chExt cx="1710206" cy="2223548"/>
          </a:xfrm>
        </p:grpSpPr>
        <p:grpSp>
          <p:nvGrpSpPr>
            <p:cNvPr id="26" name="Group 25"/>
            <p:cNvGrpSpPr/>
            <p:nvPr/>
          </p:nvGrpSpPr>
          <p:grpSpPr>
            <a:xfrm>
              <a:off x="3729156" y="2722763"/>
              <a:ext cx="1535530" cy="703307"/>
              <a:chOff x="3664026" y="2451363"/>
              <a:chExt cx="1056911" cy="703307"/>
            </a:xfrm>
          </p:grpSpPr>
          <p:sp>
            <p:nvSpPr>
              <p:cNvPr id="24" name="Rectangle 23"/>
              <p:cNvSpPr/>
              <p:nvPr/>
            </p:nvSpPr>
            <p:spPr>
              <a:xfrm>
                <a:off x="3664026" y="2451363"/>
                <a:ext cx="1056911" cy="7033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5" name="Title 1"/>
              <p:cNvSpPr txBox="1">
                <a:spLocks/>
              </p:cNvSpPr>
              <p:nvPr/>
            </p:nvSpPr>
            <p:spPr>
              <a:xfrm>
                <a:off x="3664026" y="2483038"/>
                <a:ext cx="1056911" cy="6698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Revenue &amp; gains</a:t>
                </a:r>
              </a:p>
            </p:txBody>
          </p:sp>
        </p:grpSp>
        <p:sp>
          <p:nvSpPr>
            <p:cNvPr id="30" name="Title 1"/>
            <p:cNvSpPr txBox="1">
              <a:spLocks/>
            </p:cNvSpPr>
            <p:nvPr/>
          </p:nvSpPr>
          <p:spPr>
            <a:xfrm>
              <a:off x="3729156" y="3761231"/>
              <a:ext cx="1535530" cy="6698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Expenses &amp; losses</a:t>
              </a:r>
            </a:p>
          </p:txBody>
        </p:sp>
        <p:sp>
          <p:nvSpPr>
            <p:cNvPr id="31" name="Title 1"/>
            <p:cNvSpPr txBox="1">
              <a:spLocks/>
            </p:cNvSpPr>
            <p:nvPr/>
          </p:nvSpPr>
          <p:spPr>
            <a:xfrm>
              <a:off x="3642316" y="3190047"/>
              <a:ext cx="1710185" cy="4852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_</a:t>
              </a:r>
            </a:p>
          </p:txBody>
        </p:sp>
        <p:sp>
          <p:nvSpPr>
            <p:cNvPr id="32" name="Title 1"/>
            <p:cNvSpPr txBox="1">
              <a:spLocks/>
            </p:cNvSpPr>
            <p:nvPr/>
          </p:nvSpPr>
          <p:spPr>
            <a:xfrm>
              <a:off x="3642295" y="4461082"/>
              <a:ext cx="1710185" cy="4852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000" dirty="0" smtClean="0"/>
                <a:t>=</a:t>
              </a:r>
            </a:p>
            <a:p>
              <a:pPr eaLnBrk="0" hangingPunct="0"/>
              <a:r>
                <a:rPr lang="en-US" sz="2000" dirty="0" smtClean="0"/>
                <a:t>Income</a:t>
              </a:r>
            </a:p>
          </p:txBody>
        </p:sp>
      </p:grpSp>
    </p:spTree>
    <p:extLst>
      <p:ext uri="{BB962C8B-B14F-4D97-AF65-F5344CB8AC3E}">
        <p14:creationId xmlns:p14="http://schemas.microsoft.com/office/powerpoint/2010/main" val="366106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solidFill>
                  <a:srgbClr val="008000"/>
                </a:solidFill>
              </a:rPr>
              <a:t>Case Study: Create a start-up! Initial balance sheet</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14</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Form teams of ideally 4 (5 if necessary) and assign roles: CMO, CTO, COO, CFO (Chair)</a:t>
            </a:r>
            <a:endParaRPr lang="en-GB" sz="1600" dirty="0"/>
          </a:p>
          <a:p>
            <a:pPr marL="285750" lvl="0" indent="-285750" eaLnBrk="0" hangingPunct="0">
              <a:lnSpc>
                <a:spcPct val="200000"/>
              </a:lnSpc>
              <a:buFont typeface="Arial"/>
              <a:buChar char="•"/>
            </a:pPr>
            <a:r>
              <a:rPr lang="en-GB" sz="1600" dirty="0" smtClean="0"/>
              <a:t>Open the case study template, make a copy to share with your team and me, name it</a:t>
            </a:r>
            <a:endParaRPr lang="en-GB" sz="1600" dirty="0"/>
          </a:p>
          <a:p>
            <a:pPr marL="285750" lvl="0" indent="-285750" eaLnBrk="0" hangingPunct="0">
              <a:lnSpc>
                <a:spcPct val="200000"/>
              </a:lnSpc>
              <a:buFont typeface="Arial"/>
              <a:buChar char="•"/>
            </a:pPr>
            <a:r>
              <a:rPr lang="en-US" sz="1600" dirty="0" smtClean="0"/>
              <a:t>Input your team homework score and the initial decisions you make in the C-suite</a:t>
            </a:r>
            <a:endParaRPr lang="en-GB" sz="1600" dirty="0"/>
          </a:p>
        </p:txBody>
      </p:sp>
      <p:sp>
        <p:nvSpPr>
          <p:cNvPr id="6" name="Rectangle 5"/>
          <p:cNvSpPr/>
          <p:nvPr/>
        </p:nvSpPr>
        <p:spPr>
          <a:xfrm>
            <a:off x="1016067" y="3232610"/>
            <a:ext cx="7128254" cy="2554545"/>
          </a:xfrm>
          <a:prstGeom prst="rect">
            <a:avLst/>
          </a:prstGeom>
        </p:spPr>
        <p:txBody>
          <a:bodyPr wrap="square">
            <a:spAutoFit/>
          </a:bodyPr>
          <a:lstStyle/>
          <a:p>
            <a:r>
              <a:rPr lang="en-US" sz="1600" dirty="0" smtClean="0"/>
              <a:t>The Case Study is an integral part of ACC120. Each teams sets up a simulated start-up and runs it through ACC120 until presenting their case as the final assignment.</a:t>
            </a:r>
          </a:p>
          <a:p>
            <a:endParaRPr lang="en-GB" sz="1600" dirty="0"/>
          </a:p>
          <a:p>
            <a:r>
              <a:rPr lang="en-GB" sz="1600" dirty="0" smtClean="0"/>
              <a:t>Starting with a blank balance sheet, you raise funds as cash, with an advantage equal to the average team score in your homework.</a:t>
            </a:r>
            <a:endParaRPr lang="en-GB" sz="1600" dirty="0"/>
          </a:p>
          <a:p>
            <a:endParaRPr lang="en-US" sz="1600" dirty="0" smtClean="0"/>
          </a:p>
          <a:p>
            <a:r>
              <a:rPr lang="en-US" sz="1600" dirty="0" smtClean="0"/>
              <a:t>As you acquire launch assets for cash or liabilities, focus on your cash for liquidity. If you run out of cash before launch you will need an emergency equity issue that dilutes the founders. You will also need enough cash to run until break-even, the time until your initial cash runs out is called your runway.</a:t>
            </a:r>
          </a:p>
        </p:txBody>
      </p:sp>
    </p:spTree>
    <p:extLst>
      <p:ext uri="{BB962C8B-B14F-4D97-AF65-F5344CB8AC3E}">
        <p14:creationId xmlns:p14="http://schemas.microsoft.com/office/powerpoint/2010/main" val="10752816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solidFill>
                  <a:srgbClr val="008000"/>
                </a:solidFill>
              </a:rPr>
              <a:t>Case Study: Roles</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15</a:t>
            </a:fld>
            <a:endParaRPr lang="en-GB" dirty="0"/>
          </a:p>
        </p:txBody>
      </p:sp>
      <p:sp>
        <p:nvSpPr>
          <p:cNvPr id="3" name="Rounded Rectangle 2"/>
          <p:cNvSpPr/>
          <p:nvPr/>
        </p:nvSpPr>
        <p:spPr>
          <a:xfrm>
            <a:off x="685800" y="1719340"/>
            <a:ext cx="3081877" cy="161091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u="sng" dirty="0" smtClean="0"/>
              <a:t>Chief Marketing Officer</a:t>
            </a:r>
          </a:p>
          <a:p>
            <a:pPr algn="ctr"/>
            <a:r>
              <a:rPr lang="en-GB" dirty="0" smtClean="0"/>
              <a:t>The point of business is to generate cash. The cash flow statement is the most important statement.</a:t>
            </a:r>
            <a:endParaRPr lang="en-GB" dirty="0"/>
          </a:p>
        </p:txBody>
      </p:sp>
      <p:sp>
        <p:nvSpPr>
          <p:cNvPr id="7" name="Rounded Rectangle 6"/>
          <p:cNvSpPr/>
          <p:nvPr/>
        </p:nvSpPr>
        <p:spPr>
          <a:xfrm>
            <a:off x="685800" y="3885382"/>
            <a:ext cx="3081877" cy="16109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u="sng" dirty="0" smtClean="0"/>
              <a:t>Chief Technical Officer</a:t>
            </a:r>
          </a:p>
          <a:p>
            <a:pPr algn="ctr"/>
            <a:r>
              <a:rPr lang="en-GB" dirty="0" smtClean="0"/>
              <a:t>You have to invest to make money. The balance sheet is the most important financial statement.</a:t>
            </a:r>
            <a:endParaRPr lang="en-GB" dirty="0"/>
          </a:p>
        </p:txBody>
      </p:sp>
      <p:sp>
        <p:nvSpPr>
          <p:cNvPr id="8" name="Rounded Rectangle 7"/>
          <p:cNvSpPr/>
          <p:nvPr/>
        </p:nvSpPr>
        <p:spPr>
          <a:xfrm>
            <a:off x="5376323" y="1719340"/>
            <a:ext cx="3081877" cy="16109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u="sng" dirty="0" smtClean="0"/>
              <a:t>Chief Operating Officer</a:t>
            </a:r>
          </a:p>
          <a:p>
            <a:pPr algn="ctr"/>
            <a:r>
              <a:rPr lang="en-GB" dirty="0" smtClean="0"/>
              <a:t>Profit comes from expenses being less than revenues. The income statement is the most important statement.</a:t>
            </a:r>
            <a:endParaRPr lang="en-GB" dirty="0"/>
          </a:p>
        </p:txBody>
      </p:sp>
      <p:sp>
        <p:nvSpPr>
          <p:cNvPr id="9" name="Rounded Rectangle 8"/>
          <p:cNvSpPr/>
          <p:nvPr/>
        </p:nvSpPr>
        <p:spPr>
          <a:xfrm>
            <a:off x="5376323" y="3885382"/>
            <a:ext cx="3081877" cy="16109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u="sng" dirty="0" smtClean="0"/>
              <a:t>Chief Financial Officer</a:t>
            </a:r>
          </a:p>
          <a:p>
            <a:pPr algn="ctr"/>
            <a:r>
              <a:rPr lang="en-GB" dirty="0" smtClean="0"/>
              <a:t>You have to look after investors and creditors. Each statement is important and has its own role to play.</a:t>
            </a:r>
            <a:endParaRPr lang="en-GB" dirty="0"/>
          </a:p>
        </p:txBody>
      </p:sp>
    </p:spTree>
    <p:extLst>
      <p:ext uri="{BB962C8B-B14F-4D97-AF65-F5344CB8AC3E}">
        <p14:creationId xmlns:p14="http://schemas.microsoft.com/office/powerpoint/2010/main" val="3808662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solidFill>
                  <a:srgbClr val="008000"/>
                </a:solidFill>
              </a:rPr>
              <a:t>Case Study: Responsibilities</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16</a:t>
            </a:fld>
            <a:endParaRPr lang="en-GB" dirty="0"/>
          </a:p>
        </p:txBody>
      </p:sp>
      <p:sp>
        <p:nvSpPr>
          <p:cNvPr id="3" name="Rounded Rectangle 2"/>
          <p:cNvSpPr/>
          <p:nvPr/>
        </p:nvSpPr>
        <p:spPr>
          <a:xfrm>
            <a:off x="685800" y="1719340"/>
            <a:ext cx="3081877" cy="161091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u="sng" dirty="0" smtClean="0"/>
              <a:t>Chief Marketing Officer</a:t>
            </a:r>
          </a:p>
          <a:p>
            <a:pPr algn="ctr"/>
            <a:r>
              <a:rPr lang="en-GB" dirty="0" smtClean="0"/>
              <a:t>Responsible for current assets: cash, receivables, inventory.</a:t>
            </a:r>
            <a:endParaRPr lang="en-GB" dirty="0"/>
          </a:p>
        </p:txBody>
      </p:sp>
      <p:sp>
        <p:nvSpPr>
          <p:cNvPr id="7" name="Rounded Rectangle 6"/>
          <p:cNvSpPr/>
          <p:nvPr/>
        </p:nvSpPr>
        <p:spPr>
          <a:xfrm>
            <a:off x="685800" y="3885382"/>
            <a:ext cx="3081877" cy="16109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u="sng" dirty="0" smtClean="0"/>
              <a:t>Chief Technical Officer</a:t>
            </a:r>
          </a:p>
          <a:p>
            <a:pPr algn="ctr"/>
            <a:r>
              <a:rPr lang="en-GB" dirty="0" smtClean="0"/>
              <a:t>Responsible for non-current assets: tangibles, intangibles, investments.</a:t>
            </a:r>
            <a:endParaRPr lang="en-GB" dirty="0"/>
          </a:p>
        </p:txBody>
      </p:sp>
      <p:sp>
        <p:nvSpPr>
          <p:cNvPr id="8" name="Rounded Rectangle 7"/>
          <p:cNvSpPr/>
          <p:nvPr/>
        </p:nvSpPr>
        <p:spPr>
          <a:xfrm>
            <a:off x="5376323" y="1719340"/>
            <a:ext cx="3081877" cy="16109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u="sng" dirty="0" smtClean="0"/>
              <a:t>Chief Operating Officer</a:t>
            </a:r>
          </a:p>
          <a:p>
            <a:pPr algn="ctr"/>
            <a:r>
              <a:rPr lang="en-GB" dirty="0" smtClean="0"/>
              <a:t>Responsible for current liabilities: accounts payable, accrued expenses, short-term debt.</a:t>
            </a:r>
            <a:endParaRPr lang="en-GB" dirty="0"/>
          </a:p>
        </p:txBody>
      </p:sp>
      <p:sp>
        <p:nvSpPr>
          <p:cNvPr id="9" name="Rounded Rectangle 8"/>
          <p:cNvSpPr/>
          <p:nvPr/>
        </p:nvSpPr>
        <p:spPr>
          <a:xfrm>
            <a:off x="5376323" y="3885382"/>
            <a:ext cx="3081877" cy="16109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u="sng" dirty="0" smtClean="0"/>
              <a:t>Chief Financial Officer</a:t>
            </a:r>
          </a:p>
          <a:p>
            <a:pPr algn="ctr"/>
            <a:r>
              <a:rPr lang="en-GB" dirty="0" smtClean="0"/>
              <a:t>Responsible for non-current liabilities: long-term debt, other LT liabilities, equity.</a:t>
            </a:r>
            <a:endParaRPr lang="en-GB" dirty="0"/>
          </a:p>
        </p:txBody>
      </p:sp>
    </p:spTree>
    <p:extLst>
      <p:ext uri="{BB962C8B-B14F-4D97-AF65-F5344CB8AC3E}">
        <p14:creationId xmlns:p14="http://schemas.microsoft.com/office/powerpoint/2010/main" val="11305325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17</a:t>
            </a:fld>
            <a:endParaRPr lang="en-GB" dirty="0"/>
          </a:p>
        </p:txBody>
      </p:sp>
      <p:pic>
        <p:nvPicPr>
          <p:cNvPr id="9" name="Picture 8"/>
          <p:cNvPicPr>
            <a:picLocks noChangeAspect="1"/>
          </p:cNvPicPr>
          <p:nvPr/>
        </p:nvPicPr>
        <p:blipFill>
          <a:blip r:embed="rId3"/>
          <a:stretch>
            <a:fillRect/>
          </a:stretch>
        </p:blipFill>
        <p:spPr>
          <a:xfrm>
            <a:off x="2017670" y="789253"/>
            <a:ext cx="4965700" cy="5245100"/>
          </a:xfrm>
          <a:prstGeom prst="rect">
            <a:avLst/>
          </a:prstGeom>
        </p:spPr>
      </p:pic>
      <p:sp>
        <p:nvSpPr>
          <p:cNvPr id="5" name="Title 1"/>
          <p:cNvSpPr>
            <a:spLocks noGrp="1"/>
          </p:cNvSpPr>
          <p:nvPr>
            <p:ph type="ctrTitle"/>
          </p:nvPr>
        </p:nvSpPr>
        <p:spPr>
          <a:xfrm>
            <a:off x="685800" y="271038"/>
            <a:ext cx="7772400" cy="640591"/>
          </a:xfrm>
        </p:spPr>
        <p:txBody>
          <a:bodyPr>
            <a:noAutofit/>
          </a:bodyPr>
          <a:lstStyle/>
          <a:p>
            <a:pPr lvl="0" eaLnBrk="0" hangingPunct="0"/>
            <a:r>
              <a:rPr lang="en-US" sz="2400" dirty="0" smtClean="0">
                <a:solidFill>
                  <a:srgbClr val="008000"/>
                </a:solidFill>
              </a:rPr>
              <a:t>Case Study: Launch decisions</a:t>
            </a:r>
            <a:endParaRPr lang="en-GB" sz="2400" dirty="0">
              <a:solidFill>
                <a:srgbClr val="008000"/>
              </a:solidFill>
            </a:endParaRPr>
          </a:p>
        </p:txBody>
      </p:sp>
    </p:spTree>
    <p:extLst>
      <p:ext uri="{BB962C8B-B14F-4D97-AF65-F5344CB8AC3E}">
        <p14:creationId xmlns:p14="http://schemas.microsoft.com/office/powerpoint/2010/main" val="13241813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18</a:t>
            </a:fld>
            <a:endParaRPr lang="en-GB" dirty="0"/>
          </a:p>
        </p:txBody>
      </p:sp>
      <p:pic>
        <p:nvPicPr>
          <p:cNvPr id="7" name="Picture 6"/>
          <p:cNvPicPr>
            <a:picLocks noChangeAspect="1"/>
          </p:cNvPicPr>
          <p:nvPr/>
        </p:nvPicPr>
        <p:blipFill>
          <a:blip r:embed="rId3"/>
          <a:stretch>
            <a:fillRect/>
          </a:stretch>
        </p:blipFill>
        <p:spPr>
          <a:xfrm>
            <a:off x="4152900" y="609600"/>
            <a:ext cx="4533900" cy="5626100"/>
          </a:xfrm>
          <a:prstGeom prst="rect">
            <a:avLst/>
          </a:prstGeom>
        </p:spPr>
      </p:pic>
      <p:pic>
        <p:nvPicPr>
          <p:cNvPr id="9" name="Picture 8"/>
          <p:cNvPicPr>
            <a:picLocks noChangeAspect="1"/>
          </p:cNvPicPr>
          <p:nvPr/>
        </p:nvPicPr>
        <p:blipFill>
          <a:blip r:embed="rId4"/>
          <a:stretch>
            <a:fillRect/>
          </a:stretch>
        </p:blipFill>
        <p:spPr>
          <a:xfrm>
            <a:off x="176600" y="4860597"/>
            <a:ext cx="3759200" cy="1155700"/>
          </a:xfrm>
          <a:prstGeom prst="rect">
            <a:avLst/>
          </a:prstGeom>
        </p:spPr>
      </p:pic>
      <p:sp>
        <p:nvSpPr>
          <p:cNvPr id="5" name="Title 1"/>
          <p:cNvSpPr>
            <a:spLocks noGrp="1"/>
          </p:cNvSpPr>
          <p:nvPr>
            <p:ph type="ctrTitle"/>
          </p:nvPr>
        </p:nvSpPr>
        <p:spPr>
          <a:xfrm>
            <a:off x="685800" y="271038"/>
            <a:ext cx="3046919" cy="640591"/>
          </a:xfrm>
        </p:spPr>
        <p:txBody>
          <a:bodyPr>
            <a:noAutofit/>
          </a:bodyPr>
          <a:lstStyle/>
          <a:p>
            <a:pPr lvl="0" eaLnBrk="0" hangingPunct="0"/>
            <a:r>
              <a:rPr lang="en-US" sz="2400" dirty="0" smtClean="0">
                <a:solidFill>
                  <a:srgbClr val="008000"/>
                </a:solidFill>
              </a:rPr>
              <a:t>Example:</a:t>
            </a:r>
            <a:endParaRPr lang="en-GB" sz="2400" dirty="0">
              <a:solidFill>
                <a:srgbClr val="008000"/>
              </a:solidFill>
            </a:endParaRPr>
          </a:p>
        </p:txBody>
      </p:sp>
    </p:spTree>
    <p:extLst>
      <p:ext uri="{BB962C8B-B14F-4D97-AF65-F5344CB8AC3E}">
        <p14:creationId xmlns:p14="http://schemas.microsoft.com/office/powerpoint/2010/main" val="1377603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2177"/>
            <a:ext cx="7772400" cy="640591"/>
          </a:xfrm>
        </p:spPr>
        <p:txBody>
          <a:bodyPr>
            <a:noAutofit/>
          </a:bodyPr>
          <a:lstStyle/>
          <a:p>
            <a:pPr algn="l"/>
            <a:r>
              <a:rPr lang="en-GB" sz="2400" b="1" dirty="0" smtClean="0"/>
              <a:t>Glossary</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5" name="Rectangle 4"/>
          <p:cNvSpPr/>
          <p:nvPr/>
        </p:nvSpPr>
        <p:spPr>
          <a:xfrm>
            <a:off x="752770" y="926897"/>
            <a:ext cx="7670733" cy="5016759"/>
          </a:xfrm>
          <a:prstGeom prst="rect">
            <a:avLst/>
          </a:prstGeom>
        </p:spPr>
        <p:txBody>
          <a:bodyPr wrap="square">
            <a:spAutoFit/>
          </a:bodyPr>
          <a:lstStyle/>
          <a:p>
            <a:pPr marL="285750" lvl="0" indent="-285750" eaLnBrk="0" hangingPunct="0">
              <a:buFont typeface="Arial"/>
              <a:buChar char="•"/>
            </a:pPr>
            <a:r>
              <a:rPr lang="en-GB" sz="1600" dirty="0" smtClean="0"/>
              <a:t>Capex: Capital Expenditure</a:t>
            </a:r>
          </a:p>
          <a:p>
            <a:pPr marL="285750" lvl="0" indent="-285750" eaLnBrk="0" hangingPunct="0">
              <a:buFont typeface="Arial"/>
              <a:buChar char="•"/>
            </a:pPr>
            <a:r>
              <a:rPr lang="en-GB" sz="1600" dirty="0" smtClean="0"/>
              <a:t>CAGR: Compound Annual Growth Rate</a:t>
            </a:r>
          </a:p>
          <a:p>
            <a:pPr marL="285750" lvl="0" indent="-285750" eaLnBrk="0" hangingPunct="0">
              <a:buFont typeface="Arial"/>
              <a:buChar char="•"/>
            </a:pPr>
            <a:r>
              <a:rPr lang="en-GB" sz="1600" dirty="0" smtClean="0"/>
              <a:t>D&amp;A: Depreciation and Amortisation</a:t>
            </a:r>
          </a:p>
          <a:p>
            <a:pPr marL="285750" lvl="0" indent="-285750" eaLnBrk="0" hangingPunct="0">
              <a:buFont typeface="Arial"/>
              <a:buChar char="•"/>
            </a:pPr>
            <a:r>
              <a:rPr lang="en-GB" sz="1600" dirty="0" smtClean="0"/>
              <a:t>DCF: Discounted Cash Flow</a:t>
            </a:r>
          </a:p>
          <a:p>
            <a:pPr marL="285750" lvl="0" indent="-285750" eaLnBrk="0" hangingPunct="0">
              <a:buFont typeface="Arial"/>
              <a:buChar char="•"/>
            </a:pPr>
            <a:r>
              <a:rPr lang="en-GB" sz="1600" dirty="0" smtClean="0"/>
              <a:t>EBITDA: Earnings before Interest, Tax, Depreciation, and Amortisation</a:t>
            </a:r>
          </a:p>
          <a:p>
            <a:pPr marL="285750" lvl="0" indent="-285750" eaLnBrk="0" hangingPunct="0">
              <a:buFont typeface="Arial"/>
              <a:buChar char="•"/>
            </a:pPr>
            <a:r>
              <a:rPr lang="en-GB" sz="1600" dirty="0" smtClean="0"/>
              <a:t>EV: Enterprise Value</a:t>
            </a:r>
          </a:p>
          <a:p>
            <a:pPr marL="285750" lvl="0" indent="-285750" eaLnBrk="0" hangingPunct="0">
              <a:buFont typeface="Arial"/>
              <a:buChar char="•"/>
            </a:pPr>
            <a:r>
              <a:rPr lang="en-GB" sz="1600" dirty="0" smtClean="0"/>
              <a:t>FASB: Financial Accounting Standards Board</a:t>
            </a:r>
          </a:p>
          <a:p>
            <a:pPr marL="285750" lvl="0" indent="-285750" eaLnBrk="0" hangingPunct="0">
              <a:buFont typeface="Arial"/>
              <a:buChar char="•"/>
            </a:pPr>
            <a:r>
              <a:rPr lang="en-GB" sz="1600" dirty="0" smtClean="0"/>
              <a:t>FCF: Free Cash Flow</a:t>
            </a:r>
          </a:p>
          <a:p>
            <a:pPr marL="285750" lvl="0" indent="-285750" eaLnBrk="0" hangingPunct="0">
              <a:buFont typeface="Arial"/>
              <a:buChar char="•"/>
            </a:pPr>
            <a:r>
              <a:rPr lang="en-GB" sz="1600" dirty="0" smtClean="0"/>
              <a:t>IAS: </a:t>
            </a:r>
            <a:r>
              <a:rPr lang="en-GB" sz="1600" dirty="0"/>
              <a:t>International Accounting Standards </a:t>
            </a:r>
            <a:r>
              <a:rPr lang="en-GB" sz="1600" dirty="0" smtClean="0"/>
              <a:t>(e.g. IAS39 – Intangible Assets)</a:t>
            </a:r>
          </a:p>
          <a:p>
            <a:pPr marL="285750" lvl="0" indent="-285750" eaLnBrk="0" hangingPunct="0">
              <a:buFont typeface="Arial"/>
              <a:buChar char="•"/>
            </a:pPr>
            <a:r>
              <a:rPr lang="en-GB" sz="1600" dirty="0" smtClean="0"/>
              <a:t>IASB: International Accounting Standards Board</a:t>
            </a:r>
          </a:p>
          <a:p>
            <a:pPr marL="285750" lvl="0" indent="-285750" eaLnBrk="0" hangingPunct="0">
              <a:buFont typeface="Arial"/>
              <a:buChar char="•"/>
            </a:pPr>
            <a:r>
              <a:rPr lang="en-GB" sz="1600" dirty="0" smtClean="0"/>
              <a:t>IFRS: International Financial Reporting Standards (e.g. !FRS3 – Business Combinations)</a:t>
            </a:r>
          </a:p>
          <a:p>
            <a:pPr marL="285750" lvl="0" indent="-285750" eaLnBrk="0" hangingPunct="0">
              <a:buFont typeface="Arial"/>
              <a:buChar char="•"/>
            </a:pPr>
            <a:r>
              <a:rPr lang="en-GB" sz="1600" dirty="0" smtClean="0"/>
              <a:t>NPV: Net Present Value</a:t>
            </a:r>
          </a:p>
          <a:p>
            <a:pPr marL="285750" lvl="0" indent="-285750" eaLnBrk="0" hangingPunct="0">
              <a:buFont typeface="Arial"/>
              <a:buChar char="•"/>
            </a:pPr>
            <a:r>
              <a:rPr lang="en-GB" sz="1600" dirty="0" err="1" smtClean="0"/>
              <a:t>Opex</a:t>
            </a:r>
            <a:r>
              <a:rPr lang="en-GB" sz="1600" dirty="0" smtClean="0"/>
              <a:t>: Operating Expenditure</a:t>
            </a:r>
          </a:p>
          <a:p>
            <a:pPr marL="285750" lvl="0" indent="-285750" eaLnBrk="0" hangingPunct="0">
              <a:buFont typeface="Arial"/>
              <a:buChar char="•"/>
            </a:pPr>
            <a:r>
              <a:rPr lang="en-GB" sz="1600" dirty="0" smtClean="0"/>
              <a:t>PB: Price / Book (Book Value is Equity but PB avoids confusion with PE)</a:t>
            </a:r>
          </a:p>
          <a:p>
            <a:pPr marL="285750" lvl="0" indent="-285750" eaLnBrk="0" hangingPunct="0">
              <a:buFont typeface="Arial"/>
              <a:buChar char="•"/>
            </a:pPr>
            <a:r>
              <a:rPr lang="en-GB" sz="1600" dirty="0" smtClean="0"/>
              <a:t>PCF: Price / Cash Flow</a:t>
            </a:r>
          </a:p>
          <a:p>
            <a:pPr marL="285750" lvl="0" indent="-285750" eaLnBrk="0" hangingPunct="0">
              <a:buFont typeface="Arial"/>
              <a:buChar char="•"/>
            </a:pPr>
            <a:r>
              <a:rPr lang="en-GB" sz="1600" dirty="0" smtClean="0"/>
              <a:t>PE: Price / Earnings</a:t>
            </a:r>
          </a:p>
          <a:p>
            <a:pPr marL="285750" lvl="0" indent="-285750" eaLnBrk="0" hangingPunct="0">
              <a:buFont typeface="Arial"/>
              <a:buChar char="•"/>
            </a:pPr>
            <a:r>
              <a:rPr lang="en-GB" sz="1600" dirty="0" smtClean="0"/>
              <a:t>PP&amp;E (or PPE): Property, Plant, and Equipment (tangible assets)</a:t>
            </a:r>
          </a:p>
          <a:p>
            <a:pPr marL="285750" lvl="0" indent="-285750" eaLnBrk="0" hangingPunct="0">
              <a:buFont typeface="Arial"/>
              <a:buChar char="•"/>
            </a:pPr>
            <a:r>
              <a:rPr lang="en-GB" sz="1600" dirty="0" smtClean="0"/>
              <a:t>SEC: Securities and Exchange Commission (United States) </a:t>
            </a:r>
          </a:p>
          <a:p>
            <a:pPr marL="285750" indent="-285750" eaLnBrk="0" hangingPunct="0">
              <a:buFont typeface="Arial"/>
              <a:buChar char="•"/>
            </a:pPr>
            <a:r>
              <a:rPr lang="en-GB" sz="1600" dirty="0" smtClean="0"/>
              <a:t>US-GAAP: United States </a:t>
            </a:r>
            <a:r>
              <a:rPr lang="mr-IN" sz="1600" dirty="0" smtClean="0"/>
              <a:t>–</a:t>
            </a:r>
            <a:r>
              <a:rPr lang="en-GB" sz="1600" dirty="0" smtClean="0"/>
              <a:t> Generally Accepted Accounting Principles</a:t>
            </a:r>
          </a:p>
          <a:p>
            <a:pPr marL="285750" lvl="0" indent="-285750" eaLnBrk="0" hangingPunct="0">
              <a:buFont typeface="Arial"/>
              <a:buChar char="•"/>
            </a:pPr>
            <a:endParaRPr lang="en-GB" sz="1600" dirty="0"/>
          </a:p>
        </p:txBody>
      </p:sp>
    </p:spTree>
    <p:extLst>
      <p:ext uri="{BB962C8B-B14F-4D97-AF65-F5344CB8AC3E}">
        <p14:creationId xmlns:p14="http://schemas.microsoft.com/office/powerpoint/2010/main" val="16654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GB" sz="2400" b="1" dirty="0" smtClean="0"/>
              <a:t>Homework guide</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6" name="Rectangle 5"/>
          <p:cNvSpPr/>
          <p:nvPr/>
        </p:nvSpPr>
        <p:spPr>
          <a:xfrm>
            <a:off x="1007873" y="1534315"/>
            <a:ext cx="7128254" cy="3539430"/>
          </a:xfrm>
          <a:prstGeom prst="rect">
            <a:avLst/>
          </a:prstGeom>
        </p:spPr>
        <p:txBody>
          <a:bodyPr wrap="square">
            <a:spAutoFit/>
          </a:bodyPr>
          <a:lstStyle/>
          <a:p>
            <a:r>
              <a:rPr lang="en-US" sz="1600" dirty="0" smtClean="0"/>
              <a:t>The purpose of homework is to cement your knowledge. It does not count towards your grades directly but is designed to help prepare you for assignments that do. You are free to work with classmates and to consult these slides, your textbook, etc. The best way may be to read, try it yourself, consult the team, submit your answers.</a:t>
            </a:r>
          </a:p>
          <a:p>
            <a:endParaRPr lang="en-GB" sz="1600" dirty="0"/>
          </a:p>
          <a:p>
            <a:r>
              <a:rPr lang="en-GB" sz="1600" dirty="0" smtClean="0"/>
              <a:t>A sample homework might consist of 10 multiple choice questions, three based on each of three topics covered in class plus one stretch question beyond the classwork that encourages and rewards reading around the theme of the week. Homework may vary but should not take long and should be done by the next class.</a:t>
            </a:r>
            <a:endParaRPr lang="en-GB" sz="1600" dirty="0"/>
          </a:p>
          <a:p>
            <a:endParaRPr lang="en-US" sz="1600" dirty="0" smtClean="0"/>
          </a:p>
          <a:p>
            <a:r>
              <a:rPr lang="en-US" sz="1600" dirty="0" smtClean="0"/>
              <a:t>We will simulate a start-up in teams throughout ACC120 and you will present your start-up case study as your final assignment. A good knowledge of financial accounting would help pitch to investors. Your team’s average homework score will raise your start-up +$1000 per right answer in week one, up to a 10% advantage.</a:t>
            </a:r>
            <a:endParaRPr lang="en-GB" sz="1600" dirty="0"/>
          </a:p>
        </p:txBody>
      </p:sp>
    </p:spTree>
    <p:extLst>
      <p:ext uri="{BB962C8B-B14F-4D97-AF65-F5344CB8AC3E}">
        <p14:creationId xmlns:p14="http://schemas.microsoft.com/office/powerpoint/2010/main" val="66365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ONE: </a:t>
            </a:r>
            <a:r>
              <a:rPr lang="en-US" sz="2400" dirty="0">
                <a:solidFill>
                  <a:srgbClr val="3366FF"/>
                </a:solidFill>
              </a:rPr>
              <a:t>Conceptual Framework and Financial </a:t>
            </a:r>
            <a:r>
              <a:rPr lang="en-US" sz="2400" dirty="0" smtClean="0">
                <a:solidFill>
                  <a:srgbClr val="3366FF"/>
                </a:solidFill>
              </a:rPr>
              <a:t>Statements</a:t>
            </a:r>
            <a:br>
              <a:rPr lang="en-US" sz="2400" dirty="0" smtClean="0">
                <a:solidFill>
                  <a:srgbClr val="3366FF"/>
                </a:solidFill>
              </a:rPr>
            </a:br>
            <a:r>
              <a:rPr lang="en-US" sz="2400" dirty="0" smtClean="0">
                <a:solidFill>
                  <a:srgbClr val="3366FF"/>
                </a:solidFill>
              </a:rPr>
              <a:t>Class 1 &amp; 2</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dirty="0"/>
          </a:p>
        </p:txBody>
      </p:sp>
      <p:sp>
        <p:nvSpPr>
          <p:cNvPr id="5" name="Rectangle 4"/>
          <p:cNvSpPr/>
          <p:nvPr/>
        </p:nvSpPr>
        <p:spPr>
          <a:xfrm>
            <a:off x="1016067" y="1763358"/>
            <a:ext cx="5658917" cy="1528624"/>
          </a:xfrm>
          <a:prstGeom prst="rect">
            <a:avLst/>
          </a:prstGeom>
        </p:spPr>
        <p:txBody>
          <a:bodyPr wrap="square">
            <a:spAutoFit/>
          </a:bodyPr>
          <a:lstStyle/>
          <a:p>
            <a:pPr marL="285750" indent="-285750" eaLnBrk="0" hangingPunct="0">
              <a:lnSpc>
                <a:spcPct val="200000"/>
              </a:lnSpc>
              <a:buFont typeface="Arial"/>
              <a:buChar char="•"/>
            </a:pPr>
            <a:r>
              <a:rPr lang="en-US" sz="1600" dirty="0"/>
              <a:t>Accounting concepts and assumptions</a:t>
            </a:r>
            <a:endParaRPr lang="en-GB" sz="1600" dirty="0"/>
          </a:p>
          <a:p>
            <a:pPr marL="285750" lvl="0" indent="-285750" eaLnBrk="0" hangingPunct="0">
              <a:lnSpc>
                <a:spcPct val="200000"/>
              </a:lnSpc>
              <a:buFont typeface="Arial"/>
              <a:buChar char="•"/>
            </a:pPr>
            <a:r>
              <a:rPr lang="en-US" sz="1600" dirty="0" smtClean="0"/>
              <a:t>The </a:t>
            </a:r>
            <a:r>
              <a:rPr lang="en-US" sz="1600" dirty="0"/>
              <a:t>accounting equation</a:t>
            </a:r>
            <a:endParaRPr lang="en-GB" sz="1600" dirty="0"/>
          </a:p>
          <a:p>
            <a:pPr marL="285750" lvl="0" indent="-285750" eaLnBrk="0" hangingPunct="0">
              <a:lnSpc>
                <a:spcPct val="200000"/>
              </a:lnSpc>
              <a:buFont typeface="Arial"/>
              <a:buChar char="•"/>
            </a:pPr>
            <a:r>
              <a:rPr lang="en-US" sz="1600" dirty="0" smtClean="0"/>
              <a:t>Case </a:t>
            </a:r>
            <a:r>
              <a:rPr lang="en-US" sz="1600" dirty="0"/>
              <a:t>study: Set-up a start-up! Initial balance sheet</a:t>
            </a:r>
            <a:endParaRPr lang="en-GB" sz="1600" dirty="0"/>
          </a:p>
        </p:txBody>
      </p:sp>
      <p:sp>
        <p:nvSpPr>
          <p:cNvPr id="6" name="Rectangle 5"/>
          <p:cNvSpPr/>
          <p:nvPr/>
        </p:nvSpPr>
        <p:spPr>
          <a:xfrm>
            <a:off x="1016067" y="3449730"/>
            <a:ext cx="7128254" cy="2308324"/>
          </a:xfrm>
          <a:prstGeom prst="rect">
            <a:avLst/>
          </a:prstGeom>
        </p:spPr>
        <p:txBody>
          <a:bodyPr wrap="square">
            <a:spAutoFit/>
          </a:bodyPr>
          <a:lstStyle/>
          <a:p>
            <a:r>
              <a:rPr lang="en-US" sz="1600" dirty="0"/>
              <a:t>Why is accounting the language of business? What are its underlying concepts, assumptions, and principles? What is the accounting equation?  How do the balance sheet, cash flow, and income statement tie together</a:t>
            </a:r>
            <a:r>
              <a:rPr lang="en-US" sz="1600" dirty="0" smtClean="0"/>
              <a:t>?</a:t>
            </a:r>
          </a:p>
          <a:p>
            <a:endParaRPr lang="en-GB" sz="1600" dirty="0"/>
          </a:p>
          <a:p>
            <a:r>
              <a:rPr lang="en-US" sz="1600" dirty="0"/>
              <a:t>Homework: the accounting equation. </a:t>
            </a:r>
            <a:r>
              <a:rPr lang="en-US" sz="1600" i="1" dirty="0"/>
              <a:t>Team score affects start-up funding.</a:t>
            </a:r>
            <a:endParaRPr lang="en-GB" sz="1600" dirty="0"/>
          </a:p>
          <a:p>
            <a:endParaRPr lang="en-US" sz="1600" dirty="0" smtClean="0"/>
          </a:p>
          <a:p>
            <a:r>
              <a:rPr lang="en-US" sz="1600" dirty="0" smtClean="0"/>
              <a:t>Case</a:t>
            </a:r>
            <a:r>
              <a:rPr lang="en-US" sz="1600" dirty="0"/>
              <a:t>: Each team sets up a start-up. Starting with a blank balance sheet, we raise funds as cash. As we acquire launch assets for cash or liabilities, we focus on </a:t>
            </a:r>
            <a:r>
              <a:rPr lang="en-US" sz="1600" dirty="0" smtClean="0"/>
              <a:t>cash for liquidity and runway. Later we will also be want shareholders </a:t>
            </a:r>
            <a:r>
              <a:rPr lang="en-US" sz="1600" dirty="0"/>
              <a:t>funds for solvency.</a:t>
            </a:r>
            <a:endParaRPr lang="en-GB" sz="1600" dirty="0"/>
          </a:p>
        </p:txBody>
      </p:sp>
    </p:spTree>
    <p:extLst>
      <p:ext uri="{BB962C8B-B14F-4D97-AF65-F5344CB8AC3E}">
        <p14:creationId xmlns:p14="http://schemas.microsoft.com/office/powerpoint/2010/main" val="29305924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t>Accounting concepts and assumptions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indent="-285750" eaLnBrk="0" hangingPunct="0">
              <a:lnSpc>
                <a:spcPct val="200000"/>
              </a:lnSpc>
              <a:buFont typeface="Arial"/>
              <a:buChar char="•"/>
            </a:pPr>
            <a:r>
              <a:rPr lang="en-GB" sz="1600" dirty="0" smtClean="0"/>
              <a:t>Local GAAP (e.g. rules-based US-GAAP) vs. principles-based IFRS</a:t>
            </a:r>
          </a:p>
          <a:p>
            <a:pPr marL="285750" lvl="0" indent="-285750" eaLnBrk="0" hangingPunct="0">
              <a:lnSpc>
                <a:spcPct val="200000"/>
              </a:lnSpc>
              <a:buFont typeface="Arial"/>
              <a:buChar char="•"/>
            </a:pPr>
            <a:r>
              <a:rPr lang="en-GB" sz="1600" dirty="0" smtClean="0"/>
              <a:t>Bookkeeping =&gt; external financial accounting + internal management accounting</a:t>
            </a:r>
            <a:endParaRPr lang="en-GB" sz="1600" dirty="0"/>
          </a:p>
          <a:p>
            <a:pPr marL="285750" lvl="0" indent="-285750" eaLnBrk="0" hangingPunct="0">
              <a:lnSpc>
                <a:spcPct val="200000"/>
              </a:lnSpc>
              <a:buFont typeface="Arial"/>
              <a:buChar char="•"/>
            </a:pPr>
            <a:r>
              <a:rPr lang="en-US" sz="1600" dirty="0" smtClean="0"/>
              <a:t>IFRS has underlying concepts, assumptions, and principles</a:t>
            </a:r>
            <a:endParaRPr lang="en-GB" sz="1600" dirty="0"/>
          </a:p>
        </p:txBody>
      </p:sp>
      <p:sp>
        <p:nvSpPr>
          <p:cNvPr id="6" name="Rectangle 5"/>
          <p:cNvSpPr/>
          <p:nvPr/>
        </p:nvSpPr>
        <p:spPr>
          <a:xfrm>
            <a:off x="1016067" y="3232610"/>
            <a:ext cx="7128254" cy="3293209"/>
          </a:xfrm>
          <a:prstGeom prst="rect">
            <a:avLst/>
          </a:prstGeom>
        </p:spPr>
        <p:txBody>
          <a:bodyPr wrap="square">
            <a:spAutoFit/>
          </a:bodyPr>
          <a:lstStyle/>
          <a:p>
            <a:r>
              <a:rPr lang="en-US" sz="1600" dirty="0" smtClean="0"/>
              <a:t>Accounting is the language of business because firms use it to communicate externally to investors, creditors, government, etc. and internally to managers. Every company has to speak the language of accounting. There are some ‘accents’.</a:t>
            </a:r>
          </a:p>
          <a:p>
            <a:endParaRPr lang="en-US" sz="1600" dirty="0"/>
          </a:p>
          <a:p>
            <a:r>
              <a:rPr lang="en-US" sz="1600" dirty="0" smtClean="0"/>
              <a:t>Bookkeeping records business activities in the books of account. Financial accounting turns books into standard financial statements, the common external language of business. Management accounting turns financial data into non-standard, company-specific information for internal decision making.</a:t>
            </a:r>
          </a:p>
          <a:p>
            <a:endParaRPr lang="en-GB" sz="1600" dirty="0"/>
          </a:p>
          <a:p>
            <a:r>
              <a:rPr lang="en-GB" sz="1600" dirty="0" smtClean="0"/>
              <a:t>IFRS has an overall objective </a:t>
            </a:r>
            <a:r>
              <a:rPr lang="mr-IN" sz="1600" dirty="0" smtClean="0"/>
              <a:t>–</a:t>
            </a:r>
            <a:r>
              <a:rPr lang="en-GB" sz="1600" dirty="0" smtClean="0"/>
              <a:t> to provide financial information useful to investors and creditors. It does so through general purpose financial reports. They should be relevant and faithfully represent the firm, within specific constraints.</a:t>
            </a:r>
            <a:endParaRPr lang="en-GB" sz="1600" dirty="0"/>
          </a:p>
          <a:p>
            <a:endParaRPr lang="en-GB" sz="1600" dirty="0"/>
          </a:p>
        </p:txBody>
      </p:sp>
    </p:spTree>
    <p:extLst>
      <p:ext uri="{BB962C8B-B14F-4D97-AF65-F5344CB8AC3E}">
        <p14:creationId xmlns:p14="http://schemas.microsoft.com/office/powerpoint/2010/main" val="17192913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Screen shot 2013-04-25 at PM 06.40.27.png"/>
          <p:cNvPicPr>
            <a:picLocks noChangeAspect="1"/>
          </p:cNvPicPr>
          <p:nvPr/>
        </p:nvPicPr>
        <p:blipFill>
          <a:blip r:embed="rId3">
            <a:extLst>
              <a:ext uri="{28A0092B-C50C-407E-A947-70E740481C1C}">
                <a14:useLocalDpi xmlns:a14="http://schemas.microsoft.com/office/drawing/2010/main" val="0"/>
              </a:ext>
            </a:extLst>
          </a:blip>
          <a:srcRect l="2277" t="2748" r="2133" b="3831"/>
          <a:stretch>
            <a:fillRect/>
          </a:stretch>
        </p:blipFill>
        <p:spPr bwMode="auto">
          <a:xfrm>
            <a:off x="316085" y="910567"/>
            <a:ext cx="8534400" cy="54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Screen shot 2013-04-25 at PM 06.40.27.png"/>
          <p:cNvPicPr>
            <a:picLocks noChangeAspect="1"/>
          </p:cNvPicPr>
          <p:nvPr/>
        </p:nvPicPr>
        <p:blipFill rotWithShape="1">
          <a:blip r:embed="rId3">
            <a:extLst>
              <a:ext uri="{28A0092B-C50C-407E-A947-70E740481C1C}">
                <a14:useLocalDpi xmlns:a14="http://schemas.microsoft.com/office/drawing/2010/main" val="0"/>
              </a:ext>
            </a:extLst>
          </a:blip>
          <a:srcRect l="2276" t="2747" r="2133" b="26572"/>
          <a:stretch/>
        </p:blipFill>
        <p:spPr bwMode="auto">
          <a:xfrm>
            <a:off x="316085" y="910152"/>
            <a:ext cx="8534400" cy="413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Screen shot 2013-04-25 at PM 06.40.27.png"/>
          <p:cNvPicPr>
            <a:picLocks noChangeAspect="1"/>
          </p:cNvPicPr>
          <p:nvPr/>
        </p:nvPicPr>
        <p:blipFill rotWithShape="1">
          <a:blip r:embed="rId3">
            <a:extLst>
              <a:ext uri="{28A0092B-C50C-407E-A947-70E740481C1C}">
                <a14:useLocalDpi xmlns:a14="http://schemas.microsoft.com/office/drawing/2010/main" val="0"/>
              </a:ext>
            </a:extLst>
          </a:blip>
          <a:srcRect l="2276" t="2747" r="2133" b="44010"/>
          <a:stretch/>
        </p:blipFill>
        <p:spPr bwMode="auto">
          <a:xfrm>
            <a:off x="315655" y="910568"/>
            <a:ext cx="8534400" cy="311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Screen shot 2013-04-25 at PM 06.40.27.png"/>
          <p:cNvPicPr>
            <a:picLocks noChangeAspect="1"/>
          </p:cNvPicPr>
          <p:nvPr/>
        </p:nvPicPr>
        <p:blipFill rotWithShape="1">
          <a:blip r:embed="rId3">
            <a:extLst>
              <a:ext uri="{28A0092B-C50C-407E-A947-70E740481C1C}">
                <a14:useLocalDpi xmlns:a14="http://schemas.microsoft.com/office/drawing/2010/main" val="0"/>
              </a:ext>
            </a:extLst>
          </a:blip>
          <a:srcRect l="2276" t="2747" r="2133" b="61627"/>
          <a:stretch/>
        </p:blipFill>
        <p:spPr bwMode="auto">
          <a:xfrm>
            <a:off x="326940" y="910568"/>
            <a:ext cx="8534400" cy="208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Screen shot 2013-04-25 at PM 06.40.27.png"/>
          <p:cNvPicPr>
            <a:picLocks noChangeAspect="1"/>
          </p:cNvPicPr>
          <p:nvPr/>
        </p:nvPicPr>
        <p:blipFill rotWithShape="1">
          <a:blip r:embed="rId3">
            <a:extLst>
              <a:ext uri="{28A0092B-C50C-407E-A947-70E740481C1C}">
                <a14:useLocalDpi xmlns:a14="http://schemas.microsoft.com/office/drawing/2010/main" val="0"/>
              </a:ext>
            </a:extLst>
          </a:blip>
          <a:srcRect l="2276" t="2747" r="2133" b="79421"/>
          <a:stretch/>
        </p:blipFill>
        <p:spPr bwMode="auto">
          <a:xfrm>
            <a:off x="315655" y="899296"/>
            <a:ext cx="8534400" cy="104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Accounting concepts and assumptions</a:t>
            </a:r>
          </a:p>
          <a:p>
            <a:pPr eaLnBrk="0" hangingPunct="0"/>
            <a:r>
              <a:rPr lang="en-US" sz="2000" dirty="0" smtClean="0"/>
              <a:t>IFRS conceptual framework</a:t>
            </a:r>
            <a:endParaRPr lang="en-GB" sz="2000" dirty="0"/>
          </a:p>
        </p:txBody>
      </p:sp>
    </p:spTree>
    <p:extLst>
      <p:ext uri="{BB962C8B-B14F-4D97-AF65-F5344CB8AC3E}">
        <p14:creationId xmlns:p14="http://schemas.microsoft.com/office/powerpoint/2010/main" val="379290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t>The accounting equation(s)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5" name="Rectangle 4"/>
          <p:cNvSpPr/>
          <p:nvPr/>
        </p:nvSpPr>
        <p:spPr>
          <a:xfrm>
            <a:off x="1016067" y="1546238"/>
            <a:ext cx="8020357"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Balance Sheet equation: Assets = Liabilities + Equity</a:t>
            </a:r>
            <a:endParaRPr lang="en-GB" sz="1600" dirty="0"/>
          </a:p>
          <a:p>
            <a:pPr marL="285750" lvl="0" indent="-285750" eaLnBrk="0" hangingPunct="0">
              <a:lnSpc>
                <a:spcPct val="200000"/>
              </a:lnSpc>
              <a:buFont typeface="Arial"/>
              <a:buChar char="•"/>
            </a:pPr>
            <a:r>
              <a:rPr lang="en-GB" sz="1600" dirty="0" smtClean="0"/>
              <a:t>Income Statement equation: Revenue &amp; gains </a:t>
            </a:r>
            <a:r>
              <a:rPr lang="mr-IN" sz="1600" dirty="0" smtClean="0"/>
              <a:t>–</a:t>
            </a:r>
            <a:r>
              <a:rPr lang="en-GB" sz="1600" dirty="0" smtClean="0"/>
              <a:t> Expenses &amp; losses = Income (or loss)</a:t>
            </a:r>
            <a:endParaRPr lang="en-GB" sz="1600" dirty="0"/>
          </a:p>
          <a:p>
            <a:pPr marL="285750" lvl="0" indent="-285750" eaLnBrk="0" hangingPunct="0">
              <a:lnSpc>
                <a:spcPct val="200000"/>
              </a:lnSpc>
              <a:buFont typeface="Arial"/>
              <a:buChar char="•"/>
            </a:pPr>
            <a:r>
              <a:rPr lang="en-US" sz="1600" dirty="0" smtClean="0"/>
              <a:t>Opening retained earnings + income </a:t>
            </a:r>
            <a:r>
              <a:rPr lang="mr-IN" sz="1600" dirty="0" smtClean="0"/>
              <a:t>–</a:t>
            </a:r>
            <a:r>
              <a:rPr lang="en-US" sz="1600" dirty="0" smtClean="0"/>
              <a:t> dividends = closing retained earnings</a:t>
            </a:r>
            <a:endParaRPr lang="en-GB" sz="1600" dirty="0"/>
          </a:p>
        </p:txBody>
      </p:sp>
      <p:sp>
        <p:nvSpPr>
          <p:cNvPr id="6" name="Rectangle 5"/>
          <p:cNvSpPr/>
          <p:nvPr/>
        </p:nvSpPr>
        <p:spPr>
          <a:xfrm>
            <a:off x="1016067" y="3232610"/>
            <a:ext cx="7128254" cy="3046988"/>
          </a:xfrm>
          <a:prstGeom prst="rect">
            <a:avLst/>
          </a:prstGeom>
        </p:spPr>
        <p:txBody>
          <a:bodyPr wrap="square">
            <a:spAutoFit/>
          </a:bodyPr>
          <a:lstStyle/>
          <a:p>
            <a:r>
              <a:rPr lang="en-US" sz="1600" dirty="0" smtClean="0"/>
              <a:t>There is a parallel for people, whose net wealth is assets </a:t>
            </a:r>
            <a:r>
              <a:rPr lang="mr-IN" sz="1600" dirty="0" smtClean="0"/>
              <a:t>–</a:t>
            </a:r>
            <a:r>
              <a:rPr lang="en-US" sz="1600" dirty="0" smtClean="0"/>
              <a:t> liabilities. Firms belong to shareholder, so equity plays the role of net wealth. This helps understand why balance sheets balance: it is by definition as equity is the balancing number. It is sometimes considered a liability, as the residual balance is owed to shareholders.</a:t>
            </a:r>
          </a:p>
          <a:p>
            <a:endParaRPr lang="en-GB" sz="1600" dirty="0"/>
          </a:p>
          <a:p>
            <a:r>
              <a:rPr lang="en-US" sz="1600" dirty="0" smtClean="0"/>
              <a:t>Revenue and expenses are from ordinary business, gains and losses are not. </a:t>
            </a:r>
            <a:endParaRPr lang="en-GB" sz="1600" dirty="0"/>
          </a:p>
          <a:p>
            <a:endParaRPr lang="en-US" sz="1600" dirty="0" smtClean="0"/>
          </a:p>
          <a:p>
            <a:r>
              <a:rPr lang="en-US" sz="1600" dirty="0" smtClean="0"/>
              <a:t>The balance sheet has two very special corners, Cash &amp; equivalents and Equity, liquidity and solvency, so key to survival. Cash flow reports change in Cash between two balance sheet dates. Income statement reports the main change in Equity between two balance sheet dates (though equity can also change for example if you issue new equity or pay dividends, reported in Statement of Changes in Equity).</a:t>
            </a:r>
          </a:p>
        </p:txBody>
      </p:sp>
    </p:spTree>
    <p:extLst>
      <p:ext uri="{BB962C8B-B14F-4D97-AF65-F5344CB8AC3E}">
        <p14:creationId xmlns:p14="http://schemas.microsoft.com/office/powerpoint/2010/main" val="24308458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accounting equation</a:t>
            </a:r>
          </a:p>
        </p:txBody>
      </p:sp>
      <p:sp>
        <p:nvSpPr>
          <p:cNvPr id="5" name="Rectangle 4"/>
          <p:cNvSpPr/>
          <p:nvPr/>
        </p:nvSpPr>
        <p:spPr>
          <a:xfrm>
            <a:off x="4974756" y="1212523"/>
            <a:ext cx="2434901" cy="468133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9" name="Rectangle 8"/>
          <p:cNvSpPr/>
          <p:nvPr/>
        </p:nvSpPr>
        <p:spPr>
          <a:xfrm>
            <a:off x="1800157" y="1212523"/>
            <a:ext cx="2434901" cy="46813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2" name="Rectangle 11"/>
          <p:cNvSpPr/>
          <p:nvPr/>
        </p:nvSpPr>
        <p:spPr>
          <a:xfrm>
            <a:off x="4974756" y="4723321"/>
            <a:ext cx="2434901" cy="1170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3" name="Title 1"/>
          <p:cNvSpPr txBox="1">
            <a:spLocks/>
          </p:cNvSpPr>
          <p:nvPr/>
        </p:nvSpPr>
        <p:spPr>
          <a:xfrm>
            <a:off x="3354549" y="2902893"/>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sp>
        <p:nvSpPr>
          <p:cNvPr id="15" name="Title 1"/>
          <p:cNvSpPr txBox="1">
            <a:spLocks/>
          </p:cNvSpPr>
          <p:nvPr/>
        </p:nvSpPr>
        <p:spPr>
          <a:xfrm>
            <a:off x="4974756" y="500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16" name="Title 1"/>
          <p:cNvSpPr txBox="1">
            <a:spLocks/>
          </p:cNvSpPr>
          <p:nvPr/>
        </p:nvSpPr>
        <p:spPr>
          <a:xfrm>
            <a:off x="4975867" y="4376871"/>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sp>
        <p:nvSpPr>
          <p:cNvPr id="17" name="Rectangle 16"/>
          <p:cNvSpPr/>
          <p:nvPr/>
        </p:nvSpPr>
        <p:spPr>
          <a:xfrm>
            <a:off x="2460154" y="731535"/>
            <a:ext cx="980106" cy="461665"/>
          </a:xfrm>
          <a:prstGeom prst="rect">
            <a:avLst/>
          </a:prstGeom>
        </p:spPr>
        <p:txBody>
          <a:bodyPr wrap="none">
            <a:spAutoFit/>
          </a:bodyPr>
          <a:lstStyle/>
          <a:p>
            <a:pPr eaLnBrk="0" hangingPunct="0"/>
            <a:r>
              <a:rPr lang="en-US" sz="2400" dirty="0" smtClean="0"/>
              <a:t>Assets</a:t>
            </a:r>
          </a:p>
        </p:txBody>
      </p:sp>
      <p:sp>
        <p:nvSpPr>
          <p:cNvPr id="18" name="Title 1"/>
          <p:cNvSpPr txBox="1">
            <a:spLocks/>
          </p:cNvSpPr>
          <p:nvPr/>
        </p:nvSpPr>
        <p:spPr>
          <a:xfrm>
            <a:off x="4916364" y="658494"/>
            <a:ext cx="2526969"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sp>
        <p:nvSpPr>
          <p:cNvPr id="19" name="Rectangle 18"/>
          <p:cNvSpPr/>
          <p:nvPr/>
        </p:nvSpPr>
        <p:spPr>
          <a:xfrm>
            <a:off x="3547027" y="5966411"/>
            <a:ext cx="3518912" cy="461665"/>
          </a:xfrm>
          <a:prstGeom prst="rect">
            <a:avLst/>
          </a:prstGeom>
        </p:spPr>
        <p:txBody>
          <a:bodyPr wrap="none">
            <a:spAutoFit/>
          </a:bodyPr>
          <a:lstStyle/>
          <a:p>
            <a:pPr eaLnBrk="0" hangingPunct="0"/>
            <a:r>
              <a:rPr lang="en-US" sz="2400" dirty="0" smtClean="0"/>
              <a:t>Assets = Liabilities + Equity</a:t>
            </a:r>
          </a:p>
        </p:txBody>
      </p:sp>
    </p:spTree>
    <p:extLst>
      <p:ext uri="{BB962C8B-B14F-4D97-AF65-F5344CB8AC3E}">
        <p14:creationId xmlns:p14="http://schemas.microsoft.com/office/powerpoint/2010/main" val="2930049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accounting non-equation!</a:t>
            </a:r>
          </a:p>
          <a:p>
            <a:pPr eaLnBrk="0" hangingPunct="0"/>
            <a:r>
              <a:rPr lang="en-US" sz="2000" dirty="0" smtClean="0"/>
              <a:t>Current assets rarely equal current liabilities</a:t>
            </a:r>
            <a:endParaRPr lang="en-US" sz="2400" dirty="0" smtClean="0"/>
          </a:p>
        </p:txBody>
      </p:sp>
      <p:graphicFrame>
        <p:nvGraphicFramePr>
          <p:cNvPr id="14" name="Content Placeholder 5"/>
          <p:cNvGraphicFramePr>
            <a:graphicFrameLocks/>
          </p:cNvGraphicFramePr>
          <p:nvPr/>
        </p:nvGraphicFramePr>
        <p:xfrm>
          <a:off x="533400" y="10668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5381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34723</TotalTime>
  <Words>7595</Words>
  <Application>Microsoft Macintosh PowerPoint</Application>
  <PresentationFormat>On-screen Show (4:3)</PresentationFormat>
  <Paragraphs>424</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ACC 120</vt:lpstr>
      <vt:lpstr>Glossary</vt:lpstr>
      <vt:lpstr>Homework guide</vt:lpstr>
      <vt:lpstr>WEEK ONE: Conceptual Framework and Financial Statements Class 1 &amp; 2 </vt:lpstr>
      <vt:lpstr>Accounting concepts and assumptions</vt:lpstr>
      <vt:lpstr>PowerPoint Presentation</vt:lpstr>
      <vt:lpstr>The accounting equation(s)</vt:lpstr>
      <vt:lpstr>PowerPoint Presentation</vt:lpstr>
      <vt:lpstr>PowerPoint Presentation</vt:lpstr>
      <vt:lpstr>PowerPoint Presentation</vt:lpstr>
      <vt:lpstr>PowerPoint Presentation</vt:lpstr>
      <vt:lpstr>PowerPoint Presentation</vt:lpstr>
      <vt:lpstr>PowerPoint Presentation</vt:lpstr>
      <vt:lpstr>Case Study: Create a start-up! Initial balance sheet</vt:lpstr>
      <vt:lpstr>Case Study: Roles</vt:lpstr>
      <vt:lpstr>Case Study: Responsibilities</vt:lpstr>
      <vt:lpstr>Case Study: Launch decisions</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346</cp:revision>
  <dcterms:created xsi:type="dcterms:W3CDTF">2017-07-22T10:45:13Z</dcterms:created>
  <dcterms:modified xsi:type="dcterms:W3CDTF">2017-08-30T13:36:46Z</dcterms:modified>
</cp:coreProperties>
</file>