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8" r:id="rId2"/>
    <p:sldId id="278" r:id="rId3"/>
    <p:sldId id="280" r:id="rId4"/>
    <p:sldId id="281" r:id="rId5"/>
    <p:sldId id="282" r:id="rId6"/>
    <p:sldId id="283" r:id="rId7"/>
    <p:sldId id="28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0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3527" autoAdjust="0"/>
    <p:restoredTop sz="86506" autoAdjust="0"/>
  </p:normalViewPr>
  <p:slideViewPr>
    <p:cSldViewPr snapToGrid="0" snapToObjects="1" showGuides="1">
      <p:cViewPr>
        <p:scale>
          <a:sx n="100" d="100"/>
          <a:sy n="100" d="100"/>
        </p:scale>
        <p:origin x="-2008" y="-816"/>
      </p:cViewPr>
      <p:guideLst>
        <p:guide orient="horz" pos="3674"/>
        <p:guide pos="460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7E383-3E61-1F46-8E4C-C781B239F1CC}" type="datetimeFigureOut">
              <a:rPr lang="en-US" smtClean="0"/>
              <a:t>30/08/17</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C2F94F-4A1D-7146-9803-BF2860A14040}" type="slidenum">
              <a:rPr lang="en-GB" smtClean="0"/>
              <a:t>‹#›</a:t>
            </a:fld>
            <a:endParaRPr lang="en-GB" dirty="0"/>
          </a:p>
        </p:txBody>
      </p:sp>
    </p:spTree>
    <p:extLst>
      <p:ext uri="{BB962C8B-B14F-4D97-AF65-F5344CB8AC3E}">
        <p14:creationId xmlns:p14="http://schemas.microsoft.com/office/powerpoint/2010/main" val="179319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87DB17-AE8E-7944-864B-C903CA8C502D}" type="datetimeFigureOut">
              <a:rPr lang="en-US" smtClean="0"/>
              <a:t>30/08/17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43A1B4-9A5A-5344-B095-316B7B9A1328}" type="slidenum">
              <a:rPr lang="en-GB" smtClean="0"/>
              <a:t>‹#›</a:t>
            </a:fld>
            <a:endParaRPr lang="en-GB" dirty="0"/>
          </a:p>
        </p:txBody>
      </p:sp>
    </p:spTree>
    <p:extLst>
      <p:ext uri="{BB962C8B-B14F-4D97-AF65-F5344CB8AC3E}">
        <p14:creationId xmlns:p14="http://schemas.microsoft.com/office/powerpoint/2010/main" val="88962742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Double-entry bookkeeping</a:t>
            </a:r>
            <a:r>
              <a:rPr lang="en-GB" baseline="0" dirty="0" smtClean="0"/>
              <a:t> is so simple yet useful that it has spread around the world since being invented in Italy in the 15</a:t>
            </a:r>
            <a:r>
              <a:rPr lang="en-GB" baseline="30000" dirty="0" smtClean="0"/>
              <a:t>th</a:t>
            </a:r>
            <a:r>
              <a:rPr lang="en-GB" baseline="0" dirty="0" smtClean="0"/>
              <a:t> Century. It works!</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1</a:t>
            </a:fld>
            <a:endParaRPr lang="en-GB" dirty="0"/>
          </a:p>
        </p:txBody>
      </p:sp>
    </p:spTree>
    <p:extLst>
      <p:ext uri="{BB962C8B-B14F-4D97-AF65-F5344CB8AC3E}">
        <p14:creationId xmlns:p14="http://schemas.microsoft.com/office/powerpoint/2010/main" val="358269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raised cash by issuing equity.</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We issue short (long) term debt, increasing both current assets and current liabilities.</a:t>
            </a:r>
          </a:p>
          <a:p>
            <a:r>
              <a:rPr lang="en-GB" baseline="0" dirty="0" smtClean="0"/>
              <a:t>We purchase inventory for cash, changing balances within current assets.</a:t>
            </a:r>
          </a:p>
          <a:p>
            <a:r>
              <a:rPr lang="en-GB" baseline="0" dirty="0" smtClean="0"/>
              <a:t>We purchase tangible assets for cash, changing current assets into non-current assets.</a:t>
            </a:r>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We term out of debts, changing current into non-current liabilities</a:t>
            </a:r>
          </a:p>
          <a:p>
            <a:r>
              <a:rPr lang="en-GB" baseline="0" dirty="0" smtClean="0"/>
              <a:t>We make a sale at a profit, two entries </a:t>
            </a:r>
            <a:r>
              <a:rPr lang="mr-IN" baseline="0" dirty="0" smtClean="0"/>
              <a:t>–</a:t>
            </a:r>
            <a:r>
              <a:rPr lang="en-GB" baseline="0" dirty="0" smtClean="0"/>
              <a:t> revenue (receivables, equity) and expense (-inventory, - equity). The increase in equity is our profit.</a:t>
            </a:r>
          </a:p>
          <a:p>
            <a:r>
              <a:rPr lang="en-GB" baseline="0" dirty="0" smtClean="0"/>
              <a:t>We incur interest (but don’t pay it), increasing liabilities, reducing equity), an expense</a:t>
            </a:r>
          </a:p>
          <a:p>
            <a:r>
              <a:rPr lang="en-GB" baseline="0" dirty="0" smtClean="0"/>
              <a:t>We announce a dividend but haven’t paid it yet, increasing current liabilities and reducing equity </a:t>
            </a:r>
            <a:r>
              <a:rPr lang="mr-IN" baseline="0" dirty="0" smtClean="0"/>
              <a:t>–</a:t>
            </a:r>
            <a:r>
              <a:rPr lang="en-GB" baseline="0" dirty="0" smtClean="0"/>
              <a:t> but this is not an expense or loss. Dividends payable may be separately identified.</a:t>
            </a:r>
          </a:p>
          <a:p>
            <a:endParaRPr lang="en-GB" baseline="0" dirty="0" smtClean="0"/>
          </a:p>
          <a:p>
            <a:r>
              <a:rPr lang="en-GB" baseline="0" dirty="0" smtClean="0"/>
              <a:t>Questions?</a:t>
            </a:r>
          </a:p>
          <a:p>
            <a:endParaRPr lang="en-GB" baseline="0" dirty="0" smtClean="0"/>
          </a:p>
          <a:p>
            <a:r>
              <a:rPr lang="en-GB" baseline="0" dirty="0" smtClean="0"/>
              <a:t>What is the cash flow: 100 +40  </a:t>
            </a:r>
            <a:r>
              <a:rPr lang="mr-IN" baseline="0" dirty="0" smtClean="0"/>
              <a:t>–</a:t>
            </a:r>
            <a:r>
              <a:rPr lang="en-GB" baseline="0" dirty="0" smtClean="0"/>
              <a:t> 20 - 40 = 80 (from operations -20, investing -40, finance +140)</a:t>
            </a:r>
          </a:p>
          <a:p>
            <a:r>
              <a:rPr lang="en-GB" baseline="0" dirty="0" smtClean="0"/>
              <a:t>What is the change in equity: 100 + 30 </a:t>
            </a:r>
            <a:r>
              <a:rPr lang="mr-IN" baseline="0" dirty="0" smtClean="0"/>
              <a:t>–</a:t>
            </a:r>
            <a:r>
              <a:rPr lang="en-GB" baseline="0" dirty="0" smtClean="0"/>
              <a:t> 20 - 2 </a:t>
            </a:r>
            <a:r>
              <a:rPr lang="mr-IN" baseline="0" dirty="0" smtClean="0"/>
              <a:t>–</a:t>
            </a:r>
            <a:r>
              <a:rPr lang="en-GB" baseline="0" dirty="0" smtClean="0"/>
              <a:t> 5 = 103 (earnings 30 -20 -2 = 8, retained earnings 8 </a:t>
            </a:r>
            <a:r>
              <a:rPr lang="mr-IN" baseline="0" dirty="0" smtClean="0"/>
              <a:t>–</a:t>
            </a:r>
            <a:r>
              <a:rPr lang="en-GB" baseline="0" dirty="0" smtClean="0"/>
              <a:t> 5 = 3, share capital +100)</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2</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raised cash by issuing equity.</a:t>
            </a:r>
          </a:p>
          <a:p>
            <a:r>
              <a:rPr lang="en-GB" baseline="0" dirty="0" smtClean="0"/>
              <a:t>We purchase inventory for cash, changing balances within current assets.</a:t>
            </a:r>
          </a:p>
          <a:p>
            <a:r>
              <a:rPr lang="en-GB" baseline="0" dirty="0" smtClean="0"/>
              <a:t>We issue short (long) term debt, increasing both current assets and current liabilities.</a:t>
            </a:r>
          </a:p>
          <a:p>
            <a:endParaRPr lang="en-GB" baseline="0" dirty="0" smtClean="0"/>
          </a:p>
          <a:p>
            <a:r>
              <a:rPr lang="en-GB" baseline="0" dirty="0" smtClean="0"/>
              <a:t>How would the tangible asset purchase be accounted for?</a:t>
            </a:r>
          </a:p>
          <a:p>
            <a:endParaRPr lang="en-GB"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GB" baseline="0" dirty="0" smtClean="0"/>
              <a:t>We term out of debts, changing current into non-current liabilities</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3</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We make a sale at a profit, two entries </a:t>
            </a:r>
            <a:r>
              <a:rPr lang="mr-IN" baseline="0" dirty="0" smtClean="0"/>
              <a:t>–</a:t>
            </a:r>
            <a:r>
              <a:rPr lang="en-GB" baseline="0" dirty="0" smtClean="0"/>
              <a:t> revenue (receivables, equity) and expense (-inventory, - equity). The increase in equity is our profit.</a:t>
            </a:r>
          </a:p>
          <a:p>
            <a:r>
              <a:rPr lang="en-GB" baseline="0" dirty="0" smtClean="0"/>
              <a:t>We incur interest (but don’t pay it), increasing liabilities, reducing equity), an expense</a:t>
            </a:r>
          </a:p>
          <a:p>
            <a:r>
              <a:rPr lang="en-GB" baseline="0" dirty="0" smtClean="0"/>
              <a:t>We announce a dividend but haven’t paid it yet, increasing current liabilities and reducing equity </a:t>
            </a:r>
            <a:r>
              <a:rPr lang="mr-IN" baseline="0" dirty="0" smtClean="0"/>
              <a:t>–</a:t>
            </a:r>
            <a:r>
              <a:rPr lang="en-GB" baseline="0" dirty="0" smtClean="0"/>
              <a:t> but this is not an expense or loss. Dividends payable may be separately identified.</a:t>
            </a:r>
          </a:p>
          <a:p>
            <a:endParaRPr lang="en-GB" baseline="0" dirty="0" smtClean="0"/>
          </a:p>
          <a:p>
            <a:r>
              <a:rPr lang="en-GB" baseline="0" dirty="0" smtClean="0"/>
              <a:t>What is the change in equity: 100 + 30 </a:t>
            </a:r>
            <a:r>
              <a:rPr lang="mr-IN" baseline="0" dirty="0" smtClean="0"/>
              <a:t>–</a:t>
            </a:r>
            <a:r>
              <a:rPr lang="en-GB" baseline="0" dirty="0" smtClean="0"/>
              <a:t> 20 - 5 </a:t>
            </a:r>
            <a:r>
              <a:rPr lang="mr-IN" baseline="0" dirty="0" smtClean="0"/>
              <a:t>–</a:t>
            </a:r>
            <a:r>
              <a:rPr lang="en-GB" baseline="0" dirty="0" smtClean="0"/>
              <a:t> 5 = 100 (earnings 30 -20 -5 = 5, retained earnings 5 </a:t>
            </a:r>
            <a:r>
              <a:rPr lang="mr-IN" baseline="0" dirty="0" smtClean="0"/>
              <a:t>–</a:t>
            </a:r>
            <a:r>
              <a:rPr lang="en-GB" baseline="0" dirty="0" smtClean="0"/>
              <a:t> 5 = 0, share capital +100)</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4</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chronological record.</a:t>
            </a:r>
          </a:p>
          <a:p>
            <a:endParaRPr lang="en-GB" dirty="0" smtClean="0"/>
          </a:p>
          <a:p>
            <a:r>
              <a:rPr lang="en-GB" dirty="0" smtClean="0"/>
              <a:t>Debits</a:t>
            </a:r>
            <a:r>
              <a:rPr lang="en-GB" baseline="0" dirty="0" smtClean="0"/>
              <a:t> increase assets (cash, cash, inventory, tangible, accounts receivable), or decrease liabilities (ST Debt) or equity (see contra accounts).</a:t>
            </a:r>
          </a:p>
          <a:p>
            <a:endParaRPr lang="en-GB" baseline="0" dirty="0" smtClean="0"/>
          </a:p>
          <a:p>
            <a:r>
              <a:rPr lang="en-GB" baseline="0" dirty="0" smtClean="0"/>
              <a:t>Credits decrease assets (cash, cash, inventory) or increase liabilities (ST debt, LT debt, ST debt, ST debt) or equity (share capital, services revenues).</a:t>
            </a:r>
          </a:p>
          <a:p>
            <a:endParaRPr lang="en-GB" baseline="0" dirty="0" smtClean="0"/>
          </a:p>
          <a:p>
            <a:r>
              <a:rPr lang="en-GB" baseline="0" dirty="0" smtClean="0"/>
              <a:t>Contra accounts are where an increase in expense or dividends reduces equity so the debits (COGS expense, interest expense, dividends).</a:t>
            </a:r>
          </a:p>
          <a:p>
            <a:endParaRPr lang="en-GB" baseline="0" dirty="0" smtClean="0"/>
          </a:p>
          <a:p>
            <a:r>
              <a:rPr lang="en-GB" baseline="0" dirty="0" smtClean="0"/>
              <a:t>The </a:t>
            </a:r>
            <a:endParaRPr lang="en-GB" dirty="0" smtClean="0"/>
          </a:p>
          <a:p>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5</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is a transaction?</a:t>
            </a:r>
          </a:p>
          <a:p>
            <a:endParaRPr lang="en-GB" dirty="0" smtClean="0"/>
          </a:p>
          <a:p>
            <a:r>
              <a:rPr lang="en-GB" dirty="0" smtClean="0"/>
              <a:t>A transaction is any event that has a financial impact on the business and can be measured reliably.</a:t>
            </a:r>
          </a:p>
          <a:p>
            <a:r>
              <a:rPr lang="en-GB" dirty="0" smtClean="0"/>
              <a:t>Not all events qualify</a:t>
            </a:r>
            <a:r>
              <a:rPr lang="en-GB" baseline="0" dirty="0" smtClean="0"/>
              <a:t> as transactions.</a:t>
            </a:r>
          </a:p>
          <a:p>
            <a:r>
              <a:rPr lang="en-GB" baseline="0" dirty="0" smtClean="0"/>
              <a:t>You could apply for a bank loan, and get it, but only record it when you use it.</a:t>
            </a:r>
          </a:p>
          <a:p>
            <a:r>
              <a:rPr lang="en-GB" baseline="0" dirty="0" smtClean="0"/>
              <a:t>You can record a customer enquiry in your customer relationship management system but only a transaction when a sale is agreed.</a:t>
            </a:r>
          </a:p>
          <a:p>
            <a:r>
              <a:rPr lang="en-GB" baseline="0" dirty="0" smtClean="0"/>
              <a:t>You can record moving goods from a factory to a warehouse. This would be a transaction if it adds value </a:t>
            </a:r>
            <a:r>
              <a:rPr lang="mr-IN" baseline="0" dirty="0" smtClean="0"/>
              <a:t>–</a:t>
            </a:r>
            <a:r>
              <a:rPr lang="en-GB" baseline="0" dirty="0" smtClean="0"/>
              <a:t> the cost of transport would be added to the value of stock.</a:t>
            </a:r>
          </a:p>
          <a:p>
            <a:endParaRPr lang="en-GB" dirty="0" smtClean="0"/>
          </a:p>
          <a:p>
            <a:r>
              <a:rPr lang="en-GB" dirty="0" smtClean="0"/>
              <a:t>What</a:t>
            </a:r>
            <a:r>
              <a:rPr lang="en-GB" baseline="0" dirty="0" smtClean="0"/>
              <a:t> is a book of original entry?</a:t>
            </a:r>
          </a:p>
          <a:p>
            <a:endParaRPr lang="en-GB" baseline="0" dirty="0" smtClean="0"/>
          </a:p>
          <a:p>
            <a:r>
              <a:rPr lang="en-GB" baseline="0" dirty="0" smtClean="0"/>
              <a:t>A book in which transactions are recorded before being transferred into a ledger (t-accounts).</a:t>
            </a:r>
          </a:p>
          <a:p>
            <a:r>
              <a:rPr lang="en-GB" baseline="0" dirty="0" smtClean="0"/>
              <a:t>Manual accounting journals such as the cash journal, sales journal, etc. where financial transactions are recorded for the first time.</a:t>
            </a:r>
          </a:p>
          <a:p>
            <a:r>
              <a:rPr lang="en-GB" baseline="0" dirty="0" smtClean="0"/>
              <a:t>There could be a book of original entry for sales, for inventory, for loans, etc. Or there could be just one general journal, skipping the first step, if there are no departments.</a:t>
            </a:r>
          </a:p>
          <a:p>
            <a:r>
              <a:rPr lang="en-GB" baseline="0" dirty="0" smtClean="0"/>
              <a:t>In computerized accounting, data is entered only once and is automatically reflected in all associated books.</a:t>
            </a:r>
          </a:p>
          <a:p>
            <a:endParaRPr lang="en-GB" baseline="0" dirty="0" smtClean="0"/>
          </a:p>
          <a:p>
            <a:r>
              <a:rPr lang="en-GB" dirty="0" smtClean="0"/>
              <a:t>Book of original entry by</a:t>
            </a:r>
            <a:r>
              <a:rPr lang="en-GB" baseline="0" dirty="0" smtClean="0"/>
              <a:t> department &gt; general journal (double-entry) &gt; Ledger (t-accounts by item) &gt; financial accounts (statements).</a:t>
            </a:r>
          </a:p>
          <a:p>
            <a:endParaRPr lang="en-GB" baseline="0" dirty="0" smtClean="0"/>
          </a:p>
          <a:p>
            <a:r>
              <a:rPr lang="en-GB" baseline="0" dirty="0" smtClean="0"/>
              <a:t>Journal (from French Jour meaning day) is a chronological double-entry list.</a:t>
            </a:r>
            <a:endParaRPr lang="en-GB" dirty="0"/>
          </a:p>
        </p:txBody>
      </p:sp>
      <p:sp>
        <p:nvSpPr>
          <p:cNvPr id="4" name="Slide Number Placeholder 3"/>
          <p:cNvSpPr>
            <a:spLocks noGrp="1"/>
          </p:cNvSpPr>
          <p:nvPr>
            <p:ph type="sldNum" sz="quarter" idx="10"/>
          </p:nvPr>
        </p:nvSpPr>
        <p:spPr/>
        <p:txBody>
          <a:bodyPr/>
          <a:lstStyle/>
          <a:p>
            <a:fld id="{4E43A1B4-9A5A-5344-B095-316B7B9A1328}" type="slidenum">
              <a:rPr lang="en-GB" smtClean="0"/>
              <a:t>6</a:t>
            </a:fld>
            <a:endParaRPr lang="en-GB" dirty="0"/>
          </a:p>
        </p:txBody>
      </p:sp>
    </p:spTree>
    <p:extLst>
      <p:ext uri="{BB962C8B-B14F-4D97-AF65-F5344CB8AC3E}">
        <p14:creationId xmlns:p14="http://schemas.microsoft.com/office/powerpoint/2010/main" val="147659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Revenue formula</a:t>
            </a:r>
          </a:p>
          <a:p>
            <a:r>
              <a:rPr lang="en-GB" baseline="0" dirty="0" smtClean="0"/>
              <a:t>Expense formula</a:t>
            </a:r>
          </a:p>
          <a:p>
            <a:r>
              <a:rPr lang="en-GB" baseline="0" dirty="0" smtClean="0"/>
              <a:t>Draw 2 opportunities</a:t>
            </a:r>
          </a:p>
          <a:p>
            <a:r>
              <a:rPr lang="en-GB" baseline="0" dirty="0" smtClean="0"/>
              <a:t>Draw 2 hazards</a:t>
            </a:r>
          </a:p>
          <a:p>
            <a:endParaRPr lang="en-GB" baseline="0" dirty="0" smtClean="0"/>
          </a:p>
          <a:p>
            <a:r>
              <a:rPr lang="en-GB" baseline="0" dirty="0" smtClean="0"/>
              <a:t>List transactions (word, team).</a:t>
            </a:r>
          </a:p>
          <a:p>
            <a:r>
              <a:rPr lang="en-GB" baseline="0" dirty="0" smtClean="0"/>
              <a:t>Journalised transactions (spreadsheet, team).</a:t>
            </a:r>
          </a:p>
          <a:p>
            <a:r>
              <a:rPr lang="en-GB" baseline="0" dirty="0" smtClean="0"/>
              <a:t>Each team member produces T-accounts for their three items, calculate balance.</a:t>
            </a:r>
          </a:p>
          <a:p>
            <a:r>
              <a:rPr lang="en-GB" baseline="0" dirty="0" smtClean="0"/>
              <a:t>Transfer to balance sheet (spreadsheet, team).</a:t>
            </a:r>
          </a:p>
        </p:txBody>
      </p:sp>
      <p:sp>
        <p:nvSpPr>
          <p:cNvPr id="4" name="Slide Number Placeholder 3"/>
          <p:cNvSpPr>
            <a:spLocks noGrp="1"/>
          </p:cNvSpPr>
          <p:nvPr>
            <p:ph type="sldNum" sz="quarter" idx="10"/>
          </p:nvPr>
        </p:nvSpPr>
        <p:spPr/>
        <p:txBody>
          <a:bodyPr/>
          <a:lstStyle/>
          <a:p>
            <a:fld id="{4E43A1B4-9A5A-5344-B095-316B7B9A1328}" type="slidenum">
              <a:rPr lang="en-GB" smtClean="0"/>
              <a:t>7</a:t>
            </a:fld>
            <a:endParaRPr lang="en-GB" dirty="0"/>
          </a:p>
        </p:txBody>
      </p:sp>
    </p:spTree>
    <p:extLst>
      <p:ext uri="{BB962C8B-B14F-4D97-AF65-F5344CB8AC3E}">
        <p14:creationId xmlns:p14="http://schemas.microsoft.com/office/powerpoint/2010/main" val="212039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33158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52869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25269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06984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652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17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53264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335881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0346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222512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716ADD4-8105-1A4D-BD15-C0FAC416C5BD}" type="slidenum">
              <a:rPr lang="en-GB" smtClean="0"/>
              <a:t>‹#›</a:t>
            </a:fld>
            <a:endParaRPr lang="en-GB" dirty="0"/>
          </a:p>
        </p:txBody>
      </p:sp>
    </p:spTree>
    <p:extLst>
      <p:ext uri="{BB962C8B-B14F-4D97-AF65-F5344CB8AC3E}">
        <p14:creationId xmlns:p14="http://schemas.microsoft.com/office/powerpoint/2010/main" val="11811597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8" name="TextBox 7"/>
          <p:cNvSpPr txBox="1"/>
          <p:nvPr userDrawn="1"/>
        </p:nvSpPr>
        <p:spPr>
          <a:xfrm>
            <a:off x="457200" y="6302103"/>
            <a:ext cx="706594" cy="276999"/>
          </a:xfrm>
          <a:prstGeom prst="rect">
            <a:avLst/>
          </a:prstGeom>
          <a:noFill/>
        </p:spPr>
        <p:txBody>
          <a:bodyPr wrap="none" rtlCol="0">
            <a:spAutoFit/>
          </a:bodyPr>
          <a:lstStyle/>
          <a:p>
            <a:r>
              <a:rPr lang="en-GB" sz="1200" dirty="0" smtClean="0">
                <a:solidFill>
                  <a:schemeClr val="bg1">
                    <a:lumMod val="50000"/>
                  </a:schemeClr>
                </a:solidFill>
              </a:rPr>
              <a:t>ACC 120</a:t>
            </a:r>
            <a:endParaRPr lang="en-GB" sz="1200" dirty="0">
              <a:solidFill>
                <a:schemeClr val="bg1">
                  <a:lumMod val="50000"/>
                </a:schemeClr>
              </a:solidFill>
            </a:endParaRPr>
          </a:p>
        </p:txBody>
      </p:sp>
      <p:sp>
        <p:nvSpPr>
          <p:cNvPr id="9" name="TextBox 8"/>
          <p:cNvSpPr txBox="1"/>
          <p:nvPr userDrawn="1"/>
        </p:nvSpPr>
        <p:spPr>
          <a:xfrm>
            <a:off x="3647488" y="6394436"/>
            <a:ext cx="1849034" cy="276999"/>
          </a:xfrm>
          <a:prstGeom prst="rect">
            <a:avLst/>
          </a:prstGeom>
          <a:noFill/>
        </p:spPr>
        <p:txBody>
          <a:bodyPr wrap="none" rtlCol="0">
            <a:spAutoFit/>
          </a:bodyPr>
          <a:lstStyle/>
          <a:p>
            <a:pPr algn="ctr"/>
            <a:r>
              <a:rPr lang="en-GB" sz="1200" dirty="0" smtClean="0">
                <a:solidFill>
                  <a:schemeClr val="bg1">
                    <a:lumMod val="50000"/>
                  </a:schemeClr>
                </a:solidFill>
              </a:rPr>
              <a:t>Professor Stephen Scruton</a:t>
            </a:r>
            <a:endParaRPr lang="en-GB" sz="1200" dirty="0">
              <a:solidFill>
                <a:schemeClr val="bg1">
                  <a:lumMod val="50000"/>
                </a:schemeClr>
              </a:solidFill>
            </a:endParaRPr>
          </a:p>
        </p:txBody>
      </p:sp>
      <p:sp>
        <p:nvSpPr>
          <p:cNvPr id="11" name="Slide Number Placeholder 10"/>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fld id="{7FF77065-4DA1-3C43-9975-98EC785C4A65}" type="slidenum">
              <a:rPr lang="en-GB" smtClean="0"/>
              <a:pPr/>
              <a:t>‹#›</a:t>
            </a:fld>
            <a:endParaRPr lang="en-GB" dirty="0"/>
          </a:p>
        </p:txBody>
      </p:sp>
    </p:spTree>
    <p:extLst>
      <p:ext uri="{BB962C8B-B14F-4D97-AF65-F5344CB8AC3E}">
        <p14:creationId xmlns:p14="http://schemas.microsoft.com/office/powerpoint/2010/main" val="2414794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algn="l"/>
            <a:r>
              <a:rPr lang="en-US" sz="2400" b="1" dirty="0">
                <a:solidFill>
                  <a:srgbClr val="3366FF"/>
                </a:solidFill>
              </a:rPr>
              <a:t>WEEK TWO</a:t>
            </a:r>
            <a:r>
              <a:rPr lang="en-US" sz="2400" dirty="0">
                <a:solidFill>
                  <a:srgbClr val="3366FF"/>
                </a:solidFill>
              </a:rPr>
              <a:t>: Transaction Analysis</a:t>
            </a:r>
            <a:r>
              <a:rPr lang="en-GB" sz="2400" dirty="0">
                <a:solidFill>
                  <a:srgbClr val="3366FF"/>
                </a:solidFill>
              </a:rPr>
              <a:t/>
            </a:r>
            <a:br>
              <a:rPr lang="en-GB" sz="2400" dirty="0">
                <a:solidFill>
                  <a:srgbClr val="3366FF"/>
                </a:solidFill>
              </a:rPr>
            </a:br>
            <a:r>
              <a:rPr lang="en-US" sz="2400" dirty="0" smtClean="0">
                <a:solidFill>
                  <a:srgbClr val="3366FF"/>
                </a:solidFill>
              </a:rPr>
              <a:t>Class </a:t>
            </a:r>
            <a:r>
              <a:rPr lang="en-US" sz="2400" dirty="0">
                <a:solidFill>
                  <a:srgbClr val="3366FF"/>
                </a:solidFill>
              </a:rPr>
              <a:t>3</a:t>
            </a:r>
            <a:r>
              <a:rPr lang="en-US" sz="2400" dirty="0" smtClean="0">
                <a:solidFill>
                  <a:srgbClr val="3366FF"/>
                </a:solidFill>
              </a:rPr>
              <a:t> &amp; 4</a:t>
            </a:r>
            <a:r>
              <a:rPr lang="en-GB" sz="2400" dirty="0" smtClean="0">
                <a:solidFill>
                  <a:srgbClr val="3366FF"/>
                </a:solidFill>
                <a:effectLst/>
              </a:rPr>
              <a:t> </a:t>
            </a:r>
            <a:endParaRPr lang="en-GB" sz="2400" dirty="0">
              <a:solidFill>
                <a:srgbClr val="3366FF"/>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1</a:t>
            </a:fld>
            <a:endParaRPr lang="en-GB" dirty="0"/>
          </a:p>
        </p:txBody>
      </p:sp>
      <p:sp>
        <p:nvSpPr>
          <p:cNvPr id="5" name="Rectangle 4"/>
          <p:cNvSpPr/>
          <p:nvPr/>
        </p:nvSpPr>
        <p:spPr>
          <a:xfrm>
            <a:off x="1016067" y="1763358"/>
            <a:ext cx="5658917" cy="1528624"/>
          </a:xfrm>
          <a:prstGeom prst="rect">
            <a:avLst/>
          </a:prstGeom>
          <a:noFill/>
        </p:spPr>
        <p:txBody>
          <a:bodyPr wrap="square">
            <a:spAutoFit/>
          </a:bodyPr>
          <a:lstStyle/>
          <a:p>
            <a:pPr marL="285750" lvl="0" indent="-285750" eaLnBrk="0" hangingPunct="0">
              <a:lnSpc>
                <a:spcPct val="200000"/>
              </a:lnSpc>
              <a:buFont typeface="Arial"/>
              <a:buChar char="•"/>
            </a:pPr>
            <a:r>
              <a:rPr lang="en-US" sz="1600" dirty="0" smtClean="0"/>
              <a:t>The </a:t>
            </a:r>
            <a:r>
              <a:rPr lang="en-US" sz="1600" dirty="0"/>
              <a:t>double entry system for assets, liabilities and </a:t>
            </a:r>
            <a:r>
              <a:rPr lang="en-US" sz="1600" dirty="0" smtClean="0"/>
              <a:t>capital</a:t>
            </a:r>
            <a:endParaRPr lang="en-GB" sz="1600" dirty="0" smtClean="0"/>
          </a:p>
          <a:p>
            <a:pPr marL="285750" lvl="0" indent="-285750" eaLnBrk="0" hangingPunct="0">
              <a:lnSpc>
                <a:spcPct val="200000"/>
              </a:lnSpc>
              <a:buFont typeface="Arial"/>
              <a:buChar char="•"/>
            </a:pPr>
            <a:r>
              <a:rPr lang="en-US" sz="1600" dirty="0" smtClean="0"/>
              <a:t>Books </a:t>
            </a:r>
            <a:r>
              <a:rPr lang="en-US" sz="1600" dirty="0"/>
              <a:t>of original entry and </a:t>
            </a:r>
            <a:r>
              <a:rPr lang="en-US" sz="1600" dirty="0" smtClean="0"/>
              <a:t>ledgers</a:t>
            </a:r>
            <a:endParaRPr lang="en-GB" sz="1600" dirty="0" smtClean="0"/>
          </a:p>
          <a:p>
            <a:pPr marL="285750" lvl="0" indent="-285750" eaLnBrk="0" hangingPunct="0">
              <a:lnSpc>
                <a:spcPct val="200000"/>
              </a:lnSpc>
              <a:buFont typeface="Arial"/>
              <a:buChar char="•"/>
            </a:pPr>
            <a:r>
              <a:rPr lang="en-US" sz="1600" dirty="0" smtClean="0"/>
              <a:t>Case </a:t>
            </a:r>
            <a:r>
              <a:rPr lang="en-US" sz="1600" dirty="0"/>
              <a:t>study: Launch! The first quarter </a:t>
            </a:r>
            <a:endParaRPr lang="en-GB" sz="1600" dirty="0"/>
          </a:p>
        </p:txBody>
      </p:sp>
      <p:sp>
        <p:nvSpPr>
          <p:cNvPr id="6" name="Rectangle 5"/>
          <p:cNvSpPr/>
          <p:nvPr/>
        </p:nvSpPr>
        <p:spPr>
          <a:xfrm>
            <a:off x="1016067" y="3449730"/>
            <a:ext cx="7128254" cy="2062103"/>
          </a:xfrm>
          <a:prstGeom prst="rect">
            <a:avLst/>
          </a:prstGeom>
        </p:spPr>
        <p:txBody>
          <a:bodyPr wrap="square">
            <a:spAutoFit/>
          </a:bodyPr>
          <a:lstStyle/>
          <a:p>
            <a:r>
              <a:rPr lang="en-US" sz="1600" dirty="0"/>
              <a:t>What counts as a transaction? Why does double-entry mean the accounts balance? How should we record our transactions in the books?</a:t>
            </a:r>
            <a:endParaRPr lang="en-GB" sz="1600" dirty="0"/>
          </a:p>
          <a:p>
            <a:endParaRPr lang="en-US" sz="1600" dirty="0" smtClean="0"/>
          </a:p>
          <a:p>
            <a:r>
              <a:rPr lang="en-US" sz="1600" dirty="0" smtClean="0"/>
              <a:t>Homework</a:t>
            </a:r>
            <a:r>
              <a:rPr lang="en-US" sz="1600" dirty="0"/>
              <a:t>: Double-entry accounting. </a:t>
            </a:r>
            <a:r>
              <a:rPr lang="en-US" sz="1600" i="1" dirty="0"/>
              <a:t>Team score affects start-up sales.</a:t>
            </a:r>
            <a:endParaRPr lang="en-GB" sz="1600" dirty="0"/>
          </a:p>
          <a:p>
            <a:endParaRPr lang="en-US" sz="1600" dirty="0" smtClean="0"/>
          </a:p>
          <a:p>
            <a:r>
              <a:rPr lang="en-US" sz="1600" dirty="0" smtClean="0"/>
              <a:t>Case</a:t>
            </a:r>
            <a:r>
              <a:rPr lang="en-US" sz="1600" dirty="0"/>
              <a:t>: We launch and run for a quarter. We transact – buying and selling and paying our staff and suppliers – each of which affects the balance sheet and some of which affect our cash or shareholders funds, our liquidity and solvency.</a:t>
            </a:r>
            <a:r>
              <a:rPr lang="en-GB" sz="1600" dirty="0" smtClean="0">
                <a:effectLst/>
              </a:rPr>
              <a:t> </a:t>
            </a:r>
          </a:p>
        </p:txBody>
      </p:sp>
    </p:spTree>
    <p:extLst>
      <p:ext uri="{BB962C8B-B14F-4D97-AF65-F5344CB8AC3E}">
        <p14:creationId xmlns:p14="http://schemas.microsoft.com/office/powerpoint/2010/main" val="40461378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2</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Double-entry system</a:t>
            </a:r>
          </a:p>
        </p:txBody>
      </p:sp>
      <p:grpSp>
        <p:nvGrpSpPr>
          <p:cNvPr id="3" name="Group 2"/>
          <p:cNvGrpSpPr/>
          <p:nvPr/>
        </p:nvGrpSpPr>
        <p:grpSpPr>
          <a:xfrm>
            <a:off x="1496393" y="973701"/>
            <a:ext cx="2099816" cy="763189"/>
            <a:chOff x="834238" y="973701"/>
            <a:chExt cx="2099816" cy="763189"/>
          </a:xfrm>
        </p:grpSpPr>
        <p:sp>
          <p:nvSpPr>
            <p:cNvPr id="9" name="Rectangle 8"/>
            <p:cNvSpPr/>
            <p:nvPr/>
          </p:nvSpPr>
          <p:spPr>
            <a:xfrm>
              <a:off x="834238" y="973701"/>
              <a:ext cx="2098217" cy="7631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10" name="Title 1"/>
            <p:cNvSpPr txBox="1">
              <a:spLocks/>
            </p:cNvSpPr>
            <p:nvPr/>
          </p:nvSpPr>
          <p:spPr>
            <a:xfrm>
              <a:off x="835837" y="1038831"/>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Assets</a:t>
              </a:r>
            </a:p>
          </p:txBody>
        </p:sp>
      </p:grpSp>
      <p:sp>
        <p:nvSpPr>
          <p:cNvPr id="12" name="Rectangle 11"/>
          <p:cNvSpPr/>
          <p:nvPr/>
        </p:nvSpPr>
        <p:spPr>
          <a:xfrm>
            <a:off x="6545721" y="923655"/>
            <a:ext cx="2098217" cy="8566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3" name="Title 1"/>
          <p:cNvSpPr txBox="1">
            <a:spLocks/>
          </p:cNvSpPr>
          <p:nvPr/>
        </p:nvSpPr>
        <p:spPr>
          <a:xfrm>
            <a:off x="3389158" y="1133238"/>
            <a:ext cx="907044" cy="38324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t>
            </a:r>
          </a:p>
        </p:txBody>
      </p:sp>
      <p:grpSp>
        <p:nvGrpSpPr>
          <p:cNvPr id="2" name="Group 1"/>
          <p:cNvGrpSpPr/>
          <p:nvPr/>
        </p:nvGrpSpPr>
        <p:grpSpPr>
          <a:xfrm>
            <a:off x="4052257" y="962845"/>
            <a:ext cx="2105838" cy="817467"/>
            <a:chOff x="3704897" y="962845"/>
            <a:chExt cx="2105838" cy="817467"/>
          </a:xfrm>
        </p:grpSpPr>
        <p:sp>
          <p:nvSpPr>
            <p:cNvPr id="5" name="Rectangle 4"/>
            <p:cNvSpPr/>
            <p:nvPr/>
          </p:nvSpPr>
          <p:spPr>
            <a:xfrm>
              <a:off x="3704897" y="962845"/>
              <a:ext cx="2098217" cy="81746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smtClean="0"/>
                <a:t>`</a:t>
              </a:r>
              <a:endParaRPr lang="en-GB" dirty="0"/>
            </a:p>
          </p:txBody>
        </p:sp>
        <p:sp>
          <p:nvSpPr>
            <p:cNvPr id="14" name="Title 1"/>
            <p:cNvSpPr txBox="1">
              <a:spLocks/>
            </p:cNvSpPr>
            <p:nvPr/>
          </p:nvSpPr>
          <p:spPr>
            <a:xfrm>
              <a:off x="3712518" y="1046500"/>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grpSp>
      <p:sp>
        <p:nvSpPr>
          <p:cNvPr id="15" name="Title 1"/>
          <p:cNvSpPr txBox="1">
            <a:spLocks/>
          </p:cNvSpPr>
          <p:nvPr/>
        </p:nvSpPr>
        <p:spPr>
          <a:xfrm>
            <a:off x="6545721" y="1036564"/>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sp>
        <p:nvSpPr>
          <p:cNvPr id="16" name="Title 1"/>
          <p:cNvSpPr txBox="1">
            <a:spLocks/>
          </p:cNvSpPr>
          <p:nvPr/>
        </p:nvSpPr>
        <p:spPr>
          <a:xfrm>
            <a:off x="5964876" y="1112556"/>
            <a:ext cx="832633" cy="4191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t>
            </a:r>
          </a:p>
        </p:txBody>
      </p:sp>
      <p:sp>
        <p:nvSpPr>
          <p:cNvPr id="17" name="Title 1"/>
          <p:cNvSpPr txBox="1">
            <a:spLocks/>
          </p:cNvSpPr>
          <p:nvPr/>
        </p:nvSpPr>
        <p:spPr>
          <a:xfrm>
            <a:off x="260521" y="1776970"/>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800" dirty="0" smtClean="0"/>
              <a:t>Issue equity</a:t>
            </a:r>
          </a:p>
        </p:txBody>
      </p:sp>
      <p:sp>
        <p:nvSpPr>
          <p:cNvPr id="18" name="Title 1"/>
          <p:cNvSpPr txBox="1">
            <a:spLocks/>
          </p:cNvSpPr>
          <p:nvPr/>
        </p:nvSpPr>
        <p:spPr>
          <a:xfrm>
            <a:off x="1161308" y="1779851"/>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Cash +$100,000</a:t>
            </a:r>
          </a:p>
        </p:txBody>
      </p:sp>
      <p:sp>
        <p:nvSpPr>
          <p:cNvPr id="19" name="Title 1"/>
          <p:cNvSpPr txBox="1">
            <a:spLocks/>
          </p:cNvSpPr>
          <p:nvPr/>
        </p:nvSpPr>
        <p:spPr>
          <a:xfrm>
            <a:off x="6209037" y="1793752"/>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Equity +$100,000</a:t>
            </a:r>
          </a:p>
        </p:txBody>
      </p:sp>
      <p:sp>
        <p:nvSpPr>
          <p:cNvPr id="29" name="Title 1"/>
          <p:cNvSpPr txBox="1">
            <a:spLocks/>
          </p:cNvSpPr>
          <p:nvPr/>
        </p:nvSpPr>
        <p:spPr>
          <a:xfrm>
            <a:off x="260521" y="2881942"/>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800" dirty="0" smtClean="0"/>
              <a:t>Purchase inventory</a:t>
            </a:r>
          </a:p>
        </p:txBody>
      </p:sp>
      <p:sp>
        <p:nvSpPr>
          <p:cNvPr id="30" name="Title 1"/>
          <p:cNvSpPr txBox="1">
            <a:spLocks/>
          </p:cNvSpPr>
          <p:nvPr/>
        </p:nvSpPr>
        <p:spPr>
          <a:xfrm>
            <a:off x="1161308" y="2884823"/>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Cash -$20,000</a:t>
            </a:r>
          </a:p>
          <a:p>
            <a:pPr algn="r" eaLnBrk="0" hangingPunct="0"/>
            <a:r>
              <a:rPr lang="en-US" sz="1800" dirty="0" smtClean="0">
                <a:solidFill>
                  <a:srgbClr val="3366FF"/>
                </a:solidFill>
              </a:rPr>
              <a:t>Inventory +$20,000</a:t>
            </a:r>
          </a:p>
        </p:txBody>
      </p:sp>
      <p:cxnSp>
        <p:nvCxnSpPr>
          <p:cNvPr id="32" name="Straight Connector 31"/>
          <p:cNvCxnSpPr/>
          <p:nvPr/>
        </p:nvCxnSpPr>
        <p:spPr>
          <a:xfrm flipH="1" flipV="1">
            <a:off x="119406" y="2287289"/>
            <a:ext cx="8890263" cy="16782"/>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119406" y="2835794"/>
            <a:ext cx="8890263" cy="16782"/>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117806" y="5487307"/>
            <a:ext cx="8890263" cy="16782"/>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3" name="Title 1"/>
          <p:cNvSpPr txBox="1">
            <a:spLocks/>
          </p:cNvSpPr>
          <p:nvPr/>
        </p:nvSpPr>
        <p:spPr>
          <a:xfrm>
            <a:off x="260521" y="3498781"/>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800" dirty="0" smtClean="0"/>
              <a:t>Purchase tangibles</a:t>
            </a:r>
          </a:p>
        </p:txBody>
      </p:sp>
      <p:sp>
        <p:nvSpPr>
          <p:cNvPr id="44" name="Title 1"/>
          <p:cNvSpPr txBox="1">
            <a:spLocks/>
          </p:cNvSpPr>
          <p:nvPr/>
        </p:nvSpPr>
        <p:spPr>
          <a:xfrm>
            <a:off x="1161308" y="3501662"/>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Cash -$40,000</a:t>
            </a:r>
          </a:p>
          <a:p>
            <a:pPr algn="r" eaLnBrk="0" hangingPunct="0"/>
            <a:r>
              <a:rPr lang="en-US" sz="1800" dirty="0" smtClean="0">
                <a:solidFill>
                  <a:srgbClr val="3366FF"/>
                </a:solidFill>
              </a:rPr>
              <a:t>Tangibles +$40,000</a:t>
            </a:r>
          </a:p>
        </p:txBody>
      </p:sp>
      <p:sp>
        <p:nvSpPr>
          <p:cNvPr id="45" name="Title 1"/>
          <p:cNvSpPr txBox="1">
            <a:spLocks/>
          </p:cNvSpPr>
          <p:nvPr/>
        </p:nvSpPr>
        <p:spPr>
          <a:xfrm>
            <a:off x="260341" y="2244232"/>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800" dirty="0" smtClean="0"/>
              <a:t>Issue short-term debt</a:t>
            </a:r>
          </a:p>
        </p:txBody>
      </p:sp>
      <p:sp>
        <p:nvSpPr>
          <p:cNvPr id="46" name="Title 1"/>
          <p:cNvSpPr txBox="1">
            <a:spLocks/>
          </p:cNvSpPr>
          <p:nvPr/>
        </p:nvSpPr>
        <p:spPr>
          <a:xfrm>
            <a:off x="1150842" y="2235298"/>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Cash +$40,000</a:t>
            </a:r>
          </a:p>
        </p:txBody>
      </p:sp>
      <p:cxnSp>
        <p:nvCxnSpPr>
          <p:cNvPr id="47" name="Straight Connector 46"/>
          <p:cNvCxnSpPr/>
          <p:nvPr/>
        </p:nvCxnSpPr>
        <p:spPr>
          <a:xfrm flipH="1" flipV="1">
            <a:off x="117806" y="3529744"/>
            <a:ext cx="8890263" cy="16782"/>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8" name="Title 1"/>
          <p:cNvSpPr txBox="1">
            <a:spLocks/>
          </p:cNvSpPr>
          <p:nvPr/>
        </p:nvSpPr>
        <p:spPr>
          <a:xfrm>
            <a:off x="3719861" y="2238053"/>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ST debt +$40,000</a:t>
            </a:r>
          </a:p>
        </p:txBody>
      </p:sp>
      <p:cxnSp>
        <p:nvCxnSpPr>
          <p:cNvPr id="49" name="Straight Connector 48"/>
          <p:cNvCxnSpPr/>
          <p:nvPr/>
        </p:nvCxnSpPr>
        <p:spPr>
          <a:xfrm flipH="1" flipV="1">
            <a:off x="112622" y="4170335"/>
            <a:ext cx="8890263" cy="16782"/>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flipV="1">
            <a:off x="118236" y="4821975"/>
            <a:ext cx="8890263" cy="16782"/>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6" name="Title 1"/>
          <p:cNvSpPr txBox="1">
            <a:spLocks/>
          </p:cNvSpPr>
          <p:nvPr/>
        </p:nvSpPr>
        <p:spPr>
          <a:xfrm>
            <a:off x="289577" y="5367804"/>
            <a:ext cx="187057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800" dirty="0" smtClean="0"/>
              <a:t>Interest on debt</a:t>
            </a:r>
          </a:p>
        </p:txBody>
      </p:sp>
      <p:sp>
        <p:nvSpPr>
          <p:cNvPr id="58" name="Title 1"/>
          <p:cNvSpPr txBox="1">
            <a:spLocks/>
          </p:cNvSpPr>
          <p:nvPr/>
        </p:nvSpPr>
        <p:spPr>
          <a:xfrm>
            <a:off x="6220503" y="5378660"/>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Equity -$2,000</a:t>
            </a:r>
          </a:p>
        </p:txBody>
      </p:sp>
      <p:sp>
        <p:nvSpPr>
          <p:cNvPr id="59" name="Title 1"/>
          <p:cNvSpPr txBox="1">
            <a:spLocks/>
          </p:cNvSpPr>
          <p:nvPr/>
        </p:nvSpPr>
        <p:spPr>
          <a:xfrm>
            <a:off x="3715573" y="5355739"/>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ST debt +$2,000</a:t>
            </a:r>
          </a:p>
        </p:txBody>
      </p:sp>
      <p:sp>
        <p:nvSpPr>
          <p:cNvPr id="60" name="Title 1"/>
          <p:cNvSpPr txBox="1">
            <a:spLocks/>
          </p:cNvSpPr>
          <p:nvPr/>
        </p:nvSpPr>
        <p:spPr>
          <a:xfrm>
            <a:off x="291486" y="4186215"/>
            <a:ext cx="309767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800" dirty="0" smtClean="0"/>
              <a:t>Replace ST loan</a:t>
            </a:r>
          </a:p>
          <a:p>
            <a:pPr algn="l" eaLnBrk="0" hangingPunct="0"/>
            <a:r>
              <a:rPr lang="en-US" sz="1800" dirty="0" smtClean="0"/>
              <a:t>with LT bond</a:t>
            </a:r>
          </a:p>
        </p:txBody>
      </p:sp>
      <p:sp>
        <p:nvSpPr>
          <p:cNvPr id="62" name="Title 1"/>
          <p:cNvSpPr txBox="1">
            <a:spLocks/>
          </p:cNvSpPr>
          <p:nvPr/>
        </p:nvSpPr>
        <p:spPr>
          <a:xfrm>
            <a:off x="3717483" y="4185006"/>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ST debt -$40,000</a:t>
            </a:r>
          </a:p>
          <a:p>
            <a:pPr algn="r" eaLnBrk="0" hangingPunct="0"/>
            <a:r>
              <a:rPr lang="en-US" sz="1800" dirty="0" smtClean="0">
                <a:solidFill>
                  <a:srgbClr val="3366FF"/>
                </a:solidFill>
              </a:rPr>
              <a:t>LT debt +$40,000</a:t>
            </a:r>
          </a:p>
        </p:txBody>
      </p:sp>
      <p:cxnSp>
        <p:nvCxnSpPr>
          <p:cNvPr id="63" name="Straight Connector 62"/>
          <p:cNvCxnSpPr/>
          <p:nvPr/>
        </p:nvCxnSpPr>
        <p:spPr>
          <a:xfrm flipV="1">
            <a:off x="3820968" y="973701"/>
            <a:ext cx="0" cy="515969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6404894" y="973701"/>
            <a:ext cx="0" cy="5159690"/>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flipV="1">
            <a:off x="121003" y="5867511"/>
            <a:ext cx="8890263" cy="16782"/>
          </a:xfrm>
          <a:prstGeom prst="line">
            <a:avLst/>
          </a:prstGeom>
          <a:ln w="6350" cmpd="sng">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Title 1"/>
          <p:cNvSpPr txBox="1">
            <a:spLocks/>
          </p:cNvSpPr>
          <p:nvPr/>
        </p:nvSpPr>
        <p:spPr>
          <a:xfrm>
            <a:off x="291487" y="5726615"/>
            <a:ext cx="309767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800" dirty="0" smtClean="0"/>
              <a:t>Announce dividend</a:t>
            </a:r>
          </a:p>
        </p:txBody>
      </p:sp>
      <p:sp>
        <p:nvSpPr>
          <p:cNvPr id="69" name="Title 1"/>
          <p:cNvSpPr txBox="1">
            <a:spLocks/>
          </p:cNvSpPr>
          <p:nvPr/>
        </p:nvSpPr>
        <p:spPr>
          <a:xfrm>
            <a:off x="6210078" y="5710979"/>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Equity -$5,000</a:t>
            </a:r>
          </a:p>
        </p:txBody>
      </p:sp>
      <p:sp>
        <p:nvSpPr>
          <p:cNvPr id="70" name="Title 1"/>
          <p:cNvSpPr txBox="1">
            <a:spLocks/>
          </p:cNvSpPr>
          <p:nvPr/>
        </p:nvSpPr>
        <p:spPr>
          <a:xfrm>
            <a:off x="3705148" y="5688058"/>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ST debt +$5,000</a:t>
            </a:r>
          </a:p>
        </p:txBody>
      </p:sp>
      <p:sp>
        <p:nvSpPr>
          <p:cNvPr id="71" name="Title 1"/>
          <p:cNvSpPr txBox="1">
            <a:spLocks/>
          </p:cNvSpPr>
          <p:nvPr/>
        </p:nvSpPr>
        <p:spPr>
          <a:xfrm>
            <a:off x="277553" y="4786026"/>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800" dirty="0" smtClean="0"/>
              <a:t>Credit sale</a:t>
            </a:r>
          </a:p>
          <a:p>
            <a:pPr algn="l" eaLnBrk="0" hangingPunct="0"/>
            <a:r>
              <a:rPr lang="en-US" sz="1800" dirty="0" smtClean="0"/>
              <a:t>of inventory</a:t>
            </a:r>
          </a:p>
        </p:txBody>
      </p:sp>
      <p:sp>
        <p:nvSpPr>
          <p:cNvPr id="72" name="Title 1"/>
          <p:cNvSpPr txBox="1">
            <a:spLocks/>
          </p:cNvSpPr>
          <p:nvPr/>
        </p:nvSpPr>
        <p:spPr>
          <a:xfrm>
            <a:off x="1149284" y="4792383"/>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Receivables +$30,000</a:t>
            </a:r>
          </a:p>
          <a:p>
            <a:pPr algn="r" eaLnBrk="0" hangingPunct="0"/>
            <a:r>
              <a:rPr lang="en-US" sz="1800" dirty="0" smtClean="0">
                <a:solidFill>
                  <a:srgbClr val="3366FF"/>
                </a:solidFill>
              </a:rPr>
              <a:t>Inventory -$20,000</a:t>
            </a:r>
          </a:p>
        </p:txBody>
      </p:sp>
      <p:sp>
        <p:nvSpPr>
          <p:cNvPr id="73" name="Title 1"/>
          <p:cNvSpPr txBox="1">
            <a:spLocks/>
          </p:cNvSpPr>
          <p:nvPr/>
        </p:nvSpPr>
        <p:spPr>
          <a:xfrm>
            <a:off x="6219334" y="4796882"/>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800" dirty="0" smtClean="0">
                <a:solidFill>
                  <a:srgbClr val="3366FF"/>
                </a:solidFill>
              </a:rPr>
              <a:t>Equity +$30,000</a:t>
            </a:r>
          </a:p>
          <a:p>
            <a:pPr algn="r" eaLnBrk="0" hangingPunct="0"/>
            <a:r>
              <a:rPr lang="en-US" sz="1800" dirty="0" smtClean="0">
                <a:solidFill>
                  <a:srgbClr val="3366FF"/>
                </a:solidFill>
              </a:rPr>
              <a:t>Equity -$20,000</a:t>
            </a:r>
          </a:p>
        </p:txBody>
      </p:sp>
    </p:spTree>
    <p:extLst>
      <p:ext uri="{BB962C8B-B14F-4D97-AF65-F5344CB8AC3E}">
        <p14:creationId xmlns:p14="http://schemas.microsoft.com/office/powerpoint/2010/main" val="2074987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30" grpId="0"/>
      <p:bldP spid="44" grpId="0"/>
      <p:bldP spid="46" grpId="0"/>
      <p:bldP spid="48" grpId="0"/>
      <p:bldP spid="58" grpId="0"/>
      <p:bldP spid="59" grpId="0"/>
      <p:bldP spid="62" grpId="0"/>
      <p:bldP spid="69" grpId="0"/>
      <p:bldP spid="70" grpId="0"/>
      <p:bldP spid="72" grpId="0"/>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3</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T-Accounts</a:t>
            </a:r>
          </a:p>
        </p:txBody>
      </p:sp>
      <p:sp>
        <p:nvSpPr>
          <p:cNvPr id="12" name="Rectangle 11"/>
          <p:cNvSpPr/>
          <p:nvPr/>
        </p:nvSpPr>
        <p:spPr>
          <a:xfrm>
            <a:off x="6545721" y="923655"/>
            <a:ext cx="2098217" cy="8566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5" name="Title 1"/>
          <p:cNvSpPr txBox="1">
            <a:spLocks/>
          </p:cNvSpPr>
          <p:nvPr/>
        </p:nvSpPr>
        <p:spPr>
          <a:xfrm>
            <a:off x="6545721" y="1036564"/>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grpSp>
        <p:nvGrpSpPr>
          <p:cNvPr id="20" name="Group 19"/>
          <p:cNvGrpSpPr/>
          <p:nvPr/>
        </p:nvGrpSpPr>
        <p:grpSpPr>
          <a:xfrm>
            <a:off x="6545721" y="2102683"/>
            <a:ext cx="2098217" cy="1360244"/>
            <a:chOff x="6545721" y="2004979"/>
            <a:chExt cx="2098217" cy="1360244"/>
          </a:xfrm>
        </p:grpSpPr>
        <p:cxnSp>
          <p:nvCxnSpPr>
            <p:cNvPr id="52" name="Straight Connector 51"/>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7" name="Title 1"/>
          <p:cNvSpPr txBox="1">
            <a:spLocks/>
          </p:cNvSpPr>
          <p:nvPr/>
        </p:nvSpPr>
        <p:spPr>
          <a:xfrm>
            <a:off x="6350152" y="2184568"/>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3366FF"/>
                </a:solidFill>
              </a:rPr>
              <a:t>Credit </a:t>
            </a:r>
          </a:p>
          <a:p>
            <a:pPr algn="r" eaLnBrk="0" hangingPunct="0"/>
            <a:r>
              <a:rPr lang="en-US" sz="1600" dirty="0" smtClean="0">
                <a:solidFill>
                  <a:srgbClr val="3366FF"/>
                </a:solidFill>
              </a:rPr>
              <a:t>for increase </a:t>
            </a:r>
          </a:p>
          <a:p>
            <a:pPr algn="r" eaLnBrk="0" hangingPunct="0"/>
            <a:r>
              <a:rPr lang="en-US" sz="1600" dirty="0" smtClean="0">
                <a:solidFill>
                  <a:srgbClr val="3366FF"/>
                </a:solidFill>
              </a:rPr>
              <a:t>$100,000</a:t>
            </a:r>
          </a:p>
        </p:txBody>
      </p:sp>
      <p:grpSp>
        <p:nvGrpSpPr>
          <p:cNvPr id="61" name="Group 60"/>
          <p:cNvGrpSpPr/>
          <p:nvPr/>
        </p:nvGrpSpPr>
        <p:grpSpPr>
          <a:xfrm>
            <a:off x="953643" y="973701"/>
            <a:ext cx="2099816" cy="763189"/>
            <a:chOff x="834238" y="973701"/>
            <a:chExt cx="2099816" cy="763189"/>
          </a:xfrm>
        </p:grpSpPr>
        <p:sp>
          <p:nvSpPr>
            <p:cNvPr id="64" name="Rectangle 63"/>
            <p:cNvSpPr/>
            <p:nvPr/>
          </p:nvSpPr>
          <p:spPr>
            <a:xfrm>
              <a:off x="834238" y="973701"/>
              <a:ext cx="2098217" cy="7631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65" name="Title 1"/>
            <p:cNvSpPr txBox="1">
              <a:spLocks/>
            </p:cNvSpPr>
            <p:nvPr/>
          </p:nvSpPr>
          <p:spPr>
            <a:xfrm>
              <a:off x="835837" y="1038831"/>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Assets</a:t>
              </a:r>
            </a:p>
          </p:txBody>
        </p:sp>
      </p:grpSp>
      <p:grpSp>
        <p:nvGrpSpPr>
          <p:cNvPr id="71" name="Group 70"/>
          <p:cNvGrpSpPr/>
          <p:nvPr/>
        </p:nvGrpSpPr>
        <p:grpSpPr>
          <a:xfrm>
            <a:off x="953643" y="2113963"/>
            <a:ext cx="2098217" cy="1360244"/>
            <a:chOff x="6545721" y="2004979"/>
            <a:chExt cx="2098217" cy="1360244"/>
          </a:xfrm>
        </p:grpSpPr>
        <p:cxnSp>
          <p:nvCxnSpPr>
            <p:cNvPr id="72" name="Straight Connector 71"/>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74" name="Title 1"/>
          <p:cNvSpPr txBox="1">
            <a:spLocks/>
          </p:cNvSpPr>
          <p:nvPr/>
        </p:nvSpPr>
        <p:spPr>
          <a:xfrm>
            <a:off x="758074" y="2195848"/>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solidFill>
                  <a:srgbClr val="3366FF"/>
                </a:solidFill>
              </a:rPr>
              <a:t>Debit</a:t>
            </a:r>
          </a:p>
          <a:p>
            <a:pPr algn="l" eaLnBrk="0" hangingPunct="0"/>
            <a:r>
              <a:rPr lang="en-US" sz="1600" dirty="0" smtClean="0">
                <a:solidFill>
                  <a:srgbClr val="3366FF"/>
                </a:solidFill>
              </a:rPr>
              <a:t>for increase </a:t>
            </a:r>
          </a:p>
          <a:p>
            <a:pPr algn="l" eaLnBrk="0" hangingPunct="0"/>
            <a:r>
              <a:rPr lang="en-US" sz="1600" dirty="0" smtClean="0">
                <a:solidFill>
                  <a:srgbClr val="3366FF"/>
                </a:solidFill>
              </a:rPr>
              <a:t>$100,000</a:t>
            </a:r>
          </a:p>
        </p:txBody>
      </p:sp>
      <p:sp>
        <p:nvSpPr>
          <p:cNvPr id="17" name="Title 1"/>
          <p:cNvSpPr txBox="1">
            <a:spLocks/>
          </p:cNvSpPr>
          <p:nvPr/>
        </p:nvSpPr>
        <p:spPr>
          <a:xfrm>
            <a:off x="6853283" y="1625100"/>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Share Capital</a:t>
            </a:r>
          </a:p>
        </p:txBody>
      </p:sp>
      <p:sp>
        <p:nvSpPr>
          <p:cNvPr id="18" name="Title 1"/>
          <p:cNvSpPr txBox="1">
            <a:spLocks/>
          </p:cNvSpPr>
          <p:nvPr/>
        </p:nvSpPr>
        <p:spPr>
          <a:xfrm>
            <a:off x="1230811" y="1646644"/>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Cash</a:t>
            </a:r>
          </a:p>
        </p:txBody>
      </p:sp>
      <p:grpSp>
        <p:nvGrpSpPr>
          <p:cNvPr id="19" name="Group 18"/>
          <p:cNvGrpSpPr/>
          <p:nvPr/>
        </p:nvGrpSpPr>
        <p:grpSpPr>
          <a:xfrm>
            <a:off x="969120" y="3866387"/>
            <a:ext cx="2098217" cy="1360244"/>
            <a:chOff x="6545721" y="2004979"/>
            <a:chExt cx="2098217" cy="1360244"/>
          </a:xfrm>
        </p:grpSpPr>
        <p:cxnSp>
          <p:nvCxnSpPr>
            <p:cNvPr id="21" name="Straight Connector 20"/>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3" name="Title 1"/>
          <p:cNvSpPr txBox="1">
            <a:spLocks/>
          </p:cNvSpPr>
          <p:nvPr/>
        </p:nvSpPr>
        <p:spPr>
          <a:xfrm>
            <a:off x="773551" y="3948272"/>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solidFill>
                  <a:srgbClr val="3366FF"/>
                </a:solidFill>
              </a:rPr>
              <a:t>Debit</a:t>
            </a:r>
          </a:p>
          <a:p>
            <a:pPr algn="l" eaLnBrk="0" hangingPunct="0"/>
            <a:r>
              <a:rPr lang="en-US" sz="1600" dirty="0" smtClean="0">
                <a:solidFill>
                  <a:srgbClr val="3366FF"/>
                </a:solidFill>
              </a:rPr>
              <a:t>for increase </a:t>
            </a:r>
          </a:p>
          <a:p>
            <a:pPr algn="l" eaLnBrk="0" hangingPunct="0"/>
            <a:r>
              <a:rPr lang="en-US" sz="1600" dirty="0" smtClean="0">
                <a:solidFill>
                  <a:srgbClr val="3366FF"/>
                </a:solidFill>
              </a:rPr>
              <a:t>$20,000</a:t>
            </a:r>
          </a:p>
        </p:txBody>
      </p:sp>
      <p:sp>
        <p:nvSpPr>
          <p:cNvPr id="24" name="Title 1"/>
          <p:cNvSpPr txBox="1">
            <a:spLocks/>
          </p:cNvSpPr>
          <p:nvPr/>
        </p:nvSpPr>
        <p:spPr>
          <a:xfrm>
            <a:off x="1246288" y="3399068"/>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Inventory</a:t>
            </a:r>
          </a:p>
        </p:txBody>
      </p:sp>
      <p:sp>
        <p:nvSpPr>
          <p:cNvPr id="25" name="Title 1"/>
          <p:cNvSpPr txBox="1">
            <a:spLocks/>
          </p:cNvSpPr>
          <p:nvPr/>
        </p:nvSpPr>
        <p:spPr>
          <a:xfrm>
            <a:off x="824878" y="221166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3366FF"/>
                </a:solidFill>
              </a:rPr>
              <a:t>Credit </a:t>
            </a:r>
          </a:p>
          <a:p>
            <a:pPr algn="r" eaLnBrk="0" hangingPunct="0"/>
            <a:r>
              <a:rPr lang="en-US" sz="1600" dirty="0" smtClean="0">
                <a:solidFill>
                  <a:srgbClr val="3366FF"/>
                </a:solidFill>
              </a:rPr>
              <a:t>for decrease</a:t>
            </a:r>
          </a:p>
          <a:p>
            <a:pPr algn="r" eaLnBrk="0" hangingPunct="0"/>
            <a:r>
              <a:rPr lang="en-US" sz="1600" dirty="0" smtClean="0">
                <a:solidFill>
                  <a:srgbClr val="3366FF"/>
                </a:solidFill>
              </a:rPr>
              <a:t>$20,000</a:t>
            </a:r>
          </a:p>
        </p:txBody>
      </p:sp>
      <p:cxnSp>
        <p:nvCxnSpPr>
          <p:cNvPr id="28" name="Straight Connector 27"/>
          <p:cNvCxnSpPr/>
          <p:nvPr/>
        </p:nvCxnSpPr>
        <p:spPr>
          <a:xfrm>
            <a:off x="950238" y="3243363"/>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29" name="Title 1"/>
          <p:cNvSpPr txBox="1">
            <a:spLocks/>
          </p:cNvSpPr>
          <p:nvPr/>
        </p:nvSpPr>
        <p:spPr>
          <a:xfrm>
            <a:off x="773551" y="3078772"/>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 $ = ?</a:t>
            </a:r>
          </a:p>
        </p:txBody>
      </p:sp>
      <p:grpSp>
        <p:nvGrpSpPr>
          <p:cNvPr id="30" name="Group 29"/>
          <p:cNvGrpSpPr/>
          <p:nvPr/>
        </p:nvGrpSpPr>
        <p:grpSpPr>
          <a:xfrm>
            <a:off x="3770027" y="962845"/>
            <a:ext cx="2105838" cy="817467"/>
            <a:chOff x="3704897" y="962845"/>
            <a:chExt cx="2105838" cy="817467"/>
          </a:xfrm>
        </p:grpSpPr>
        <p:sp>
          <p:nvSpPr>
            <p:cNvPr id="31" name="Rectangle 30"/>
            <p:cNvSpPr/>
            <p:nvPr/>
          </p:nvSpPr>
          <p:spPr>
            <a:xfrm>
              <a:off x="3704897" y="962845"/>
              <a:ext cx="2098217" cy="81746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smtClean="0"/>
                <a:t>`</a:t>
              </a:r>
              <a:endParaRPr lang="en-GB" dirty="0"/>
            </a:p>
          </p:txBody>
        </p:sp>
        <p:sp>
          <p:nvSpPr>
            <p:cNvPr id="32" name="Title 1"/>
            <p:cNvSpPr txBox="1">
              <a:spLocks/>
            </p:cNvSpPr>
            <p:nvPr/>
          </p:nvSpPr>
          <p:spPr>
            <a:xfrm>
              <a:off x="3712518" y="1046500"/>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grpSp>
      <p:grpSp>
        <p:nvGrpSpPr>
          <p:cNvPr id="33" name="Group 32"/>
          <p:cNvGrpSpPr/>
          <p:nvPr/>
        </p:nvGrpSpPr>
        <p:grpSpPr>
          <a:xfrm>
            <a:off x="3783245" y="2107356"/>
            <a:ext cx="2098217" cy="1360244"/>
            <a:chOff x="6545721" y="2004979"/>
            <a:chExt cx="2098217" cy="1360244"/>
          </a:xfrm>
        </p:grpSpPr>
        <p:cxnSp>
          <p:nvCxnSpPr>
            <p:cNvPr id="34" name="Straight Connector 33"/>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36" name="Title 1"/>
          <p:cNvSpPr txBox="1">
            <a:spLocks/>
          </p:cNvSpPr>
          <p:nvPr/>
        </p:nvSpPr>
        <p:spPr>
          <a:xfrm>
            <a:off x="4060413" y="1640037"/>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ST Debt</a:t>
            </a:r>
          </a:p>
        </p:txBody>
      </p:sp>
      <p:sp>
        <p:nvSpPr>
          <p:cNvPr id="37" name="Title 1"/>
          <p:cNvSpPr txBox="1">
            <a:spLocks/>
          </p:cNvSpPr>
          <p:nvPr/>
        </p:nvSpPr>
        <p:spPr>
          <a:xfrm>
            <a:off x="3593402" y="2189531"/>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3366FF"/>
                </a:solidFill>
              </a:rPr>
              <a:t>Credit </a:t>
            </a:r>
          </a:p>
          <a:p>
            <a:pPr algn="r" eaLnBrk="0" hangingPunct="0"/>
            <a:r>
              <a:rPr lang="en-US" sz="1600" dirty="0" smtClean="0">
                <a:solidFill>
                  <a:srgbClr val="3366FF"/>
                </a:solidFill>
              </a:rPr>
              <a:t>for increase </a:t>
            </a:r>
          </a:p>
          <a:p>
            <a:pPr algn="r" eaLnBrk="0" hangingPunct="0"/>
            <a:r>
              <a:rPr lang="en-US" sz="1600" dirty="0" smtClean="0">
                <a:solidFill>
                  <a:srgbClr val="3366FF"/>
                </a:solidFill>
              </a:rPr>
              <a:t>$40,000</a:t>
            </a:r>
          </a:p>
        </p:txBody>
      </p:sp>
      <p:sp>
        <p:nvSpPr>
          <p:cNvPr id="38" name="Title 1"/>
          <p:cNvSpPr txBox="1">
            <a:spLocks/>
          </p:cNvSpPr>
          <p:nvPr/>
        </p:nvSpPr>
        <p:spPr>
          <a:xfrm>
            <a:off x="875445" y="2738735"/>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solidFill>
                  <a:srgbClr val="3366FF"/>
                </a:solidFill>
              </a:rPr>
              <a:t>$40,000</a:t>
            </a:r>
          </a:p>
        </p:txBody>
      </p:sp>
      <p:grpSp>
        <p:nvGrpSpPr>
          <p:cNvPr id="39" name="Group 38"/>
          <p:cNvGrpSpPr/>
          <p:nvPr/>
        </p:nvGrpSpPr>
        <p:grpSpPr>
          <a:xfrm>
            <a:off x="3794530" y="3858571"/>
            <a:ext cx="2098217" cy="1360244"/>
            <a:chOff x="6545721" y="2004979"/>
            <a:chExt cx="2098217" cy="1360244"/>
          </a:xfrm>
        </p:grpSpPr>
        <p:cxnSp>
          <p:nvCxnSpPr>
            <p:cNvPr id="40" name="Straight Connector 39"/>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42" name="Title 1"/>
          <p:cNvSpPr txBox="1">
            <a:spLocks/>
          </p:cNvSpPr>
          <p:nvPr/>
        </p:nvSpPr>
        <p:spPr>
          <a:xfrm>
            <a:off x="4071698" y="3391252"/>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LT Debt</a:t>
            </a:r>
          </a:p>
        </p:txBody>
      </p:sp>
      <p:sp>
        <p:nvSpPr>
          <p:cNvPr id="43" name="Title 1"/>
          <p:cNvSpPr txBox="1">
            <a:spLocks/>
          </p:cNvSpPr>
          <p:nvPr/>
        </p:nvSpPr>
        <p:spPr>
          <a:xfrm>
            <a:off x="3604687" y="3940746"/>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3366FF"/>
                </a:solidFill>
              </a:rPr>
              <a:t>Credit </a:t>
            </a:r>
          </a:p>
          <a:p>
            <a:pPr algn="r" eaLnBrk="0" hangingPunct="0"/>
            <a:r>
              <a:rPr lang="en-US" sz="1600" dirty="0" smtClean="0">
                <a:solidFill>
                  <a:srgbClr val="3366FF"/>
                </a:solidFill>
              </a:rPr>
              <a:t>for increase </a:t>
            </a:r>
          </a:p>
          <a:p>
            <a:pPr algn="r" eaLnBrk="0" hangingPunct="0"/>
            <a:r>
              <a:rPr lang="en-US" sz="1600" dirty="0" smtClean="0">
                <a:solidFill>
                  <a:srgbClr val="3366FF"/>
                </a:solidFill>
              </a:rPr>
              <a:t>$40,000</a:t>
            </a:r>
          </a:p>
        </p:txBody>
      </p:sp>
      <p:sp>
        <p:nvSpPr>
          <p:cNvPr id="44" name="Title 1"/>
          <p:cNvSpPr txBox="1">
            <a:spLocks/>
          </p:cNvSpPr>
          <p:nvPr/>
        </p:nvSpPr>
        <p:spPr>
          <a:xfrm>
            <a:off x="3544865" y="2177159"/>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solidFill>
                  <a:srgbClr val="3366FF"/>
                </a:solidFill>
              </a:rPr>
              <a:t>Debit</a:t>
            </a:r>
          </a:p>
          <a:p>
            <a:pPr algn="l" eaLnBrk="0" hangingPunct="0"/>
            <a:r>
              <a:rPr lang="en-US" sz="1600" dirty="0" smtClean="0">
                <a:solidFill>
                  <a:srgbClr val="3366FF"/>
                </a:solidFill>
              </a:rPr>
              <a:t>for decrease</a:t>
            </a:r>
          </a:p>
          <a:p>
            <a:pPr algn="l" eaLnBrk="0" hangingPunct="0"/>
            <a:r>
              <a:rPr lang="en-US" sz="1600" dirty="0" smtClean="0">
                <a:solidFill>
                  <a:srgbClr val="3366FF"/>
                </a:solidFill>
              </a:rPr>
              <a:t>$40,000</a:t>
            </a:r>
          </a:p>
        </p:txBody>
      </p:sp>
      <p:cxnSp>
        <p:nvCxnSpPr>
          <p:cNvPr id="45" name="Straight Connector 44"/>
          <p:cNvCxnSpPr/>
          <p:nvPr/>
        </p:nvCxnSpPr>
        <p:spPr>
          <a:xfrm>
            <a:off x="3780819" y="3244641"/>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46" name="Title 1"/>
          <p:cNvSpPr txBox="1">
            <a:spLocks/>
          </p:cNvSpPr>
          <p:nvPr/>
        </p:nvSpPr>
        <p:spPr>
          <a:xfrm>
            <a:off x="3604132" y="3080050"/>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  = 0</a:t>
            </a:r>
          </a:p>
        </p:txBody>
      </p:sp>
      <p:cxnSp>
        <p:nvCxnSpPr>
          <p:cNvPr id="47" name="Straight Connector 46"/>
          <p:cNvCxnSpPr/>
          <p:nvPr/>
        </p:nvCxnSpPr>
        <p:spPr>
          <a:xfrm>
            <a:off x="934761" y="4770692"/>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48" name="Title 1"/>
          <p:cNvSpPr txBox="1">
            <a:spLocks/>
          </p:cNvSpPr>
          <p:nvPr/>
        </p:nvSpPr>
        <p:spPr>
          <a:xfrm>
            <a:off x="497554" y="4606101"/>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 $20,000</a:t>
            </a:r>
          </a:p>
        </p:txBody>
      </p:sp>
    </p:spTree>
    <p:extLst>
      <p:ext uri="{BB962C8B-B14F-4D97-AF65-F5344CB8AC3E}">
        <p14:creationId xmlns:p14="http://schemas.microsoft.com/office/powerpoint/2010/main" val="3109423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57" grpId="0"/>
      <p:bldP spid="17" grpId="0"/>
      <p:bldP spid="36" grpId="0"/>
      <p:bldP spid="37" grpId="0"/>
      <p:bldP spid="42" grpId="0"/>
      <p:bldP spid="43" grpId="0"/>
      <p:bldP spid="44"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4</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T-Accounts</a:t>
            </a:r>
          </a:p>
        </p:txBody>
      </p:sp>
      <p:sp>
        <p:nvSpPr>
          <p:cNvPr id="12" name="Rectangle 11"/>
          <p:cNvSpPr/>
          <p:nvPr/>
        </p:nvSpPr>
        <p:spPr>
          <a:xfrm>
            <a:off x="6545721" y="923655"/>
            <a:ext cx="2098217" cy="8566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dirty="0"/>
          </a:p>
        </p:txBody>
      </p:sp>
      <p:sp>
        <p:nvSpPr>
          <p:cNvPr id="15" name="Title 1"/>
          <p:cNvSpPr txBox="1">
            <a:spLocks/>
          </p:cNvSpPr>
          <p:nvPr/>
        </p:nvSpPr>
        <p:spPr>
          <a:xfrm>
            <a:off x="6545721" y="1036564"/>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Equity</a:t>
            </a:r>
          </a:p>
        </p:txBody>
      </p:sp>
      <p:grpSp>
        <p:nvGrpSpPr>
          <p:cNvPr id="20" name="Group 19"/>
          <p:cNvGrpSpPr/>
          <p:nvPr/>
        </p:nvGrpSpPr>
        <p:grpSpPr>
          <a:xfrm>
            <a:off x="6545721" y="2102683"/>
            <a:ext cx="2098217" cy="839175"/>
            <a:chOff x="6545721" y="2004979"/>
            <a:chExt cx="2098217" cy="1360244"/>
          </a:xfrm>
        </p:grpSpPr>
        <p:cxnSp>
          <p:nvCxnSpPr>
            <p:cNvPr id="52" name="Straight Connector 51"/>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7" name="Title 1"/>
          <p:cNvSpPr txBox="1">
            <a:spLocks/>
          </p:cNvSpPr>
          <p:nvPr/>
        </p:nvSpPr>
        <p:spPr>
          <a:xfrm>
            <a:off x="6350152" y="2184568"/>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3366FF"/>
                </a:solidFill>
              </a:rPr>
              <a:t>Credit </a:t>
            </a:r>
          </a:p>
          <a:p>
            <a:pPr algn="r" eaLnBrk="0" hangingPunct="0"/>
            <a:r>
              <a:rPr lang="en-US" sz="1600" dirty="0" smtClean="0">
                <a:solidFill>
                  <a:srgbClr val="3366FF"/>
                </a:solidFill>
              </a:rPr>
              <a:t>for increase </a:t>
            </a:r>
          </a:p>
          <a:p>
            <a:pPr algn="r" eaLnBrk="0" hangingPunct="0"/>
            <a:r>
              <a:rPr lang="en-US" sz="1600" dirty="0" smtClean="0">
                <a:solidFill>
                  <a:srgbClr val="3366FF"/>
                </a:solidFill>
              </a:rPr>
              <a:t>$30,000</a:t>
            </a:r>
          </a:p>
        </p:txBody>
      </p:sp>
      <p:grpSp>
        <p:nvGrpSpPr>
          <p:cNvPr id="61" name="Group 60"/>
          <p:cNvGrpSpPr/>
          <p:nvPr/>
        </p:nvGrpSpPr>
        <p:grpSpPr>
          <a:xfrm>
            <a:off x="961625" y="973701"/>
            <a:ext cx="2099816" cy="763189"/>
            <a:chOff x="834238" y="973701"/>
            <a:chExt cx="2099816" cy="763189"/>
          </a:xfrm>
        </p:grpSpPr>
        <p:sp>
          <p:nvSpPr>
            <p:cNvPr id="64" name="Rectangle 63"/>
            <p:cNvSpPr/>
            <p:nvPr/>
          </p:nvSpPr>
          <p:spPr>
            <a:xfrm>
              <a:off x="834238" y="973701"/>
              <a:ext cx="2098217" cy="7631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dirty="0"/>
            </a:p>
          </p:txBody>
        </p:sp>
        <p:sp>
          <p:nvSpPr>
            <p:cNvPr id="65" name="Title 1"/>
            <p:cNvSpPr txBox="1">
              <a:spLocks/>
            </p:cNvSpPr>
            <p:nvPr/>
          </p:nvSpPr>
          <p:spPr>
            <a:xfrm>
              <a:off x="835837" y="1038831"/>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Assets</a:t>
              </a:r>
            </a:p>
          </p:txBody>
        </p:sp>
      </p:grpSp>
      <p:grpSp>
        <p:nvGrpSpPr>
          <p:cNvPr id="71" name="Group 70"/>
          <p:cNvGrpSpPr/>
          <p:nvPr/>
        </p:nvGrpSpPr>
        <p:grpSpPr>
          <a:xfrm>
            <a:off x="961625" y="2113964"/>
            <a:ext cx="2098217" cy="827894"/>
            <a:chOff x="6545721" y="2004979"/>
            <a:chExt cx="2098217" cy="1360244"/>
          </a:xfrm>
        </p:grpSpPr>
        <p:cxnSp>
          <p:nvCxnSpPr>
            <p:cNvPr id="72" name="Straight Connector 71"/>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7" name="Title 1"/>
          <p:cNvSpPr txBox="1">
            <a:spLocks/>
          </p:cNvSpPr>
          <p:nvPr/>
        </p:nvSpPr>
        <p:spPr>
          <a:xfrm>
            <a:off x="6853283" y="1625100"/>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Income</a:t>
            </a:r>
          </a:p>
        </p:txBody>
      </p:sp>
      <p:sp>
        <p:nvSpPr>
          <p:cNvPr id="18" name="Title 1"/>
          <p:cNvSpPr txBox="1">
            <a:spLocks/>
          </p:cNvSpPr>
          <p:nvPr/>
        </p:nvSpPr>
        <p:spPr>
          <a:xfrm>
            <a:off x="1238793" y="1646644"/>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Receivables</a:t>
            </a:r>
          </a:p>
        </p:txBody>
      </p:sp>
      <p:grpSp>
        <p:nvGrpSpPr>
          <p:cNvPr id="19" name="Group 18"/>
          <p:cNvGrpSpPr/>
          <p:nvPr/>
        </p:nvGrpSpPr>
        <p:grpSpPr>
          <a:xfrm>
            <a:off x="977102" y="3334443"/>
            <a:ext cx="2098217" cy="1409441"/>
            <a:chOff x="6545721" y="2004979"/>
            <a:chExt cx="2098217" cy="1360244"/>
          </a:xfrm>
        </p:grpSpPr>
        <p:cxnSp>
          <p:nvCxnSpPr>
            <p:cNvPr id="21" name="Straight Connector 20"/>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4" name="Title 1"/>
          <p:cNvSpPr txBox="1">
            <a:spLocks/>
          </p:cNvSpPr>
          <p:nvPr/>
        </p:nvSpPr>
        <p:spPr>
          <a:xfrm>
            <a:off x="1254270" y="2867124"/>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Inventory</a:t>
            </a:r>
          </a:p>
        </p:txBody>
      </p:sp>
      <p:sp>
        <p:nvSpPr>
          <p:cNvPr id="25" name="Title 1"/>
          <p:cNvSpPr txBox="1">
            <a:spLocks/>
          </p:cNvSpPr>
          <p:nvPr/>
        </p:nvSpPr>
        <p:spPr>
          <a:xfrm>
            <a:off x="832860" y="3427539"/>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3366FF"/>
                </a:solidFill>
              </a:rPr>
              <a:t>Credit </a:t>
            </a:r>
          </a:p>
          <a:p>
            <a:pPr algn="r" eaLnBrk="0" hangingPunct="0"/>
            <a:r>
              <a:rPr lang="en-US" sz="1600" dirty="0" smtClean="0">
                <a:solidFill>
                  <a:srgbClr val="3366FF"/>
                </a:solidFill>
              </a:rPr>
              <a:t>for decrease</a:t>
            </a:r>
          </a:p>
          <a:p>
            <a:pPr algn="r" eaLnBrk="0" hangingPunct="0"/>
            <a:r>
              <a:rPr lang="en-US" sz="1600" dirty="0" smtClean="0">
                <a:solidFill>
                  <a:srgbClr val="3366FF"/>
                </a:solidFill>
              </a:rPr>
              <a:t>$20,000</a:t>
            </a:r>
          </a:p>
        </p:txBody>
      </p:sp>
      <p:sp>
        <p:nvSpPr>
          <p:cNvPr id="29" name="Title 1"/>
          <p:cNvSpPr txBox="1">
            <a:spLocks/>
          </p:cNvSpPr>
          <p:nvPr/>
        </p:nvSpPr>
        <p:spPr>
          <a:xfrm>
            <a:off x="583195" y="3169959"/>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    $20,000</a:t>
            </a:r>
          </a:p>
        </p:txBody>
      </p:sp>
      <p:grpSp>
        <p:nvGrpSpPr>
          <p:cNvPr id="30" name="Group 29"/>
          <p:cNvGrpSpPr/>
          <p:nvPr/>
        </p:nvGrpSpPr>
        <p:grpSpPr>
          <a:xfrm>
            <a:off x="3770027" y="962845"/>
            <a:ext cx="2105838" cy="817467"/>
            <a:chOff x="3704897" y="962845"/>
            <a:chExt cx="2105838" cy="817467"/>
          </a:xfrm>
        </p:grpSpPr>
        <p:sp>
          <p:nvSpPr>
            <p:cNvPr id="31" name="Rectangle 30"/>
            <p:cNvSpPr/>
            <p:nvPr/>
          </p:nvSpPr>
          <p:spPr>
            <a:xfrm>
              <a:off x="3704897" y="962845"/>
              <a:ext cx="2098217" cy="81746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smtClean="0"/>
                <a:t>`</a:t>
              </a:r>
              <a:endParaRPr lang="en-GB" dirty="0"/>
            </a:p>
          </p:txBody>
        </p:sp>
        <p:sp>
          <p:nvSpPr>
            <p:cNvPr id="32" name="Title 1"/>
            <p:cNvSpPr txBox="1">
              <a:spLocks/>
            </p:cNvSpPr>
            <p:nvPr/>
          </p:nvSpPr>
          <p:spPr>
            <a:xfrm>
              <a:off x="3712518" y="1046500"/>
              <a:ext cx="209821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Liabilities</a:t>
              </a:r>
            </a:p>
          </p:txBody>
        </p:sp>
      </p:grpSp>
      <p:sp>
        <p:nvSpPr>
          <p:cNvPr id="47" name="Title 1"/>
          <p:cNvSpPr txBox="1">
            <a:spLocks/>
          </p:cNvSpPr>
          <p:nvPr/>
        </p:nvSpPr>
        <p:spPr>
          <a:xfrm>
            <a:off x="583195" y="4286828"/>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              $0</a:t>
            </a:r>
          </a:p>
        </p:txBody>
      </p:sp>
      <p:sp>
        <p:nvSpPr>
          <p:cNvPr id="49" name="Title 1"/>
          <p:cNvSpPr txBox="1">
            <a:spLocks/>
          </p:cNvSpPr>
          <p:nvPr/>
        </p:nvSpPr>
        <p:spPr>
          <a:xfrm>
            <a:off x="781533" y="220038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solidFill>
                  <a:srgbClr val="3366FF"/>
                </a:solidFill>
              </a:rPr>
              <a:t>Debit</a:t>
            </a:r>
          </a:p>
          <a:p>
            <a:pPr algn="l" eaLnBrk="0" hangingPunct="0"/>
            <a:r>
              <a:rPr lang="en-US" sz="1600" dirty="0" smtClean="0">
                <a:solidFill>
                  <a:srgbClr val="3366FF"/>
                </a:solidFill>
              </a:rPr>
              <a:t>for increase </a:t>
            </a:r>
          </a:p>
          <a:p>
            <a:pPr algn="l" eaLnBrk="0" hangingPunct="0"/>
            <a:r>
              <a:rPr lang="en-US" sz="1600" dirty="0" smtClean="0">
                <a:solidFill>
                  <a:srgbClr val="3366FF"/>
                </a:solidFill>
              </a:rPr>
              <a:t>$30,000</a:t>
            </a:r>
          </a:p>
        </p:txBody>
      </p:sp>
      <p:grpSp>
        <p:nvGrpSpPr>
          <p:cNvPr id="50" name="Group 49"/>
          <p:cNvGrpSpPr/>
          <p:nvPr/>
        </p:nvGrpSpPr>
        <p:grpSpPr>
          <a:xfrm>
            <a:off x="6542316" y="3323163"/>
            <a:ext cx="2098217" cy="1420721"/>
            <a:chOff x="6545721" y="2004979"/>
            <a:chExt cx="2098217" cy="1360244"/>
          </a:xfrm>
        </p:grpSpPr>
        <p:cxnSp>
          <p:nvCxnSpPr>
            <p:cNvPr id="51" name="Straight Connector 50"/>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5" name="Title 1"/>
          <p:cNvSpPr txBox="1">
            <a:spLocks/>
          </p:cNvSpPr>
          <p:nvPr/>
        </p:nvSpPr>
        <p:spPr>
          <a:xfrm>
            <a:off x="6849878" y="2845580"/>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Expense</a:t>
            </a:r>
          </a:p>
        </p:txBody>
      </p:sp>
      <p:sp>
        <p:nvSpPr>
          <p:cNvPr id="56" name="Title 1"/>
          <p:cNvSpPr txBox="1">
            <a:spLocks/>
          </p:cNvSpPr>
          <p:nvPr/>
        </p:nvSpPr>
        <p:spPr>
          <a:xfrm>
            <a:off x="6354059" y="3432147"/>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solidFill>
                  <a:srgbClr val="3366FF"/>
                </a:solidFill>
              </a:rPr>
              <a:t>Debit</a:t>
            </a:r>
          </a:p>
          <a:p>
            <a:pPr algn="l" eaLnBrk="0" hangingPunct="0"/>
            <a:r>
              <a:rPr lang="en-US" sz="1600" dirty="0" smtClean="0">
                <a:solidFill>
                  <a:srgbClr val="3366FF"/>
                </a:solidFill>
              </a:rPr>
              <a:t>for increase </a:t>
            </a:r>
          </a:p>
          <a:p>
            <a:pPr algn="l" eaLnBrk="0" hangingPunct="0"/>
            <a:r>
              <a:rPr lang="en-US" sz="1600" dirty="0" smtClean="0">
                <a:solidFill>
                  <a:srgbClr val="3366FF"/>
                </a:solidFill>
              </a:rPr>
              <a:t>$20,000</a:t>
            </a:r>
          </a:p>
        </p:txBody>
      </p:sp>
      <p:grpSp>
        <p:nvGrpSpPr>
          <p:cNvPr id="58" name="Group 57"/>
          <p:cNvGrpSpPr/>
          <p:nvPr/>
        </p:nvGrpSpPr>
        <p:grpSpPr>
          <a:xfrm>
            <a:off x="3779444" y="3314186"/>
            <a:ext cx="2098217" cy="1429698"/>
            <a:chOff x="6545721" y="2004979"/>
            <a:chExt cx="2098217" cy="1360244"/>
          </a:xfrm>
        </p:grpSpPr>
        <p:cxnSp>
          <p:nvCxnSpPr>
            <p:cNvPr id="59" name="Straight Connector 58"/>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62" name="Title 1"/>
          <p:cNvSpPr txBox="1">
            <a:spLocks/>
          </p:cNvSpPr>
          <p:nvPr/>
        </p:nvSpPr>
        <p:spPr>
          <a:xfrm>
            <a:off x="4056612" y="2792587"/>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a:t>S</a:t>
            </a:r>
            <a:r>
              <a:rPr lang="en-US" sz="1800" dirty="0" smtClean="0"/>
              <a:t>T Debt</a:t>
            </a:r>
          </a:p>
        </p:txBody>
      </p:sp>
      <p:sp>
        <p:nvSpPr>
          <p:cNvPr id="63" name="Title 1"/>
          <p:cNvSpPr txBox="1">
            <a:spLocks/>
          </p:cNvSpPr>
          <p:nvPr/>
        </p:nvSpPr>
        <p:spPr>
          <a:xfrm>
            <a:off x="3589601" y="3396361"/>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3366FF"/>
                </a:solidFill>
              </a:rPr>
              <a:t>Credit </a:t>
            </a:r>
          </a:p>
          <a:p>
            <a:pPr algn="r" eaLnBrk="0" hangingPunct="0"/>
            <a:r>
              <a:rPr lang="en-US" sz="1600" dirty="0" smtClean="0">
                <a:solidFill>
                  <a:srgbClr val="3366FF"/>
                </a:solidFill>
              </a:rPr>
              <a:t>for increase </a:t>
            </a:r>
          </a:p>
          <a:p>
            <a:pPr algn="r" eaLnBrk="0" hangingPunct="0"/>
            <a:r>
              <a:rPr lang="en-US" sz="1600" dirty="0" smtClean="0">
                <a:solidFill>
                  <a:srgbClr val="3366FF"/>
                </a:solidFill>
              </a:rPr>
              <a:t>$2,000</a:t>
            </a:r>
          </a:p>
        </p:txBody>
      </p:sp>
      <p:grpSp>
        <p:nvGrpSpPr>
          <p:cNvPr id="66" name="Group 65"/>
          <p:cNvGrpSpPr/>
          <p:nvPr/>
        </p:nvGrpSpPr>
        <p:grpSpPr>
          <a:xfrm>
            <a:off x="6545163" y="5277377"/>
            <a:ext cx="2098217" cy="845167"/>
            <a:chOff x="6545721" y="2004979"/>
            <a:chExt cx="2098217" cy="1360244"/>
          </a:xfrm>
        </p:grpSpPr>
        <p:cxnSp>
          <p:nvCxnSpPr>
            <p:cNvPr id="67" name="Straight Connector 66"/>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69" name="Title 1"/>
          <p:cNvSpPr txBox="1">
            <a:spLocks/>
          </p:cNvSpPr>
          <p:nvPr/>
        </p:nvSpPr>
        <p:spPr>
          <a:xfrm>
            <a:off x="6852725" y="4767226"/>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800" dirty="0" smtClean="0"/>
              <a:t>Dividends</a:t>
            </a:r>
          </a:p>
        </p:txBody>
      </p:sp>
      <p:sp>
        <p:nvSpPr>
          <p:cNvPr id="70" name="Title 1"/>
          <p:cNvSpPr txBox="1">
            <a:spLocks/>
          </p:cNvSpPr>
          <p:nvPr/>
        </p:nvSpPr>
        <p:spPr>
          <a:xfrm>
            <a:off x="6356906" y="5364649"/>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solidFill>
                  <a:srgbClr val="3366FF"/>
                </a:solidFill>
              </a:rPr>
              <a:t>Debit</a:t>
            </a:r>
          </a:p>
          <a:p>
            <a:pPr algn="l" eaLnBrk="0" hangingPunct="0"/>
            <a:r>
              <a:rPr lang="en-US" sz="1600" dirty="0" smtClean="0">
                <a:solidFill>
                  <a:srgbClr val="3366FF"/>
                </a:solidFill>
              </a:rPr>
              <a:t>for increase </a:t>
            </a:r>
          </a:p>
          <a:p>
            <a:pPr algn="l" eaLnBrk="0" hangingPunct="0"/>
            <a:r>
              <a:rPr lang="en-US" sz="1600" dirty="0" smtClean="0">
                <a:solidFill>
                  <a:srgbClr val="3366FF"/>
                </a:solidFill>
              </a:rPr>
              <a:t>$5,000</a:t>
            </a:r>
          </a:p>
        </p:txBody>
      </p:sp>
      <p:cxnSp>
        <p:nvCxnSpPr>
          <p:cNvPr id="75" name="Straight Connector 74"/>
          <p:cNvCxnSpPr/>
          <p:nvPr/>
        </p:nvCxnSpPr>
        <p:spPr>
          <a:xfrm>
            <a:off x="977102" y="4438812"/>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76" name="Title 1"/>
          <p:cNvSpPr txBox="1">
            <a:spLocks/>
          </p:cNvSpPr>
          <p:nvPr/>
        </p:nvSpPr>
        <p:spPr>
          <a:xfrm>
            <a:off x="6477657" y="3955676"/>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solidFill>
                  <a:srgbClr val="3366FF"/>
                </a:solidFill>
              </a:rPr>
              <a:t>$2,000</a:t>
            </a:r>
          </a:p>
        </p:txBody>
      </p:sp>
      <p:sp>
        <p:nvSpPr>
          <p:cNvPr id="77" name="Title 1"/>
          <p:cNvSpPr txBox="1">
            <a:spLocks/>
          </p:cNvSpPr>
          <p:nvPr/>
        </p:nvSpPr>
        <p:spPr>
          <a:xfrm>
            <a:off x="6046606" y="4287244"/>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 $22,000</a:t>
            </a:r>
          </a:p>
        </p:txBody>
      </p:sp>
      <p:cxnSp>
        <p:nvCxnSpPr>
          <p:cNvPr id="78" name="Straight Connector 77"/>
          <p:cNvCxnSpPr/>
          <p:nvPr/>
        </p:nvCxnSpPr>
        <p:spPr>
          <a:xfrm>
            <a:off x="6483933" y="4439228"/>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79" name="Title 1"/>
          <p:cNvSpPr txBox="1">
            <a:spLocks/>
          </p:cNvSpPr>
          <p:nvPr/>
        </p:nvSpPr>
        <p:spPr>
          <a:xfrm>
            <a:off x="3600886" y="3887854"/>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solidFill>
                  <a:srgbClr val="3366FF"/>
                </a:solidFill>
              </a:rPr>
              <a:t>$5,000</a:t>
            </a:r>
          </a:p>
        </p:txBody>
      </p:sp>
      <p:sp>
        <p:nvSpPr>
          <p:cNvPr id="80" name="Title 1"/>
          <p:cNvSpPr txBox="1">
            <a:spLocks/>
          </p:cNvSpPr>
          <p:nvPr/>
        </p:nvSpPr>
        <p:spPr>
          <a:xfrm>
            <a:off x="3366655" y="4267926"/>
            <a:ext cx="2673832"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600" dirty="0" smtClean="0"/>
              <a:t>Bal     $7,000</a:t>
            </a:r>
          </a:p>
        </p:txBody>
      </p:sp>
      <p:cxnSp>
        <p:nvCxnSpPr>
          <p:cNvPr id="81" name="Straight Connector 80"/>
          <p:cNvCxnSpPr/>
          <p:nvPr/>
        </p:nvCxnSpPr>
        <p:spPr>
          <a:xfrm>
            <a:off x="3779444" y="4465105"/>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82" name="Title 1"/>
          <p:cNvSpPr txBox="1">
            <a:spLocks/>
          </p:cNvSpPr>
          <p:nvPr/>
        </p:nvSpPr>
        <p:spPr>
          <a:xfrm>
            <a:off x="3444321" y="3158518"/>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600" dirty="0" smtClean="0"/>
              <a:t>Bal              $0</a:t>
            </a:r>
          </a:p>
        </p:txBody>
      </p:sp>
    </p:spTree>
    <p:extLst>
      <p:ext uri="{BB962C8B-B14F-4D97-AF65-F5344CB8AC3E}">
        <p14:creationId xmlns:p14="http://schemas.microsoft.com/office/powerpoint/2010/main" val="4242794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57" grpId="0"/>
      <p:bldP spid="17" grpId="0"/>
      <p:bldP spid="25" grpId="0"/>
      <p:bldP spid="47" grpId="0"/>
      <p:bldP spid="49" grpId="0"/>
      <p:bldP spid="55" grpId="0"/>
      <p:bldP spid="56" grpId="0"/>
      <p:bldP spid="62" grpId="0"/>
      <p:bldP spid="63" grpId="0"/>
      <p:bldP spid="69" grpId="0"/>
      <p:bldP spid="70" grpId="0"/>
      <p:bldP spid="76" grpId="0"/>
      <p:bldP spid="77" grpId="0"/>
      <p:bldP spid="79" grpId="0"/>
      <p:bldP spid="80" grpId="0"/>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3"/>
          <a:stretch>
            <a:fillRect/>
          </a:stretch>
        </p:blipFill>
        <p:spPr>
          <a:xfrm>
            <a:off x="4363720" y="97686"/>
            <a:ext cx="4265384" cy="6285380"/>
          </a:xfrm>
          <a:prstGeom prst="rect">
            <a:avLst/>
          </a:prstGeom>
        </p:spPr>
      </p:pic>
      <p:sp>
        <p:nvSpPr>
          <p:cNvPr id="4" name="Slide Number Placeholder 3"/>
          <p:cNvSpPr>
            <a:spLocks noGrp="1"/>
          </p:cNvSpPr>
          <p:nvPr>
            <p:ph type="sldNum" sz="quarter" idx="12"/>
          </p:nvPr>
        </p:nvSpPr>
        <p:spPr/>
        <p:txBody>
          <a:bodyPr/>
          <a:lstStyle/>
          <a:p>
            <a:fld id="{5716ADD4-8105-1A4D-BD15-C0FAC416C5BD}" type="slidenum">
              <a:rPr lang="en-GB" smtClean="0"/>
              <a:t>5</a:t>
            </a:fld>
            <a:endParaRPr lang="en-GB" dirty="0"/>
          </a:p>
        </p:txBody>
      </p:sp>
      <p:sp>
        <p:nvSpPr>
          <p:cNvPr id="8" name="Title 1"/>
          <p:cNvSpPr txBox="1">
            <a:spLocks/>
          </p:cNvSpPr>
          <p:nvPr/>
        </p:nvSpPr>
        <p:spPr>
          <a:xfrm>
            <a:off x="701765" y="157507"/>
            <a:ext cx="305407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The Journal</a:t>
            </a:r>
          </a:p>
        </p:txBody>
      </p:sp>
      <p:sp>
        <p:nvSpPr>
          <p:cNvPr id="51" name="Rectangle 50"/>
          <p:cNvSpPr/>
          <p:nvPr/>
        </p:nvSpPr>
        <p:spPr>
          <a:xfrm>
            <a:off x="1016067" y="943689"/>
            <a:ext cx="3119697" cy="5016759"/>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Chronological record</a:t>
            </a:r>
          </a:p>
          <a:p>
            <a:pPr marL="285750" lvl="0" indent="-285750" eaLnBrk="0" hangingPunct="0">
              <a:lnSpc>
                <a:spcPct val="200000"/>
              </a:lnSpc>
              <a:buFont typeface="Arial"/>
              <a:buChar char="•"/>
            </a:pPr>
            <a:r>
              <a:rPr lang="en-GB" sz="1600" dirty="0" smtClean="0"/>
              <a:t>Debit = left side of T-account</a:t>
            </a:r>
          </a:p>
          <a:p>
            <a:pPr marL="742950" lvl="1" indent="-285750" eaLnBrk="0" hangingPunct="0">
              <a:buFont typeface="Arial"/>
              <a:buChar char="•"/>
            </a:pPr>
            <a:r>
              <a:rPr lang="en-GB" sz="1600" dirty="0" smtClean="0"/>
              <a:t>Increase in left side of accounting equation (assets), decrease in right side (liabilities, equity)</a:t>
            </a:r>
          </a:p>
          <a:p>
            <a:pPr marL="285750" lvl="0" indent="-285750" eaLnBrk="0" hangingPunct="0">
              <a:lnSpc>
                <a:spcPct val="200000"/>
              </a:lnSpc>
              <a:buFont typeface="Arial"/>
              <a:buChar char="•"/>
            </a:pPr>
            <a:r>
              <a:rPr lang="en-GB" sz="1600" dirty="0" smtClean="0"/>
              <a:t>Credit = right side of T-account</a:t>
            </a:r>
          </a:p>
          <a:p>
            <a:pPr marL="742950" lvl="1" indent="-285750" eaLnBrk="0" hangingPunct="0">
              <a:buFont typeface="Arial"/>
              <a:buChar char="•"/>
            </a:pPr>
            <a:r>
              <a:rPr lang="en-GB" sz="1600" dirty="0"/>
              <a:t>Increase in </a:t>
            </a:r>
            <a:r>
              <a:rPr lang="en-GB" sz="1600" dirty="0" smtClean="0"/>
              <a:t>right side </a:t>
            </a:r>
            <a:r>
              <a:rPr lang="en-GB" sz="1600" dirty="0"/>
              <a:t>of accounting equation </a:t>
            </a:r>
            <a:r>
              <a:rPr lang="en-GB" sz="1600" dirty="0" smtClean="0"/>
              <a:t>(liabilities, equity)</a:t>
            </a:r>
            <a:r>
              <a:rPr lang="en-GB" sz="1600" dirty="0"/>
              <a:t>, decrease in </a:t>
            </a:r>
            <a:r>
              <a:rPr lang="en-GB" sz="1600" dirty="0" smtClean="0"/>
              <a:t>left </a:t>
            </a:r>
            <a:r>
              <a:rPr lang="en-GB" sz="1600" dirty="0"/>
              <a:t>side </a:t>
            </a:r>
            <a:r>
              <a:rPr lang="en-GB" sz="1600" dirty="0" smtClean="0"/>
              <a:t>(assets)</a:t>
            </a:r>
          </a:p>
          <a:p>
            <a:pPr marL="285750" indent="-285750" eaLnBrk="0" hangingPunct="0">
              <a:buFont typeface="Arial"/>
              <a:buChar char="•"/>
            </a:pPr>
            <a:r>
              <a:rPr lang="en-GB" sz="1600" dirty="0" smtClean="0"/>
              <a:t>Contra accounts opposite</a:t>
            </a:r>
          </a:p>
          <a:p>
            <a:pPr marL="742950" lvl="1" indent="-285750" eaLnBrk="0" hangingPunct="0">
              <a:buFont typeface="Arial"/>
              <a:buChar char="•"/>
            </a:pPr>
            <a:r>
              <a:rPr lang="en-GB" sz="1600" dirty="0" smtClean="0"/>
              <a:t>Expenses are negative income so are debits</a:t>
            </a:r>
          </a:p>
          <a:p>
            <a:pPr marL="742950" lvl="1" indent="-285750" eaLnBrk="0" hangingPunct="0">
              <a:buFont typeface="Arial"/>
              <a:buChar char="•"/>
            </a:pPr>
            <a:r>
              <a:rPr lang="en-GB" sz="1600" dirty="0" smtClean="0"/>
              <a:t>Dividends are negative capital so are debits</a:t>
            </a:r>
            <a:endParaRPr lang="en-GB" sz="1600" dirty="0"/>
          </a:p>
        </p:txBody>
      </p:sp>
      <p:grpSp>
        <p:nvGrpSpPr>
          <p:cNvPr id="2" name="Group 1"/>
          <p:cNvGrpSpPr/>
          <p:nvPr/>
        </p:nvGrpSpPr>
        <p:grpSpPr>
          <a:xfrm>
            <a:off x="3755838" y="434223"/>
            <a:ext cx="1541413" cy="3452067"/>
            <a:chOff x="3755838" y="434223"/>
            <a:chExt cx="1541413" cy="3452067"/>
          </a:xfrm>
        </p:grpSpPr>
        <p:cxnSp>
          <p:nvCxnSpPr>
            <p:cNvPr id="53" name="Straight Arrow Connector 52"/>
            <p:cNvCxnSpPr/>
            <p:nvPr/>
          </p:nvCxnSpPr>
          <p:spPr>
            <a:xfrm flipV="1">
              <a:off x="3755838" y="1812879"/>
              <a:ext cx="1541413" cy="488500"/>
            </a:xfrm>
            <a:prstGeom prst="straightConnector1">
              <a:avLst/>
            </a:prstGeom>
            <a:ln>
              <a:solidFill>
                <a:srgbClr val="CCFFCC"/>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3755838" y="434223"/>
              <a:ext cx="1541413" cy="1867156"/>
            </a:xfrm>
            <a:prstGeom prst="straightConnector1">
              <a:avLst/>
            </a:prstGeom>
            <a:ln>
              <a:solidFill>
                <a:srgbClr val="CCFFCC"/>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3755838" y="1107269"/>
              <a:ext cx="1541413" cy="1194110"/>
            </a:xfrm>
            <a:prstGeom prst="straightConnector1">
              <a:avLst/>
            </a:prstGeom>
            <a:ln>
              <a:solidFill>
                <a:srgbClr val="CCFFCC"/>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3755838" y="2301379"/>
              <a:ext cx="1541413" cy="217112"/>
            </a:xfrm>
            <a:prstGeom prst="straightConnector1">
              <a:avLst/>
            </a:prstGeom>
            <a:ln>
              <a:solidFill>
                <a:srgbClr val="CCFFCC"/>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3755838" y="2301379"/>
              <a:ext cx="1541413" cy="1584911"/>
            </a:xfrm>
            <a:prstGeom prst="straightConnector1">
              <a:avLst/>
            </a:prstGeom>
            <a:ln>
              <a:solidFill>
                <a:srgbClr val="CCFFCC"/>
              </a:solidFill>
              <a:tailEnd type="arrow"/>
            </a:ln>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755838" y="4526769"/>
            <a:ext cx="1541413" cy="1411223"/>
            <a:chOff x="3755838" y="4526769"/>
            <a:chExt cx="1541413" cy="1411223"/>
          </a:xfrm>
        </p:grpSpPr>
        <p:cxnSp>
          <p:nvCxnSpPr>
            <p:cNvPr id="11" name="Straight Arrow Connector 10"/>
            <p:cNvCxnSpPr/>
            <p:nvPr/>
          </p:nvCxnSpPr>
          <p:spPr>
            <a:xfrm>
              <a:off x="3755838" y="5276225"/>
              <a:ext cx="1541413" cy="661767"/>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3755838" y="5276225"/>
              <a:ext cx="1541413" cy="0"/>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3755838" y="4526769"/>
              <a:ext cx="1541413" cy="749456"/>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cxnSp>
        <p:nvCxnSpPr>
          <p:cNvPr id="74" name="Straight Arrow Connector 73"/>
          <p:cNvCxnSpPr/>
          <p:nvPr/>
        </p:nvCxnSpPr>
        <p:spPr>
          <a:xfrm>
            <a:off x="3755838" y="2865868"/>
            <a:ext cx="1541413" cy="314811"/>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48471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16ADD4-8105-1A4D-BD15-C0FAC416C5BD}" type="slidenum">
              <a:rPr lang="en-GB" smtClean="0"/>
              <a:t>6</a:t>
            </a:fld>
            <a:endParaRPr lang="en-GB" dirty="0"/>
          </a:p>
        </p:txBody>
      </p:sp>
      <p:sp>
        <p:nvSpPr>
          <p:cNvPr id="8" name="Title 1"/>
          <p:cNvSpPr txBox="1">
            <a:spLocks/>
          </p:cNvSpPr>
          <p:nvPr/>
        </p:nvSpPr>
        <p:spPr>
          <a:xfrm>
            <a:off x="701765" y="157507"/>
            <a:ext cx="7772400"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2400" dirty="0" smtClean="0"/>
              <a:t>Transaction Analysis</a:t>
            </a:r>
          </a:p>
        </p:txBody>
      </p:sp>
      <p:sp>
        <p:nvSpPr>
          <p:cNvPr id="2" name="Multidocument 1"/>
          <p:cNvSpPr/>
          <p:nvPr/>
        </p:nvSpPr>
        <p:spPr>
          <a:xfrm>
            <a:off x="1595687" y="1324372"/>
            <a:ext cx="1791079" cy="1758601"/>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4" name="Rectangle 73"/>
          <p:cNvSpPr/>
          <p:nvPr/>
        </p:nvSpPr>
        <p:spPr>
          <a:xfrm>
            <a:off x="998662" y="814140"/>
            <a:ext cx="3071971" cy="553998"/>
          </a:xfrm>
          <a:prstGeom prst="rect">
            <a:avLst/>
          </a:prstGeom>
        </p:spPr>
        <p:txBody>
          <a:bodyPr wrap="square">
            <a:spAutoFit/>
          </a:bodyPr>
          <a:lstStyle/>
          <a:p>
            <a:pPr algn="ctr"/>
            <a:r>
              <a:rPr lang="en-GB" sz="1600" dirty="0" smtClean="0"/>
              <a:t>Transactions</a:t>
            </a:r>
          </a:p>
          <a:p>
            <a:pPr algn="ctr"/>
            <a:r>
              <a:rPr lang="en-GB" sz="1400" dirty="0" smtClean="0"/>
              <a:t>in books of original entry</a:t>
            </a:r>
          </a:p>
        </p:txBody>
      </p:sp>
      <p:sp>
        <p:nvSpPr>
          <p:cNvPr id="91" name="Rectangle 90"/>
          <p:cNvSpPr/>
          <p:nvPr/>
        </p:nvSpPr>
        <p:spPr>
          <a:xfrm>
            <a:off x="1595687" y="1662192"/>
            <a:ext cx="1589139" cy="738664"/>
          </a:xfrm>
          <a:prstGeom prst="rect">
            <a:avLst/>
          </a:prstGeom>
        </p:spPr>
        <p:txBody>
          <a:bodyPr wrap="square">
            <a:spAutoFit/>
          </a:bodyPr>
          <a:lstStyle/>
          <a:p>
            <a:pPr algn="ctr"/>
            <a:r>
              <a:rPr lang="en-GB" sz="1400" dirty="0" smtClean="0"/>
              <a:t>Issued share</a:t>
            </a:r>
          </a:p>
          <a:p>
            <a:pPr algn="ctr"/>
            <a:r>
              <a:rPr lang="en-GB" sz="1400" dirty="0" smtClean="0"/>
              <a:t>capital for cash</a:t>
            </a:r>
          </a:p>
          <a:p>
            <a:pPr algn="ctr"/>
            <a:r>
              <a:rPr lang="en-GB" sz="1400" dirty="0" smtClean="0"/>
              <a:t>$100,000</a:t>
            </a:r>
          </a:p>
        </p:txBody>
      </p:sp>
      <p:grpSp>
        <p:nvGrpSpPr>
          <p:cNvPr id="6" name="Group 5"/>
          <p:cNvGrpSpPr/>
          <p:nvPr/>
        </p:nvGrpSpPr>
        <p:grpSpPr>
          <a:xfrm>
            <a:off x="4271117" y="872804"/>
            <a:ext cx="4642602" cy="1544667"/>
            <a:chOff x="4271117" y="872804"/>
            <a:chExt cx="4642602" cy="1544667"/>
          </a:xfrm>
        </p:grpSpPr>
        <p:pic>
          <p:nvPicPr>
            <p:cNvPr id="3" name="Picture 2"/>
            <p:cNvPicPr>
              <a:picLocks noChangeAspect="1"/>
            </p:cNvPicPr>
            <p:nvPr/>
          </p:nvPicPr>
          <p:blipFill>
            <a:blip r:embed="rId3"/>
            <a:stretch>
              <a:fillRect/>
            </a:stretch>
          </p:blipFill>
          <p:spPr>
            <a:xfrm>
              <a:off x="4852195" y="1592637"/>
              <a:ext cx="4061524" cy="824834"/>
            </a:xfrm>
            <a:prstGeom prst="rect">
              <a:avLst/>
            </a:prstGeom>
          </p:spPr>
        </p:pic>
        <p:sp>
          <p:nvSpPr>
            <p:cNvPr id="88" name="Rectangle 87"/>
            <p:cNvSpPr/>
            <p:nvPr/>
          </p:nvSpPr>
          <p:spPr>
            <a:xfrm>
              <a:off x="6081923" y="916228"/>
              <a:ext cx="1589139" cy="338554"/>
            </a:xfrm>
            <a:prstGeom prst="rect">
              <a:avLst/>
            </a:prstGeom>
          </p:spPr>
          <p:txBody>
            <a:bodyPr wrap="square">
              <a:spAutoFit/>
            </a:bodyPr>
            <a:lstStyle/>
            <a:p>
              <a:pPr algn="ctr"/>
              <a:r>
                <a:rPr lang="en-GB" sz="1600" dirty="0" smtClean="0"/>
                <a:t>Journal</a:t>
              </a:r>
            </a:p>
          </p:txBody>
        </p:sp>
        <p:sp>
          <p:nvSpPr>
            <p:cNvPr id="105" name="Notched Right Arrow 104"/>
            <p:cNvSpPr/>
            <p:nvPr/>
          </p:nvSpPr>
          <p:spPr>
            <a:xfrm>
              <a:off x="4271117" y="872804"/>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grpSp>
        <p:nvGrpSpPr>
          <p:cNvPr id="12" name="Group 11"/>
          <p:cNvGrpSpPr/>
          <p:nvPr/>
        </p:nvGrpSpPr>
        <p:grpSpPr>
          <a:xfrm>
            <a:off x="5348293" y="2504047"/>
            <a:ext cx="3552826" cy="4009758"/>
            <a:chOff x="5348293" y="2504047"/>
            <a:chExt cx="3552826" cy="4009758"/>
          </a:xfrm>
        </p:grpSpPr>
        <p:grpSp>
          <p:nvGrpSpPr>
            <p:cNvPr id="7" name="Group 6"/>
            <p:cNvGrpSpPr/>
            <p:nvPr/>
          </p:nvGrpSpPr>
          <p:grpSpPr>
            <a:xfrm>
              <a:off x="5348293" y="2504047"/>
              <a:ext cx="3435174" cy="3793850"/>
              <a:chOff x="5348293" y="2504047"/>
              <a:chExt cx="3435174" cy="3793850"/>
            </a:xfrm>
          </p:grpSpPr>
          <p:sp>
            <p:nvSpPr>
              <p:cNvPr id="89" name="Rectangle 88"/>
              <p:cNvSpPr/>
              <p:nvPr/>
            </p:nvSpPr>
            <p:spPr>
              <a:xfrm>
                <a:off x="5842979" y="3089496"/>
                <a:ext cx="2098217" cy="553998"/>
              </a:xfrm>
              <a:prstGeom prst="rect">
                <a:avLst/>
              </a:prstGeom>
            </p:spPr>
            <p:txBody>
              <a:bodyPr wrap="square">
                <a:spAutoFit/>
              </a:bodyPr>
              <a:lstStyle/>
              <a:p>
                <a:pPr algn="ctr"/>
                <a:r>
                  <a:rPr lang="en-GB" sz="1600" dirty="0" smtClean="0"/>
                  <a:t>T- account </a:t>
                </a:r>
              </a:p>
              <a:p>
                <a:pPr algn="ctr"/>
                <a:r>
                  <a:rPr lang="en-GB" sz="1400" dirty="0" smtClean="0"/>
                  <a:t>ledgers</a:t>
                </a:r>
                <a:endParaRPr lang="en-GB" sz="1600" dirty="0" smtClean="0"/>
              </a:p>
            </p:txBody>
          </p:sp>
          <p:sp>
            <p:nvSpPr>
              <p:cNvPr id="93" name="Notched Right Arrow 92"/>
              <p:cNvSpPr/>
              <p:nvPr/>
            </p:nvSpPr>
            <p:spPr>
              <a:xfrm rot="5400000">
                <a:off x="6558853" y="2601987"/>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cxnSp>
            <p:nvCxnSpPr>
              <p:cNvPr id="106" name="Straight Connector 105"/>
              <p:cNvCxnSpPr/>
              <p:nvPr/>
            </p:nvCxnSpPr>
            <p:spPr>
              <a:xfrm>
                <a:off x="5698872" y="4659256"/>
                <a:ext cx="1881224"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26" name="Group 25"/>
              <p:cNvGrpSpPr/>
              <p:nvPr/>
            </p:nvGrpSpPr>
            <p:grpSpPr>
              <a:xfrm>
                <a:off x="5348293" y="3401061"/>
                <a:ext cx="2750249" cy="1702903"/>
                <a:chOff x="5608813" y="3401061"/>
                <a:chExt cx="2750249" cy="1702903"/>
              </a:xfrm>
            </p:grpSpPr>
            <p:grpSp>
              <p:nvGrpSpPr>
                <p:cNvPr id="13" name="Group 12"/>
                <p:cNvGrpSpPr/>
                <p:nvPr/>
              </p:nvGrpSpPr>
              <p:grpSpPr>
                <a:xfrm>
                  <a:off x="5924161" y="3401061"/>
                  <a:ext cx="2434901" cy="1512880"/>
                  <a:chOff x="5677381" y="3701038"/>
                  <a:chExt cx="2434901" cy="1512880"/>
                </a:xfrm>
              </p:grpSpPr>
              <p:grpSp>
                <p:nvGrpSpPr>
                  <p:cNvPr id="11" name="Group 10"/>
                  <p:cNvGrpSpPr/>
                  <p:nvPr/>
                </p:nvGrpSpPr>
                <p:grpSpPr>
                  <a:xfrm>
                    <a:off x="5677381" y="3701038"/>
                    <a:ext cx="1905600" cy="1512880"/>
                    <a:chOff x="4568372" y="4334706"/>
                    <a:chExt cx="1905600" cy="1512880"/>
                  </a:xfrm>
                </p:grpSpPr>
                <p:grpSp>
                  <p:nvGrpSpPr>
                    <p:cNvPr id="83" name="Group 82"/>
                    <p:cNvGrpSpPr/>
                    <p:nvPr/>
                  </p:nvGrpSpPr>
                  <p:grpSpPr>
                    <a:xfrm>
                      <a:off x="4568372" y="4845449"/>
                      <a:ext cx="1905600" cy="1002137"/>
                      <a:chOff x="6067641" y="2004979"/>
                      <a:chExt cx="2098217" cy="1360244"/>
                    </a:xfrm>
                  </p:grpSpPr>
                  <p:cxnSp>
                    <p:nvCxnSpPr>
                      <p:cNvPr id="84" name="Straight Connector 83"/>
                      <p:cNvCxnSpPr/>
                      <p:nvPr/>
                    </p:nvCxnSpPr>
                    <p:spPr>
                      <a:xfrm flipV="1">
                        <a:off x="7137241"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606764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86" name="Title 1"/>
                    <p:cNvSpPr txBox="1">
                      <a:spLocks/>
                    </p:cNvSpPr>
                    <p:nvPr/>
                  </p:nvSpPr>
                  <p:spPr>
                    <a:xfrm>
                      <a:off x="4736989" y="4334706"/>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400" dirty="0" smtClean="0"/>
                        <a:t>Cash</a:t>
                      </a:r>
                    </a:p>
                  </p:txBody>
                </p:sp>
              </p:grpSp>
              <p:sp>
                <p:nvSpPr>
                  <p:cNvPr id="90" name="Title 1"/>
                  <p:cNvSpPr txBox="1">
                    <a:spLocks/>
                  </p:cNvSpPr>
                  <p:nvPr/>
                </p:nvSpPr>
                <p:spPr>
                  <a:xfrm>
                    <a:off x="5677381" y="4242665"/>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400" dirty="0" smtClean="0">
                        <a:solidFill>
                          <a:srgbClr val="3366FF"/>
                        </a:solidFill>
                        <a:latin typeface="+mn-lt"/>
                      </a:rPr>
                      <a:t>Debit</a:t>
                    </a:r>
                  </a:p>
                  <a:p>
                    <a:pPr algn="l" eaLnBrk="0" hangingPunct="0"/>
                    <a:r>
                      <a:rPr lang="en-US" sz="1400" dirty="0" smtClean="0">
                        <a:solidFill>
                          <a:srgbClr val="3366FF"/>
                        </a:solidFill>
                        <a:latin typeface="+mn-lt"/>
                      </a:rPr>
                      <a:t>for increase </a:t>
                    </a:r>
                  </a:p>
                  <a:p>
                    <a:pPr algn="l" eaLnBrk="0" hangingPunct="0"/>
                    <a:r>
                      <a:rPr lang="en-US" sz="1400" dirty="0" smtClean="0">
                        <a:solidFill>
                          <a:srgbClr val="3366FF"/>
                        </a:solidFill>
                        <a:latin typeface="+mn-lt"/>
                      </a:rPr>
                      <a:t>$100,000</a:t>
                    </a:r>
                  </a:p>
                </p:txBody>
              </p:sp>
            </p:grpSp>
            <p:sp>
              <p:nvSpPr>
                <p:cNvPr id="107" name="Title 1"/>
                <p:cNvSpPr txBox="1">
                  <a:spLocks/>
                </p:cNvSpPr>
                <p:nvPr/>
              </p:nvSpPr>
              <p:spPr>
                <a:xfrm>
                  <a:off x="5608813" y="4463373"/>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400" dirty="0" smtClean="0">
                      <a:latin typeface="+mn-lt"/>
                    </a:rPr>
                    <a:t>Bal  $100,000</a:t>
                  </a:r>
                </a:p>
              </p:txBody>
            </p:sp>
          </p:grpSp>
          <p:cxnSp>
            <p:nvCxnSpPr>
              <p:cNvPr id="108" name="Straight Connector 107"/>
              <p:cNvCxnSpPr/>
              <p:nvPr/>
            </p:nvCxnSpPr>
            <p:spPr>
              <a:xfrm>
                <a:off x="6863349" y="6076354"/>
                <a:ext cx="1881224"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348566" y="4817585"/>
                <a:ext cx="2434901" cy="1480312"/>
                <a:chOff x="6604052" y="4367274"/>
                <a:chExt cx="2434901" cy="1480312"/>
              </a:xfrm>
            </p:grpSpPr>
            <p:grpSp>
              <p:nvGrpSpPr>
                <p:cNvPr id="99" name="Group 98"/>
                <p:cNvGrpSpPr/>
                <p:nvPr/>
              </p:nvGrpSpPr>
              <p:grpSpPr>
                <a:xfrm>
                  <a:off x="7104988" y="4844857"/>
                  <a:ext cx="1901400" cy="1002729"/>
                  <a:chOff x="6545721" y="2004979"/>
                  <a:chExt cx="2098217" cy="1360244"/>
                </a:xfrm>
              </p:grpSpPr>
              <p:cxnSp>
                <p:nvCxnSpPr>
                  <p:cNvPr id="100" name="Straight Connector 99"/>
                  <p:cNvCxnSpPr/>
                  <p:nvPr/>
                </p:nvCxnSpPr>
                <p:spPr>
                  <a:xfrm flipV="1">
                    <a:off x="7591425" y="2004979"/>
                    <a:ext cx="0" cy="1360244"/>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6545721" y="2004979"/>
                    <a:ext cx="2098217" cy="0"/>
                  </a:xfrm>
                  <a:prstGeom prst="line">
                    <a:avLst/>
                  </a:prstGeom>
                  <a:ln w="635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2" name="Title 1"/>
                <p:cNvSpPr txBox="1">
                  <a:spLocks/>
                </p:cNvSpPr>
                <p:nvPr/>
              </p:nvSpPr>
              <p:spPr>
                <a:xfrm>
                  <a:off x="6604052" y="4926742"/>
                  <a:ext cx="2434901"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eaLnBrk="0" hangingPunct="0"/>
                  <a:r>
                    <a:rPr lang="en-US" sz="1400" dirty="0" smtClean="0">
                      <a:solidFill>
                        <a:srgbClr val="3366FF"/>
                      </a:solidFill>
                      <a:latin typeface="+mn-lt"/>
                    </a:rPr>
                    <a:t>Credit </a:t>
                  </a:r>
                </a:p>
                <a:p>
                  <a:pPr algn="r" eaLnBrk="0" hangingPunct="0"/>
                  <a:r>
                    <a:rPr lang="en-US" sz="1400" dirty="0" smtClean="0">
                      <a:solidFill>
                        <a:srgbClr val="3366FF"/>
                      </a:solidFill>
                      <a:latin typeface="+mn-lt"/>
                    </a:rPr>
                    <a:t>for increase </a:t>
                  </a:r>
                </a:p>
                <a:p>
                  <a:pPr algn="r" eaLnBrk="0" hangingPunct="0"/>
                  <a:r>
                    <a:rPr lang="en-US" sz="1400" dirty="0" smtClean="0">
                      <a:solidFill>
                        <a:srgbClr val="3366FF"/>
                      </a:solidFill>
                      <a:latin typeface="+mn-lt"/>
                    </a:rPr>
                    <a:t>$100,000</a:t>
                  </a:r>
                </a:p>
              </p:txBody>
            </p:sp>
            <p:sp>
              <p:nvSpPr>
                <p:cNvPr id="103" name="Title 1"/>
                <p:cNvSpPr txBox="1">
                  <a:spLocks/>
                </p:cNvSpPr>
                <p:nvPr/>
              </p:nvSpPr>
              <p:spPr>
                <a:xfrm>
                  <a:off x="7215733" y="4367274"/>
                  <a:ext cx="1519703"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eaLnBrk="0" hangingPunct="0"/>
                  <a:r>
                    <a:rPr lang="en-US" sz="1400" dirty="0" smtClean="0"/>
                    <a:t>Share Capital</a:t>
                  </a:r>
                </a:p>
              </p:txBody>
            </p:sp>
          </p:grpSp>
        </p:grpSp>
        <p:sp>
          <p:nvSpPr>
            <p:cNvPr id="109" name="Title 1"/>
            <p:cNvSpPr txBox="1">
              <a:spLocks/>
            </p:cNvSpPr>
            <p:nvPr/>
          </p:nvSpPr>
          <p:spPr>
            <a:xfrm>
              <a:off x="6566232" y="5873214"/>
              <a:ext cx="2334887" cy="6405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eaLnBrk="0" hangingPunct="0"/>
              <a:r>
                <a:rPr lang="en-US" sz="1400" dirty="0" smtClean="0"/>
                <a:t>Bal                             $100,000</a:t>
              </a:r>
            </a:p>
          </p:txBody>
        </p:sp>
      </p:grpSp>
      <p:grpSp>
        <p:nvGrpSpPr>
          <p:cNvPr id="9" name="Group 8"/>
          <p:cNvGrpSpPr/>
          <p:nvPr/>
        </p:nvGrpSpPr>
        <p:grpSpPr>
          <a:xfrm>
            <a:off x="492859" y="3099628"/>
            <a:ext cx="4441910" cy="2834016"/>
            <a:chOff x="492859" y="3099628"/>
            <a:chExt cx="4441910" cy="2834016"/>
          </a:xfrm>
        </p:grpSpPr>
        <p:sp>
          <p:nvSpPr>
            <p:cNvPr id="92" name="Rectangle 91"/>
            <p:cNvSpPr/>
            <p:nvPr/>
          </p:nvSpPr>
          <p:spPr>
            <a:xfrm>
              <a:off x="1549577" y="3099628"/>
              <a:ext cx="2098217" cy="553998"/>
            </a:xfrm>
            <a:prstGeom prst="rect">
              <a:avLst/>
            </a:prstGeom>
          </p:spPr>
          <p:txBody>
            <a:bodyPr wrap="square">
              <a:spAutoFit/>
            </a:bodyPr>
            <a:lstStyle/>
            <a:p>
              <a:pPr algn="ctr"/>
              <a:r>
                <a:rPr lang="en-GB" sz="1600" dirty="0" smtClean="0"/>
                <a:t>Financial Accounts</a:t>
              </a:r>
            </a:p>
            <a:p>
              <a:pPr algn="ctr"/>
              <a:r>
                <a:rPr lang="en-GB" sz="1400" dirty="0"/>
                <a:t>b</a:t>
              </a:r>
              <a:r>
                <a:rPr lang="en-GB" sz="1400" dirty="0" smtClean="0"/>
                <a:t>alance sheet</a:t>
              </a:r>
            </a:p>
          </p:txBody>
        </p:sp>
        <p:sp>
          <p:nvSpPr>
            <p:cNvPr id="104" name="Notched Right Arrow 103"/>
            <p:cNvSpPr/>
            <p:nvPr/>
          </p:nvSpPr>
          <p:spPr>
            <a:xfrm rot="10800000">
              <a:off x="4279839" y="3148109"/>
              <a:ext cx="654930" cy="45905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5" name="Picture 4"/>
            <p:cNvPicPr>
              <a:picLocks noChangeAspect="1"/>
            </p:cNvPicPr>
            <p:nvPr/>
          </p:nvPicPr>
          <p:blipFill>
            <a:blip r:embed="rId4"/>
            <a:stretch>
              <a:fillRect/>
            </a:stretch>
          </p:blipFill>
          <p:spPr>
            <a:xfrm>
              <a:off x="492859" y="3911804"/>
              <a:ext cx="4348480" cy="2021840"/>
            </a:xfrm>
            <a:prstGeom prst="rect">
              <a:avLst/>
            </a:prstGeom>
          </p:spPr>
        </p:pic>
      </p:grpSp>
    </p:spTree>
    <p:extLst>
      <p:ext uri="{BB962C8B-B14F-4D97-AF65-F5344CB8AC3E}">
        <p14:creationId xmlns:p14="http://schemas.microsoft.com/office/powerpoint/2010/main" val="1649572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7267"/>
            <a:ext cx="7772400" cy="640591"/>
          </a:xfrm>
        </p:spPr>
        <p:txBody>
          <a:bodyPr>
            <a:noAutofit/>
          </a:bodyPr>
          <a:lstStyle/>
          <a:p>
            <a:pPr lvl="0" eaLnBrk="0" hangingPunct="0"/>
            <a:r>
              <a:rPr lang="en-US" sz="2400" dirty="0" smtClean="0">
                <a:solidFill>
                  <a:srgbClr val="008000"/>
                </a:solidFill>
              </a:rPr>
              <a:t>Case Study: Launch! The first quarter</a:t>
            </a:r>
            <a:endParaRPr lang="en-GB" sz="2400" dirty="0">
              <a:solidFill>
                <a:srgbClr val="008000"/>
              </a:solidFill>
            </a:endParaRPr>
          </a:p>
        </p:txBody>
      </p:sp>
      <p:sp>
        <p:nvSpPr>
          <p:cNvPr id="4" name="Slide Number Placeholder 3"/>
          <p:cNvSpPr>
            <a:spLocks noGrp="1"/>
          </p:cNvSpPr>
          <p:nvPr>
            <p:ph type="sldNum" sz="quarter" idx="12"/>
          </p:nvPr>
        </p:nvSpPr>
        <p:spPr/>
        <p:txBody>
          <a:bodyPr/>
          <a:lstStyle/>
          <a:p>
            <a:fld id="{5716ADD4-8105-1A4D-BD15-C0FAC416C5BD}" type="slidenum">
              <a:rPr lang="en-GB" smtClean="0"/>
              <a:t>7</a:t>
            </a:fld>
            <a:endParaRPr lang="en-GB" dirty="0"/>
          </a:p>
        </p:txBody>
      </p:sp>
      <p:sp>
        <p:nvSpPr>
          <p:cNvPr id="5" name="Rectangle 4"/>
          <p:cNvSpPr/>
          <p:nvPr/>
        </p:nvSpPr>
        <p:spPr>
          <a:xfrm>
            <a:off x="1016067" y="1546238"/>
            <a:ext cx="7670733" cy="1528624"/>
          </a:xfrm>
          <a:prstGeom prst="rect">
            <a:avLst/>
          </a:prstGeom>
        </p:spPr>
        <p:txBody>
          <a:bodyPr wrap="square">
            <a:spAutoFit/>
          </a:bodyPr>
          <a:lstStyle/>
          <a:p>
            <a:pPr marL="285750" lvl="0" indent="-285750" eaLnBrk="0" hangingPunct="0">
              <a:lnSpc>
                <a:spcPct val="200000"/>
              </a:lnSpc>
              <a:buFont typeface="Arial"/>
              <a:buChar char="•"/>
            </a:pPr>
            <a:r>
              <a:rPr lang="en-GB" sz="1600" dirty="0" smtClean="0"/>
              <a:t>Revenues and expenses depend on your launch decisions and team homework score!</a:t>
            </a:r>
            <a:endParaRPr lang="en-GB" sz="1600" dirty="0"/>
          </a:p>
          <a:p>
            <a:pPr marL="285750" lvl="0" indent="-285750" eaLnBrk="0" hangingPunct="0">
              <a:lnSpc>
                <a:spcPct val="200000"/>
              </a:lnSpc>
              <a:buFont typeface="Arial"/>
              <a:buChar char="•"/>
            </a:pPr>
            <a:r>
              <a:rPr lang="en-GB" sz="1600" dirty="0" smtClean="0"/>
              <a:t>Each team benefits from two opportunities </a:t>
            </a:r>
            <a:r>
              <a:rPr lang="mr-IN" sz="1600" dirty="0" smtClean="0"/>
              <a:t>–</a:t>
            </a:r>
            <a:r>
              <a:rPr lang="en-GB" sz="1600" dirty="0" smtClean="0"/>
              <a:t> if you resourced your start-up for them!</a:t>
            </a:r>
            <a:endParaRPr lang="en-GB" sz="1600" dirty="0"/>
          </a:p>
          <a:p>
            <a:pPr marL="285750" lvl="0" indent="-285750" eaLnBrk="0" hangingPunct="0">
              <a:lnSpc>
                <a:spcPct val="200000"/>
              </a:lnSpc>
              <a:buFont typeface="Arial"/>
              <a:buChar char="•"/>
            </a:pPr>
            <a:r>
              <a:rPr lang="en-US" sz="1600" dirty="0" smtClean="0"/>
              <a:t>Each team suffers from a hazard </a:t>
            </a:r>
            <a:r>
              <a:rPr lang="mr-IN" sz="1600" dirty="0" smtClean="0"/>
              <a:t>–</a:t>
            </a:r>
            <a:r>
              <a:rPr lang="en-US" sz="1600" dirty="0" smtClean="0"/>
              <a:t> unless you made defensive decisions?</a:t>
            </a:r>
            <a:endParaRPr lang="en-GB" sz="1600" dirty="0"/>
          </a:p>
        </p:txBody>
      </p:sp>
      <p:sp>
        <p:nvSpPr>
          <p:cNvPr id="6" name="Rectangle 5"/>
          <p:cNvSpPr/>
          <p:nvPr/>
        </p:nvSpPr>
        <p:spPr>
          <a:xfrm>
            <a:off x="1016067" y="3232610"/>
            <a:ext cx="7128254" cy="2800766"/>
          </a:xfrm>
          <a:prstGeom prst="rect">
            <a:avLst/>
          </a:prstGeom>
        </p:spPr>
        <p:txBody>
          <a:bodyPr wrap="square">
            <a:spAutoFit/>
          </a:bodyPr>
          <a:lstStyle/>
          <a:p>
            <a:r>
              <a:rPr lang="en-US" sz="1600" dirty="0" smtClean="0"/>
              <a:t>The Case Study is an integral part of ACC120. Each teams sets up a simulated start-up and runs it through ACC120 until presenting their case as the final assignment.</a:t>
            </a:r>
          </a:p>
          <a:p>
            <a:endParaRPr lang="en-GB" sz="1600" dirty="0"/>
          </a:p>
          <a:p>
            <a:r>
              <a:rPr lang="en-GB" sz="1600" dirty="0" smtClean="0"/>
              <a:t>Starting with your opening balance sheet, you launch, with a revenue advantage equal to the average team score in your homework.</a:t>
            </a:r>
          </a:p>
          <a:p>
            <a:endParaRPr lang="en-GB" sz="1600" dirty="0"/>
          </a:p>
          <a:p>
            <a:r>
              <a:rPr lang="en-GB" sz="1600" dirty="0" smtClean="0"/>
              <a:t>You generate your first revenues, not much is typical of start-ups. You incur more expense, causing cash burn and reducing equity, hurting liquidity and solvency. Expect the unexpected </a:t>
            </a:r>
            <a:r>
              <a:rPr lang="mr-IN" sz="1600" dirty="0" smtClean="0"/>
              <a:t>–</a:t>
            </a:r>
            <a:r>
              <a:rPr lang="en-GB" sz="1600" dirty="0" smtClean="0"/>
              <a:t> are you prepared to exploit opportunities and avoid hazard? If you have time, estimate your runway based on opening balance sheet and Q1 cash burn rate. Start to prepare for your final presentation already! </a:t>
            </a:r>
            <a:endParaRPr lang="en-US" sz="1600" dirty="0" smtClean="0"/>
          </a:p>
        </p:txBody>
      </p:sp>
    </p:spTree>
    <p:extLst>
      <p:ext uri="{BB962C8B-B14F-4D97-AF65-F5344CB8AC3E}">
        <p14:creationId xmlns:p14="http://schemas.microsoft.com/office/powerpoint/2010/main" val="33182216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34722</TotalTime>
  <Words>1521</Words>
  <Application>Microsoft Macintosh PowerPoint</Application>
  <PresentationFormat>On-screen Show (4:3)</PresentationFormat>
  <Paragraphs>233</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WEEK TWO: Transaction Analysis Class 3 &amp; 4 </vt:lpstr>
      <vt:lpstr>PowerPoint Presentation</vt:lpstr>
      <vt:lpstr>PowerPoint Presentation</vt:lpstr>
      <vt:lpstr>PowerPoint Presentation</vt:lpstr>
      <vt:lpstr>PowerPoint Presentation</vt:lpstr>
      <vt:lpstr>PowerPoint Presentation</vt:lpstr>
      <vt:lpstr>Case Study: Launch! The first quarter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Scruton</dc:creator>
  <cp:lastModifiedBy>Stephen Scruton</cp:lastModifiedBy>
  <cp:revision>346</cp:revision>
  <dcterms:created xsi:type="dcterms:W3CDTF">2017-07-22T10:45:13Z</dcterms:created>
  <dcterms:modified xsi:type="dcterms:W3CDTF">2017-08-30T13:37:16Z</dcterms:modified>
</cp:coreProperties>
</file>