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387" r:id="rId2"/>
    <p:sldId id="348" r:id="rId3"/>
    <p:sldId id="386" r:id="rId4"/>
    <p:sldId id="350" r:id="rId5"/>
    <p:sldId id="353" r:id="rId6"/>
    <p:sldId id="388" r:id="rId7"/>
    <p:sldId id="384" r:id="rId8"/>
    <p:sldId id="355" r:id="rId9"/>
    <p:sldId id="356" r:id="rId10"/>
    <p:sldId id="357" r:id="rId11"/>
    <p:sldId id="315" r:id="rId12"/>
    <p:sldId id="31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0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95" autoAdjust="0"/>
    <p:restoredTop sz="86506" autoAdjust="0"/>
  </p:normalViewPr>
  <p:slideViewPr>
    <p:cSldViewPr snapToGrid="0" snapToObjects="1" showGuides="1">
      <p:cViewPr>
        <p:scale>
          <a:sx n="100" d="100"/>
          <a:sy n="100" d="100"/>
        </p:scale>
        <p:origin x="-480" y="-664"/>
      </p:cViewPr>
      <p:guideLst>
        <p:guide orient="horz" pos="754"/>
        <p:guide pos="2905"/>
      </p:guideLst>
    </p:cSldViewPr>
  </p:slideViewPr>
  <p:notesTextViewPr>
    <p:cViewPr>
      <p:scale>
        <a:sx n="100" d="100"/>
        <a:sy n="100" d="100"/>
      </p:scale>
      <p:origin x="0" y="0"/>
    </p:cViewPr>
  </p:notesTextViewPr>
  <p:sorterViewPr>
    <p:cViewPr>
      <p:scale>
        <a:sx n="66" d="100"/>
        <a:sy n="66" d="100"/>
      </p:scale>
      <p:origin x="0" y="38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37E383-3E61-1F46-8E4C-C781B239F1CC}" type="datetimeFigureOut">
              <a:rPr lang="en-US" smtClean="0"/>
              <a:t>22/10/17</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C2F94F-4A1D-7146-9803-BF2860A14040}" type="slidenum">
              <a:rPr lang="en-GB" smtClean="0"/>
              <a:t>‹#›</a:t>
            </a:fld>
            <a:endParaRPr lang="en-GB" dirty="0"/>
          </a:p>
        </p:txBody>
      </p:sp>
    </p:spTree>
    <p:extLst>
      <p:ext uri="{BB962C8B-B14F-4D97-AF65-F5344CB8AC3E}">
        <p14:creationId xmlns:p14="http://schemas.microsoft.com/office/powerpoint/2010/main" val="179319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7DB17-AE8E-7944-864B-C903CA8C502D}" type="datetimeFigureOut">
              <a:rPr lang="en-US" smtClean="0"/>
              <a:t>22/10/17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3A1B4-9A5A-5344-B095-316B7B9A1328}" type="slidenum">
              <a:rPr lang="en-GB" smtClean="0"/>
              <a:t>‹#›</a:t>
            </a:fld>
            <a:endParaRPr lang="en-GB" dirty="0"/>
          </a:p>
        </p:txBody>
      </p:sp>
    </p:spTree>
    <p:extLst>
      <p:ext uri="{BB962C8B-B14F-4D97-AF65-F5344CB8AC3E}">
        <p14:creationId xmlns:p14="http://schemas.microsoft.com/office/powerpoint/2010/main" val="88962742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1</a:t>
            </a:fld>
            <a:endParaRPr lang="en-GB" dirty="0"/>
          </a:p>
        </p:txBody>
      </p:sp>
    </p:spTree>
    <p:extLst>
      <p:ext uri="{BB962C8B-B14F-4D97-AF65-F5344CB8AC3E}">
        <p14:creationId xmlns:p14="http://schemas.microsoft.com/office/powerpoint/2010/main" val="3085690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10</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11</a:t>
            </a:fld>
            <a:endParaRPr lang="en-GB" dirty="0"/>
          </a:p>
        </p:txBody>
      </p:sp>
    </p:spTree>
    <p:extLst>
      <p:ext uri="{BB962C8B-B14F-4D97-AF65-F5344CB8AC3E}">
        <p14:creationId xmlns:p14="http://schemas.microsoft.com/office/powerpoint/2010/main" val="308569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2</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1" dirty="0" smtClean="0"/>
              <a:t>IAS7  </a:t>
            </a:r>
            <a:r>
              <a:rPr lang="en-US" dirty="0" smtClean="0"/>
              <a:t>describes operating activities as principal revenue-generating activities, i.e. transactions and other events that enter into the determination of profit or loss of an entity. Under the indirect method, this is exactly how we start cash flows from operating activities. The operating section begins with the net income, taken from the income statement and is followed by </a:t>
            </a:r>
            <a:r>
              <a:rPr lang="ja-JP" altLang="en-US" dirty="0" smtClean="0"/>
              <a:t>“</a:t>
            </a:r>
            <a:r>
              <a:rPr lang="en-US" altLang="ja-JP" dirty="0" smtClean="0"/>
              <a:t>Adjustments to reconcile net income to net cash provided by operating activities</a:t>
            </a:r>
            <a:r>
              <a:rPr lang="ja-JP" altLang="en-US" dirty="0" smtClean="0"/>
              <a:t>”</a:t>
            </a:r>
            <a:r>
              <a:rPr lang="en-US" altLang="ja-JP" dirty="0" smtClean="0"/>
              <a:t>. These adjustments include items that are </a:t>
            </a:r>
            <a:r>
              <a:rPr lang="en-US" altLang="ja-JP" b="1" dirty="0" smtClean="0"/>
              <a:t>not </a:t>
            </a:r>
            <a:r>
              <a:rPr lang="en-US" altLang="ja-JP" dirty="0" smtClean="0"/>
              <a:t>cash flows</a:t>
            </a:r>
            <a:endParaRPr lang="en-US" altLang="ja-JP" sz="10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3</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1" dirty="0" smtClean="0"/>
              <a:t>IAS7  </a:t>
            </a:r>
            <a:r>
              <a:rPr lang="en-US" dirty="0" smtClean="0"/>
              <a:t>describes operating activities as principal revenue-generating activities, i.e. transactions and other events that enter into the determination of profit or loss of an entity. Under the indirect method, this is exactly how we start cash flows from operating activities. The operating section begins with the net income, taken from the income statement and is followed by </a:t>
            </a:r>
            <a:r>
              <a:rPr lang="ja-JP" altLang="en-US" dirty="0" smtClean="0"/>
              <a:t>“</a:t>
            </a:r>
            <a:r>
              <a:rPr lang="en-US" altLang="ja-JP" dirty="0" smtClean="0"/>
              <a:t>Adjustments to reconcile net income to net cash provided by operating activities</a:t>
            </a:r>
            <a:r>
              <a:rPr lang="ja-JP" altLang="en-US" dirty="0" smtClean="0"/>
              <a:t>”</a:t>
            </a:r>
            <a:r>
              <a:rPr lang="en-US" altLang="ja-JP" dirty="0" smtClean="0"/>
              <a:t>. These adjustments include items that are </a:t>
            </a:r>
            <a:r>
              <a:rPr lang="en-US" altLang="ja-JP" b="1" dirty="0" smtClean="0"/>
              <a:t>not </a:t>
            </a:r>
            <a:r>
              <a:rPr lang="en-US" altLang="ja-JP" dirty="0" smtClean="0"/>
              <a:t>cash flows</a:t>
            </a:r>
            <a:endParaRPr lang="en-US" altLang="ja-JP" sz="10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4</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Start with net income from the income statement. The indirect method always starts with a summary number from the</a:t>
            </a:r>
          </a:p>
          <a:p>
            <a:r>
              <a:rPr lang="en-US" sz="1200" dirty="0" smtClean="0"/>
              <a:t>income statement. We use net income in our example here, but sometimes you may see companies using pre-tax income. If a company starts the indirect method with profit before tax, it will need to show a separate line on </a:t>
            </a:r>
            <a:r>
              <a:rPr lang="ja-JP" altLang="en-US" sz="1200" dirty="0" smtClean="0"/>
              <a:t>“</a:t>
            </a:r>
            <a:r>
              <a:rPr lang="en-US" altLang="ja-JP" sz="1200" dirty="0" smtClean="0"/>
              <a:t>income taxes paid</a:t>
            </a:r>
            <a:r>
              <a:rPr lang="ja-JP" altLang="en-US" sz="1200" dirty="0" smtClean="0"/>
              <a:t>”</a:t>
            </a:r>
            <a:r>
              <a:rPr lang="en-US" altLang="ja-JP" sz="1200" dirty="0" smtClean="0"/>
              <a:t> after Step 5 below.</a:t>
            </a:r>
          </a:p>
          <a:p>
            <a:endParaRPr lang="en-US" sz="1200" dirty="0" smtClean="0"/>
          </a:p>
          <a:p>
            <a:r>
              <a:rPr lang="en-US" sz="1200" b="1" dirty="0" smtClean="0"/>
              <a:t>Step 1</a:t>
            </a:r>
          </a:p>
          <a:p>
            <a:r>
              <a:rPr lang="en-US" sz="1200" dirty="0" smtClean="0"/>
              <a:t>From the income statement 3), add back depreciation, depletion, and amortization expense, </a:t>
            </a:r>
          </a:p>
          <a:p>
            <a:endParaRPr lang="en-US" sz="1200" dirty="0" smtClean="0"/>
          </a:p>
          <a:p>
            <a:r>
              <a:rPr lang="en-US" sz="1200" b="1" dirty="0" smtClean="0"/>
              <a:t>Step 2</a:t>
            </a:r>
          </a:p>
          <a:p>
            <a:r>
              <a:rPr lang="en-US" sz="1200" dirty="0" smtClean="0"/>
              <a:t>and remove any gains (or add back losses) on the sale of long-term assets.</a:t>
            </a:r>
            <a:endParaRPr lang="en-US" sz="1200" b="1" dirty="0" smtClean="0"/>
          </a:p>
          <a:p>
            <a:endParaRPr lang="en-US" sz="1200" b="1" dirty="0" smtClean="0"/>
          </a:p>
          <a:p>
            <a:r>
              <a:rPr lang="en-US" sz="1200" b="1" dirty="0" smtClean="0"/>
              <a:t>Step 3</a:t>
            </a:r>
          </a:p>
          <a:p>
            <a:r>
              <a:rPr lang="en-US" sz="1200" dirty="0" smtClean="0"/>
              <a:t>Examine the balance sheet 4), identify changes in current assets and current liabilities (usually referred to as </a:t>
            </a:r>
            <a:r>
              <a:rPr lang="ja-JP" altLang="en-US" sz="1200" dirty="0" smtClean="0"/>
              <a:t>“</a:t>
            </a:r>
            <a:r>
              <a:rPr lang="en-US" altLang="ja-JP" sz="1200" dirty="0" smtClean="0"/>
              <a:t>changes in working capital</a:t>
            </a:r>
            <a:r>
              <a:rPr lang="ja-JP" altLang="en-US" sz="1200" dirty="0" smtClean="0"/>
              <a:t>”</a:t>
            </a:r>
            <a:r>
              <a:rPr lang="en-US" altLang="ja-JP" sz="1200" dirty="0" smtClean="0"/>
              <a:t>), except for cash and cash equivalents.</a:t>
            </a:r>
            <a:r>
              <a:rPr lang="en-US" altLang="ja-JP" sz="1200" b="1" baseline="0" dirty="0" smtClean="0"/>
              <a:t> </a:t>
            </a:r>
            <a:r>
              <a:rPr lang="en-US" sz="1200" dirty="0" smtClean="0"/>
              <a:t>Deduct increases in current assets other than cash and add decreases in current assets other than cash.</a:t>
            </a:r>
            <a:r>
              <a:rPr lang="en-US" sz="1200" b="1" baseline="0" dirty="0" smtClean="0"/>
              <a:t> </a:t>
            </a:r>
            <a:r>
              <a:rPr lang="en-US" sz="1200" dirty="0" smtClean="0"/>
              <a:t>Deduct decreases in current liabilities and add increases in current liabilities.</a:t>
            </a:r>
            <a:endParaRPr lang="en-US"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5</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Start with net income from the income statement. The indirect method always starts with a summary number from the</a:t>
            </a:r>
          </a:p>
          <a:p>
            <a:r>
              <a:rPr lang="en-US" sz="1200" dirty="0" smtClean="0"/>
              <a:t>income statement. We use net income in our example here, but sometimes you may see companies using pre-tax income. If a company starts the indirect method with profit before tax, it will need to show a separate line on </a:t>
            </a:r>
            <a:r>
              <a:rPr lang="ja-JP" altLang="en-US" sz="1200" dirty="0" smtClean="0"/>
              <a:t>“</a:t>
            </a:r>
            <a:r>
              <a:rPr lang="en-US" altLang="ja-JP" sz="1200" dirty="0" smtClean="0"/>
              <a:t>income taxes paid</a:t>
            </a:r>
            <a:r>
              <a:rPr lang="ja-JP" altLang="en-US" sz="1200" dirty="0" smtClean="0"/>
              <a:t>”</a:t>
            </a:r>
            <a:r>
              <a:rPr lang="en-US" altLang="ja-JP" sz="1200" dirty="0" smtClean="0"/>
              <a:t> after Step 5 below.</a:t>
            </a:r>
          </a:p>
          <a:p>
            <a:endParaRPr lang="en-US" sz="1200" dirty="0" smtClean="0"/>
          </a:p>
          <a:p>
            <a:r>
              <a:rPr lang="en-US" sz="1200" b="1" dirty="0" smtClean="0"/>
              <a:t>Step 1</a:t>
            </a:r>
          </a:p>
          <a:p>
            <a:r>
              <a:rPr lang="en-US" sz="1200" dirty="0" smtClean="0"/>
              <a:t>From the income statement 3), add back depreciation, depletion, and amortization expense, </a:t>
            </a:r>
          </a:p>
          <a:p>
            <a:endParaRPr lang="en-US" sz="1200" dirty="0" smtClean="0"/>
          </a:p>
          <a:p>
            <a:r>
              <a:rPr lang="en-US" sz="1200" b="1" dirty="0" smtClean="0"/>
              <a:t>Step 2</a:t>
            </a:r>
          </a:p>
          <a:p>
            <a:r>
              <a:rPr lang="en-US" sz="1200" dirty="0" smtClean="0"/>
              <a:t>and remove any gains (or add back losses) on the sale of long-term assets.</a:t>
            </a:r>
            <a:endParaRPr lang="en-US" sz="1200" b="1" dirty="0" smtClean="0"/>
          </a:p>
          <a:p>
            <a:endParaRPr lang="en-US" sz="1200" b="1" dirty="0" smtClean="0"/>
          </a:p>
          <a:p>
            <a:r>
              <a:rPr lang="en-US" sz="1200" b="1" dirty="0" smtClean="0"/>
              <a:t>Step 3</a:t>
            </a:r>
          </a:p>
          <a:p>
            <a:r>
              <a:rPr lang="en-US" sz="1200" dirty="0" smtClean="0"/>
              <a:t>Examine the balance sheet 4), identify changes in current assets and current liabilities (usually referred to as </a:t>
            </a:r>
            <a:r>
              <a:rPr lang="ja-JP" altLang="en-US" sz="1200" dirty="0" smtClean="0"/>
              <a:t>“</a:t>
            </a:r>
            <a:r>
              <a:rPr lang="en-US" altLang="ja-JP" sz="1200" dirty="0" smtClean="0"/>
              <a:t>changes in working capital</a:t>
            </a:r>
            <a:r>
              <a:rPr lang="ja-JP" altLang="en-US" sz="1200" dirty="0" smtClean="0"/>
              <a:t>”</a:t>
            </a:r>
            <a:r>
              <a:rPr lang="en-US" altLang="ja-JP" sz="1200" dirty="0" smtClean="0"/>
              <a:t>), except for cash and cash equivalents.</a:t>
            </a:r>
            <a:r>
              <a:rPr lang="en-US" altLang="ja-JP" sz="1200" b="1" baseline="0" dirty="0" smtClean="0"/>
              <a:t> </a:t>
            </a:r>
            <a:r>
              <a:rPr lang="en-US" sz="1200" dirty="0" smtClean="0"/>
              <a:t>Deduct increases in current assets other than cash and add decreases in current assets other than cash.</a:t>
            </a:r>
            <a:r>
              <a:rPr lang="en-US" sz="1200" b="1" baseline="0" dirty="0" smtClean="0"/>
              <a:t> </a:t>
            </a:r>
            <a:r>
              <a:rPr lang="en-US" sz="1200" dirty="0" smtClean="0"/>
              <a:t>Deduct decreases in current liabilities and add increases in current liabilities.</a:t>
            </a:r>
            <a:endParaRPr lang="en-US"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6</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7</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Throughout this chapter, we have focused on cash flows from operating, investing, and financing activities. Some investors want to know how much cash a company can </a:t>
            </a:r>
            <a:r>
              <a:rPr lang="ja-JP" altLang="en-US" dirty="0" smtClean="0"/>
              <a:t>“</a:t>
            </a:r>
            <a:r>
              <a:rPr lang="en-US" altLang="ja-JP" dirty="0" smtClean="0"/>
              <a:t>free up</a:t>
            </a:r>
            <a:r>
              <a:rPr lang="ja-JP" altLang="en-US" dirty="0" smtClean="0"/>
              <a:t>”</a:t>
            </a:r>
            <a:r>
              <a:rPr lang="en-US" altLang="ja-JP" dirty="0" smtClean="0"/>
              <a:t> for new opportunities. Free cash flow is the amount of cash available from operations after paying for planned investments in PPE. The computation is shown above. </a:t>
            </a:r>
            <a:endParaRPr lang="en-US" dirty="0"/>
          </a:p>
        </p:txBody>
      </p:sp>
      <p:sp>
        <p:nvSpPr>
          <p:cNvPr id="4" name="Slide Number Placeholder 3"/>
          <p:cNvSpPr>
            <a:spLocks noGrp="1"/>
          </p:cNvSpPr>
          <p:nvPr>
            <p:ph type="sldNum" sz="quarter" idx="10"/>
          </p:nvPr>
        </p:nvSpPr>
        <p:spPr/>
        <p:txBody>
          <a:bodyPr/>
          <a:lstStyle/>
          <a:p>
            <a:fld id="{4E43A1B4-9A5A-5344-B095-316B7B9A1328}" type="slidenum">
              <a:rPr lang="en-GB" smtClean="0"/>
              <a:t>8</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cash realization ratio measures how much of net profit is reflected in actual cash generated as a </a:t>
            </a:r>
            <a:r>
              <a:rPr lang="en-US" dirty="0" err="1" smtClean="0"/>
              <a:t>catio</a:t>
            </a:r>
            <a:r>
              <a:rPr lang="en-US" dirty="0" smtClean="0"/>
              <a:t> of CFO over net profit. This ratio is becoming more popular. </a:t>
            </a:r>
          </a:p>
          <a:p>
            <a:endParaRPr lang="en-US" dirty="0" smtClean="0"/>
          </a:p>
          <a:p>
            <a:r>
              <a:rPr lang="en-US" dirty="0" smtClean="0"/>
              <a:t>A number greater than 1 is considered good ability to realize cash from profits. </a:t>
            </a:r>
            <a:endParaRPr lang="en-US" dirty="0"/>
          </a:p>
        </p:txBody>
      </p:sp>
      <p:sp>
        <p:nvSpPr>
          <p:cNvPr id="4" name="Slide Number Placeholder 3"/>
          <p:cNvSpPr>
            <a:spLocks noGrp="1"/>
          </p:cNvSpPr>
          <p:nvPr>
            <p:ph type="sldNum" sz="quarter" idx="10"/>
          </p:nvPr>
        </p:nvSpPr>
        <p:spPr/>
        <p:txBody>
          <a:bodyPr/>
          <a:lstStyle/>
          <a:p>
            <a:fld id="{4E43A1B4-9A5A-5344-B095-316B7B9A1328}" type="slidenum">
              <a:rPr lang="en-GB" smtClean="0"/>
              <a:t>9</a:t>
            </a:fld>
            <a:endParaRPr lang="en-GB" dirty="0"/>
          </a:p>
        </p:txBody>
      </p:sp>
    </p:spTree>
    <p:extLst>
      <p:ext uri="{BB962C8B-B14F-4D97-AF65-F5344CB8AC3E}">
        <p14:creationId xmlns:p14="http://schemas.microsoft.com/office/powerpoint/2010/main" val="212039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33158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52869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25269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06984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652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5817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53264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5881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203462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22512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1811597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8" name="TextBox 7"/>
          <p:cNvSpPr txBox="1"/>
          <p:nvPr userDrawn="1"/>
        </p:nvSpPr>
        <p:spPr>
          <a:xfrm>
            <a:off x="457200" y="6302103"/>
            <a:ext cx="706594" cy="276999"/>
          </a:xfrm>
          <a:prstGeom prst="rect">
            <a:avLst/>
          </a:prstGeom>
          <a:noFill/>
        </p:spPr>
        <p:txBody>
          <a:bodyPr wrap="none" rtlCol="0">
            <a:spAutoFit/>
          </a:bodyPr>
          <a:lstStyle/>
          <a:p>
            <a:r>
              <a:rPr lang="en-GB" sz="1200" dirty="0" smtClean="0">
                <a:solidFill>
                  <a:schemeClr val="bg1">
                    <a:lumMod val="50000"/>
                  </a:schemeClr>
                </a:solidFill>
              </a:rPr>
              <a:t>ACC 120</a:t>
            </a:r>
            <a:endParaRPr lang="en-GB" sz="1200" dirty="0">
              <a:solidFill>
                <a:schemeClr val="bg1">
                  <a:lumMod val="50000"/>
                </a:schemeClr>
              </a:solidFill>
            </a:endParaRPr>
          </a:p>
        </p:txBody>
      </p:sp>
      <p:sp>
        <p:nvSpPr>
          <p:cNvPr id="9" name="TextBox 8"/>
          <p:cNvSpPr txBox="1"/>
          <p:nvPr userDrawn="1"/>
        </p:nvSpPr>
        <p:spPr>
          <a:xfrm>
            <a:off x="3647488" y="6394436"/>
            <a:ext cx="1849034" cy="276999"/>
          </a:xfrm>
          <a:prstGeom prst="rect">
            <a:avLst/>
          </a:prstGeom>
          <a:noFill/>
        </p:spPr>
        <p:txBody>
          <a:bodyPr wrap="none" rtlCol="0">
            <a:spAutoFit/>
          </a:bodyPr>
          <a:lstStyle/>
          <a:p>
            <a:pPr algn="ctr"/>
            <a:r>
              <a:rPr lang="en-GB" sz="1200" dirty="0" smtClean="0">
                <a:solidFill>
                  <a:schemeClr val="bg1">
                    <a:lumMod val="50000"/>
                  </a:schemeClr>
                </a:solidFill>
              </a:rPr>
              <a:t>Professor Stephen Scruton</a:t>
            </a:r>
            <a:endParaRPr lang="en-GB" sz="1200" dirty="0">
              <a:solidFill>
                <a:schemeClr val="bg1">
                  <a:lumMod val="50000"/>
                </a:schemeClr>
              </a:solidFill>
            </a:endParaRPr>
          </a:p>
        </p:txBody>
      </p:sp>
      <p:sp>
        <p:nvSpPr>
          <p:cNvPr id="11" name="Slide Number Placeholder 10"/>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7FF77065-4DA1-3C43-9975-98EC785C4A65}" type="slidenum">
              <a:rPr lang="en-GB" smtClean="0"/>
              <a:pPr/>
              <a:t>‹#›</a:t>
            </a:fld>
            <a:endParaRPr lang="en-GB" dirty="0"/>
          </a:p>
        </p:txBody>
      </p:sp>
    </p:spTree>
    <p:extLst>
      <p:ext uri="{BB962C8B-B14F-4D97-AF65-F5344CB8AC3E}">
        <p14:creationId xmlns:p14="http://schemas.microsoft.com/office/powerpoint/2010/main" val="2414794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algn="l"/>
            <a:r>
              <a:rPr lang="en-US" sz="2400" b="1" dirty="0">
                <a:solidFill>
                  <a:srgbClr val="3366FF"/>
                </a:solidFill>
              </a:rPr>
              <a:t>WEEK </a:t>
            </a:r>
            <a:r>
              <a:rPr lang="en-US" sz="2400" b="1" dirty="0" smtClean="0">
                <a:solidFill>
                  <a:srgbClr val="3366FF"/>
                </a:solidFill>
              </a:rPr>
              <a:t>TEN: </a:t>
            </a:r>
            <a:r>
              <a:rPr lang="en-US" sz="2400" dirty="0" smtClean="0">
                <a:solidFill>
                  <a:srgbClr val="3366FF"/>
                </a:solidFill>
              </a:rPr>
              <a:t>Cash Flow by the Indirect Method</a:t>
            </a:r>
            <a:br>
              <a:rPr lang="en-US" sz="2400" dirty="0" smtClean="0">
                <a:solidFill>
                  <a:srgbClr val="3366FF"/>
                </a:solidFill>
              </a:rPr>
            </a:br>
            <a:r>
              <a:rPr lang="en-US" sz="2400" dirty="0" smtClean="0">
                <a:solidFill>
                  <a:srgbClr val="3366FF"/>
                </a:solidFill>
              </a:rPr>
              <a:t>Class 19 &amp; 20</a:t>
            </a:r>
            <a:r>
              <a:rPr lang="en-GB" sz="2400" dirty="0" smtClean="0">
                <a:solidFill>
                  <a:srgbClr val="3366FF"/>
                </a:solidFill>
                <a:effectLst/>
              </a:rPr>
              <a:t> </a:t>
            </a:r>
            <a:endParaRPr lang="en-GB" sz="2400" dirty="0">
              <a:solidFill>
                <a:srgbClr val="3366FF"/>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a:t>
            </a:fld>
            <a:endParaRPr lang="en-GB" dirty="0"/>
          </a:p>
        </p:txBody>
      </p:sp>
      <p:sp>
        <p:nvSpPr>
          <p:cNvPr id="5" name="Rectangle 4"/>
          <p:cNvSpPr/>
          <p:nvPr/>
        </p:nvSpPr>
        <p:spPr>
          <a:xfrm>
            <a:off x="1016067" y="1763358"/>
            <a:ext cx="7442133" cy="1292662"/>
          </a:xfrm>
          <a:prstGeom prst="rect">
            <a:avLst/>
          </a:prstGeom>
        </p:spPr>
        <p:txBody>
          <a:bodyPr wrap="square">
            <a:spAutoFit/>
          </a:bodyPr>
          <a:lstStyle/>
          <a:p>
            <a:pPr marL="285750" indent="-285750" eaLnBrk="0" hangingPunct="0">
              <a:spcAft>
                <a:spcPts val="1800"/>
              </a:spcAft>
              <a:buFont typeface="Arial"/>
              <a:buChar char="•"/>
            </a:pPr>
            <a:r>
              <a:rPr lang="en-GB" sz="1600" dirty="0" smtClean="0"/>
              <a:t>From Income to Operating Cash Flow</a:t>
            </a:r>
            <a:endParaRPr lang="en-GB" sz="1600" dirty="0"/>
          </a:p>
          <a:p>
            <a:pPr marL="285750" indent="-285750" eaLnBrk="0" hangingPunct="0">
              <a:spcAft>
                <a:spcPts val="1800"/>
              </a:spcAft>
              <a:buFont typeface="Arial"/>
              <a:buChar char="•"/>
            </a:pPr>
            <a:r>
              <a:rPr lang="en-US" sz="1600" dirty="0" smtClean="0"/>
              <a:t>Add back non-cash effects on Income</a:t>
            </a:r>
          </a:p>
          <a:p>
            <a:pPr marL="285750" indent="-285750" eaLnBrk="0" hangingPunct="0">
              <a:spcAft>
                <a:spcPts val="1800"/>
              </a:spcAft>
              <a:buFont typeface="Arial"/>
              <a:buChar char="•"/>
            </a:pPr>
            <a:r>
              <a:rPr lang="en-US" sz="1600" dirty="0" smtClean="0"/>
              <a:t>Add back non-operating effects on Income</a:t>
            </a:r>
            <a:endParaRPr lang="en-GB" sz="1600" dirty="0"/>
          </a:p>
        </p:txBody>
      </p:sp>
    </p:spTree>
    <p:extLst>
      <p:ext uri="{BB962C8B-B14F-4D97-AF65-F5344CB8AC3E}">
        <p14:creationId xmlns:p14="http://schemas.microsoft.com/office/powerpoint/2010/main" val="22508541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a:solidFill>
            <a:srgbClr val="FFFFFF"/>
          </a:solidFill>
        </p:spPr>
        <p:txBody>
          <a:bodyPr>
            <a:noAutofit/>
          </a:bodyPr>
          <a:lstStyle/>
          <a:p>
            <a:pPr marL="285750" indent="-285750" eaLnBrk="0" hangingPunct="0"/>
            <a:r>
              <a:rPr lang="en-US" sz="2400" dirty="0" smtClean="0">
                <a:solidFill>
                  <a:srgbClr val="008000"/>
                </a:solidFill>
              </a:rPr>
              <a:t>Case </a:t>
            </a:r>
            <a:r>
              <a:rPr lang="en-US" sz="2400" dirty="0">
                <a:solidFill>
                  <a:srgbClr val="008000"/>
                </a:solidFill>
              </a:rPr>
              <a:t>study: </a:t>
            </a:r>
            <a:r>
              <a:rPr lang="en-US" sz="2400" dirty="0" smtClean="0">
                <a:solidFill>
                  <a:srgbClr val="008000"/>
                </a:solidFill>
              </a:rPr>
              <a:t>From </a:t>
            </a:r>
            <a:r>
              <a:rPr lang="en-US" sz="2400" dirty="0" smtClean="0">
                <a:solidFill>
                  <a:srgbClr val="008000"/>
                </a:solidFill>
              </a:rPr>
              <a:t>Income </a:t>
            </a:r>
            <a:r>
              <a:rPr lang="en-US" sz="2400" dirty="0" smtClean="0">
                <a:solidFill>
                  <a:srgbClr val="008000"/>
                </a:solidFill>
              </a:rPr>
              <a:t>to </a:t>
            </a:r>
            <a:r>
              <a:rPr lang="en-US" sz="2400" dirty="0" smtClean="0">
                <a:solidFill>
                  <a:srgbClr val="008000"/>
                </a:solidFill>
              </a:rPr>
              <a:t>Operating cash </a:t>
            </a:r>
            <a:r>
              <a:rPr lang="en-US" sz="2400" dirty="0" smtClean="0">
                <a:solidFill>
                  <a:srgbClr val="008000"/>
                </a:solidFill>
              </a:rPr>
              <a:t>flow</a:t>
            </a:r>
            <a:endParaRPr lang="en-GB" sz="2400" dirty="0">
              <a:solidFill>
                <a:srgbClr val="008000"/>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10</a:t>
            </a:fld>
            <a:endParaRPr lang="en-GB" dirty="0"/>
          </a:p>
        </p:txBody>
      </p:sp>
      <p:sp>
        <p:nvSpPr>
          <p:cNvPr id="5" name="Rectangle 4"/>
          <p:cNvSpPr/>
          <p:nvPr/>
        </p:nvSpPr>
        <p:spPr>
          <a:xfrm>
            <a:off x="1016067" y="1546238"/>
            <a:ext cx="7670733" cy="4134466"/>
          </a:xfrm>
          <a:prstGeom prst="rect">
            <a:avLst/>
          </a:prstGeom>
          <a:noFill/>
        </p:spPr>
        <p:txBody>
          <a:bodyPr wrap="square">
            <a:spAutoFit/>
          </a:bodyPr>
          <a:lstStyle/>
          <a:p>
            <a:pPr marL="285750" indent="-285750" eaLnBrk="0" hangingPunct="0">
              <a:lnSpc>
                <a:spcPct val="200000"/>
              </a:lnSpc>
              <a:buFont typeface="Arial"/>
              <a:buChar char="•"/>
            </a:pPr>
            <a:r>
              <a:rPr lang="en-US" sz="1600" dirty="0"/>
              <a:t>From I</a:t>
            </a:r>
            <a:r>
              <a:rPr lang="en-US" sz="1600" dirty="0" smtClean="0"/>
              <a:t>ncome to Operating cash flow </a:t>
            </a:r>
          </a:p>
          <a:p>
            <a:pPr marL="285750" indent="-285750" eaLnBrk="0" hangingPunct="0">
              <a:lnSpc>
                <a:spcPct val="200000"/>
              </a:lnSpc>
              <a:buFont typeface="Arial"/>
              <a:buChar char="•"/>
            </a:pPr>
            <a:r>
              <a:rPr lang="en-GB" sz="1600" dirty="0" smtClean="0"/>
              <a:t>Draw 2 a gain on sale and working capital opportunity and </a:t>
            </a:r>
            <a:r>
              <a:rPr lang="en-GB" sz="1600" dirty="0" smtClean="0"/>
              <a:t>working capital </a:t>
            </a:r>
            <a:r>
              <a:rPr lang="en-GB" sz="1600" dirty="0" smtClean="0"/>
              <a:t>hazard card</a:t>
            </a:r>
            <a:endParaRPr lang="en-GB" sz="1600" dirty="0"/>
          </a:p>
          <a:p>
            <a:pPr marL="285750" indent="-285750" eaLnBrk="0" hangingPunct="0">
              <a:lnSpc>
                <a:spcPct val="200000"/>
              </a:lnSpc>
              <a:buFont typeface="Arial"/>
              <a:buChar char="•"/>
            </a:pPr>
            <a:r>
              <a:rPr lang="en-GB" sz="1600" dirty="0" smtClean="0"/>
              <a:t>Operating </a:t>
            </a:r>
            <a:r>
              <a:rPr lang="en-GB" sz="1600" dirty="0" smtClean="0"/>
              <a:t>cash flow by the Indirect </a:t>
            </a:r>
            <a:r>
              <a:rPr lang="en-GB" sz="1600" dirty="0" smtClean="0"/>
              <a:t>m</a:t>
            </a:r>
            <a:r>
              <a:rPr lang="en-GB" sz="1600" dirty="0" smtClean="0"/>
              <a:t>ethod (L77:Q82)</a:t>
            </a:r>
          </a:p>
          <a:p>
            <a:pPr marL="742950" lvl="1" indent="-285750" eaLnBrk="0" hangingPunct="0">
              <a:lnSpc>
                <a:spcPct val="150000"/>
              </a:lnSpc>
              <a:buFont typeface="Arial"/>
              <a:buChar char="•"/>
            </a:pPr>
            <a:r>
              <a:rPr lang="en-GB" sz="1600" dirty="0" smtClean="0"/>
              <a:t>Income (Earnings) is from the </a:t>
            </a:r>
            <a:r>
              <a:rPr lang="en-GB" sz="1600" dirty="0" smtClean="0"/>
              <a:t>Income Statement (line 58)</a:t>
            </a:r>
          </a:p>
          <a:p>
            <a:pPr marL="742950" lvl="1" indent="-285750" eaLnBrk="0" hangingPunct="0">
              <a:lnSpc>
                <a:spcPct val="150000"/>
              </a:lnSpc>
              <a:buFont typeface="Arial"/>
              <a:buChar char="•"/>
            </a:pPr>
            <a:r>
              <a:rPr lang="en-GB" sz="1600" dirty="0" smtClean="0"/>
              <a:t>D&amp;A can be found in the Income Statement (change sign)</a:t>
            </a:r>
          </a:p>
          <a:p>
            <a:pPr marL="742950" lvl="1" indent="-285750" eaLnBrk="0" hangingPunct="0">
              <a:lnSpc>
                <a:spcPct val="150000"/>
              </a:lnSpc>
              <a:buFont typeface="Arial"/>
              <a:buChar char="•"/>
            </a:pPr>
            <a:r>
              <a:rPr lang="en-GB" sz="1600" dirty="0" smtClean="0"/>
              <a:t>Gains - Losses can be found in the Statement of Changes in Equity (change sign)</a:t>
            </a:r>
          </a:p>
          <a:p>
            <a:pPr marL="742950" lvl="1" indent="-285750" eaLnBrk="0" hangingPunct="0">
              <a:lnSpc>
                <a:spcPct val="150000"/>
              </a:lnSpc>
              <a:buFont typeface="Arial"/>
              <a:buChar char="•"/>
            </a:pPr>
            <a:r>
              <a:rPr lang="en-GB" sz="1600" dirty="0" smtClean="0"/>
              <a:t>Current assets other than cash (Receivables &amp; Inventory) are in the Balance Sheet (deduct increase from year-to-year)</a:t>
            </a:r>
          </a:p>
          <a:p>
            <a:pPr marL="742950" lvl="1" indent="-285750" eaLnBrk="0" hangingPunct="0">
              <a:lnSpc>
                <a:spcPct val="150000"/>
              </a:lnSpc>
              <a:buFont typeface="Arial"/>
              <a:buChar char="•"/>
            </a:pPr>
            <a:r>
              <a:rPr lang="en-GB" sz="1600" dirty="0" smtClean="0"/>
              <a:t>Current liabilities other than ST Debt (Accounts Payable &amp; Accrued Liabilities) are also in the Balance Sheet (add increase from year-to-year)</a:t>
            </a:r>
            <a:endParaRPr lang="en-GB" sz="1600" dirty="0" smtClean="0"/>
          </a:p>
        </p:txBody>
      </p:sp>
    </p:spTree>
    <p:extLst>
      <p:ext uri="{BB962C8B-B14F-4D97-AF65-F5344CB8AC3E}">
        <p14:creationId xmlns:p14="http://schemas.microsoft.com/office/powerpoint/2010/main" val="52368056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algn="l"/>
            <a:r>
              <a:rPr lang="en-US" sz="2400" b="1" dirty="0">
                <a:solidFill>
                  <a:srgbClr val="3366FF"/>
                </a:solidFill>
              </a:rPr>
              <a:t>WEEK </a:t>
            </a:r>
            <a:r>
              <a:rPr lang="en-US" sz="2400" b="1" dirty="0" smtClean="0">
                <a:solidFill>
                  <a:srgbClr val="3366FF"/>
                </a:solidFill>
              </a:rPr>
              <a:t>ELEVEN: </a:t>
            </a:r>
            <a:r>
              <a:rPr lang="en-US" sz="2400" dirty="0" smtClean="0">
                <a:solidFill>
                  <a:srgbClr val="3366FF"/>
                </a:solidFill>
              </a:rPr>
              <a:t>Reading</a:t>
            </a:r>
            <a:br>
              <a:rPr lang="en-US" sz="2400" dirty="0" smtClean="0">
                <a:solidFill>
                  <a:srgbClr val="3366FF"/>
                </a:solidFill>
              </a:rPr>
            </a:br>
            <a:r>
              <a:rPr lang="en-GB" sz="2400" dirty="0" smtClean="0">
                <a:solidFill>
                  <a:srgbClr val="3366FF"/>
                </a:solidFill>
              </a:rPr>
              <a:t>No classes</a:t>
            </a:r>
            <a:endParaRPr lang="en-GB" sz="2400" dirty="0">
              <a:solidFill>
                <a:srgbClr val="3366FF"/>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11</a:t>
            </a:fld>
            <a:endParaRPr lang="en-GB" dirty="0"/>
          </a:p>
        </p:txBody>
      </p:sp>
      <p:sp>
        <p:nvSpPr>
          <p:cNvPr id="5" name="Rectangle 4"/>
          <p:cNvSpPr/>
          <p:nvPr/>
        </p:nvSpPr>
        <p:spPr>
          <a:xfrm>
            <a:off x="1016067" y="1763358"/>
            <a:ext cx="7442133" cy="1292662"/>
          </a:xfrm>
          <a:prstGeom prst="rect">
            <a:avLst/>
          </a:prstGeom>
        </p:spPr>
        <p:txBody>
          <a:bodyPr wrap="square">
            <a:spAutoFit/>
          </a:bodyPr>
          <a:lstStyle/>
          <a:p>
            <a:pPr marL="285750" indent="-285750" eaLnBrk="0" hangingPunct="0">
              <a:spcAft>
                <a:spcPts val="1800"/>
              </a:spcAft>
              <a:buFont typeface="Arial"/>
              <a:buChar char="•"/>
            </a:pPr>
            <a:r>
              <a:rPr lang="en-GB" sz="1600" dirty="0"/>
              <a:t>Plenty of time for a Mock assignment</a:t>
            </a:r>
          </a:p>
          <a:p>
            <a:pPr marL="285750" indent="-285750" eaLnBrk="0" hangingPunct="0">
              <a:spcAft>
                <a:spcPts val="1800"/>
              </a:spcAft>
              <a:buFont typeface="Arial"/>
              <a:buChar char="•"/>
            </a:pPr>
            <a:r>
              <a:rPr lang="en-GB" sz="1600" dirty="0" smtClean="0"/>
              <a:t>Happy </a:t>
            </a:r>
            <a:r>
              <a:rPr lang="en-GB" sz="1600" dirty="0" smtClean="0"/>
              <a:t>holidays!</a:t>
            </a:r>
            <a:endParaRPr lang="en-GB" sz="1600" dirty="0"/>
          </a:p>
          <a:p>
            <a:pPr marL="285750" indent="-285750" eaLnBrk="0" hangingPunct="0">
              <a:spcAft>
                <a:spcPts val="1800"/>
              </a:spcAft>
              <a:buFont typeface="Arial"/>
              <a:buChar char="•"/>
            </a:pPr>
            <a:r>
              <a:rPr lang="en-GB" sz="1600" dirty="0"/>
              <a:t>Happy </a:t>
            </a:r>
            <a:r>
              <a:rPr lang="en-GB" sz="1600" dirty="0" smtClean="0"/>
              <a:t>holidays!</a:t>
            </a:r>
            <a:endParaRPr lang="en-GB" sz="1600" dirty="0" smtClean="0"/>
          </a:p>
        </p:txBody>
      </p:sp>
    </p:spTree>
    <p:extLst>
      <p:ext uri="{BB962C8B-B14F-4D97-AF65-F5344CB8AC3E}">
        <p14:creationId xmlns:p14="http://schemas.microsoft.com/office/powerpoint/2010/main" val="17242140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algn="l"/>
            <a:r>
              <a:rPr lang="en-US" sz="2400" b="1" dirty="0">
                <a:solidFill>
                  <a:srgbClr val="3366FF"/>
                </a:solidFill>
              </a:rPr>
              <a:t>WEEK </a:t>
            </a:r>
            <a:r>
              <a:rPr lang="en-US" sz="2400" b="1" dirty="0" smtClean="0">
                <a:solidFill>
                  <a:srgbClr val="3366FF"/>
                </a:solidFill>
              </a:rPr>
              <a:t>TWELVE (Second Assignment) </a:t>
            </a:r>
            <a:r>
              <a:rPr lang="en-GB" sz="2400" dirty="0">
                <a:solidFill>
                  <a:srgbClr val="3366FF"/>
                </a:solidFill>
              </a:rPr>
              <a:t/>
            </a:r>
            <a:br>
              <a:rPr lang="en-GB" sz="2400" dirty="0">
                <a:solidFill>
                  <a:srgbClr val="3366FF"/>
                </a:solidFill>
              </a:rPr>
            </a:br>
            <a:r>
              <a:rPr lang="en-US" sz="2400" dirty="0" smtClean="0">
                <a:solidFill>
                  <a:srgbClr val="3366FF"/>
                </a:solidFill>
              </a:rPr>
              <a:t>Class 21 &amp; 22</a:t>
            </a:r>
            <a:r>
              <a:rPr lang="en-GB" sz="2400" dirty="0" smtClean="0">
                <a:solidFill>
                  <a:srgbClr val="3366FF"/>
                </a:solidFill>
                <a:effectLst/>
              </a:rPr>
              <a:t> </a:t>
            </a:r>
            <a:endParaRPr lang="en-GB" sz="2400" dirty="0">
              <a:solidFill>
                <a:srgbClr val="3366FF"/>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12</a:t>
            </a:fld>
            <a:endParaRPr lang="en-GB" dirty="0"/>
          </a:p>
        </p:txBody>
      </p:sp>
      <p:sp>
        <p:nvSpPr>
          <p:cNvPr id="5" name="Rectangle 4"/>
          <p:cNvSpPr/>
          <p:nvPr/>
        </p:nvSpPr>
        <p:spPr>
          <a:xfrm>
            <a:off x="1016067" y="1763358"/>
            <a:ext cx="5658917" cy="584776"/>
          </a:xfrm>
          <a:prstGeom prst="rect">
            <a:avLst/>
          </a:prstGeom>
        </p:spPr>
        <p:txBody>
          <a:bodyPr wrap="square">
            <a:spAutoFit/>
          </a:bodyPr>
          <a:lstStyle/>
          <a:p>
            <a:pPr eaLnBrk="0" hangingPunct="0"/>
            <a:r>
              <a:rPr lang="en-US" sz="1600" b="1" dirty="0"/>
              <a:t>Class </a:t>
            </a:r>
            <a:r>
              <a:rPr lang="en-US" sz="1600" b="1" dirty="0" smtClean="0"/>
              <a:t>21</a:t>
            </a:r>
            <a:endParaRPr lang="en-GB" sz="1600" dirty="0"/>
          </a:p>
          <a:p>
            <a:pPr lvl="0" eaLnBrk="0" hangingPunct="0"/>
            <a:r>
              <a:rPr lang="en-US" sz="1600" dirty="0" smtClean="0"/>
              <a:t>Discuss </a:t>
            </a:r>
            <a:r>
              <a:rPr lang="en-US" sz="1600" dirty="0" smtClean="0"/>
              <a:t>mock assignment</a:t>
            </a:r>
            <a:endParaRPr lang="en-GB" sz="1600" dirty="0"/>
          </a:p>
        </p:txBody>
      </p:sp>
      <p:sp>
        <p:nvSpPr>
          <p:cNvPr id="6" name="Rectangle 5"/>
          <p:cNvSpPr/>
          <p:nvPr/>
        </p:nvSpPr>
        <p:spPr>
          <a:xfrm>
            <a:off x="1016067" y="3449730"/>
            <a:ext cx="7128254" cy="584776"/>
          </a:xfrm>
          <a:prstGeom prst="rect">
            <a:avLst/>
          </a:prstGeom>
        </p:spPr>
        <p:txBody>
          <a:bodyPr wrap="square">
            <a:spAutoFit/>
          </a:bodyPr>
          <a:lstStyle/>
          <a:p>
            <a:pPr eaLnBrk="0" hangingPunct="0"/>
            <a:r>
              <a:rPr lang="en-US" sz="1600" b="1" dirty="0"/>
              <a:t>Class 2</a:t>
            </a:r>
            <a:r>
              <a:rPr lang="en-US" sz="1600" b="1" dirty="0" smtClean="0"/>
              <a:t>2</a:t>
            </a:r>
            <a:endParaRPr lang="en-GB" sz="1600" dirty="0"/>
          </a:p>
          <a:p>
            <a:pPr lvl="0" eaLnBrk="0" hangingPunct="0"/>
            <a:r>
              <a:rPr lang="en-US" sz="1600" dirty="0" smtClean="0"/>
              <a:t>Second assignment (40% weight)</a:t>
            </a:r>
            <a:endParaRPr lang="en-GB" sz="1600" dirty="0"/>
          </a:p>
        </p:txBody>
      </p:sp>
    </p:spTree>
    <p:extLst>
      <p:ext uri="{BB962C8B-B14F-4D97-AF65-F5344CB8AC3E}">
        <p14:creationId xmlns:p14="http://schemas.microsoft.com/office/powerpoint/2010/main" val="25343423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a:noFill/>
        </p:spPr>
        <p:txBody>
          <a:bodyPr>
            <a:noAutofit/>
          </a:bodyPr>
          <a:lstStyle/>
          <a:p>
            <a:pPr eaLnBrk="0" hangingPunct="0"/>
            <a:r>
              <a:rPr lang="en-US" sz="2400" dirty="0" smtClean="0"/>
              <a:t>Three main differences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2</a:t>
            </a:fld>
            <a:endParaRPr lang="en-GB" dirty="0"/>
          </a:p>
        </p:txBody>
      </p:sp>
      <p:sp>
        <p:nvSpPr>
          <p:cNvPr id="21" name="Rectangle 20"/>
          <p:cNvSpPr/>
          <p:nvPr/>
        </p:nvSpPr>
        <p:spPr>
          <a:xfrm>
            <a:off x="1016067" y="1546238"/>
            <a:ext cx="7670733" cy="1528624"/>
          </a:xfrm>
          <a:prstGeom prst="rect">
            <a:avLst/>
          </a:prstGeom>
        </p:spPr>
        <p:txBody>
          <a:bodyPr wrap="square">
            <a:spAutoFit/>
          </a:bodyPr>
          <a:lstStyle/>
          <a:p>
            <a:pPr marL="285750" lvl="0" indent="-285750" eaLnBrk="0" hangingPunct="0">
              <a:lnSpc>
                <a:spcPct val="200000"/>
              </a:lnSpc>
              <a:buFont typeface="Arial"/>
              <a:buChar char="•"/>
            </a:pPr>
            <a:r>
              <a:rPr lang="en-US" sz="1600" dirty="0"/>
              <a:t>How can we calculate </a:t>
            </a:r>
            <a:r>
              <a:rPr lang="en-US" sz="1600" dirty="0" smtClean="0"/>
              <a:t>Operating Cash Flow </a:t>
            </a:r>
            <a:r>
              <a:rPr lang="en-US" sz="1600" dirty="0"/>
              <a:t>starting with </a:t>
            </a:r>
            <a:r>
              <a:rPr lang="en-US" sz="1600" dirty="0" smtClean="0"/>
              <a:t>Income?</a:t>
            </a:r>
            <a:endParaRPr lang="en-GB" sz="1600" dirty="0" smtClean="0"/>
          </a:p>
          <a:p>
            <a:pPr marL="285750" lvl="0" indent="-285750" eaLnBrk="0" hangingPunct="0">
              <a:lnSpc>
                <a:spcPct val="200000"/>
              </a:lnSpc>
              <a:buFont typeface="Arial"/>
              <a:buChar char="•"/>
            </a:pPr>
            <a:r>
              <a:rPr lang="en-GB" sz="1600" dirty="0"/>
              <a:t>C</a:t>
            </a:r>
            <a:r>
              <a:rPr lang="en-GB" sz="1600" dirty="0" smtClean="0"/>
              <a:t>alculate </a:t>
            </a:r>
            <a:r>
              <a:rPr lang="en-GB" sz="1600" dirty="0"/>
              <a:t>only </a:t>
            </a:r>
            <a:r>
              <a:rPr lang="en-GB" sz="1600" u="sng" dirty="0" smtClean="0"/>
              <a:t>Operating</a:t>
            </a:r>
            <a:r>
              <a:rPr lang="en-GB" sz="1600" dirty="0" smtClean="0"/>
              <a:t> cash flow from </a:t>
            </a:r>
            <a:r>
              <a:rPr lang="en-GB" sz="1600" dirty="0"/>
              <a:t>I</a:t>
            </a:r>
            <a:r>
              <a:rPr lang="en-GB" sz="1600" dirty="0" smtClean="0"/>
              <a:t>ncome by the Indirect method</a:t>
            </a:r>
          </a:p>
          <a:p>
            <a:pPr marL="285750" lvl="0" indent="-285750" eaLnBrk="0" hangingPunct="0">
              <a:lnSpc>
                <a:spcPct val="200000"/>
              </a:lnSpc>
              <a:buFont typeface="Arial"/>
              <a:buChar char="•"/>
            </a:pPr>
            <a:r>
              <a:rPr lang="en-GB" sz="1600" dirty="0" smtClean="0"/>
              <a:t>Add back D&amp;A, reverse Gains &amp; Losses, deduct Working </a:t>
            </a:r>
            <a:r>
              <a:rPr lang="en-GB" sz="1600" dirty="0"/>
              <a:t>C</a:t>
            </a:r>
            <a:r>
              <a:rPr lang="en-GB" sz="1600" dirty="0" smtClean="0"/>
              <a:t>apital changes</a:t>
            </a:r>
            <a:endParaRPr lang="en-GB" sz="1600" dirty="0"/>
          </a:p>
        </p:txBody>
      </p:sp>
      <p:sp>
        <p:nvSpPr>
          <p:cNvPr id="25" name="Rectangle 24"/>
          <p:cNvSpPr/>
          <p:nvPr/>
        </p:nvSpPr>
        <p:spPr>
          <a:xfrm>
            <a:off x="1016066" y="3232610"/>
            <a:ext cx="7048434" cy="584776"/>
          </a:xfrm>
          <a:prstGeom prst="rect">
            <a:avLst/>
          </a:prstGeom>
        </p:spPr>
        <p:txBody>
          <a:bodyPr wrap="square">
            <a:spAutoFit/>
          </a:bodyPr>
          <a:lstStyle/>
          <a:p>
            <a:r>
              <a:rPr lang="en-GB" sz="1600" dirty="0" smtClean="0"/>
              <a:t>Income is after </a:t>
            </a:r>
            <a:r>
              <a:rPr lang="en-GB" sz="1600" u="sng" dirty="0" smtClean="0"/>
              <a:t>non-cash</a:t>
            </a:r>
            <a:r>
              <a:rPr lang="en-GB" sz="1600" dirty="0" smtClean="0"/>
              <a:t> </a:t>
            </a:r>
            <a:r>
              <a:rPr lang="en-GB" sz="1600" dirty="0"/>
              <a:t>D</a:t>
            </a:r>
            <a:r>
              <a:rPr lang="en-GB" sz="1600" dirty="0" smtClean="0"/>
              <a:t>epreciation &amp; </a:t>
            </a:r>
            <a:r>
              <a:rPr lang="en-GB" sz="1600" dirty="0" smtClean="0"/>
              <a:t>Amortisation </a:t>
            </a:r>
            <a:r>
              <a:rPr lang="en-GB" sz="1600" dirty="0" smtClean="0"/>
              <a:t>of Tangibles, &amp; </a:t>
            </a:r>
            <a:r>
              <a:rPr lang="en-GB" sz="1600" dirty="0" smtClean="0"/>
              <a:t>Intangibles. </a:t>
            </a:r>
            <a:r>
              <a:rPr lang="en-GB" sz="1600" dirty="0" smtClean="0"/>
              <a:t>So add back D&amp;A.</a:t>
            </a:r>
          </a:p>
        </p:txBody>
      </p:sp>
      <p:sp>
        <p:nvSpPr>
          <p:cNvPr id="6" name="Rectangle 5"/>
          <p:cNvSpPr/>
          <p:nvPr/>
        </p:nvSpPr>
        <p:spPr>
          <a:xfrm>
            <a:off x="1016067" y="3918986"/>
            <a:ext cx="6553133" cy="584776"/>
          </a:xfrm>
          <a:prstGeom prst="rect">
            <a:avLst/>
          </a:prstGeom>
        </p:spPr>
        <p:txBody>
          <a:bodyPr wrap="square">
            <a:spAutoFit/>
          </a:bodyPr>
          <a:lstStyle/>
          <a:p>
            <a:r>
              <a:rPr lang="en-GB" sz="1600" dirty="0" smtClean="0"/>
              <a:t>Income includes </a:t>
            </a:r>
            <a:r>
              <a:rPr lang="en-GB" sz="1600" u="sng" dirty="0" smtClean="0"/>
              <a:t>non-operating</a:t>
            </a:r>
            <a:r>
              <a:rPr lang="en-GB" sz="1600" dirty="0" smtClean="0"/>
              <a:t> Gains or Losses on sale of non-current assets. So deduct </a:t>
            </a:r>
            <a:r>
              <a:rPr lang="en-GB" sz="1600" dirty="0"/>
              <a:t>G</a:t>
            </a:r>
            <a:r>
              <a:rPr lang="en-GB" sz="1600" dirty="0" smtClean="0"/>
              <a:t>ains, add back Losses.</a:t>
            </a:r>
          </a:p>
        </p:txBody>
      </p:sp>
      <p:sp>
        <p:nvSpPr>
          <p:cNvPr id="8" name="Rectangle 7"/>
          <p:cNvSpPr/>
          <p:nvPr/>
        </p:nvSpPr>
        <p:spPr>
          <a:xfrm>
            <a:off x="1016067" y="4674319"/>
            <a:ext cx="6845233" cy="830997"/>
          </a:xfrm>
          <a:prstGeom prst="rect">
            <a:avLst/>
          </a:prstGeom>
        </p:spPr>
        <p:txBody>
          <a:bodyPr wrap="square">
            <a:spAutoFit/>
          </a:bodyPr>
          <a:lstStyle/>
          <a:p>
            <a:r>
              <a:rPr lang="en-GB" sz="1600" dirty="0" smtClean="0"/>
              <a:t>Changes in </a:t>
            </a:r>
            <a:r>
              <a:rPr lang="en-GB" sz="1600" u="sng" dirty="0"/>
              <a:t>W</a:t>
            </a:r>
            <a:r>
              <a:rPr lang="en-GB" sz="1600" u="sng" dirty="0" smtClean="0"/>
              <a:t>orking </a:t>
            </a:r>
            <a:r>
              <a:rPr lang="en-GB" sz="1600" u="sng" dirty="0"/>
              <a:t>C</a:t>
            </a:r>
            <a:r>
              <a:rPr lang="en-GB" sz="1600" u="sng" dirty="0" smtClean="0"/>
              <a:t>apital </a:t>
            </a:r>
            <a:r>
              <a:rPr lang="en-GB" sz="1600" dirty="0" smtClean="0"/>
              <a:t>(current assets other than cash - current liabilities other than short-term debt) affect </a:t>
            </a:r>
            <a:r>
              <a:rPr lang="en-GB" sz="1600" dirty="0"/>
              <a:t>O</a:t>
            </a:r>
            <a:r>
              <a:rPr lang="en-GB" sz="1600" dirty="0" smtClean="0"/>
              <a:t>perating </a:t>
            </a:r>
            <a:r>
              <a:rPr lang="en-GB" sz="1600" dirty="0"/>
              <a:t>C</a:t>
            </a:r>
            <a:r>
              <a:rPr lang="en-GB" sz="1600" dirty="0" smtClean="0"/>
              <a:t>ash Flow but not Income. </a:t>
            </a:r>
            <a:r>
              <a:rPr lang="en-GB" sz="1600" dirty="0" smtClean="0"/>
              <a:t>           So </a:t>
            </a:r>
            <a:r>
              <a:rPr lang="en-GB" sz="1600" dirty="0" smtClean="0"/>
              <a:t>deduct </a:t>
            </a:r>
            <a:r>
              <a:rPr lang="en-GB" sz="1600" dirty="0"/>
              <a:t>W</a:t>
            </a:r>
            <a:r>
              <a:rPr lang="en-GB" sz="1600" dirty="0" smtClean="0"/>
              <a:t>orking Capital change.</a:t>
            </a:r>
          </a:p>
        </p:txBody>
      </p:sp>
    </p:spTree>
    <p:extLst>
      <p:ext uri="{BB962C8B-B14F-4D97-AF65-F5344CB8AC3E}">
        <p14:creationId xmlns:p14="http://schemas.microsoft.com/office/powerpoint/2010/main" val="9026735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9692"/>
            <a:ext cx="7772400" cy="640591"/>
          </a:xfrm>
          <a:noFill/>
        </p:spPr>
        <p:txBody>
          <a:bodyPr>
            <a:noAutofit/>
          </a:bodyPr>
          <a:lstStyle/>
          <a:p>
            <a:pPr lvl="0" eaLnBrk="0" hangingPunct="0"/>
            <a:r>
              <a:rPr lang="en-GB" sz="2400" dirty="0" smtClean="0"/>
              <a:t>Income v. Operating </a:t>
            </a:r>
            <a:r>
              <a:rPr lang="en-GB" sz="2400" dirty="0"/>
              <a:t>c</a:t>
            </a:r>
            <a:r>
              <a:rPr lang="en-GB" sz="2400" dirty="0" smtClean="0"/>
              <a:t>ash flow </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3</a:t>
            </a:fld>
            <a:endParaRPr lang="en-GB" dirty="0"/>
          </a:p>
        </p:txBody>
      </p:sp>
      <p:sp>
        <p:nvSpPr>
          <p:cNvPr id="5" name="Rectangle 4"/>
          <p:cNvSpPr/>
          <p:nvPr/>
        </p:nvSpPr>
        <p:spPr>
          <a:xfrm>
            <a:off x="381000" y="2009930"/>
            <a:ext cx="2520000" cy="7200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smtClean="0"/>
              <a:t>Depreciation </a:t>
            </a:r>
            <a:r>
              <a:rPr lang="en-GB" sz="2400" dirty="0" smtClean="0"/>
              <a:t>&amp; Amortization</a:t>
            </a:r>
            <a:endParaRPr lang="en-GB" sz="2400" dirty="0"/>
          </a:p>
        </p:txBody>
      </p:sp>
      <p:sp>
        <p:nvSpPr>
          <p:cNvPr id="9" name="Minus 8"/>
          <p:cNvSpPr/>
          <p:nvPr/>
        </p:nvSpPr>
        <p:spPr>
          <a:xfrm>
            <a:off x="6723900" y="4835206"/>
            <a:ext cx="762000" cy="304800"/>
          </a:xfrm>
          <a:prstGeom prst="mathMinus">
            <a:avLst/>
          </a:prstGeom>
          <a:solidFill>
            <a:srgbClr val="FF0000"/>
          </a:solidFill>
          <a:ln>
            <a:solidFill>
              <a:srgbClr val="000000"/>
            </a:solidFill>
          </a:ln>
        </p:spPr>
        <p:style>
          <a:lnRef idx="1">
            <a:schemeClr val="accent6"/>
          </a:lnRef>
          <a:fillRef idx="3">
            <a:schemeClr val="accent6"/>
          </a:fillRef>
          <a:effectRef idx="2">
            <a:schemeClr val="accent6"/>
          </a:effectRef>
          <a:fontRef idx="minor">
            <a:schemeClr val="lt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endParaRPr lang="en-GB" dirty="0" smtClean="0">
              <a:solidFill>
                <a:srgbClr val="FFFFFF"/>
              </a:solidFill>
              <a:latin typeface="Georgia" charset="0"/>
            </a:endParaRPr>
          </a:p>
        </p:txBody>
      </p:sp>
      <p:sp>
        <p:nvSpPr>
          <p:cNvPr id="10" name="Rectangle 9"/>
          <p:cNvSpPr/>
          <p:nvPr/>
        </p:nvSpPr>
        <p:spPr>
          <a:xfrm>
            <a:off x="381000" y="2967600"/>
            <a:ext cx="2520000" cy="720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400" dirty="0"/>
              <a:t>Gains on sales of </a:t>
            </a:r>
            <a:r>
              <a:rPr lang="en-US" sz="2400" dirty="0" smtClean="0"/>
              <a:t>non-current assets</a:t>
            </a:r>
            <a:endParaRPr lang="en-US" sz="2400" dirty="0"/>
          </a:p>
        </p:txBody>
      </p:sp>
      <p:sp>
        <p:nvSpPr>
          <p:cNvPr id="11" name="Plus 10"/>
          <p:cNvSpPr/>
          <p:nvPr/>
        </p:nvSpPr>
        <p:spPr>
          <a:xfrm>
            <a:off x="4040488" y="3109245"/>
            <a:ext cx="533400" cy="457200"/>
          </a:xfrm>
          <a:prstGeom prst="mathPlus">
            <a:avLst/>
          </a:prstGeom>
          <a:solidFill>
            <a:schemeClr val="accent3"/>
          </a:solidFill>
          <a:ln>
            <a:solidFill>
              <a:schemeClr val="tx1"/>
            </a:solidFill>
          </a:ln>
        </p:spPr>
        <p:style>
          <a:lnRef idx="1">
            <a:schemeClr val="accent2"/>
          </a:lnRef>
          <a:fillRef idx="3">
            <a:schemeClr val="accent2"/>
          </a:fillRef>
          <a:effectRef idx="2">
            <a:schemeClr val="accent2"/>
          </a:effectRef>
          <a:fontRef idx="minor">
            <a:schemeClr val="lt1"/>
          </a:fontRef>
        </p:style>
        <p:txBody>
          <a:bodyPr anchor="ctr"/>
          <a:lstStyle/>
          <a:p>
            <a:pPr algn="ctr"/>
            <a:endParaRPr lang="en-GB" dirty="0">
              <a:solidFill>
                <a:srgbClr val="FFFFFF"/>
              </a:solidFill>
              <a:latin typeface="Georgia" charset="0"/>
              <a:ea typeface="ＭＳ Ｐゴシック" charset="0"/>
              <a:cs typeface="Arial" charset="0"/>
            </a:endParaRPr>
          </a:p>
        </p:txBody>
      </p:sp>
      <p:sp>
        <p:nvSpPr>
          <p:cNvPr id="14" name="Rectangle 13"/>
          <p:cNvSpPr/>
          <p:nvPr/>
        </p:nvSpPr>
        <p:spPr>
          <a:xfrm>
            <a:off x="381000" y="4637350"/>
            <a:ext cx="2520000" cy="720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en-US" sz="2400" dirty="0" smtClean="0">
                <a:solidFill>
                  <a:schemeClr val="dk1"/>
                </a:solidFill>
              </a:rPr>
              <a:t>Increase </a:t>
            </a:r>
            <a:r>
              <a:rPr lang="en-US" sz="2400" dirty="0">
                <a:solidFill>
                  <a:schemeClr val="dk1"/>
                </a:solidFill>
              </a:rPr>
              <a:t>in </a:t>
            </a:r>
            <a:endParaRPr lang="en-US" sz="2400" dirty="0" smtClean="0">
              <a:solidFill>
                <a:schemeClr val="dk1"/>
              </a:solidFill>
            </a:endParaRPr>
          </a:p>
          <a:p>
            <a:pPr algn="ctr"/>
            <a:r>
              <a:rPr lang="en-US" sz="2400" dirty="0" smtClean="0">
                <a:solidFill>
                  <a:schemeClr val="dk1"/>
                </a:solidFill>
              </a:rPr>
              <a:t>current </a:t>
            </a:r>
            <a:r>
              <a:rPr lang="en-US" sz="2400" dirty="0">
                <a:solidFill>
                  <a:schemeClr val="dk1"/>
                </a:solidFill>
              </a:rPr>
              <a:t>assets</a:t>
            </a:r>
          </a:p>
        </p:txBody>
      </p:sp>
      <p:sp>
        <p:nvSpPr>
          <p:cNvPr id="16" name="Plus 15"/>
          <p:cNvSpPr/>
          <p:nvPr/>
        </p:nvSpPr>
        <p:spPr>
          <a:xfrm>
            <a:off x="6828946" y="5478613"/>
            <a:ext cx="533400" cy="457200"/>
          </a:xfrm>
          <a:prstGeom prst="mathPlus">
            <a:avLst/>
          </a:prstGeom>
          <a:solidFill>
            <a:schemeClr val="accent3"/>
          </a:solidFill>
          <a:ln>
            <a:solidFill>
              <a:schemeClr val="tx1"/>
            </a:solidFill>
          </a:ln>
        </p:spPr>
        <p:style>
          <a:lnRef idx="1">
            <a:schemeClr val="accent2"/>
          </a:lnRef>
          <a:fillRef idx="3">
            <a:schemeClr val="accent2"/>
          </a:fillRef>
          <a:effectRef idx="2">
            <a:schemeClr val="accent2"/>
          </a:effectRef>
          <a:fontRef idx="minor">
            <a:schemeClr val="lt1"/>
          </a:fontRef>
        </p:style>
        <p:txBody>
          <a:bodyPr anchor="ctr"/>
          <a:lstStyle/>
          <a:p>
            <a:pPr algn="ctr"/>
            <a:endParaRPr lang="en-GB" dirty="0">
              <a:solidFill>
                <a:srgbClr val="FFFFFF"/>
              </a:solidFill>
              <a:latin typeface="Georgia" charset="0"/>
              <a:ea typeface="ＭＳ Ｐゴシック" charset="0"/>
              <a:cs typeface="Arial" charset="0"/>
            </a:endParaRPr>
          </a:p>
        </p:txBody>
      </p:sp>
      <p:sp>
        <p:nvSpPr>
          <p:cNvPr id="18" name="Rectangle 17"/>
          <p:cNvSpPr/>
          <p:nvPr/>
        </p:nvSpPr>
        <p:spPr>
          <a:xfrm>
            <a:off x="381000" y="5366150"/>
            <a:ext cx="2520000" cy="720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en-US" sz="2400" dirty="0" smtClean="0">
                <a:solidFill>
                  <a:schemeClr val="dk1"/>
                </a:solidFill>
              </a:rPr>
              <a:t>Increase </a:t>
            </a:r>
            <a:r>
              <a:rPr lang="en-US" sz="2400" dirty="0">
                <a:solidFill>
                  <a:schemeClr val="dk1"/>
                </a:solidFill>
              </a:rPr>
              <a:t>in </a:t>
            </a:r>
            <a:endParaRPr lang="en-US" sz="2400" dirty="0" smtClean="0">
              <a:solidFill>
                <a:schemeClr val="dk1"/>
              </a:solidFill>
            </a:endParaRPr>
          </a:p>
          <a:p>
            <a:pPr algn="ctr"/>
            <a:r>
              <a:rPr lang="en-US" sz="2400" dirty="0" smtClean="0">
                <a:solidFill>
                  <a:schemeClr val="dk1"/>
                </a:solidFill>
              </a:rPr>
              <a:t>current </a:t>
            </a:r>
            <a:r>
              <a:rPr lang="en-US" sz="2400" dirty="0">
                <a:solidFill>
                  <a:schemeClr val="dk1"/>
                </a:solidFill>
              </a:rPr>
              <a:t>liabilities</a:t>
            </a:r>
          </a:p>
        </p:txBody>
      </p:sp>
      <p:sp>
        <p:nvSpPr>
          <p:cNvPr id="19" name="Minus 18"/>
          <p:cNvSpPr/>
          <p:nvPr/>
        </p:nvSpPr>
        <p:spPr>
          <a:xfrm>
            <a:off x="3918900" y="2183681"/>
            <a:ext cx="762000" cy="304800"/>
          </a:xfrm>
          <a:prstGeom prst="mathMinus">
            <a:avLst/>
          </a:prstGeom>
          <a:solidFill>
            <a:srgbClr val="FF0000"/>
          </a:solidFill>
          <a:ln>
            <a:solidFill>
              <a:srgbClr val="000000"/>
            </a:solidFill>
          </a:ln>
        </p:spPr>
        <p:style>
          <a:lnRef idx="1">
            <a:schemeClr val="accent6"/>
          </a:lnRef>
          <a:fillRef idx="3">
            <a:schemeClr val="accent6"/>
          </a:fillRef>
          <a:effectRef idx="2">
            <a:schemeClr val="accent6"/>
          </a:effectRef>
          <a:fontRef idx="minor">
            <a:schemeClr val="lt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endParaRPr lang="en-GB" dirty="0" smtClean="0">
              <a:solidFill>
                <a:srgbClr val="FFFFFF"/>
              </a:solidFill>
              <a:latin typeface="Georgia" charset="0"/>
            </a:endParaRPr>
          </a:p>
        </p:txBody>
      </p:sp>
      <p:sp>
        <p:nvSpPr>
          <p:cNvPr id="3" name="Donut 2"/>
          <p:cNvSpPr/>
          <p:nvPr/>
        </p:nvSpPr>
        <p:spPr>
          <a:xfrm>
            <a:off x="6851973" y="2088277"/>
            <a:ext cx="522000" cy="521007"/>
          </a:xfrm>
          <a:prstGeom prst="donut">
            <a:avLst>
              <a:gd name="adj" fmla="val 145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0" name="Rectangle 19"/>
          <p:cNvSpPr/>
          <p:nvPr/>
        </p:nvSpPr>
        <p:spPr>
          <a:xfrm>
            <a:off x="5841673" y="1172476"/>
            <a:ext cx="2520000" cy="720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400" dirty="0" smtClean="0"/>
              <a:t>Operating </a:t>
            </a:r>
          </a:p>
          <a:p>
            <a:pPr algn="ctr">
              <a:defRPr/>
            </a:pPr>
            <a:r>
              <a:rPr lang="en-US" sz="2400" dirty="0" smtClean="0"/>
              <a:t>C</a:t>
            </a:r>
            <a:r>
              <a:rPr lang="en-US" sz="2400" dirty="0" smtClean="0"/>
              <a:t>ash flow</a:t>
            </a:r>
            <a:endParaRPr lang="en-US" sz="2400" dirty="0"/>
          </a:p>
        </p:txBody>
      </p:sp>
      <p:sp>
        <p:nvSpPr>
          <p:cNvPr id="21" name="Rectangle 20"/>
          <p:cNvSpPr/>
          <p:nvPr/>
        </p:nvSpPr>
        <p:spPr>
          <a:xfrm>
            <a:off x="3049373" y="1172476"/>
            <a:ext cx="2520000" cy="7200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400" dirty="0"/>
              <a:t>I</a:t>
            </a:r>
            <a:r>
              <a:rPr lang="en-US" sz="2400" dirty="0" smtClean="0"/>
              <a:t>ncome</a:t>
            </a:r>
            <a:endParaRPr lang="en-US" sz="2400" dirty="0"/>
          </a:p>
        </p:txBody>
      </p:sp>
      <p:sp>
        <p:nvSpPr>
          <p:cNvPr id="23" name="Donut 22"/>
          <p:cNvSpPr/>
          <p:nvPr/>
        </p:nvSpPr>
        <p:spPr>
          <a:xfrm>
            <a:off x="6840346" y="3033045"/>
            <a:ext cx="522000" cy="521007"/>
          </a:xfrm>
          <a:prstGeom prst="donut">
            <a:avLst>
              <a:gd name="adj" fmla="val 145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4" name="Donut 23"/>
          <p:cNvSpPr/>
          <p:nvPr/>
        </p:nvSpPr>
        <p:spPr>
          <a:xfrm>
            <a:off x="4058600" y="4758699"/>
            <a:ext cx="522000" cy="521007"/>
          </a:xfrm>
          <a:prstGeom prst="donut">
            <a:avLst>
              <a:gd name="adj" fmla="val 145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5" name="Donut 24"/>
          <p:cNvSpPr/>
          <p:nvPr/>
        </p:nvSpPr>
        <p:spPr>
          <a:xfrm>
            <a:off x="4053188" y="5455756"/>
            <a:ext cx="522000" cy="521007"/>
          </a:xfrm>
          <a:prstGeom prst="donut">
            <a:avLst>
              <a:gd name="adj" fmla="val 145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2" name="Minus 21"/>
          <p:cNvSpPr/>
          <p:nvPr/>
        </p:nvSpPr>
        <p:spPr>
          <a:xfrm>
            <a:off x="3918900" y="3837106"/>
            <a:ext cx="762000" cy="304800"/>
          </a:xfrm>
          <a:prstGeom prst="mathMinus">
            <a:avLst/>
          </a:prstGeom>
          <a:solidFill>
            <a:srgbClr val="FF0000"/>
          </a:solidFill>
          <a:ln>
            <a:solidFill>
              <a:srgbClr val="000000"/>
            </a:solidFill>
          </a:ln>
        </p:spPr>
        <p:style>
          <a:lnRef idx="1">
            <a:schemeClr val="accent6"/>
          </a:lnRef>
          <a:fillRef idx="3">
            <a:schemeClr val="accent6"/>
          </a:fillRef>
          <a:effectRef idx="2">
            <a:schemeClr val="accent6"/>
          </a:effectRef>
          <a:fontRef idx="minor">
            <a:schemeClr val="lt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endParaRPr lang="en-GB" dirty="0" smtClean="0">
              <a:solidFill>
                <a:srgbClr val="FFFFFF"/>
              </a:solidFill>
              <a:latin typeface="Georgia" charset="0"/>
            </a:endParaRPr>
          </a:p>
        </p:txBody>
      </p:sp>
      <p:sp>
        <p:nvSpPr>
          <p:cNvPr id="26" name="Rectangle 25"/>
          <p:cNvSpPr/>
          <p:nvPr/>
        </p:nvSpPr>
        <p:spPr>
          <a:xfrm>
            <a:off x="374288" y="3699182"/>
            <a:ext cx="2520000" cy="7200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sz="2400" dirty="0" smtClean="0">
                <a:solidFill>
                  <a:schemeClr val="dk1"/>
                </a:solidFill>
              </a:rPr>
              <a:t>Losses on sales of non-current assets</a:t>
            </a:r>
            <a:endParaRPr lang="en-US" sz="2400" dirty="0">
              <a:solidFill>
                <a:schemeClr val="dk1"/>
              </a:solidFill>
            </a:endParaRPr>
          </a:p>
        </p:txBody>
      </p:sp>
      <p:sp>
        <p:nvSpPr>
          <p:cNvPr id="27" name="Donut 26"/>
          <p:cNvSpPr/>
          <p:nvPr/>
        </p:nvSpPr>
        <p:spPr>
          <a:xfrm>
            <a:off x="6828946" y="3796163"/>
            <a:ext cx="522000" cy="521007"/>
          </a:xfrm>
          <a:prstGeom prst="donut">
            <a:avLst>
              <a:gd name="adj" fmla="val 145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4556568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6" grpId="0" animBg="1"/>
      <p:bldP spid="19" grpId="0" animBg="1"/>
      <p:bldP spid="3" grpId="0" animBg="1"/>
      <p:bldP spid="23" grpId="0" animBg="1"/>
      <p:bldP spid="24" grpId="0" animBg="1"/>
      <p:bldP spid="25" grpId="0" animBg="1"/>
      <p:bldP spid="22"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9692"/>
            <a:ext cx="7772400" cy="640591"/>
          </a:xfrm>
          <a:noFill/>
        </p:spPr>
        <p:txBody>
          <a:bodyPr>
            <a:noAutofit/>
          </a:bodyPr>
          <a:lstStyle/>
          <a:p>
            <a:pPr lvl="0" eaLnBrk="0" hangingPunct="0"/>
            <a:r>
              <a:rPr lang="en-GB" sz="2400" dirty="0" smtClean="0"/>
              <a:t>Operating cash flow by the Indirect Method</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4</a:t>
            </a:fld>
            <a:endParaRPr lang="en-GB"/>
          </a:p>
        </p:txBody>
      </p:sp>
      <p:sp>
        <p:nvSpPr>
          <p:cNvPr id="5" name="Rectangle 4"/>
          <p:cNvSpPr/>
          <p:nvPr/>
        </p:nvSpPr>
        <p:spPr>
          <a:xfrm>
            <a:off x="3352800" y="1186425"/>
            <a:ext cx="2590800" cy="381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400" dirty="0"/>
              <a:t>Net Income</a:t>
            </a:r>
          </a:p>
        </p:txBody>
      </p:sp>
      <p:sp>
        <p:nvSpPr>
          <p:cNvPr id="7" name="Plus 6"/>
          <p:cNvSpPr/>
          <p:nvPr/>
        </p:nvSpPr>
        <p:spPr>
          <a:xfrm>
            <a:off x="4267200" y="1719825"/>
            <a:ext cx="533400" cy="457200"/>
          </a:xfrm>
          <a:prstGeom prst="mathPlus">
            <a:avLst/>
          </a:prstGeom>
          <a:solidFill>
            <a:schemeClr val="accent3"/>
          </a:solidFill>
          <a:ln>
            <a:solidFill>
              <a:schemeClr val="tx1"/>
            </a:solidFill>
          </a:ln>
        </p:spPr>
        <p:style>
          <a:lnRef idx="1">
            <a:schemeClr val="accent2"/>
          </a:lnRef>
          <a:fillRef idx="3">
            <a:schemeClr val="accent2"/>
          </a:fillRef>
          <a:effectRef idx="2">
            <a:schemeClr val="accent2"/>
          </a:effectRef>
          <a:fontRef idx="minor">
            <a:schemeClr val="lt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endParaRPr lang="en-GB" smtClean="0">
              <a:solidFill>
                <a:srgbClr val="FFFFFF"/>
              </a:solidFill>
              <a:latin typeface="Georgia" charset="0"/>
            </a:endParaRPr>
          </a:p>
        </p:txBody>
      </p:sp>
      <p:sp>
        <p:nvSpPr>
          <p:cNvPr id="8" name="Rectangle 7"/>
          <p:cNvSpPr/>
          <p:nvPr/>
        </p:nvSpPr>
        <p:spPr>
          <a:xfrm>
            <a:off x="1905000" y="2253225"/>
            <a:ext cx="5791200" cy="6096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400" dirty="0" smtClean="0"/>
              <a:t>Depreciation &amp; Amortization (&amp; Depletion)</a:t>
            </a:r>
            <a:endParaRPr lang="en-US" sz="2400" dirty="0"/>
          </a:p>
        </p:txBody>
      </p:sp>
      <p:sp>
        <p:nvSpPr>
          <p:cNvPr id="9" name="Minus 8"/>
          <p:cNvSpPr/>
          <p:nvPr/>
        </p:nvSpPr>
        <p:spPr>
          <a:xfrm>
            <a:off x="1752600" y="3015225"/>
            <a:ext cx="762000" cy="304800"/>
          </a:xfrm>
          <a:prstGeom prst="mathMinus">
            <a:avLst/>
          </a:prstGeom>
          <a:solidFill>
            <a:srgbClr val="FF0000"/>
          </a:solidFill>
          <a:ln>
            <a:solidFill>
              <a:srgbClr val="000000"/>
            </a:solidFill>
          </a:ln>
        </p:spPr>
        <p:style>
          <a:lnRef idx="1">
            <a:schemeClr val="accent6"/>
          </a:lnRef>
          <a:fillRef idx="3">
            <a:schemeClr val="accent6"/>
          </a:fillRef>
          <a:effectRef idx="2">
            <a:schemeClr val="accent6"/>
          </a:effectRef>
          <a:fontRef idx="minor">
            <a:schemeClr val="lt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endParaRPr lang="en-GB" smtClean="0">
              <a:solidFill>
                <a:srgbClr val="FFFFFF"/>
              </a:solidFill>
              <a:latin typeface="Georgia" charset="0"/>
            </a:endParaRPr>
          </a:p>
        </p:txBody>
      </p:sp>
      <p:sp>
        <p:nvSpPr>
          <p:cNvPr id="10" name="Rectangle 9"/>
          <p:cNvSpPr/>
          <p:nvPr/>
        </p:nvSpPr>
        <p:spPr>
          <a:xfrm>
            <a:off x="685800" y="3472425"/>
            <a:ext cx="2743200" cy="7620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Gains on sales of </a:t>
            </a:r>
            <a:r>
              <a:rPr lang="en-US" sz="2400" dirty="0" smtClean="0"/>
              <a:t>non-current assets</a:t>
            </a:r>
            <a:endParaRPr lang="en-US" sz="2400" dirty="0"/>
          </a:p>
        </p:txBody>
      </p:sp>
      <p:sp>
        <p:nvSpPr>
          <p:cNvPr id="11" name="Plus 10"/>
          <p:cNvSpPr/>
          <p:nvPr/>
        </p:nvSpPr>
        <p:spPr>
          <a:xfrm>
            <a:off x="6553200" y="2939025"/>
            <a:ext cx="533400" cy="457200"/>
          </a:xfrm>
          <a:prstGeom prst="mathPlus">
            <a:avLst/>
          </a:prstGeom>
          <a:solidFill>
            <a:schemeClr val="accent3"/>
          </a:solidFill>
          <a:ln>
            <a:solidFill>
              <a:schemeClr val="tx1"/>
            </a:solidFill>
          </a:ln>
        </p:spPr>
        <p:style>
          <a:lnRef idx="1">
            <a:schemeClr val="accent2"/>
          </a:lnRef>
          <a:fillRef idx="3">
            <a:schemeClr val="accent2"/>
          </a:fillRef>
          <a:effectRef idx="2">
            <a:schemeClr val="accent2"/>
          </a:effectRef>
          <a:fontRef idx="minor">
            <a:schemeClr val="lt1"/>
          </a:fontRef>
        </p:style>
        <p:txBody>
          <a:bodyPr anchor="ctr"/>
          <a:lstStyle/>
          <a:p>
            <a:pPr algn="ctr"/>
            <a:endParaRPr lang="en-GB">
              <a:solidFill>
                <a:srgbClr val="FFFFFF"/>
              </a:solidFill>
              <a:latin typeface="Georgia" charset="0"/>
              <a:ea typeface="ＭＳ Ｐゴシック" charset="0"/>
              <a:cs typeface="Arial" charset="0"/>
            </a:endParaRPr>
          </a:p>
        </p:txBody>
      </p:sp>
      <p:sp>
        <p:nvSpPr>
          <p:cNvPr id="12" name="Rectangle 11"/>
          <p:cNvSpPr/>
          <p:nvPr/>
        </p:nvSpPr>
        <p:spPr>
          <a:xfrm>
            <a:off x="5638800" y="3472425"/>
            <a:ext cx="2743200" cy="762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400" dirty="0"/>
              <a:t>Losses on sales of </a:t>
            </a:r>
            <a:r>
              <a:rPr lang="en-US" sz="2400" dirty="0" smtClean="0"/>
              <a:t>Non-current assets</a:t>
            </a:r>
            <a:endParaRPr lang="en-US" sz="2400" dirty="0"/>
          </a:p>
        </p:txBody>
      </p:sp>
      <p:sp>
        <p:nvSpPr>
          <p:cNvPr id="13" name="Minus 12"/>
          <p:cNvSpPr/>
          <p:nvPr/>
        </p:nvSpPr>
        <p:spPr>
          <a:xfrm>
            <a:off x="1752600" y="4386825"/>
            <a:ext cx="762000" cy="304800"/>
          </a:xfrm>
          <a:prstGeom prst="mathMinus">
            <a:avLst/>
          </a:prstGeom>
          <a:solidFill>
            <a:srgbClr val="FF0000"/>
          </a:solidFill>
          <a:ln>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endParaRPr lang="en-GB" smtClean="0">
              <a:solidFill>
                <a:srgbClr val="FFFFFF"/>
              </a:solidFill>
              <a:latin typeface="Georgia" charset="0"/>
            </a:endParaRPr>
          </a:p>
        </p:txBody>
      </p:sp>
      <p:sp>
        <p:nvSpPr>
          <p:cNvPr id="14" name="Rectangle 13"/>
          <p:cNvSpPr/>
          <p:nvPr/>
        </p:nvSpPr>
        <p:spPr>
          <a:xfrm>
            <a:off x="381000" y="4920225"/>
            <a:ext cx="1752600" cy="11430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sz="2400" dirty="0" smtClean="0">
                <a:solidFill>
                  <a:schemeClr val="dk1"/>
                </a:solidFill>
              </a:rPr>
              <a:t>Increase </a:t>
            </a:r>
            <a:r>
              <a:rPr lang="en-US" sz="2400" dirty="0">
                <a:solidFill>
                  <a:schemeClr val="dk1"/>
                </a:solidFill>
              </a:rPr>
              <a:t>in current assets</a:t>
            </a:r>
          </a:p>
        </p:txBody>
      </p:sp>
      <p:sp>
        <p:nvSpPr>
          <p:cNvPr id="15" name="Rectangle 14"/>
          <p:cNvSpPr/>
          <p:nvPr/>
        </p:nvSpPr>
        <p:spPr>
          <a:xfrm>
            <a:off x="2438400" y="4920225"/>
            <a:ext cx="1752600" cy="11430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sz="2400" dirty="0" smtClean="0">
                <a:solidFill>
                  <a:schemeClr val="dk1"/>
                </a:solidFill>
              </a:rPr>
              <a:t>Decrease </a:t>
            </a:r>
            <a:r>
              <a:rPr lang="en-US" sz="2400" dirty="0">
                <a:solidFill>
                  <a:schemeClr val="dk1"/>
                </a:solidFill>
              </a:rPr>
              <a:t>in current liabilities</a:t>
            </a:r>
          </a:p>
        </p:txBody>
      </p:sp>
      <p:sp>
        <p:nvSpPr>
          <p:cNvPr id="16" name="Plus 15"/>
          <p:cNvSpPr/>
          <p:nvPr/>
        </p:nvSpPr>
        <p:spPr>
          <a:xfrm>
            <a:off x="6629400" y="4310625"/>
            <a:ext cx="533400" cy="457200"/>
          </a:xfrm>
          <a:prstGeom prst="mathPlus">
            <a:avLst/>
          </a:prstGeom>
          <a:solidFill>
            <a:schemeClr val="accent3"/>
          </a:solidFill>
          <a:ln>
            <a:solidFill>
              <a:schemeClr val="tx1"/>
            </a:solidFill>
          </a:ln>
        </p:spPr>
        <p:style>
          <a:lnRef idx="1">
            <a:schemeClr val="accent2"/>
          </a:lnRef>
          <a:fillRef idx="3">
            <a:schemeClr val="accent2"/>
          </a:fillRef>
          <a:effectRef idx="2">
            <a:schemeClr val="accent2"/>
          </a:effectRef>
          <a:fontRef idx="minor">
            <a:schemeClr val="lt1"/>
          </a:fontRef>
        </p:style>
        <p:txBody>
          <a:bodyPr anchor="ctr"/>
          <a:lstStyle/>
          <a:p>
            <a:pPr algn="ctr"/>
            <a:endParaRPr lang="en-GB">
              <a:solidFill>
                <a:srgbClr val="FFFFFF"/>
              </a:solidFill>
              <a:latin typeface="Georgia" charset="0"/>
              <a:ea typeface="ＭＳ Ｐゴシック" charset="0"/>
              <a:cs typeface="Arial" charset="0"/>
            </a:endParaRPr>
          </a:p>
        </p:txBody>
      </p:sp>
      <p:sp>
        <p:nvSpPr>
          <p:cNvPr id="17" name="Rectangle 16"/>
          <p:cNvSpPr/>
          <p:nvPr/>
        </p:nvSpPr>
        <p:spPr>
          <a:xfrm>
            <a:off x="5029200" y="4920225"/>
            <a:ext cx="1752600" cy="1143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r>
              <a:rPr lang="en-US" sz="2400" dirty="0" smtClean="0">
                <a:solidFill>
                  <a:schemeClr val="dk1"/>
                </a:solidFill>
              </a:rPr>
              <a:t>Decrease </a:t>
            </a:r>
            <a:r>
              <a:rPr lang="en-US" sz="2400" dirty="0">
                <a:solidFill>
                  <a:schemeClr val="dk1"/>
                </a:solidFill>
              </a:rPr>
              <a:t>in current assets</a:t>
            </a:r>
          </a:p>
        </p:txBody>
      </p:sp>
      <p:sp>
        <p:nvSpPr>
          <p:cNvPr id="18" name="Rectangle 17"/>
          <p:cNvSpPr/>
          <p:nvPr/>
        </p:nvSpPr>
        <p:spPr>
          <a:xfrm>
            <a:off x="7086600" y="4920225"/>
            <a:ext cx="1752600" cy="1143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r>
              <a:rPr lang="en-US" sz="2400" dirty="0" smtClean="0">
                <a:solidFill>
                  <a:schemeClr val="dk1"/>
                </a:solidFill>
              </a:rPr>
              <a:t>Increase </a:t>
            </a:r>
            <a:r>
              <a:rPr lang="en-US" sz="2400" dirty="0">
                <a:solidFill>
                  <a:schemeClr val="dk1"/>
                </a:solidFill>
              </a:rPr>
              <a:t>in current liabilities</a:t>
            </a:r>
          </a:p>
        </p:txBody>
      </p:sp>
    </p:spTree>
    <p:extLst>
      <p:ext uri="{BB962C8B-B14F-4D97-AF65-F5344CB8AC3E}">
        <p14:creationId xmlns:p14="http://schemas.microsoft.com/office/powerpoint/2010/main" val="586319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9692"/>
            <a:ext cx="7772400" cy="640591"/>
          </a:xfrm>
          <a:noFill/>
        </p:spPr>
        <p:txBody>
          <a:bodyPr>
            <a:noAutofit/>
          </a:bodyPr>
          <a:lstStyle/>
          <a:p>
            <a:pPr lvl="0" eaLnBrk="0" hangingPunct="0"/>
            <a:r>
              <a:rPr lang="en-GB" sz="2400" dirty="0" smtClean="0"/>
              <a:t>Indirect Method</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5</a:t>
            </a:fld>
            <a:endParaRPr lang="en-GB"/>
          </a:p>
        </p:txBody>
      </p:sp>
      <p:graphicFrame>
        <p:nvGraphicFramePr>
          <p:cNvPr id="19" name="Table 18"/>
          <p:cNvGraphicFramePr>
            <a:graphicFrameLocks noGrp="1"/>
          </p:cNvGraphicFramePr>
          <p:nvPr>
            <p:extLst>
              <p:ext uri="{D42A27DB-BD31-4B8C-83A1-F6EECF244321}">
                <p14:modId xmlns:p14="http://schemas.microsoft.com/office/powerpoint/2010/main" val="2074347153"/>
              </p:ext>
            </p:extLst>
          </p:nvPr>
        </p:nvGraphicFramePr>
        <p:xfrm>
          <a:off x="457200" y="1600200"/>
          <a:ext cx="8229600" cy="3647987"/>
        </p:xfrm>
        <a:graphic>
          <a:graphicData uri="http://schemas.openxmlformats.org/drawingml/2006/table">
            <a:tbl>
              <a:tblPr/>
              <a:tblGrid>
                <a:gridCol w="542925"/>
                <a:gridCol w="7686675"/>
              </a:tblGrid>
              <a:tr h="396187">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Georgia" charset="0"/>
                          <a:ea typeface="ＭＳ Ｐゴシック" charset="0"/>
                          <a:cs typeface="Arial" charset="0"/>
                        </a:rPr>
                        <a:t>Income</a:t>
                      </a:r>
                      <a:endParaRPr kumimoji="0" lang="en-US" sz="2000" b="0" i="0" u="none" strike="noStrike" cap="none" normalizeH="0" baseline="0" dirty="0">
                        <a:ln>
                          <a:noFill/>
                        </a:ln>
                        <a:solidFill>
                          <a:srgbClr val="000000"/>
                        </a:solidFill>
                        <a:effectLst/>
                        <a:latin typeface="Georgia" charset="0"/>
                        <a:ea typeface="ＭＳ Ｐゴシック" charset="0"/>
                        <a:cs typeface="Arial"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hMerge="1">
                  <a:txBody>
                    <a:bodyPr/>
                    <a:lstStyle/>
                    <a:p>
                      <a:endParaRPr lang="en-US"/>
                    </a:p>
                  </a:txBody>
                  <a:tcPr/>
                </a:tc>
              </a:tr>
              <a:tr h="4079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Georgia" charset="0"/>
                          <a:ea typeface="ＭＳ Ｐゴシック" charset="0"/>
                          <a:cs typeface="Arial" charset="0"/>
                        </a:rPr>
                        <a:t>+</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Georgia" charset="0"/>
                          <a:ea typeface="ＭＳ Ｐゴシック" charset="0"/>
                          <a:cs typeface="Arial" charset="0"/>
                        </a:rPr>
                        <a:t>Depreciation &amp; Amortization</a:t>
                      </a:r>
                      <a:endParaRPr kumimoji="0" lang="en-US" sz="2000" b="0" i="0" u="none" strike="noStrike" cap="none" normalizeH="0" baseline="0" dirty="0">
                        <a:ln>
                          <a:noFill/>
                        </a:ln>
                        <a:solidFill>
                          <a:srgbClr val="000000"/>
                        </a:solidFill>
                        <a:effectLst/>
                        <a:latin typeface="Georgia" charset="0"/>
                        <a:ea typeface="ＭＳ Ｐゴシック" charset="0"/>
                        <a:cs typeface="Arial" charset="0"/>
                      </a:endParaRPr>
                    </a:p>
                  </a:txBody>
                  <a:tcPr marT="45714" marB="45714"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DE"/>
                    </a:solidFill>
                  </a:tcPr>
                </a:tc>
              </a:tr>
              <a:tr h="3961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Georgia" charset="0"/>
                          <a:ea typeface="ＭＳ Ｐゴシック" charset="0"/>
                          <a:cs typeface="Arial" charset="0"/>
                        </a:rPr>
                        <a:t>+</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Georgia" charset="0"/>
                          <a:ea typeface="ＭＳ Ｐゴシック" charset="0"/>
                          <a:cs typeface="Arial" charset="0"/>
                        </a:rPr>
                        <a:t>Loss on sale of </a:t>
                      </a:r>
                      <a:r>
                        <a:rPr kumimoji="0" lang="en-US" sz="2000" b="0" i="0" u="none" strike="noStrike" cap="none" normalizeH="0" baseline="0" dirty="0" smtClean="0">
                          <a:ln>
                            <a:noFill/>
                          </a:ln>
                          <a:solidFill>
                            <a:srgbClr val="000000"/>
                          </a:solidFill>
                          <a:effectLst/>
                          <a:latin typeface="Georgia" charset="0"/>
                          <a:ea typeface="ＭＳ Ｐゴシック" charset="0"/>
                          <a:cs typeface="Arial" charset="0"/>
                        </a:rPr>
                        <a:t>non-current assets</a:t>
                      </a:r>
                      <a:endParaRPr kumimoji="0" lang="en-US" sz="2000" b="0" i="0" u="none" strike="noStrike" cap="none" normalizeH="0" baseline="0" dirty="0">
                        <a:ln>
                          <a:noFill/>
                        </a:ln>
                        <a:solidFill>
                          <a:srgbClr val="000000"/>
                        </a:solidFill>
                        <a:effectLst/>
                        <a:latin typeface="Georgia" charset="0"/>
                        <a:ea typeface="ＭＳ Ｐゴシック" charset="0"/>
                        <a:cs typeface="Arial" charset="0"/>
                      </a:endParaRPr>
                    </a:p>
                  </a:txBody>
                  <a:tcPr marT="45714" marB="45714"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DE"/>
                    </a:solidFill>
                  </a:tcPr>
                </a:tc>
              </a:tr>
              <a:tr h="4079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Georgia" charset="0"/>
                          <a:ea typeface="ＭＳ Ｐゴシック" charset="0"/>
                          <a:cs typeface="Arial" charset="0"/>
                        </a:rPr>
                        <a:t>-</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Georgia" charset="0"/>
                          <a:ea typeface="ＭＳ Ｐゴシック" charset="0"/>
                          <a:cs typeface="Arial" charset="0"/>
                        </a:rPr>
                        <a:t>Gain on sale of </a:t>
                      </a:r>
                      <a:r>
                        <a:rPr kumimoji="0" lang="en-US" sz="2000" b="0" i="0" u="none" strike="noStrike" cap="none" normalizeH="0" baseline="0" dirty="0" smtClean="0">
                          <a:ln>
                            <a:noFill/>
                          </a:ln>
                          <a:solidFill>
                            <a:srgbClr val="000000"/>
                          </a:solidFill>
                          <a:effectLst/>
                          <a:latin typeface="Georgia" charset="0"/>
                          <a:ea typeface="ＭＳ Ｐゴシック" charset="0"/>
                          <a:cs typeface="Arial" charset="0"/>
                        </a:rPr>
                        <a:t>non-current assets</a:t>
                      </a:r>
                      <a:endParaRPr kumimoji="0" lang="en-US" sz="2000" b="0" i="0" u="none" strike="noStrike" cap="none" normalizeH="0" baseline="0" dirty="0">
                        <a:ln>
                          <a:noFill/>
                        </a:ln>
                        <a:solidFill>
                          <a:srgbClr val="000000"/>
                        </a:solidFill>
                        <a:effectLst/>
                        <a:latin typeface="Georgia" charset="0"/>
                        <a:ea typeface="ＭＳ Ｐゴシック" charset="0"/>
                        <a:cs typeface="Arial" charset="0"/>
                      </a:endParaRPr>
                    </a:p>
                  </a:txBody>
                  <a:tcPr marT="45714" marB="45714"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4079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Georgia" charset="0"/>
                          <a:ea typeface="ＭＳ Ｐゴシック" charset="0"/>
                          <a:cs typeface="Arial" charset="0"/>
                        </a:rPr>
                        <a:t>-</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Georgia" charset="0"/>
                          <a:ea typeface="ＭＳ Ｐゴシック" charset="0"/>
                          <a:cs typeface="Arial" charset="0"/>
                        </a:rPr>
                        <a:t>Increase </a:t>
                      </a:r>
                      <a:r>
                        <a:rPr kumimoji="0" lang="en-US" sz="2000" b="0" i="0" u="none" strike="noStrike" cap="none" normalizeH="0" baseline="0" dirty="0">
                          <a:ln>
                            <a:noFill/>
                          </a:ln>
                          <a:solidFill>
                            <a:srgbClr val="000000"/>
                          </a:solidFill>
                          <a:effectLst/>
                          <a:latin typeface="Georgia" charset="0"/>
                          <a:ea typeface="ＭＳ Ｐゴシック" charset="0"/>
                          <a:cs typeface="Arial" charset="0"/>
                        </a:rPr>
                        <a:t>in current assets other than cash</a:t>
                      </a:r>
                    </a:p>
                  </a:txBody>
                  <a:tcPr marT="45714" marB="45714"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r>
              <a:tr h="4079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Georgia" charset="0"/>
                          <a:ea typeface="ＭＳ Ｐゴシック" charset="0"/>
                          <a:cs typeface="Arial" charset="0"/>
                        </a:rPr>
                        <a:t>+</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Georgia" charset="0"/>
                          <a:ea typeface="ＭＳ Ｐゴシック" charset="0"/>
                          <a:cs typeface="Arial" charset="0"/>
                        </a:rPr>
                        <a:t>Decrease </a:t>
                      </a:r>
                      <a:r>
                        <a:rPr kumimoji="0" lang="en-US" sz="2000" b="0" i="0" u="none" strike="noStrike" cap="none" normalizeH="0" baseline="0" dirty="0">
                          <a:ln>
                            <a:noFill/>
                          </a:ln>
                          <a:solidFill>
                            <a:srgbClr val="000000"/>
                          </a:solidFill>
                          <a:effectLst/>
                          <a:latin typeface="Georgia" charset="0"/>
                          <a:ea typeface="ＭＳ Ｐゴシック" charset="0"/>
                          <a:cs typeface="Arial" charset="0"/>
                        </a:rPr>
                        <a:t>in current assets other than cash</a:t>
                      </a:r>
                    </a:p>
                  </a:txBody>
                  <a:tcPr marT="45714" marB="45714"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DE"/>
                    </a:solidFill>
                  </a:tcPr>
                </a:tc>
              </a:tr>
              <a:tr h="4079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Georgia" charset="0"/>
                          <a:ea typeface="ＭＳ Ｐゴシック" charset="0"/>
                          <a:cs typeface="Arial" charset="0"/>
                        </a:rPr>
                        <a:t>+</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Georgia" charset="0"/>
                          <a:ea typeface="ＭＳ Ｐゴシック" charset="0"/>
                          <a:cs typeface="Arial" charset="0"/>
                        </a:rPr>
                        <a:t>Increase </a:t>
                      </a:r>
                      <a:r>
                        <a:rPr kumimoji="0" lang="en-US" sz="2000" b="0" i="0" u="none" strike="noStrike" cap="none" normalizeH="0" baseline="0" dirty="0">
                          <a:ln>
                            <a:noFill/>
                          </a:ln>
                          <a:solidFill>
                            <a:srgbClr val="000000"/>
                          </a:solidFill>
                          <a:effectLst/>
                          <a:latin typeface="Georgia" charset="0"/>
                          <a:ea typeface="ＭＳ Ｐゴシック" charset="0"/>
                          <a:cs typeface="Arial" charset="0"/>
                        </a:rPr>
                        <a:t>in current </a:t>
                      </a:r>
                      <a:r>
                        <a:rPr kumimoji="0" lang="en-US" sz="2000" b="0" i="0" u="none" strike="noStrike" cap="none" normalizeH="0" baseline="0" dirty="0" smtClean="0">
                          <a:ln>
                            <a:noFill/>
                          </a:ln>
                          <a:solidFill>
                            <a:srgbClr val="000000"/>
                          </a:solidFill>
                          <a:effectLst/>
                          <a:latin typeface="Georgia" charset="0"/>
                          <a:ea typeface="ＭＳ Ｐゴシック" charset="0"/>
                          <a:cs typeface="Arial" charset="0"/>
                        </a:rPr>
                        <a:t>liabilities other than ST debt</a:t>
                      </a:r>
                      <a:endParaRPr kumimoji="0" lang="en-US" sz="2000" b="0" i="0" u="none" strike="noStrike" cap="none" normalizeH="0" baseline="0" dirty="0">
                        <a:ln>
                          <a:noFill/>
                        </a:ln>
                        <a:solidFill>
                          <a:srgbClr val="000000"/>
                        </a:solidFill>
                        <a:effectLst/>
                        <a:latin typeface="Georgia" charset="0"/>
                        <a:ea typeface="ＭＳ Ｐゴシック" charset="0"/>
                        <a:cs typeface="Arial" charset="0"/>
                      </a:endParaRPr>
                    </a:p>
                  </a:txBody>
                  <a:tcPr marT="45714" marB="45714"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DE"/>
                    </a:solidFill>
                  </a:tcPr>
                </a:tc>
              </a:tr>
              <a:tr h="4079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Georgia" charset="0"/>
                          <a:ea typeface="ＭＳ Ｐゴシック" charset="0"/>
                          <a:cs typeface="Arial" charset="0"/>
                        </a:rPr>
                        <a:t>-</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Georgia" charset="0"/>
                          <a:ea typeface="ＭＳ Ｐゴシック" charset="0"/>
                          <a:cs typeface="Arial" charset="0"/>
                        </a:rPr>
                        <a:t>Decrease </a:t>
                      </a:r>
                      <a:r>
                        <a:rPr kumimoji="0" lang="en-US" sz="2000" b="0" i="0" u="none" strike="noStrike" cap="none" normalizeH="0" baseline="0" dirty="0">
                          <a:ln>
                            <a:noFill/>
                          </a:ln>
                          <a:solidFill>
                            <a:srgbClr val="000000"/>
                          </a:solidFill>
                          <a:effectLst/>
                          <a:latin typeface="Georgia" charset="0"/>
                          <a:ea typeface="ＭＳ Ｐゴシック" charset="0"/>
                          <a:cs typeface="Arial" charset="0"/>
                        </a:rPr>
                        <a:t>in current </a:t>
                      </a:r>
                      <a:r>
                        <a:rPr kumimoji="0" lang="en-US" sz="2000" b="0" i="0" u="none" strike="noStrike" cap="none" normalizeH="0" baseline="0" dirty="0" smtClean="0">
                          <a:ln>
                            <a:noFill/>
                          </a:ln>
                          <a:solidFill>
                            <a:srgbClr val="000000"/>
                          </a:solidFill>
                          <a:effectLst/>
                          <a:latin typeface="Georgia" charset="0"/>
                          <a:ea typeface="ＭＳ Ｐゴシック" charset="0"/>
                          <a:cs typeface="Arial" charset="0"/>
                        </a:rPr>
                        <a:t>liabilities other than ST debt</a:t>
                      </a:r>
                      <a:endParaRPr kumimoji="0" lang="en-US" sz="2000" b="0" i="0" u="none" strike="noStrike" cap="none" normalizeH="0" baseline="0" dirty="0">
                        <a:ln>
                          <a:noFill/>
                        </a:ln>
                        <a:solidFill>
                          <a:srgbClr val="000000"/>
                        </a:solidFill>
                        <a:effectLst/>
                        <a:latin typeface="Georgia" charset="0"/>
                        <a:ea typeface="ＭＳ Ｐゴシック" charset="0"/>
                        <a:cs typeface="Arial" charset="0"/>
                      </a:endParaRPr>
                    </a:p>
                  </a:txBody>
                  <a:tcPr marT="45714" marB="45714"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4079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Georgia" charset="0"/>
                          <a:ea typeface="ＭＳ Ｐゴシック" charset="0"/>
                          <a:cs typeface="Arial" charset="0"/>
                        </a:rPr>
                        <a:t>=</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Georgia" charset="0"/>
                          <a:ea typeface="ＭＳ Ｐゴシック" charset="0"/>
                          <a:cs typeface="Arial" charset="0"/>
                        </a:rPr>
                        <a:t>Operating </a:t>
                      </a:r>
                      <a:r>
                        <a:rPr kumimoji="0" lang="en-US" sz="2000" b="1" i="0" u="none" strike="noStrike" cap="none" normalizeH="0" baseline="0" dirty="0" smtClean="0">
                          <a:ln>
                            <a:noFill/>
                          </a:ln>
                          <a:solidFill>
                            <a:srgbClr val="000000"/>
                          </a:solidFill>
                          <a:effectLst/>
                          <a:latin typeface="Georgia" charset="0"/>
                          <a:ea typeface="ＭＳ Ｐゴシック" charset="0"/>
                          <a:cs typeface="Arial" charset="0"/>
                        </a:rPr>
                        <a:t>cash flow</a:t>
                      </a:r>
                      <a:endParaRPr kumimoji="0" lang="en-US" sz="2000" b="1" i="0" u="none" strike="noStrike" cap="none" normalizeH="0" baseline="0" dirty="0">
                        <a:ln>
                          <a:noFill/>
                        </a:ln>
                        <a:solidFill>
                          <a:srgbClr val="000000"/>
                        </a:solidFill>
                        <a:effectLst/>
                        <a:latin typeface="Georgia" charset="0"/>
                        <a:ea typeface="ＭＳ Ｐゴシック" charset="0"/>
                        <a:cs typeface="Arial" charset="0"/>
                      </a:endParaRPr>
                    </a:p>
                  </a:txBody>
                  <a:tcPr marT="45714" marB="45714"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ED"/>
                    </a:solidFill>
                  </a:tcPr>
                </a:tc>
              </a:tr>
            </a:tbl>
          </a:graphicData>
        </a:graphic>
      </p:graphicFrame>
      <p:sp>
        <p:nvSpPr>
          <p:cNvPr id="3" name="TextBox 2"/>
          <p:cNvSpPr txBox="1"/>
          <p:nvPr/>
        </p:nvSpPr>
        <p:spPr>
          <a:xfrm rot="5400000">
            <a:off x="6453489" y="3669582"/>
            <a:ext cx="1615196" cy="646331"/>
          </a:xfrm>
          <a:prstGeom prst="rect">
            <a:avLst/>
          </a:prstGeom>
          <a:noFill/>
        </p:spPr>
        <p:txBody>
          <a:bodyPr wrap="none" rtlCol="0">
            <a:spAutoFit/>
          </a:bodyPr>
          <a:lstStyle/>
          <a:p>
            <a:pPr algn="ctr"/>
            <a:r>
              <a:rPr lang="en-GB" dirty="0" smtClean="0">
                <a:solidFill>
                  <a:srgbClr val="FF0000"/>
                </a:solidFill>
              </a:rPr>
              <a:t>Change </a:t>
            </a:r>
            <a:r>
              <a:rPr lang="en-GB" dirty="0" smtClean="0">
                <a:solidFill>
                  <a:srgbClr val="FF0000"/>
                </a:solidFill>
              </a:rPr>
              <a:t>in </a:t>
            </a:r>
          </a:p>
          <a:p>
            <a:pPr algn="ctr"/>
            <a:r>
              <a:rPr lang="en-GB" dirty="0" smtClean="0">
                <a:solidFill>
                  <a:srgbClr val="FF0000"/>
                </a:solidFill>
              </a:rPr>
              <a:t>working capital</a:t>
            </a:r>
            <a:endParaRPr lang="en-GB" dirty="0">
              <a:solidFill>
                <a:srgbClr val="FF0000"/>
              </a:solidFill>
            </a:endParaRPr>
          </a:p>
        </p:txBody>
      </p:sp>
      <p:sp>
        <p:nvSpPr>
          <p:cNvPr id="21" name="TextBox 20"/>
          <p:cNvSpPr txBox="1"/>
          <p:nvPr/>
        </p:nvSpPr>
        <p:spPr>
          <a:xfrm>
            <a:off x="7130397" y="2003217"/>
            <a:ext cx="617702" cy="369332"/>
          </a:xfrm>
          <a:prstGeom prst="rect">
            <a:avLst/>
          </a:prstGeom>
          <a:noFill/>
        </p:spPr>
        <p:txBody>
          <a:bodyPr wrap="none" rtlCol="0">
            <a:spAutoFit/>
          </a:bodyPr>
          <a:lstStyle/>
          <a:p>
            <a:pPr algn="ctr"/>
            <a:r>
              <a:rPr lang="en-GB" dirty="0" smtClean="0">
                <a:solidFill>
                  <a:srgbClr val="008000"/>
                </a:solidFill>
              </a:rPr>
              <a:t>D</a:t>
            </a:r>
            <a:r>
              <a:rPr lang="en-GB" dirty="0" smtClean="0">
                <a:solidFill>
                  <a:srgbClr val="008000"/>
                </a:solidFill>
              </a:rPr>
              <a:t>&amp;A</a:t>
            </a:r>
          </a:p>
        </p:txBody>
      </p:sp>
      <p:sp>
        <p:nvSpPr>
          <p:cNvPr id="22" name="TextBox 21"/>
          <p:cNvSpPr txBox="1"/>
          <p:nvPr/>
        </p:nvSpPr>
        <p:spPr>
          <a:xfrm>
            <a:off x="6538261" y="2620302"/>
            <a:ext cx="1571689" cy="369332"/>
          </a:xfrm>
          <a:prstGeom prst="rect">
            <a:avLst/>
          </a:prstGeom>
          <a:noFill/>
        </p:spPr>
        <p:txBody>
          <a:bodyPr wrap="none" rtlCol="0">
            <a:spAutoFit/>
          </a:bodyPr>
          <a:lstStyle/>
          <a:p>
            <a:pPr algn="ctr"/>
            <a:r>
              <a:rPr lang="en-GB" dirty="0" smtClean="0">
                <a:solidFill>
                  <a:srgbClr val="FF0000"/>
                </a:solidFill>
              </a:rPr>
              <a:t>Gains &amp; Losses</a:t>
            </a:r>
            <a:endParaRPr lang="en-GB" dirty="0" smtClean="0">
              <a:solidFill>
                <a:srgbClr val="FF0000"/>
              </a:solidFill>
            </a:endParaRPr>
          </a:p>
        </p:txBody>
      </p:sp>
    </p:spTree>
    <p:extLst>
      <p:ext uri="{BB962C8B-B14F-4D97-AF65-F5344CB8AC3E}">
        <p14:creationId xmlns:p14="http://schemas.microsoft.com/office/powerpoint/2010/main" val="1508678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9692"/>
            <a:ext cx="7772400" cy="640591"/>
          </a:xfrm>
          <a:noFill/>
        </p:spPr>
        <p:txBody>
          <a:bodyPr>
            <a:noAutofit/>
          </a:bodyPr>
          <a:lstStyle/>
          <a:p>
            <a:pPr lvl="0" eaLnBrk="0" hangingPunct="0"/>
            <a:r>
              <a:rPr lang="en-GB" sz="2400" dirty="0" smtClean="0"/>
              <a:t>Cash flow from operating activities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6</a:t>
            </a:fld>
            <a:endParaRPr lang="en-GB"/>
          </a:p>
        </p:txBody>
      </p:sp>
      <p:pic>
        <p:nvPicPr>
          <p:cNvPr id="6" name="Picture 5"/>
          <p:cNvPicPr>
            <a:picLocks noChangeAspect="1"/>
          </p:cNvPicPr>
          <p:nvPr/>
        </p:nvPicPr>
        <p:blipFill>
          <a:blip r:embed="rId3"/>
          <a:stretch>
            <a:fillRect/>
          </a:stretch>
        </p:blipFill>
        <p:spPr>
          <a:xfrm>
            <a:off x="986288" y="1346816"/>
            <a:ext cx="7200000" cy="2094798"/>
          </a:xfrm>
          <a:prstGeom prst="rect">
            <a:avLst/>
          </a:prstGeom>
        </p:spPr>
      </p:pic>
      <p:pic>
        <p:nvPicPr>
          <p:cNvPr id="7" name="Picture 6"/>
          <p:cNvPicPr>
            <a:picLocks noChangeAspect="1"/>
          </p:cNvPicPr>
          <p:nvPr/>
        </p:nvPicPr>
        <p:blipFill>
          <a:blip r:embed="rId4"/>
          <a:stretch>
            <a:fillRect/>
          </a:stretch>
        </p:blipFill>
        <p:spPr>
          <a:xfrm>
            <a:off x="977900" y="3759200"/>
            <a:ext cx="7200000" cy="1470520"/>
          </a:xfrm>
          <a:prstGeom prst="rect">
            <a:avLst/>
          </a:prstGeom>
        </p:spPr>
      </p:pic>
    </p:spTree>
    <p:extLst>
      <p:ext uri="{BB962C8B-B14F-4D97-AF65-F5344CB8AC3E}">
        <p14:creationId xmlns:p14="http://schemas.microsoft.com/office/powerpoint/2010/main" val="32995491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4367"/>
            <a:ext cx="7772400" cy="640591"/>
          </a:xfrm>
          <a:noFill/>
        </p:spPr>
        <p:txBody>
          <a:bodyPr>
            <a:noAutofit/>
          </a:bodyPr>
          <a:lstStyle/>
          <a:p>
            <a:pPr eaLnBrk="0" hangingPunct="0"/>
            <a:r>
              <a:rPr lang="en-US" sz="2400" dirty="0" smtClean="0"/>
              <a:t>Choice of method</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7</a:t>
            </a:fld>
            <a:endParaRPr lang="en-GB" dirty="0"/>
          </a:p>
        </p:txBody>
      </p:sp>
      <p:sp>
        <p:nvSpPr>
          <p:cNvPr id="21" name="Rectangle 20"/>
          <p:cNvSpPr/>
          <p:nvPr/>
        </p:nvSpPr>
        <p:spPr>
          <a:xfrm>
            <a:off x="1016067" y="1203338"/>
            <a:ext cx="76707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IAS7: allows Direct or Indirect</a:t>
            </a:r>
          </a:p>
          <a:p>
            <a:pPr marL="285750" lvl="0" indent="-285750" eaLnBrk="0" hangingPunct="0">
              <a:lnSpc>
                <a:spcPct val="200000"/>
              </a:lnSpc>
              <a:buFont typeface="Arial"/>
              <a:buChar char="•"/>
            </a:pPr>
            <a:r>
              <a:rPr lang="en-GB" sz="1600" dirty="0" smtClean="0"/>
              <a:t>IAS7 advocates Direct but most firms choose Indirect</a:t>
            </a:r>
          </a:p>
          <a:p>
            <a:pPr marL="285750" lvl="0" indent="-285750" eaLnBrk="0" hangingPunct="0">
              <a:lnSpc>
                <a:spcPct val="200000"/>
              </a:lnSpc>
              <a:buFont typeface="Arial"/>
              <a:buChar char="•"/>
            </a:pPr>
            <a:r>
              <a:rPr lang="en-GB" sz="1600" dirty="0" smtClean="0"/>
              <a:t>Method does not affect presentation of Investing or Financing cash flow</a:t>
            </a:r>
          </a:p>
        </p:txBody>
      </p:sp>
      <p:sp>
        <p:nvSpPr>
          <p:cNvPr id="25" name="Rectangle 24"/>
          <p:cNvSpPr/>
          <p:nvPr/>
        </p:nvSpPr>
        <p:spPr>
          <a:xfrm>
            <a:off x="1016066" y="2978610"/>
            <a:ext cx="7238933" cy="900759"/>
          </a:xfrm>
          <a:prstGeom prst="rect">
            <a:avLst/>
          </a:prstGeom>
        </p:spPr>
        <p:txBody>
          <a:bodyPr wrap="square">
            <a:spAutoFit/>
          </a:bodyPr>
          <a:lstStyle/>
          <a:p>
            <a:pPr>
              <a:lnSpc>
                <a:spcPct val="110000"/>
              </a:lnSpc>
            </a:pPr>
            <a:r>
              <a:rPr lang="en-GB" sz="1600" dirty="0" smtClean="0"/>
              <a:t>IAS7 requires reporting operating cash flows by one of two methods</a:t>
            </a:r>
            <a:r>
              <a:rPr lang="en-GB" sz="1600" dirty="0"/>
              <a:t>:</a:t>
            </a:r>
            <a:endParaRPr lang="en-GB" sz="1600" dirty="0" smtClean="0"/>
          </a:p>
          <a:p>
            <a:pPr marL="285750" indent="-285750">
              <a:lnSpc>
                <a:spcPct val="110000"/>
              </a:lnSpc>
              <a:buFont typeface="Arial"/>
              <a:buChar char="•"/>
            </a:pPr>
            <a:r>
              <a:rPr lang="en-GB" sz="1600" dirty="0" smtClean="0"/>
              <a:t>Direct : </a:t>
            </a:r>
            <a:r>
              <a:rPr lang="en-GB" sz="1600" dirty="0"/>
              <a:t>reports cash receipts and payments from operating </a:t>
            </a:r>
            <a:r>
              <a:rPr lang="en-GB" sz="1600" dirty="0" smtClean="0"/>
              <a:t>activities</a:t>
            </a:r>
            <a:endParaRPr lang="en-GB" sz="1600" dirty="0"/>
          </a:p>
          <a:p>
            <a:pPr marL="285750" indent="-285750">
              <a:lnSpc>
                <a:spcPct val="110000"/>
              </a:lnSpc>
              <a:buFont typeface="Arial"/>
              <a:buChar char="•"/>
            </a:pPr>
            <a:r>
              <a:rPr lang="en-GB" sz="1600" dirty="0" smtClean="0"/>
              <a:t>Indirect: reconciles from net income to cash flow from operating activities</a:t>
            </a:r>
          </a:p>
        </p:txBody>
      </p:sp>
      <p:sp>
        <p:nvSpPr>
          <p:cNvPr id="6" name="Rectangle 5"/>
          <p:cNvSpPr/>
          <p:nvPr/>
        </p:nvSpPr>
        <p:spPr>
          <a:xfrm>
            <a:off x="1016066" y="4168808"/>
            <a:ext cx="7238933" cy="900759"/>
          </a:xfrm>
          <a:prstGeom prst="rect">
            <a:avLst/>
          </a:prstGeom>
        </p:spPr>
        <p:txBody>
          <a:bodyPr wrap="square">
            <a:spAutoFit/>
          </a:bodyPr>
          <a:lstStyle/>
          <a:p>
            <a:pPr>
              <a:lnSpc>
                <a:spcPct val="110000"/>
              </a:lnSpc>
            </a:pPr>
            <a:r>
              <a:rPr lang="en-GB" sz="1600" dirty="0" smtClean="0"/>
              <a:t>Direct </a:t>
            </a:r>
            <a:r>
              <a:rPr lang="en-GB" sz="1600" dirty="0" smtClean="0"/>
              <a:t>shows cash receipts &amp; payments, </a:t>
            </a:r>
            <a:r>
              <a:rPr lang="en-GB" sz="1600" dirty="0" smtClean="0"/>
              <a:t>useful to forecast </a:t>
            </a:r>
            <a:r>
              <a:rPr lang="en-GB" sz="1600" dirty="0" smtClean="0"/>
              <a:t>Operating </a:t>
            </a:r>
            <a:r>
              <a:rPr lang="en-GB" sz="1600" dirty="0" smtClean="0"/>
              <a:t>cash flow, so </a:t>
            </a:r>
            <a:r>
              <a:rPr lang="en-GB" sz="1600" dirty="0" smtClean="0"/>
              <a:t>advocated </a:t>
            </a:r>
            <a:r>
              <a:rPr lang="en-GB" sz="1600" dirty="0" smtClean="0"/>
              <a:t>by IAS7. However, most firms use the Indirect method, so investors </a:t>
            </a:r>
            <a:r>
              <a:rPr lang="en-GB" sz="1600" dirty="0" smtClean="0"/>
              <a:t>&amp; </a:t>
            </a:r>
            <a:r>
              <a:rPr lang="en-GB" sz="1600" dirty="0" smtClean="0"/>
              <a:t>creditors can reconcile </a:t>
            </a:r>
            <a:r>
              <a:rPr lang="en-GB" sz="1600" dirty="0" smtClean="0"/>
              <a:t>Income </a:t>
            </a:r>
            <a:r>
              <a:rPr lang="en-GB" sz="1600" dirty="0" smtClean="0"/>
              <a:t>to </a:t>
            </a:r>
            <a:r>
              <a:rPr lang="en-GB" sz="1600" dirty="0" smtClean="0"/>
              <a:t>Operating </a:t>
            </a:r>
            <a:r>
              <a:rPr lang="en-GB" sz="1600" dirty="0" smtClean="0"/>
              <a:t>cash flow.</a:t>
            </a:r>
          </a:p>
        </p:txBody>
      </p:sp>
      <p:sp>
        <p:nvSpPr>
          <p:cNvPr id="7" name="Rectangle 6"/>
          <p:cNvSpPr/>
          <p:nvPr/>
        </p:nvSpPr>
        <p:spPr>
          <a:xfrm>
            <a:off x="1016066" y="5378876"/>
            <a:ext cx="7238933" cy="629916"/>
          </a:xfrm>
          <a:prstGeom prst="rect">
            <a:avLst/>
          </a:prstGeom>
        </p:spPr>
        <p:txBody>
          <a:bodyPr wrap="square">
            <a:spAutoFit/>
          </a:bodyPr>
          <a:lstStyle/>
          <a:p>
            <a:pPr>
              <a:lnSpc>
                <a:spcPct val="110000"/>
              </a:lnSpc>
            </a:pPr>
            <a:r>
              <a:rPr lang="en-GB" sz="1600" dirty="0" smtClean="0"/>
              <a:t>Whichever </a:t>
            </a:r>
            <a:r>
              <a:rPr lang="en-GB" sz="1600" dirty="0"/>
              <a:t>method is </a:t>
            </a:r>
            <a:r>
              <a:rPr lang="en-GB" sz="1600" dirty="0" smtClean="0"/>
              <a:t>used for </a:t>
            </a:r>
            <a:r>
              <a:rPr lang="en-GB" sz="1600" dirty="0"/>
              <a:t>Operating cash </a:t>
            </a:r>
            <a:r>
              <a:rPr lang="en-GB" sz="1600" dirty="0" smtClean="0"/>
              <a:t>flow, Investing </a:t>
            </a:r>
            <a:r>
              <a:rPr lang="en-GB" sz="1600" dirty="0" smtClean="0"/>
              <a:t>and Financing </a:t>
            </a:r>
            <a:r>
              <a:rPr lang="en-GB" sz="1600" dirty="0" smtClean="0"/>
              <a:t>cash flows show</a:t>
            </a:r>
            <a:r>
              <a:rPr lang="en-GB" sz="1600" dirty="0" smtClean="0"/>
              <a:t> </a:t>
            </a:r>
            <a:r>
              <a:rPr lang="en-GB" sz="1600" dirty="0" smtClean="0"/>
              <a:t>receipts &amp; payments. </a:t>
            </a:r>
            <a:endParaRPr lang="en-GB" sz="1600" dirty="0" smtClean="0"/>
          </a:p>
        </p:txBody>
      </p:sp>
    </p:spTree>
    <p:extLst>
      <p:ext uri="{BB962C8B-B14F-4D97-AF65-F5344CB8AC3E}">
        <p14:creationId xmlns:p14="http://schemas.microsoft.com/office/powerpoint/2010/main" val="2042472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7667"/>
            <a:ext cx="7772400" cy="640591"/>
          </a:xfrm>
          <a:noFill/>
        </p:spPr>
        <p:txBody>
          <a:bodyPr>
            <a:noAutofit/>
          </a:bodyPr>
          <a:lstStyle/>
          <a:p>
            <a:pPr lvl="0" eaLnBrk="0" hangingPunct="0"/>
            <a:r>
              <a:rPr lang="en-GB" sz="2400" dirty="0" smtClean="0"/>
              <a:t>Free Cash Flow (FCF)</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8</a:t>
            </a:fld>
            <a:endParaRPr lang="en-GB"/>
          </a:p>
        </p:txBody>
      </p:sp>
      <p:sp>
        <p:nvSpPr>
          <p:cNvPr id="16" name="Rounded Rectangle 15"/>
          <p:cNvSpPr/>
          <p:nvPr/>
        </p:nvSpPr>
        <p:spPr>
          <a:xfrm>
            <a:off x="3289608" y="1440300"/>
            <a:ext cx="2590800" cy="11430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dirty="0"/>
              <a:t>Free Cash Flow</a:t>
            </a:r>
          </a:p>
        </p:txBody>
      </p:sp>
      <p:sp>
        <p:nvSpPr>
          <p:cNvPr id="17" name="Equal 16"/>
          <p:cNvSpPr/>
          <p:nvPr/>
        </p:nvSpPr>
        <p:spPr>
          <a:xfrm>
            <a:off x="4174272" y="2748400"/>
            <a:ext cx="838200" cy="533400"/>
          </a:xfrm>
          <a:prstGeom prst="mathEqual">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endParaRPr lang="en-GB" smtClean="0">
              <a:latin typeface="Georgia" charset="0"/>
            </a:endParaRPr>
          </a:p>
        </p:txBody>
      </p:sp>
      <p:sp>
        <p:nvSpPr>
          <p:cNvPr id="19" name="Rectangle 18"/>
          <p:cNvSpPr/>
          <p:nvPr/>
        </p:nvSpPr>
        <p:spPr>
          <a:xfrm>
            <a:off x="1387088" y="3421500"/>
            <a:ext cx="6400800" cy="8382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400" dirty="0" smtClean="0"/>
              <a:t>Operating </a:t>
            </a:r>
            <a:r>
              <a:rPr lang="en-US" sz="2400" dirty="0" smtClean="0"/>
              <a:t>cash flow </a:t>
            </a:r>
            <a:r>
              <a:rPr lang="en-US" sz="2400" dirty="0" smtClean="0"/>
              <a:t>(usually positive)</a:t>
            </a:r>
            <a:endParaRPr lang="en-US" sz="2400" dirty="0"/>
          </a:p>
        </p:txBody>
      </p:sp>
      <p:sp>
        <p:nvSpPr>
          <p:cNvPr id="21" name="Rectangle 20"/>
          <p:cNvSpPr/>
          <p:nvPr/>
        </p:nvSpPr>
        <p:spPr>
          <a:xfrm>
            <a:off x="1370360" y="4869300"/>
            <a:ext cx="6400800" cy="8382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r>
              <a:rPr lang="en-US" sz="2400" dirty="0" smtClean="0">
                <a:latin typeface="+mn-lt"/>
              </a:rPr>
              <a:t>Investing </a:t>
            </a:r>
            <a:r>
              <a:rPr lang="en-US" sz="2400" dirty="0" smtClean="0">
                <a:latin typeface="+mn-lt"/>
              </a:rPr>
              <a:t>cash flow </a:t>
            </a:r>
            <a:r>
              <a:rPr lang="en-US" sz="2400" dirty="0" smtClean="0">
                <a:latin typeface="+mn-lt"/>
              </a:rPr>
              <a:t>(usually negative)</a:t>
            </a:r>
          </a:p>
        </p:txBody>
      </p:sp>
      <p:sp>
        <p:nvSpPr>
          <p:cNvPr id="9" name="Plus 8"/>
          <p:cNvSpPr/>
          <p:nvPr/>
        </p:nvSpPr>
        <p:spPr>
          <a:xfrm>
            <a:off x="4319588" y="4374000"/>
            <a:ext cx="533400" cy="457200"/>
          </a:xfrm>
          <a:prstGeom prst="mathPlus">
            <a:avLst/>
          </a:prstGeom>
          <a:solidFill>
            <a:schemeClr val="accent2"/>
          </a:solidFill>
          <a:ln>
            <a:solidFill>
              <a:schemeClr val="tx1"/>
            </a:solidFill>
          </a:ln>
        </p:spPr>
        <p:style>
          <a:lnRef idx="1">
            <a:schemeClr val="accent2"/>
          </a:lnRef>
          <a:fillRef idx="3">
            <a:schemeClr val="accent2"/>
          </a:fillRef>
          <a:effectRef idx="2">
            <a:schemeClr val="accent2"/>
          </a:effectRef>
          <a:fontRef idx="minor">
            <a:schemeClr val="lt1"/>
          </a:fontRef>
        </p:style>
        <p:txBody>
          <a:bodyPr anchor="ctr"/>
          <a:lstStyle/>
          <a:p>
            <a:pPr algn="ctr"/>
            <a:endParaRPr lang="en-GB">
              <a:solidFill>
                <a:srgbClr val="FFFFFF"/>
              </a:solidFill>
              <a:latin typeface="Georgia" charset="0"/>
              <a:ea typeface="ＭＳ Ｐゴシック" charset="0"/>
              <a:cs typeface="Arial" charset="0"/>
            </a:endParaRPr>
          </a:p>
        </p:txBody>
      </p:sp>
    </p:spTree>
    <p:extLst>
      <p:ext uri="{BB962C8B-B14F-4D97-AF65-F5344CB8AC3E}">
        <p14:creationId xmlns:p14="http://schemas.microsoft.com/office/powerpoint/2010/main" val="2560586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7667"/>
            <a:ext cx="7772400" cy="640591"/>
          </a:xfrm>
          <a:noFill/>
        </p:spPr>
        <p:txBody>
          <a:bodyPr>
            <a:noAutofit/>
          </a:bodyPr>
          <a:lstStyle/>
          <a:p>
            <a:pPr lvl="0" eaLnBrk="0" hangingPunct="0"/>
            <a:r>
              <a:rPr lang="en-GB" sz="2400" dirty="0" smtClean="0"/>
              <a:t>Cash realization ratio</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9</a:t>
            </a:fld>
            <a:endParaRPr lang="en-GB"/>
          </a:p>
        </p:txBody>
      </p:sp>
      <p:sp>
        <p:nvSpPr>
          <p:cNvPr id="9" name="Rounded Rectangle 8"/>
          <p:cNvSpPr/>
          <p:nvPr/>
        </p:nvSpPr>
        <p:spPr>
          <a:xfrm>
            <a:off x="3282950" y="1452420"/>
            <a:ext cx="2590800" cy="11430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400" dirty="0">
                <a:solidFill>
                  <a:schemeClr val="dk1"/>
                </a:solidFill>
              </a:rPr>
              <a:t>Cash </a:t>
            </a:r>
            <a:r>
              <a:rPr lang="en-US" sz="2400" dirty="0" smtClean="0">
                <a:solidFill>
                  <a:schemeClr val="dk1"/>
                </a:solidFill>
              </a:rPr>
              <a:t>realization</a:t>
            </a:r>
            <a:endParaRPr lang="en-US" sz="2400" dirty="0">
              <a:solidFill>
                <a:schemeClr val="dk1"/>
              </a:solidFill>
            </a:endParaRPr>
          </a:p>
        </p:txBody>
      </p:sp>
      <p:sp>
        <p:nvSpPr>
          <p:cNvPr id="11" name="Rectangle 10"/>
          <p:cNvSpPr/>
          <p:nvPr/>
        </p:nvSpPr>
        <p:spPr>
          <a:xfrm>
            <a:off x="1395918" y="3433620"/>
            <a:ext cx="6400800" cy="8382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r>
              <a:rPr lang="en-US" sz="2400" dirty="0" smtClean="0">
                <a:solidFill>
                  <a:schemeClr val="dk1"/>
                </a:solidFill>
              </a:rPr>
              <a:t>Operating </a:t>
            </a:r>
            <a:r>
              <a:rPr lang="en-US" sz="2400" dirty="0" smtClean="0">
                <a:solidFill>
                  <a:schemeClr val="dk1"/>
                </a:solidFill>
              </a:rPr>
              <a:t>cash flow</a:t>
            </a:r>
            <a:endParaRPr lang="en-US" sz="2400" dirty="0">
              <a:solidFill>
                <a:schemeClr val="dk1"/>
              </a:solidFill>
            </a:endParaRPr>
          </a:p>
        </p:txBody>
      </p:sp>
      <p:sp>
        <p:nvSpPr>
          <p:cNvPr id="12" name="Rectangle 11"/>
          <p:cNvSpPr/>
          <p:nvPr/>
        </p:nvSpPr>
        <p:spPr>
          <a:xfrm>
            <a:off x="1394678" y="4881420"/>
            <a:ext cx="6400800" cy="8382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sz="2400" dirty="0" smtClean="0">
                <a:solidFill>
                  <a:schemeClr val="tx1"/>
                </a:solidFill>
                <a:ea typeface="ＭＳ Ｐゴシック" charset="0"/>
                <a:cs typeface="Arial" charset="0"/>
              </a:rPr>
              <a:t>Income</a:t>
            </a:r>
            <a:endParaRPr lang="en-US" sz="2400" dirty="0">
              <a:solidFill>
                <a:schemeClr val="tx1"/>
              </a:solidFill>
              <a:ea typeface="ＭＳ Ｐゴシック" charset="0"/>
              <a:cs typeface="Arial" charset="0"/>
            </a:endParaRPr>
          </a:p>
        </p:txBody>
      </p:sp>
      <p:sp>
        <p:nvSpPr>
          <p:cNvPr id="13" name="Rectangle 9"/>
          <p:cNvSpPr>
            <a:spLocks noChangeArrowheads="1"/>
          </p:cNvSpPr>
          <p:nvPr/>
        </p:nvSpPr>
        <p:spPr bwMode="auto">
          <a:xfrm>
            <a:off x="4047430" y="4173395"/>
            <a:ext cx="10810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dirty="0">
                <a:solidFill>
                  <a:schemeClr val="accent2"/>
                </a:solidFill>
                <a:latin typeface="Georgia" charset="0"/>
              </a:rPr>
              <a:t>÷</a:t>
            </a:r>
          </a:p>
        </p:txBody>
      </p:sp>
      <p:sp>
        <p:nvSpPr>
          <p:cNvPr id="14" name="Equal 13"/>
          <p:cNvSpPr/>
          <p:nvPr/>
        </p:nvSpPr>
        <p:spPr>
          <a:xfrm>
            <a:off x="4174272" y="2735700"/>
            <a:ext cx="838200" cy="533400"/>
          </a:xfrm>
          <a:prstGeom prst="mathEqual">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endParaRPr lang="en-GB" smtClean="0">
              <a:latin typeface="Georgia" charset="0"/>
            </a:endParaRPr>
          </a:p>
        </p:txBody>
      </p:sp>
    </p:spTree>
    <p:extLst>
      <p:ext uri="{BB962C8B-B14F-4D97-AF65-F5344CB8AC3E}">
        <p14:creationId xmlns:p14="http://schemas.microsoft.com/office/powerpoint/2010/main" val="28452901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40404</TotalTime>
  <Words>1320</Words>
  <Application>Microsoft Macintosh PowerPoint</Application>
  <PresentationFormat>On-screen Show (4:3)</PresentationFormat>
  <Paragraphs>141</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WEEK TEN: Cash Flow by the Indirect Method Class 19 &amp; 20 </vt:lpstr>
      <vt:lpstr>Three main differences</vt:lpstr>
      <vt:lpstr>Income v. Operating cash flow </vt:lpstr>
      <vt:lpstr>Operating cash flow by the Indirect Method</vt:lpstr>
      <vt:lpstr>Indirect Method</vt:lpstr>
      <vt:lpstr>Cash flow from operating activities</vt:lpstr>
      <vt:lpstr>Choice of method</vt:lpstr>
      <vt:lpstr>Free Cash Flow (FCF)</vt:lpstr>
      <vt:lpstr>Cash realization ratio</vt:lpstr>
      <vt:lpstr>Case study: From Income to Operating cash flow</vt:lpstr>
      <vt:lpstr>WEEK ELEVEN: Reading No classes</vt:lpstr>
      <vt:lpstr>WEEK TWELVE (Second Assignment)  Class 21 &amp; 22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Scruton</dc:creator>
  <cp:lastModifiedBy>Stephen Scruton</cp:lastModifiedBy>
  <cp:revision>382</cp:revision>
  <dcterms:created xsi:type="dcterms:W3CDTF">2017-07-22T10:45:13Z</dcterms:created>
  <dcterms:modified xsi:type="dcterms:W3CDTF">2017-10-24T08:12:03Z</dcterms:modified>
</cp:coreProperties>
</file>