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7" r:id="rId2"/>
    <p:sldId id="348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31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86538" autoAdjust="0"/>
  </p:normalViewPr>
  <p:slideViewPr>
    <p:cSldViewPr snapToGrid="0" snapToObjects="1" showGuides="1">
      <p:cViewPr>
        <p:scale>
          <a:sx n="110" d="100"/>
          <a:sy n="110" d="100"/>
        </p:scale>
        <p:origin x="1512" y="152"/>
      </p:cViewPr>
      <p:guideLst>
        <p:guide orient="horz" pos="2378"/>
        <p:guide pos="29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E383-3E61-1F46-8E4C-C781B239F1CC}" type="datetimeFigureOut">
              <a:rPr lang="en-US" smtClean="0"/>
              <a:t>12/4/17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2F94F-4A1D-7146-9803-BF2860A14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9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DB17-AE8E-7944-864B-C903CA8C502D}" type="datetimeFigureOut">
              <a:rPr lang="en-US" smtClean="0"/>
              <a:t>12/4/17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3A1B4-9A5A-5344-B095-316B7B9A13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627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690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69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OCF is post-interest (and tax), no need to adjust!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58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9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9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84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2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1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6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81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46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12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5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302103"/>
            <a:ext cx="70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ACC 120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47488" y="6394436"/>
            <a:ext cx="1849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Professor Stephen Scruton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FF77065-4DA1-3C43-9975-98EC785C4A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79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capital.de/research/stockmarketvaluation" TargetMode="External"/><Relationship Id="rId4" Type="http://schemas.openxmlformats.org/officeDocument/2006/relationships/hyperlink" Target="http://siblisresearch.com/data/ev-ebitda-multipl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267"/>
            <a:ext cx="7772400" cy="64059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3366FF"/>
                </a:solidFill>
              </a:rPr>
              <a:t>WEEK </a:t>
            </a:r>
            <a:r>
              <a:rPr lang="en-US" sz="2400" b="1" dirty="0" smtClean="0">
                <a:solidFill>
                  <a:srgbClr val="3366FF"/>
                </a:solidFill>
              </a:rPr>
              <a:t>THIRTEEN: </a:t>
            </a:r>
            <a:r>
              <a:rPr lang="en-US" sz="2400" dirty="0" smtClean="0">
                <a:solidFill>
                  <a:srgbClr val="3366FF"/>
                </a:solidFill>
              </a:rPr>
              <a:t>Ratio valuation. The EXIT!</a:t>
            </a:r>
            <a:br>
              <a:rPr lang="en-US" sz="2400" dirty="0" smtClean="0">
                <a:solidFill>
                  <a:srgbClr val="3366FF"/>
                </a:solidFill>
              </a:rPr>
            </a:br>
            <a:r>
              <a:rPr lang="en-US" sz="2400" dirty="0" smtClean="0">
                <a:solidFill>
                  <a:srgbClr val="3366FF"/>
                </a:solidFill>
              </a:rPr>
              <a:t>Class 25 &amp; 26</a:t>
            </a:r>
            <a:r>
              <a:rPr lang="en-GB" sz="2400" dirty="0" smtClean="0">
                <a:solidFill>
                  <a:srgbClr val="3366FF"/>
                </a:solidFill>
                <a:effectLst/>
              </a:rPr>
              <a:t> </a:t>
            </a:r>
            <a:endParaRPr lang="en-GB" sz="2400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16067" y="1763358"/>
            <a:ext cx="74421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Aft>
                <a:spcPts val="1800"/>
              </a:spcAft>
              <a:buFont typeface="Arial"/>
              <a:buChar char="•"/>
            </a:pPr>
            <a:r>
              <a:rPr lang="en-GB" sz="1600" dirty="0" smtClean="0"/>
              <a:t>How to value companies based on Financial Accounts</a:t>
            </a:r>
            <a:endParaRPr lang="en-GB" sz="1600" dirty="0"/>
          </a:p>
          <a:p>
            <a:pPr marL="285750" indent="-285750" eaLnBrk="0" hangingPunct="0">
              <a:spcAft>
                <a:spcPts val="1800"/>
              </a:spcAft>
              <a:buFont typeface="Arial"/>
              <a:buChar char="•"/>
            </a:pPr>
            <a:r>
              <a:rPr lang="en-US" sz="1600" dirty="0" smtClean="0"/>
              <a:t>The EXIT! What do ratios suggest your start-up is worth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508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67"/>
            <a:ext cx="7772400" cy="640591"/>
          </a:xfrm>
          <a:noFill/>
        </p:spPr>
        <p:txBody>
          <a:bodyPr>
            <a:noAutofit/>
          </a:bodyPr>
          <a:lstStyle/>
          <a:p>
            <a:pPr eaLnBrk="0" hangingPunct="0"/>
            <a:r>
              <a:rPr lang="en-US" sz="2400" dirty="0" smtClean="0"/>
              <a:t>Major ratios reflect life cycle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16066" y="933910"/>
            <a:ext cx="485133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Firms launch with Equity then grow Sales ...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... achieve EBITDA and Operating Cash Flow ...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... achieve Income and pay Dividends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8" y="2240720"/>
            <a:ext cx="62484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67"/>
            <a:ext cx="7772400" cy="640591"/>
          </a:xfrm>
          <a:noFill/>
        </p:spPr>
        <p:txBody>
          <a:bodyPr>
            <a:noAutofit/>
          </a:bodyPr>
          <a:lstStyle/>
          <a:p>
            <a:pPr eaLnBrk="0" hangingPunct="0"/>
            <a:r>
              <a:rPr lang="en-US" sz="2400" dirty="0" smtClean="0"/>
              <a:t>The EXIT!?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16066" y="845010"/>
            <a:ext cx="485133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You own most of a valuable firm, well done ...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... would you sell and secure the value created ...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... or keep and aim higher still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66" y="2177220"/>
            <a:ext cx="62484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267"/>
            <a:ext cx="7772400" cy="640591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285750" indent="-285750" eaLnBrk="0" hangingPunct="0"/>
            <a:r>
              <a:rPr lang="en-US" sz="2400" dirty="0" smtClean="0">
                <a:solidFill>
                  <a:srgbClr val="008000"/>
                </a:solidFill>
              </a:rPr>
              <a:t>Case </a:t>
            </a:r>
            <a:r>
              <a:rPr lang="en-US" sz="2400" dirty="0">
                <a:solidFill>
                  <a:srgbClr val="008000"/>
                </a:solidFill>
              </a:rPr>
              <a:t>study: </a:t>
            </a:r>
            <a:r>
              <a:rPr lang="en-US" sz="2400" dirty="0" smtClean="0">
                <a:solidFill>
                  <a:srgbClr val="008000"/>
                </a:solidFill>
              </a:rPr>
              <a:t>The EXIT!</a:t>
            </a:r>
            <a:endParaRPr lang="en-GB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16067" y="1546238"/>
            <a:ext cx="7670733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What are current market ratios (PB, PS, EV/EBITDA, PC, PE, DY)?</a:t>
            </a:r>
          </a:p>
          <a:p>
            <a:pPr marL="28575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What is Equity, Sales, EBITDA, Operating Cash Flow, Income, Dividends?</a:t>
            </a:r>
          </a:p>
          <a:p>
            <a:pPr marL="28575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What is value based on these ... has it changed?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1016067" y="3232610"/>
            <a:ext cx="7128254" cy="243143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600" dirty="0" smtClean="0"/>
              <a:t>Take a look at market ratios: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GB" sz="1600" dirty="0">
                <a:hlinkClick r:id="rId3"/>
              </a:rPr>
              <a:t>http://www.starcapital.de/research/</a:t>
            </a:r>
            <a:r>
              <a:rPr lang="en-GB" sz="1600" dirty="0" smtClean="0">
                <a:hlinkClick r:id="rId3"/>
              </a:rPr>
              <a:t>stockmarketvaluation</a:t>
            </a:r>
            <a:endParaRPr lang="en-GB" sz="1600" dirty="0" smtClean="0"/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GB" sz="1600" dirty="0" smtClean="0">
                <a:hlinkClick r:id="rId4"/>
              </a:rPr>
              <a:t>http</a:t>
            </a:r>
            <a:r>
              <a:rPr lang="en-GB" sz="1600" dirty="0">
                <a:hlinkClick r:id="rId4"/>
              </a:rPr>
              <a:t>://siblisresearch.com/data/ev-ebitda-multiple</a:t>
            </a:r>
            <a:r>
              <a:rPr lang="en-GB" sz="1600" dirty="0" smtClean="0">
                <a:hlinkClick r:id="rId4"/>
              </a:rPr>
              <a:t>/</a:t>
            </a:r>
            <a:endParaRPr lang="en-GB" sz="1600" dirty="0" smtClean="0"/>
          </a:p>
          <a:p>
            <a:pPr>
              <a:spcAft>
                <a:spcPts val="1200"/>
              </a:spcAft>
            </a:pPr>
            <a:r>
              <a:rPr lang="en-GB" sz="1600" dirty="0" smtClean="0"/>
              <a:t>Find your Financial Accounting key performance indicators. Multiply KPIs by ratios (adjust for debt/(cash) if EV) to value your start-up.</a:t>
            </a:r>
          </a:p>
          <a:p>
            <a:pPr>
              <a:spcAft>
                <a:spcPts val="1200"/>
              </a:spcAft>
            </a:pPr>
            <a:r>
              <a:rPr lang="en-GB" sz="1600" dirty="0" smtClean="0"/>
              <a:t>How did you do? Would you sell to secure value or continue, hoping to improve your KPIs and value in the next few years?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333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4067"/>
            <a:ext cx="7772400" cy="640591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2400" b="1" dirty="0">
                <a:solidFill>
                  <a:srgbClr val="3366FF"/>
                </a:solidFill>
              </a:rPr>
              <a:t>WEEK </a:t>
            </a:r>
            <a:r>
              <a:rPr lang="en-US" sz="2400" b="1" dirty="0" smtClean="0">
                <a:solidFill>
                  <a:srgbClr val="3366FF"/>
                </a:solidFill>
              </a:rPr>
              <a:t>FOURTEEN: Group Presentations</a:t>
            </a:r>
            <a:r>
              <a:rPr lang="en-US" sz="2400" dirty="0" smtClean="0">
                <a:solidFill>
                  <a:srgbClr val="3366FF"/>
                </a:solidFill>
              </a:rPr>
              <a:t/>
            </a:r>
            <a:br>
              <a:rPr lang="en-US" sz="2400" dirty="0" smtClean="0">
                <a:solidFill>
                  <a:srgbClr val="3366FF"/>
                </a:solidFill>
              </a:rPr>
            </a:br>
            <a:r>
              <a:rPr lang="en-GB" sz="2400" dirty="0" smtClean="0">
                <a:solidFill>
                  <a:srgbClr val="3366FF"/>
                </a:solidFill>
              </a:rPr>
              <a:t>Class 27: Presentation workshop</a:t>
            </a:r>
            <a:br>
              <a:rPr lang="en-GB" sz="2400" dirty="0" smtClean="0">
                <a:solidFill>
                  <a:srgbClr val="3366FF"/>
                </a:solidFill>
              </a:rPr>
            </a:br>
            <a:r>
              <a:rPr lang="en-GB" sz="2400" dirty="0" smtClean="0">
                <a:solidFill>
                  <a:srgbClr val="3366FF"/>
                </a:solidFill>
              </a:rPr>
              <a:t>Class 28: Group presentation assignment (20% weight)</a:t>
            </a:r>
            <a:br>
              <a:rPr lang="en-GB" sz="2400" dirty="0" smtClean="0">
                <a:solidFill>
                  <a:srgbClr val="3366FF"/>
                </a:solidFill>
              </a:rPr>
            </a:br>
            <a:r>
              <a:rPr lang="en-GB" sz="2400" dirty="0">
                <a:solidFill>
                  <a:srgbClr val="3366FF"/>
                </a:solidFill>
              </a:rPr>
              <a:t/>
            </a:r>
            <a:br>
              <a:rPr lang="en-GB" sz="2400" dirty="0">
                <a:solidFill>
                  <a:srgbClr val="3366FF"/>
                </a:solidFill>
              </a:rPr>
            </a:br>
            <a:r>
              <a:rPr lang="en-GB" sz="2400" dirty="0" smtClean="0">
                <a:solidFill>
                  <a:srgbClr val="008000"/>
                </a:solidFill>
              </a:rPr>
              <a:t>THE END: Thank you for joining my course!</a:t>
            </a:r>
            <a:endParaRPr lang="en-GB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67"/>
            <a:ext cx="7772400" cy="640591"/>
          </a:xfrm>
          <a:noFill/>
        </p:spPr>
        <p:txBody>
          <a:bodyPr>
            <a:noAutofit/>
          </a:bodyPr>
          <a:lstStyle/>
          <a:p>
            <a:pPr eaLnBrk="0" hangingPunct="0"/>
            <a:r>
              <a:rPr lang="en-US" sz="2400" dirty="0" smtClean="0"/>
              <a:t>Major ratios reflect life cycle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2</a:t>
            </a:fld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016066" y="2546810"/>
            <a:ext cx="800093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smtClean="0"/>
              <a:t>Each Key Performance Indicator (KPI) has its ratio: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 smtClean="0"/>
              <a:t>Price-Book-Ratio (PB) = Value / Equity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 smtClean="0"/>
              <a:t>Price-Sales-Ratio (PS) = Enterprise Value (EV) / Sales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6066" y="1060910"/>
            <a:ext cx="485133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Firms launch with Equity then grow Sales ...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... then achieve EBITDA and Operating Cash Flow ...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... then achieve Income and pay Dividends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6066" y="3920890"/>
            <a:ext cx="800093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600" dirty="0" smtClean="0"/>
              <a:t>EV/EBITDA = EV / Earnings Before Interest, Tax, Depreciation &amp; Amortisation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600" dirty="0" smtClean="0"/>
              <a:t>Price-Cash-Flow (PC or PCF) = Value / Operating Cash 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66" y="5026485"/>
            <a:ext cx="800093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GB" sz="1600" dirty="0" smtClean="0"/>
              <a:t>Price-Earnings-Ratio (PE or PER) = Value / Income = Value Per Share / Earnings Per Share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GB" sz="1600" dirty="0" smtClean="0"/>
              <a:t>Dividend Yield (DY) = Dividend / Value</a:t>
            </a:r>
          </a:p>
        </p:txBody>
      </p:sp>
    </p:spTree>
    <p:extLst>
      <p:ext uri="{BB962C8B-B14F-4D97-AF65-F5344CB8AC3E}">
        <p14:creationId xmlns:p14="http://schemas.microsoft.com/office/powerpoint/2010/main" val="90267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67"/>
            <a:ext cx="7772400" cy="640591"/>
          </a:xfrm>
          <a:noFill/>
        </p:spPr>
        <p:txBody>
          <a:bodyPr>
            <a:noAutofit/>
          </a:bodyPr>
          <a:lstStyle/>
          <a:p>
            <a:pPr eaLnBrk="0" hangingPunct="0"/>
            <a:r>
              <a:rPr lang="en-US" sz="2400" b="1" dirty="0">
                <a:solidFill>
                  <a:srgbClr val="3366FF"/>
                </a:solidFill>
              </a:rPr>
              <a:t>Major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3366FF"/>
                </a:solidFill>
              </a:rPr>
              <a:t>ratios reflect life cycle</a:t>
            </a:r>
            <a:endParaRPr lang="en-GB" sz="2400" b="1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3</a:t>
            </a:fld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016066" y="2546810"/>
            <a:ext cx="800093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smtClean="0"/>
              <a:t>Each has a ratio: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 smtClean="0"/>
              <a:t>Price-Book-Ratio (PB) = Value / Equity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 smtClean="0"/>
              <a:t>Price-Sales-Ratio (PS) = Enterprise Value (EV) / Sales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6066" y="1060910"/>
            <a:ext cx="485133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Firms launch with Equity then grow Sales ...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... achieve EBITDA and Operating Cash Flow ...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/>
              <a:t>... Income and Dividends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6066" y="3920890"/>
            <a:ext cx="800093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600" dirty="0" smtClean="0"/>
              <a:t>EV/EBITDA = EV / Earnings Before Interest, Tax, Depreciation &amp; Amortisation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600" dirty="0" smtClean="0"/>
              <a:t>Price-Cash-Flow (PC or PCF) = Value / Operating Cash 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66" y="5026485"/>
            <a:ext cx="800093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GB" sz="1600" dirty="0" smtClean="0"/>
              <a:t>Price-Earnings-Ratio (PE or PER) = Value / Income = Value Per Share / Earnings Per Share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GB" sz="1600" dirty="0" smtClean="0"/>
              <a:t>Dividend Yield (DY) = Dividend / Value</a:t>
            </a:r>
          </a:p>
        </p:txBody>
      </p:sp>
    </p:spTree>
    <p:extLst>
      <p:ext uri="{BB962C8B-B14F-4D97-AF65-F5344CB8AC3E}">
        <p14:creationId xmlns:p14="http://schemas.microsoft.com/office/powerpoint/2010/main" val="41702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67"/>
            <a:ext cx="7772400" cy="640591"/>
          </a:xfrm>
          <a:noFill/>
        </p:spPr>
        <p:txBody>
          <a:bodyPr>
            <a:noAutofit/>
          </a:bodyPr>
          <a:lstStyle/>
          <a:p>
            <a:pPr eaLnBrk="0" hangingPunct="0"/>
            <a:r>
              <a:rPr lang="en-US" sz="2400" dirty="0" smtClean="0"/>
              <a:t>Firms launch with Equity, then start to grow Sales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16066" y="1048210"/>
            <a:ext cx="485133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 smtClean="0"/>
              <a:t>Price-Book-Ratio (PB) = Value / Equity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 smtClean="0"/>
              <a:t>Price-Sales-Ratio (PS) = Enterprise Value (EV) / 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6288" y="1048210"/>
            <a:ext cx="196691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2.1x</a:t>
            </a:r>
          </a:p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1.5x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3118"/>
          <a:stretch/>
        </p:blipFill>
        <p:spPr>
          <a:xfrm>
            <a:off x="1016066" y="2095500"/>
            <a:ext cx="720000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66" y="5499100"/>
            <a:ext cx="7378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Equity is a balancing number: increased by Cash, reduced by Debt</a:t>
            </a:r>
          </a:p>
          <a:p>
            <a:r>
              <a:rPr lang="en-GB" dirty="0" smtClean="0"/>
              <a:t>Sales is not, so PS suggests an Enterprise Value. Then add Cash, deduct Debt.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45237"/>
          <a:stretch/>
        </p:blipFill>
        <p:spPr>
          <a:xfrm>
            <a:off x="1016066" y="3543300"/>
            <a:ext cx="7200000" cy="16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67"/>
            <a:ext cx="7772400" cy="640591"/>
          </a:xfrm>
          <a:noFill/>
        </p:spPr>
        <p:txBody>
          <a:bodyPr>
            <a:noAutofit/>
          </a:bodyPr>
          <a:lstStyle/>
          <a:p>
            <a:pPr eaLnBrk="0" hangingPunct="0"/>
            <a:r>
              <a:rPr lang="en-US" sz="2400" dirty="0" smtClean="0"/>
              <a:t>Firms launch with Equity, then start to grow Sales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16066" y="1048210"/>
            <a:ext cx="485133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 smtClean="0"/>
              <a:t>Price-Book-Ratio (PB) = Value / Equity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 smtClean="0"/>
              <a:t>Price-Sales-Ratio (PS) = Enterprise Value (EV) / Sales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6288" y="1048210"/>
            <a:ext cx="196691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2.1x</a:t>
            </a:r>
          </a:p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1.5x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0300"/>
            <a:ext cx="4597400" cy="276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390775"/>
            <a:ext cx="4597400" cy="276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16066" y="5499100"/>
            <a:ext cx="513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Sales tend to be greater than Equity (Asset Turn &gt; 1)</a:t>
            </a:r>
          </a:p>
          <a:p>
            <a:r>
              <a:rPr lang="en-GB" dirty="0" smtClean="0"/>
              <a:t>So PB tends to be greater than PS</a:t>
            </a:r>
          </a:p>
        </p:txBody>
      </p:sp>
    </p:spTree>
    <p:extLst>
      <p:ext uri="{BB962C8B-B14F-4D97-AF65-F5344CB8AC3E}">
        <p14:creationId xmlns:p14="http://schemas.microsoft.com/office/powerpoint/2010/main" val="14338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67"/>
            <a:ext cx="7772400" cy="640591"/>
          </a:xfrm>
          <a:noFill/>
        </p:spPr>
        <p:txBody>
          <a:bodyPr>
            <a:noAutofit/>
          </a:bodyPr>
          <a:lstStyle/>
          <a:p>
            <a:pPr eaLnBrk="0" hangingPunct="0"/>
            <a:r>
              <a:rPr lang="en-US" sz="2400" dirty="0" smtClean="0"/>
              <a:t>Then achieve EBITDA and Operating Cash Flow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16066" y="1048210"/>
            <a:ext cx="485133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600" dirty="0" smtClean="0"/>
              <a:t>EV/EBITDA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600" dirty="0" smtClean="0"/>
              <a:t>Price-Cash-Flow (PC or PCF)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6288" y="1048210"/>
            <a:ext cx="196691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12.4x</a:t>
            </a:r>
          </a:p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10.8x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66" y="5499100"/>
            <a:ext cx="4724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EBITDA is pre-interest: so add Cash, deduct </a:t>
            </a:r>
            <a:r>
              <a:rPr lang="en-GB" dirty="0" smtClean="0"/>
              <a:t>Debt</a:t>
            </a:r>
          </a:p>
          <a:p>
            <a:r>
              <a:rPr lang="en-GB" dirty="0"/>
              <a:t>OCF is post-interest (and tax), no need to adjust!</a:t>
            </a:r>
          </a:p>
          <a:p>
            <a:endParaRPr lang="en-GB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1088"/>
          <a:stretch/>
        </p:blipFill>
        <p:spPr>
          <a:xfrm>
            <a:off x="953177" y="1955800"/>
            <a:ext cx="7200000" cy="1819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61412"/>
          <a:stretch/>
        </p:blipFill>
        <p:spPr>
          <a:xfrm>
            <a:off x="953177" y="3775075"/>
            <a:ext cx="7200000" cy="11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67"/>
            <a:ext cx="7772400" cy="640591"/>
          </a:xfrm>
          <a:noFill/>
        </p:spPr>
        <p:txBody>
          <a:bodyPr>
            <a:noAutofit/>
          </a:bodyPr>
          <a:lstStyle/>
          <a:p>
            <a:pPr eaLnBrk="0" hangingPunct="0"/>
            <a:r>
              <a:rPr lang="en-US" sz="2400" dirty="0" smtClean="0"/>
              <a:t>Then achieve EBITDA and Operating Cash Flow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16066" y="1048210"/>
            <a:ext cx="485133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600" dirty="0" smtClean="0"/>
              <a:t>EV/EBITDA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600" dirty="0" smtClean="0"/>
              <a:t>Price-Cash-Flow (PC or PCF)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6288" y="1048210"/>
            <a:ext cx="196691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12.4x</a:t>
            </a:r>
          </a:p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10.8x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12" y="2212975"/>
            <a:ext cx="4597400" cy="276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00" y="2212975"/>
            <a:ext cx="4597400" cy="276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6066" y="5499100"/>
            <a:ext cx="688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EBITDA and OCF are </a:t>
            </a:r>
            <a:r>
              <a:rPr lang="en-GB" dirty="0" smtClean="0"/>
              <a:t>much smaller </a:t>
            </a:r>
            <a:r>
              <a:rPr lang="en-GB" dirty="0"/>
              <a:t>than Sales, so </a:t>
            </a:r>
            <a:r>
              <a:rPr lang="en-GB" dirty="0" smtClean="0"/>
              <a:t>ratios are much higher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8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67"/>
            <a:ext cx="7772400" cy="640591"/>
          </a:xfrm>
          <a:noFill/>
        </p:spPr>
        <p:txBody>
          <a:bodyPr>
            <a:noAutofit/>
          </a:bodyPr>
          <a:lstStyle/>
          <a:p>
            <a:pPr eaLnBrk="0" hangingPunct="0"/>
            <a:r>
              <a:rPr lang="en-US" sz="2400" dirty="0" smtClean="0"/>
              <a:t>Then achieve Income and pay Dividends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16066" y="1048210"/>
            <a:ext cx="485133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GB" sz="1600" dirty="0" smtClean="0"/>
              <a:t>Price-Earnings-Ratio (PE or PER)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GB" sz="1600" dirty="0" smtClean="0"/>
              <a:t>Dividend Yield (DY)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6288" y="1048210"/>
            <a:ext cx="196691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19.4x</a:t>
            </a:r>
          </a:p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2.40%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66" y="5724424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PE and DY value each share, then multiply by number of shares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6767"/>
          <a:stretch/>
        </p:blipFill>
        <p:spPr>
          <a:xfrm>
            <a:off x="973588" y="1858688"/>
            <a:ext cx="7200000" cy="1916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3433"/>
          <a:stretch/>
        </p:blipFill>
        <p:spPr>
          <a:xfrm>
            <a:off x="986288" y="3775075"/>
            <a:ext cx="720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67"/>
            <a:ext cx="7772400" cy="640591"/>
          </a:xfrm>
          <a:noFill/>
        </p:spPr>
        <p:txBody>
          <a:bodyPr>
            <a:noAutofit/>
          </a:bodyPr>
          <a:lstStyle/>
          <a:p>
            <a:pPr eaLnBrk="0" hangingPunct="0"/>
            <a:r>
              <a:rPr lang="en-US" sz="2400" dirty="0" smtClean="0"/>
              <a:t>Then achieve Income and pay Dividends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16066" y="1048210"/>
            <a:ext cx="485133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GB" sz="1600" dirty="0" smtClean="0"/>
              <a:t>Price-Earnings-Ratio (PE or PER)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GB" sz="1600" dirty="0" smtClean="0"/>
              <a:t>Dividend Yield (DY)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6288" y="1048210"/>
            <a:ext cx="196691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19.4x</a:t>
            </a:r>
          </a:p>
          <a:p>
            <a:pPr algn="r">
              <a:lnSpc>
                <a:spcPct val="150000"/>
              </a:lnSpc>
            </a:pPr>
            <a:r>
              <a:rPr lang="en-GB" sz="1600" dirty="0" smtClean="0">
                <a:solidFill>
                  <a:srgbClr val="0000FF"/>
                </a:solidFill>
              </a:rPr>
              <a:t>= 2.40%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2975"/>
            <a:ext cx="4597400" cy="276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00" y="2212975"/>
            <a:ext cx="4597400" cy="276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6066" y="5324986"/>
            <a:ext cx="6509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Income is less than EBITDA or OCF, so PE is high </a:t>
            </a:r>
          </a:p>
          <a:p>
            <a:r>
              <a:rPr lang="en-GB" dirty="0" smtClean="0"/>
              <a:t>EPS positive later than EBITDA, so PE based value low until mature</a:t>
            </a:r>
          </a:p>
          <a:p>
            <a:r>
              <a:rPr lang="en-GB" dirty="0"/>
              <a:t>DPS usually less than EPS, so DY </a:t>
            </a:r>
            <a:r>
              <a:rPr lang="en-GB" dirty="0" smtClean="0"/>
              <a:t>low. DPS is a choice so value is too!</a:t>
            </a:r>
          </a:p>
        </p:txBody>
      </p:sp>
    </p:spTree>
    <p:extLst>
      <p:ext uri="{BB962C8B-B14F-4D97-AF65-F5344CB8AC3E}">
        <p14:creationId xmlns:p14="http://schemas.microsoft.com/office/powerpoint/2010/main" val="32024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39105</TotalTime>
  <Words>756</Words>
  <Application>Microsoft Macintosh PowerPoint</Application>
  <PresentationFormat>On-screen Show (4:3)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Office Theme</vt:lpstr>
      <vt:lpstr>WEEK THIRTEEN: Ratio valuation. The EXIT! Class 25 &amp; 26 </vt:lpstr>
      <vt:lpstr>Major ratios reflect life cycle</vt:lpstr>
      <vt:lpstr>Major ratios reflect life cycle</vt:lpstr>
      <vt:lpstr>Firms launch with Equity, then start to grow Sales</vt:lpstr>
      <vt:lpstr>Firms launch with Equity, then start to grow Sales</vt:lpstr>
      <vt:lpstr>Then achieve EBITDA and Operating Cash Flow</vt:lpstr>
      <vt:lpstr>Then achieve EBITDA and Operating Cash Flow</vt:lpstr>
      <vt:lpstr>Then achieve Income and pay Dividends</vt:lpstr>
      <vt:lpstr>Then achieve Income and pay Dividends</vt:lpstr>
      <vt:lpstr>Major ratios reflect life cycle</vt:lpstr>
      <vt:lpstr>The EXIT!?</vt:lpstr>
      <vt:lpstr>Case study: The EXIT!</vt:lpstr>
      <vt:lpstr>WEEK FOURTEEN: Group Presentations Class 27: Presentation workshop Class 28: Group presentation assignment (20% weight)  THE END: Thank you for joining my course!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Scruton</dc:creator>
  <cp:lastModifiedBy>Tyron Yuen Ty Yiu</cp:lastModifiedBy>
  <cp:revision>390</cp:revision>
  <dcterms:created xsi:type="dcterms:W3CDTF">2017-07-22T10:45:13Z</dcterms:created>
  <dcterms:modified xsi:type="dcterms:W3CDTF">2017-12-04T15:17:13Z</dcterms:modified>
</cp:coreProperties>
</file>