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6" r:id="rId2"/>
    <p:sldId id="259" r:id="rId3"/>
    <p:sldId id="310" r:id="rId4"/>
    <p:sldId id="311" r:id="rId5"/>
    <p:sldId id="312" r:id="rId6"/>
    <p:sldId id="313" r:id="rId7"/>
    <p:sldId id="314" r:id="rId8"/>
    <p:sldId id="308" r:id="rId9"/>
    <p:sldId id="315" r:id="rId10"/>
    <p:sldId id="309" r:id="rId11"/>
    <p:sldId id="284" r:id="rId12"/>
    <p:sldId id="307" r:id="rId13"/>
    <p:sldId id="28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D140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47" autoAdjust="0"/>
    <p:restoredTop sz="86506" autoAdjust="0"/>
  </p:normalViewPr>
  <p:slideViewPr>
    <p:cSldViewPr snapToGrid="0" snapToObjects="1" showGuides="1">
      <p:cViewPr>
        <p:scale>
          <a:sx n="100" d="100"/>
          <a:sy n="100" d="100"/>
        </p:scale>
        <p:origin x="-600" y="96"/>
      </p:cViewPr>
      <p:guideLst>
        <p:guide orient="horz" pos="1514"/>
        <p:guide pos="489"/>
      </p:guideLst>
    </p:cSldViewPr>
  </p:slideViewPr>
  <p:notesTextViewPr>
    <p:cViewPr>
      <p:scale>
        <a:sx n="100" d="100"/>
        <a:sy n="100" d="100"/>
      </p:scale>
      <p:origin x="0" y="0"/>
    </p:cViewPr>
  </p:notesTextViewPr>
  <p:sorterViewPr>
    <p:cViewPr>
      <p:scale>
        <a:sx n="66" d="100"/>
        <a:sy n="66" d="100"/>
      </p:scale>
      <p:origin x="0" y="384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37E383-3E61-1F46-8E4C-C781B239F1CC}" type="datetimeFigureOut">
              <a:rPr lang="en-US" smtClean="0"/>
              <a:t>24/09/17</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C2F94F-4A1D-7146-9803-BF2860A14040}" type="slidenum">
              <a:rPr lang="en-GB" smtClean="0"/>
              <a:t>‹#›</a:t>
            </a:fld>
            <a:endParaRPr lang="en-GB" dirty="0"/>
          </a:p>
        </p:txBody>
      </p:sp>
    </p:spTree>
    <p:extLst>
      <p:ext uri="{BB962C8B-B14F-4D97-AF65-F5344CB8AC3E}">
        <p14:creationId xmlns:p14="http://schemas.microsoft.com/office/powerpoint/2010/main" val="179319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87DB17-AE8E-7944-864B-C903CA8C502D}" type="datetimeFigureOut">
              <a:rPr lang="en-US" smtClean="0"/>
              <a:t>24/09/17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43A1B4-9A5A-5344-B095-316B7B9A1328}" type="slidenum">
              <a:rPr lang="en-GB" smtClean="0"/>
              <a:t>‹#›</a:t>
            </a:fld>
            <a:endParaRPr lang="en-GB" dirty="0"/>
          </a:p>
        </p:txBody>
      </p:sp>
    </p:spTree>
    <p:extLst>
      <p:ext uri="{BB962C8B-B14F-4D97-AF65-F5344CB8AC3E}">
        <p14:creationId xmlns:p14="http://schemas.microsoft.com/office/powerpoint/2010/main" val="88962742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2</a:t>
            </a:fld>
            <a:endParaRPr lang="en-GB" dirty="0"/>
          </a:p>
        </p:txBody>
      </p:sp>
    </p:spTree>
    <p:extLst>
      <p:ext uri="{BB962C8B-B14F-4D97-AF65-F5344CB8AC3E}">
        <p14:creationId xmlns:p14="http://schemas.microsoft.com/office/powerpoint/2010/main" val="1196175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11</a:t>
            </a:fld>
            <a:endParaRPr lang="en-GB" dirty="0"/>
          </a:p>
        </p:txBody>
      </p:sp>
    </p:spTree>
    <p:extLst>
      <p:ext uri="{BB962C8B-B14F-4D97-AF65-F5344CB8AC3E}">
        <p14:creationId xmlns:p14="http://schemas.microsoft.com/office/powerpoint/2010/main" val="1476595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12</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13</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3</a:t>
            </a:fld>
            <a:endParaRPr lang="en-GB" dirty="0"/>
          </a:p>
        </p:txBody>
      </p:sp>
    </p:spTree>
    <p:extLst>
      <p:ext uri="{BB962C8B-B14F-4D97-AF65-F5344CB8AC3E}">
        <p14:creationId xmlns:p14="http://schemas.microsoft.com/office/powerpoint/2010/main" val="1476595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4</a:t>
            </a:fld>
            <a:endParaRPr lang="en-GB" dirty="0"/>
          </a:p>
        </p:txBody>
      </p:sp>
    </p:spTree>
    <p:extLst>
      <p:ext uri="{BB962C8B-B14F-4D97-AF65-F5344CB8AC3E}">
        <p14:creationId xmlns:p14="http://schemas.microsoft.com/office/powerpoint/2010/main" val="1476595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5</a:t>
            </a:fld>
            <a:endParaRPr lang="en-GB" dirty="0"/>
          </a:p>
        </p:txBody>
      </p:sp>
    </p:spTree>
    <p:extLst>
      <p:ext uri="{BB962C8B-B14F-4D97-AF65-F5344CB8AC3E}">
        <p14:creationId xmlns:p14="http://schemas.microsoft.com/office/powerpoint/2010/main" val="1476595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6</a:t>
            </a:fld>
            <a:endParaRPr lang="en-GB" dirty="0"/>
          </a:p>
        </p:txBody>
      </p:sp>
    </p:spTree>
    <p:extLst>
      <p:ext uri="{BB962C8B-B14F-4D97-AF65-F5344CB8AC3E}">
        <p14:creationId xmlns:p14="http://schemas.microsoft.com/office/powerpoint/2010/main" val="1476595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7</a:t>
            </a:fld>
            <a:endParaRPr lang="en-GB" dirty="0"/>
          </a:p>
        </p:txBody>
      </p:sp>
    </p:spTree>
    <p:extLst>
      <p:ext uri="{BB962C8B-B14F-4D97-AF65-F5344CB8AC3E}">
        <p14:creationId xmlns:p14="http://schemas.microsoft.com/office/powerpoint/2010/main" val="147659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8</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9</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10</a:t>
            </a:fld>
            <a:endParaRPr lang="en-GB" dirty="0"/>
          </a:p>
        </p:txBody>
      </p:sp>
    </p:spTree>
    <p:extLst>
      <p:ext uri="{BB962C8B-B14F-4D97-AF65-F5344CB8AC3E}">
        <p14:creationId xmlns:p14="http://schemas.microsoft.com/office/powerpoint/2010/main" val="212039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331589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152869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125269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06984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3652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35817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53264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35881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203462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22512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11811597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8" name="TextBox 7"/>
          <p:cNvSpPr txBox="1"/>
          <p:nvPr userDrawn="1"/>
        </p:nvSpPr>
        <p:spPr>
          <a:xfrm>
            <a:off x="457200" y="6302103"/>
            <a:ext cx="706594" cy="276999"/>
          </a:xfrm>
          <a:prstGeom prst="rect">
            <a:avLst/>
          </a:prstGeom>
          <a:noFill/>
        </p:spPr>
        <p:txBody>
          <a:bodyPr wrap="none" rtlCol="0">
            <a:spAutoFit/>
          </a:bodyPr>
          <a:lstStyle/>
          <a:p>
            <a:r>
              <a:rPr lang="en-GB" sz="1200" dirty="0" smtClean="0">
                <a:solidFill>
                  <a:schemeClr val="bg1">
                    <a:lumMod val="50000"/>
                  </a:schemeClr>
                </a:solidFill>
              </a:rPr>
              <a:t>ACC 120</a:t>
            </a:r>
            <a:endParaRPr lang="en-GB" sz="1200" dirty="0">
              <a:solidFill>
                <a:schemeClr val="bg1">
                  <a:lumMod val="50000"/>
                </a:schemeClr>
              </a:solidFill>
            </a:endParaRPr>
          </a:p>
        </p:txBody>
      </p:sp>
      <p:sp>
        <p:nvSpPr>
          <p:cNvPr id="9" name="TextBox 8"/>
          <p:cNvSpPr txBox="1"/>
          <p:nvPr userDrawn="1"/>
        </p:nvSpPr>
        <p:spPr>
          <a:xfrm>
            <a:off x="3647488" y="6394436"/>
            <a:ext cx="1849034" cy="276999"/>
          </a:xfrm>
          <a:prstGeom prst="rect">
            <a:avLst/>
          </a:prstGeom>
          <a:noFill/>
        </p:spPr>
        <p:txBody>
          <a:bodyPr wrap="none" rtlCol="0">
            <a:spAutoFit/>
          </a:bodyPr>
          <a:lstStyle/>
          <a:p>
            <a:pPr algn="ctr"/>
            <a:r>
              <a:rPr lang="en-GB" sz="1200" dirty="0" smtClean="0">
                <a:solidFill>
                  <a:schemeClr val="bg1">
                    <a:lumMod val="50000"/>
                  </a:schemeClr>
                </a:solidFill>
              </a:rPr>
              <a:t>Professor Stephen Scruton</a:t>
            </a:r>
            <a:endParaRPr lang="en-GB" sz="1200" dirty="0">
              <a:solidFill>
                <a:schemeClr val="bg1">
                  <a:lumMod val="50000"/>
                </a:schemeClr>
              </a:solidFill>
            </a:endParaRPr>
          </a:p>
        </p:txBody>
      </p:sp>
      <p:sp>
        <p:nvSpPr>
          <p:cNvPr id="11" name="Slide Number Placeholder 10"/>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7FF77065-4DA1-3C43-9975-98EC785C4A65}" type="slidenum">
              <a:rPr lang="en-GB" smtClean="0"/>
              <a:pPr/>
              <a:t>‹#›</a:t>
            </a:fld>
            <a:endParaRPr lang="en-GB" dirty="0"/>
          </a:p>
        </p:txBody>
      </p:sp>
    </p:spTree>
    <p:extLst>
      <p:ext uri="{BB962C8B-B14F-4D97-AF65-F5344CB8AC3E}">
        <p14:creationId xmlns:p14="http://schemas.microsoft.com/office/powerpoint/2010/main" val="2414794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w="38100" cmpd="dbl">
            <a:solidFill>
              <a:schemeClr val="tx1"/>
            </a:solidFill>
          </a:ln>
        </p:spPr>
        <p:txBody>
          <a:bodyPr/>
          <a:lstStyle/>
          <a:p>
            <a:r>
              <a:rPr lang="en-GB" dirty="0" smtClean="0"/>
              <a:t>ACC 120</a:t>
            </a:r>
            <a:endParaRPr lang="en-GB" dirty="0"/>
          </a:p>
        </p:txBody>
      </p:sp>
      <p:sp>
        <p:nvSpPr>
          <p:cNvPr id="3" name="Subtitle 2"/>
          <p:cNvSpPr>
            <a:spLocks noGrp="1"/>
          </p:cNvSpPr>
          <p:nvPr>
            <p:ph type="subTitle" idx="1"/>
          </p:nvPr>
        </p:nvSpPr>
        <p:spPr/>
        <p:txBody>
          <a:bodyPr/>
          <a:lstStyle/>
          <a:p>
            <a:r>
              <a:rPr lang="en-GB" dirty="0" smtClean="0">
                <a:solidFill>
                  <a:schemeClr val="tx1"/>
                </a:solidFill>
              </a:rPr>
              <a:t>Part 1: the runway</a:t>
            </a:r>
          </a:p>
          <a:p>
            <a:r>
              <a:rPr lang="en-GB" dirty="0" smtClean="0">
                <a:solidFill>
                  <a:schemeClr val="tx1"/>
                </a:solidFill>
              </a:rPr>
              <a:t>Week 3</a:t>
            </a:r>
            <a:endParaRPr lang="en-GB" dirty="0">
              <a:solidFill>
                <a:schemeClr val="tx1"/>
              </a:solidFill>
            </a:endParaRPr>
          </a:p>
        </p:txBody>
      </p:sp>
      <p:sp>
        <p:nvSpPr>
          <p:cNvPr id="4" name="Slide Number Placeholder 3"/>
          <p:cNvSpPr>
            <a:spLocks noGrp="1"/>
          </p:cNvSpPr>
          <p:nvPr>
            <p:ph type="sldNum" sz="quarter" idx="12"/>
          </p:nvPr>
        </p:nvSpPr>
        <p:spPr/>
        <p:txBody>
          <a:bodyPr/>
          <a:lstStyle/>
          <a:p>
            <a:fld id="{5716ADD4-8105-1A4D-BD15-C0FAC416C5BD}" type="slidenum">
              <a:rPr lang="en-GB" smtClean="0"/>
              <a:t>1</a:t>
            </a:fld>
            <a:endParaRPr lang="en-GB" dirty="0"/>
          </a:p>
        </p:txBody>
      </p:sp>
    </p:spTree>
    <p:extLst>
      <p:ext uri="{BB962C8B-B14F-4D97-AF65-F5344CB8AC3E}">
        <p14:creationId xmlns:p14="http://schemas.microsoft.com/office/powerpoint/2010/main" val="50126543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2267"/>
            <a:ext cx="7772400" cy="640591"/>
          </a:xfrm>
        </p:spPr>
        <p:txBody>
          <a:bodyPr>
            <a:noAutofit/>
          </a:bodyPr>
          <a:lstStyle/>
          <a:p>
            <a:pPr lvl="0" eaLnBrk="0" hangingPunct="0"/>
            <a:r>
              <a:rPr lang="en-US" sz="2400" dirty="0" smtClean="0"/>
              <a:t>Balancing-off accounts</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10</a:t>
            </a:fld>
            <a:endParaRPr lang="en-GB" dirty="0"/>
          </a:p>
        </p:txBody>
      </p:sp>
      <p:sp>
        <p:nvSpPr>
          <p:cNvPr id="5" name="Rectangle 4"/>
          <p:cNvSpPr/>
          <p:nvPr/>
        </p:nvSpPr>
        <p:spPr>
          <a:xfrm>
            <a:off x="1016067" y="885838"/>
            <a:ext cx="7670733" cy="3026470"/>
          </a:xfrm>
          <a:prstGeom prst="rect">
            <a:avLst/>
          </a:prstGeom>
        </p:spPr>
        <p:txBody>
          <a:bodyPr wrap="square">
            <a:spAutoFit/>
          </a:bodyPr>
          <a:lstStyle/>
          <a:p>
            <a:pPr marL="285750" lvl="0" indent="-285750" eaLnBrk="0" hangingPunct="0">
              <a:lnSpc>
                <a:spcPct val="150000"/>
              </a:lnSpc>
              <a:buFont typeface="Arial"/>
              <a:buChar char="•"/>
            </a:pPr>
            <a:r>
              <a:rPr lang="en-GB" sz="1600" dirty="0" smtClean="0"/>
              <a:t>Draw a line under the ledger and finding the closing balance</a:t>
            </a:r>
            <a:endParaRPr lang="en-GB" sz="1600" dirty="0"/>
          </a:p>
          <a:p>
            <a:pPr marL="285750" lvl="0" indent="-285750" eaLnBrk="0" hangingPunct="0">
              <a:lnSpc>
                <a:spcPct val="150000"/>
              </a:lnSpc>
              <a:buFont typeface="Arial"/>
              <a:buChar char="•"/>
            </a:pPr>
            <a:r>
              <a:rPr lang="en-GB" sz="1600" dirty="0" smtClean="0"/>
              <a:t>For any ledger, opening + change </a:t>
            </a:r>
            <a:r>
              <a:rPr lang="en-GB" sz="1600" smtClean="0"/>
              <a:t>= </a:t>
            </a:r>
            <a:r>
              <a:rPr lang="en-GB" sz="1600" smtClean="0"/>
              <a:t>closing</a:t>
            </a:r>
            <a:endParaRPr lang="en-GB" sz="1600" dirty="0" smtClean="0"/>
          </a:p>
          <a:p>
            <a:pPr marL="742950" lvl="1" indent="-285750" eaLnBrk="0" hangingPunct="0">
              <a:lnSpc>
                <a:spcPct val="150000"/>
              </a:lnSpc>
              <a:buFont typeface="Arial"/>
              <a:buChar char="•"/>
            </a:pPr>
            <a:r>
              <a:rPr lang="en-GB" sz="1600" dirty="0" smtClean="0"/>
              <a:t>Opening cash + cash flow = closing cash</a:t>
            </a:r>
          </a:p>
          <a:p>
            <a:pPr marL="742950" lvl="1" indent="-285750" eaLnBrk="0" hangingPunct="0">
              <a:lnSpc>
                <a:spcPct val="150000"/>
              </a:lnSpc>
              <a:buFont typeface="Arial"/>
              <a:buChar char="•"/>
            </a:pPr>
            <a:r>
              <a:rPr lang="en-GB" sz="1600" dirty="0" smtClean="0"/>
              <a:t>Closing equity </a:t>
            </a:r>
            <a:r>
              <a:rPr lang="mr-IN" sz="1600" dirty="0" smtClean="0"/>
              <a:t>–</a:t>
            </a:r>
            <a:r>
              <a:rPr lang="en-GB" sz="1600" dirty="0" smtClean="0"/>
              <a:t> opening equity = change in equity </a:t>
            </a:r>
          </a:p>
          <a:p>
            <a:pPr lvl="1" eaLnBrk="0" hangingPunct="0">
              <a:lnSpc>
                <a:spcPct val="150000"/>
              </a:lnSpc>
            </a:pPr>
            <a:r>
              <a:rPr lang="en-GB" sz="1600" dirty="0"/>
              <a:t>	</a:t>
            </a:r>
            <a:r>
              <a:rPr lang="en-GB" sz="1600" dirty="0" smtClean="0"/>
              <a:t>					    = credits - debits</a:t>
            </a:r>
          </a:p>
          <a:p>
            <a:pPr marL="285750" lvl="0" indent="-285750" eaLnBrk="0" hangingPunct="0">
              <a:lnSpc>
                <a:spcPct val="150000"/>
              </a:lnSpc>
              <a:buFont typeface="Arial"/>
              <a:buChar char="•"/>
            </a:pPr>
            <a:r>
              <a:rPr lang="en-GB" sz="1600" dirty="0" smtClean="0"/>
              <a:t>Can represent change with brackets:</a:t>
            </a:r>
          </a:p>
          <a:p>
            <a:pPr marL="742950" lvl="1" indent="-285750" eaLnBrk="0" hangingPunct="0">
              <a:lnSpc>
                <a:spcPct val="150000"/>
              </a:lnSpc>
              <a:buFont typeface="Arial"/>
              <a:buChar char="•"/>
            </a:pPr>
            <a:r>
              <a:rPr lang="en-GB" sz="1600" dirty="0" smtClean="0"/>
              <a:t>For assets: opening balance + [debits </a:t>
            </a:r>
            <a:r>
              <a:rPr lang="mr-IN" sz="1600" dirty="0" smtClean="0"/>
              <a:t>–</a:t>
            </a:r>
            <a:r>
              <a:rPr lang="en-GB" sz="1600" dirty="0" smtClean="0"/>
              <a:t> credits] = closing balance</a:t>
            </a:r>
          </a:p>
          <a:p>
            <a:pPr marL="742950" lvl="1" indent="-285750" eaLnBrk="0" hangingPunct="0">
              <a:lnSpc>
                <a:spcPct val="150000"/>
              </a:lnSpc>
              <a:buFont typeface="Arial"/>
              <a:buChar char="•"/>
            </a:pPr>
            <a:r>
              <a:rPr lang="en-GB" sz="1600" dirty="0" smtClean="0"/>
              <a:t>For liabilities and equity: opening balance + [credits </a:t>
            </a:r>
            <a:r>
              <a:rPr lang="mr-IN" sz="1600" dirty="0" smtClean="0"/>
              <a:t>–</a:t>
            </a:r>
            <a:r>
              <a:rPr lang="en-GB" sz="1600" dirty="0" smtClean="0"/>
              <a:t> debits] = closing balance </a:t>
            </a:r>
            <a:endParaRPr lang="en-GB" sz="1600" dirty="0"/>
          </a:p>
        </p:txBody>
      </p:sp>
    </p:spTree>
    <p:extLst>
      <p:ext uri="{BB962C8B-B14F-4D97-AF65-F5344CB8AC3E}">
        <p14:creationId xmlns:p14="http://schemas.microsoft.com/office/powerpoint/2010/main" val="270375788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ctrTitle"/>
          </p:nvPr>
        </p:nvSpPr>
        <p:spPr>
          <a:xfrm>
            <a:off x="685800" y="262267"/>
            <a:ext cx="7772400" cy="640591"/>
          </a:xfrm>
        </p:spPr>
        <p:txBody>
          <a:bodyPr>
            <a:noAutofit/>
          </a:bodyPr>
          <a:lstStyle/>
          <a:p>
            <a:pPr lvl="0" eaLnBrk="0" hangingPunct="0"/>
            <a:r>
              <a:rPr lang="en-US" sz="2400" dirty="0" smtClean="0"/>
              <a:t>Trial Balance</a:t>
            </a:r>
            <a:endParaRPr lang="en-GB" sz="2400" dirty="0"/>
          </a:p>
        </p:txBody>
      </p:sp>
      <p:sp>
        <p:nvSpPr>
          <p:cNvPr id="41" name="Rectangle 40"/>
          <p:cNvSpPr/>
          <p:nvPr/>
        </p:nvSpPr>
        <p:spPr>
          <a:xfrm>
            <a:off x="1016067" y="885838"/>
            <a:ext cx="7670733" cy="1528624"/>
          </a:xfrm>
          <a:prstGeom prst="rect">
            <a:avLst/>
          </a:prstGeom>
        </p:spPr>
        <p:txBody>
          <a:bodyPr wrap="square">
            <a:spAutoFit/>
          </a:bodyPr>
          <a:lstStyle/>
          <a:p>
            <a:pPr marL="285750" lvl="0" indent="-285750" eaLnBrk="0" hangingPunct="0">
              <a:lnSpc>
                <a:spcPct val="200000"/>
              </a:lnSpc>
              <a:buFont typeface="Arial"/>
              <a:buChar char="•"/>
            </a:pPr>
            <a:r>
              <a:rPr lang="en-GB" sz="1600" dirty="0" smtClean="0"/>
              <a:t>Add all the asset closing balances (in any order)</a:t>
            </a:r>
            <a:endParaRPr lang="en-GB" sz="1600" dirty="0"/>
          </a:p>
          <a:p>
            <a:pPr marL="285750" lvl="0" indent="-285750" eaLnBrk="0" hangingPunct="0">
              <a:lnSpc>
                <a:spcPct val="200000"/>
              </a:lnSpc>
              <a:buFont typeface="Arial"/>
              <a:buChar char="•"/>
            </a:pPr>
            <a:r>
              <a:rPr lang="en-GB" sz="1600" dirty="0" smtClean="0"/>
              <a:t>Add all the liability &amp; equity closing balances (in any order)</a:t>
            </a:r>
          </a:p>
          <a:p>
            <a:pPr marL="285750" lvl="0" indent="-285750" eaLnBrk="0" hangingPunct="0">
              <a:lnSpc>
                <a:spcPct val="200000"/>
              </a:lnSpc>
              <a:buFont typeface="Arial"/>
              <a:buChar char="•"/>
            </a:pPr>
            <a:r>
              <a:rPr lang="en-GB" sz="1600" dirty="0" smtClean="0"/>
              <a:t>Are they equal? Or an error (or several)?</a:t>
            </a:r>
            <a:endParaRPr lang="en-GB" sz="1600" dirty="0"/>
          </a:p>
        </p:txBody>
      </p:sp>
      <p:pic>
        <p:nvPicPr>
          <p:cNvPr id="18" name="Picture 17"/>
          <p:cNvPicPr>
            <a:picLocks noChangeAspect="1"/>
          </p:cNvPicPr>
          <p:nvPr/>
        </p:nvPicPr>
        <p:blipFill>
          <a:blip r:embed="rId3"/>
          <a:stretch>
            <a:fillRect/>
          </a:stretch>
        </p:blipFill>
        <p:spPr>
          <a:xfrm>
            <a:off x="776953" y="2844800"/>
            <a:ext cx="7785715" cy="2527300"/>
          </a:xfrm>
          <a:prstGeom prst="rect">
            <a:avLst/>
          </a:prstGeom>
        </p:spPr>
      </p:pic>
      <p:sp>
        <p:nvSpPr>
          <p:cNvPr id="43" name="Oval 42"/>
          <p:cNvSpPr/>
          <p:nvPr/>
        </p:nvSpPr>
        <p:spPr>
          <a:xfrm>
            <a:off x="7886700" y="4294780"/>
            <a:ext cx="520700" cy="468810"/>
          </a:xfrm>
          <a:prstGeom prst="ellipse">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4" name="Oval 43"/>
          <p:cNvSpPr/>
          <p:nvPr/>
        </p:nvSpPr>
        <p:spPr>
          <a:xfrm>
            <a:off x="7886700" y="4942480"/>
            <a:ext cx="520700" cy="468810"/>
          </a:xfrm>
          <a:prstGeom prst="ellipse">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01992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1" animBg="1"/>
      <p:bldP spid="4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6971"/>
            <a:ext cx="7772400" cy="640591"/>
          </a:xfrm>
        </p:spPr>
        <p:txBody>
          <a:bodyPr>
            <a:noAutofit/>
          </a:bodyPr>
          <a:lstStyle/>
          <a:p>
            <a:pPr lvl="0" eaLnBrk="0" hangingPunct="0"/>
            <a:r>
              <a:rPr lang="en-US" sz="2400" dirty="0" smtClean="0"/>
              <a:t>Audit</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12</a:t>
            </a:fld>
            <a:endParaRPr lang="en-GB" dirty="0"/>
          </a:p>
        </p:txBody>
      </p:sp>
      <p:sp>
        <p:nvSpPr>
          <p:cNvPr id="5" name="Rectangle 4"/>
          <p:cNvSpPr/>
          <p:nvPr/>
        </p:nvSpPr>
        <p:spPr>
          <a:xfrm>
            <a:off x="1016067" y="1381138"/>
            <a:ext cx="7670733" cy="1528624"/>
          </a:xfrm>
          <a:prstGeom prst="rect">
            <a:avLst/>
          </a:prstGeom>
        </p:spPr>
        <p:txBody>
          <a:bodyPr wrap="square">
            <a:spAutoFit/>
          </a:bodyPr>
          <a:lstStyle/>
          <a:p>
            <a:pPr marL="285750" lvl="0" indent="-285750" eaLnBrk="0" hangingPunct="0">
              <a:lnSpc>
                <a:spcPct val="200000"/>
              </a:lnSpc>
              <a:buFont typeface="Arial"/>
              <a:buChar char="•"/>
            </a:pPr>
            <a:r>
              <a:rPr lang="en-GB" sz="1600" dirty="0" smtClean="0"/>
              <a:t>Errors can come from omitting an entry</a:t>
            </a:r>
          </a:p>
          <a:p>
            <a:pPr marL="285750" lvl="0" indent="-285750" eaLnBrk="0" hangingPunct="0">
              <a:lnSpc>
                <a:spcPct val="200000"/>
              </a:lnSpc>
              <a:buFont typeface="Arial"/>
              <a:buChar char="•"/>
            </a:pPr>
            <a:r>
              <a:rPr lang="en-GB" sz="1600" dirty="0" smtClean="0"/>
              <a:t>... missing or mistyping a digit</a:t>
            </a:r>
          </a:p>
          <a:p>
            <a:pPr marL="285750" lvl="0" indent="-285750" eaLnBrk="0" hangingPunct="0">
              <a:lnSpc>
                <a:spcPct val="200000"/>
              </a:lnSpc>
              <a:buFont typeface="Arial"/>
              <a:buChar char="•"/>
            </a:pPr>
            <a:r>
              <a:rPr lang="en-GB" sz="1600" dirty="0" smtClean="0"/>
              <a:t>... a one-digit slide or two-digit transposition</a:t>
            </a:r>
          </a:p>
        </p:txBody>
      </p:sp>
      <p:sp>
        <p:nvSpPr>
          <p:cNvPr id="6" name="Rectangle 5"/>
          <p:cNvSpPr/>
          <p:nvPr/>
        </p:nvSpPr>
        <p:spPr>
          <a:xfrm>
            <a:off x="1016067" y="3232610"/>
            <a:ext cx="7128254" cy="3293209"/>
          </a:xfrm>
          <a:prstGeom prst="rect">
            <a:avLst/>
          </a:prstGeom>
        </p:spPr>
        <p:txBody>
          <a:bodyPr wrap="square">
            <a:spAutoFit/>
          </a:bodyPr>
          <a:lstStyle/>
          <a:p>
            <a:r>
              <a:rPr lang="en-GB" sz="1600" dirty="0" smtClean="0"/>
              <a:t>First see if the error, e.g. $1800, is the value of an omitted transaction (or a ledger balance)</a:t>
            </a:r>
          </a:p>
          <a:p>
            <a:endParaRPr lang="en-GB" sz="1600" dirty="0" smtClean="0"/>
          </a:p>
          <a:p>
            <a:r>
              <a:rPr lang="en-GB" sz="1600" dirty="0" smtClean="0"/>
              <a:t>If </a:t>
            </a:r>
            <a:r>
              <a:rPr lang="en-GB" sz="1600" dirty="0"/>
              <a:t>the </a:t>
            </a:r>
            <a:r>
              <a:rPr lang="en-GB" sz="1600" dirty="0" smtClean="0"/>
              <a:t>balance </a:t>
            </a:r>
            <a:r>
              <a:rPr lang="en-GB" sz="1600" dirty="0"/>
              <a:t>is out </a:t>
            </a:r>
            <a:r>
              <a:rPr lang="en-GB" sz="1600" dirty="0" smtClean="0"/>
              <a:t>by $3000, look </a:t>
            </a:r>
            <a:r>
              <a:rPr lang="en-GB" sz="1600" dirty="0"/>
              <a:t>for a missing </a:t>
            </a:r>
            <a:r>
              <a:rPr lang="en-GB" sz="1600" dirty="0" smtClean="0"/>
              <a:t>3 or error of 3 </a:t>
            </a:r>
            <a:r>
              <a:rPr lang="en-GB" sz="1600" dirty="0"/>
              <a:t>in the </a:t>
            </a:r>
            <a:r>
              <a:rPr lang="en-GB" sz="1600" dirty="0" smtClean="0"/>
              <a:t>thousand column, </a:t>
            </a:r>
            <a:r>
              <a:rPr lang="en-GB" sz="1600" dirty="0"/>
              <a:t>e.g. </a:t>
            </a:r>
            <a:r>
              <a:rPr lang="en-GB" sz="1600" dirty="0" smtClean="0"/>
              <a:t>$33,000 </a:t>
            </a:r>
            <a:r>
              <a:rPr lang="en-GB" sz="1600" dirty="0"/>
              <a:t>as </a:t>
            </a:r>
            <a:r>
              <a:rPr lang="en-GB" sz="1600" dirty="0" smtClean="0"/>
              <a:t>$30,000 </a:t>
            </a:r>
            <a:r>
              <a:rPr lang="en-GB" sz="1600" dirty="0"/>
              <a:t>or </a:t>
            </a:r>
            <a:r>
              <a:rPr lang="en-GB" sz="1600" dirty="0" smtClean="0"/>
              <a:t>$36,000</a:t>
            </a:r>
            <a:endParaRPr lang="en-US" sz="1600" dirty="0"/>
          </a:p>
          <a:p>
            <a:endParaRPr lang="en-GB" sz="1600" dirty="0" smtClean="0"/>
          </a:p>
          <a:p>
            <a:r>
              <a:rPr lang="en-GB" sz="1600" dirty="0" smtClean="0"/>
              <a:t>If out by an even number (e.g. 1,800) look for a half-size ($900) item, a debit that should be a credit or vice versa</a:t>
            </a:r>
            <a:endParaRPr lang="en-GB" sz="1600" dirty="0"/>
          </a:p>
          <a:p>
            <a:endParaRPr lang="en-US" sz="1600" dirty="0" smtClean="0"/>
          </a:p>
          <a:p>
            <a:r>
              <a:rPr lang="en-GB" sz="1600" dirty="0" smtClean="0"/>
              <a:t>If out by a multiple of 9 (e.g. $1800), look for a slide (e.g. $2000 entered as $200) or transposition (e.g. $3100 as $1300)</a:t>
            </a:r>
          </a:p>
          <a:p>
            <a:endParaRPr lang="en-GB" sz="1600" dirty="0"/>
          </a:p>
          <a:p>
            <a:r>
              <a:rPr lang="en-GB" sz="1600" dirty="0" smtClean="0"/>
              <a:t>                                                    ... </a:t>
            </a:r>
            <a:r>
              <a:rPr lang="en-GB" sz="1600" dirty="0"/>
              <a:t>o</a:t>
            </a:r>
            <a:r>
              <a:rPr lang="en-GB" sz="1600" dirty="0" smtClean="0"/>
              <a:t>therwise there may be more than one error!</a:t>
            </a:r>
          </a:p>
        </p:txBody>
      </p:sp>
    </p:spTree>
    <p:extLst>
      <p:ext uri="{BB962C8B-B14F-4D97-AF65-F5344CB8AC3E}">
        <p14:creationId xmlns:p14="http://schemas.microsoft.com/office/powerpoint/2010/main" val="88941187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7267"/>
            <a:ext cx="7772400" cy="640591"/>
          </a:xfrm>
        </p:spPr>
        <p:txBody>
          <a:bodyPr>
            <a:noAutofit/>
          </a:bodyPr>
          <a:lstStyle/>
          <a:p>
            <a:pPr lvl="0" eaLnBrk="0" hangingPunct="0"/>
            <a:r>
              <a:rPr lang="en-US" sz="2400" dirty="0" smtClean="0">
                <a:solidFill>
                  <a:srgbClr val="008000"/>
                </a:solidFill>
              </a:rPr>
              <a:t>Case Study: Survival! The first year</a:t>
            </a:r>
            <a:endParaRPr lang="en-GB" sz="2400" dirty="0">
              <a:solidFill>
                <a:srgbClr val="008000"/>
              </a:solidFill>
            </a:endParaRPr>
          </a:p>
        </p:txBody>
      </p:sp>
      <p:sp>
        <p:nvSpPr>
          <p:cNvPr id="4" name="Slide Number Placeholder 3"/>
          <p:cNvSpPr>
            <a:spLocks noGrp="1"/>
          </p:cNvSpPr>
          <p:nvPr>
            <p:ph type="sldNum" sz="quarter" idx="12"/>
          </p:nvPr>
        </p:nvSpPr>
        <p:spPr/>
        <p:txBody>
          <a:bodyPr/>
          <a:lstStyle/>
          <a:p>
            <a:fld id="{5716ADD4-8105-1A4D-BD15-C0FAC416C5BD}" type="slidenum">
              <a:rPr lang="en-GB" smtClean="0"/>
              <a:t>13</a:t>
            </a:fld>
            <a:endParaRPr lang="en-GB" dirty="0"/>
          </a:p>
        </p:txBody>
      </p:sp>
      <p:sp>
        <p:nvSpPr>
          <p:cNvPr id="5" name="Rectangle 4"/>
          <p:cNvSpPr/>
          <p:nvPr/>
        </p:nvSpPr>
        <p:spPr>
          <a:xfrm>
            <a:off x="1016067" y="1546238"/>
            <a:ext cx="7670733" cy="2021066"/>
          </a:xfrm>
          <a:prstGeom prst="rect">
            <a:avLst/>
          </a:prstGeom>
        </p:spPr>
        <p:txBody>
          <a:bodyPr wrap="square">
            <a:spAutoFit/>
          </a:bodyPr>
          <a:lstStyle/>
          <a:p>
            <a:pPr marL="285750" lvl="0" indent="-285750" eaLnBrk="0" hangingPunct="0">
              <a:lnSpc>
                <a:spcPct val="200000"/>
              </a:lnSpc>
              <a:buFont typeface="Arial"/>
              <a:buChar char="•"/>
            </a:pPr>
            <a:r>
              <a:rPr lang="en-US" sz="1600" dirty="0"/>
              <a:t>Draw three transaction for Q2. Account for them correctly. </a:t>
            </a:r>
            <a:endParaRPr lang="en-US" sz="1600" dirty="0" smtClean="0"/>
          </a:p>
          <a:p>
            <a:pPr marL="285750" lvl="0" indent="-285750" eaLnBrk="0" hangingPunct="0">
              <a:lnSpc>
                <a:spcPct val="200000"/>
              </a:lnSpc>
              <a:buFont typeface="Arial"/>
              <a:buChar char="•"/>
            </a:pPr>
            <a:r>
              <a:rPr lang="en-US" sz="1600" dirty="0"/>
              <a:t>Draw three transactions for H2. Make one mistake in accounting for them</a:t>
            </a:r>
            <a:r>
              <a:rPr lang="en-US" sz="1600" dirty="0" smtClean="0"/>
              <a:t>.</a:t>
            </a:r>
          </a:p>
          <a:p>
            <a:pPr marL="285750" indent="-285750" eaLnBrk="0" hangingPunct="0">
              <a:lnSpc>
                <a:spcPct val="200000"/>
              </a:lnSpc>
              <a:buFont typeface="Arial"/>
              <a:buChar char="•"/>
            </a:pPr>
            <a:r>
              <a:rPr lang="en-US" sz="1600" dirty="0"/>
              <a:t>See if another group can spot the mistake. Correct it!</a:t>
            </a:r>
            <a:endParaRPr lang="en-GB" sz="1600" dirty="0"/>
          </a:p>
          <a:p>
            <a:pPr marL="285750" lvl="0" indent="-285750" eaLnBrk="0" hangingPunct="0">
              <a:lnSpc>
                <a:spcPct val="200000"/>
              </a:lnSpc>
              <a:buFont typeface="Arial"/>
              <a:buChar char="•"/>
            </a:pPr>
            <a:endParaRPr lang="en-GB" sz="1600" dirty="0"/>
          </a:p>
        </p:txBody>
      </p:sp>
      <p:sp>
        <p:nvSpPr>
          <p:cNvPr id="6" name="Rectangle 5"/>
          <p:cNvSpPr/>
          <p:nvPr/>
        </p:nvSpPr>
        <p:spPr>
          <a:xfrm>
            <a:off x="1016067" y="3232610"/>
            <a:ext cx="7128254" cy="3046988"/>
          </a:xfrm>
          <a:prstGeom prst="rect">
            <a:avLst/>
          </a:prstGeom>
        </p:spPr>
        <p:txBody>
          <a:bodyPr wrap="square">
            <a:spAutoFit/>
          </a:bodyPr>
          <a:lstStyle/>
          <a:p>
            <a:r>
              <a:rPr lang="en-US" sz="1600" dirty="0" smtClean="0"/>
              <a:t>Enter your homework score twice (D36 for Q2 and E59 for H2).</a:t>
            </a:r>
          </a:p>
          <a:p>
            <a:endParaRPr lang="en-US" sz="1600" dirty="0"/>
          </a:p>
          <a:p>
            <a:r>
              <a:rPr lang="en-US" sz="1600" dirty="0" smtClean="0"/>
              <a:t>Draw three transactions for Q2, just as you did for Q1. Note the transactions using the accounting equation (Assets = Liabilities + Equity). Write the journal entries. Make two Q2 ledger entries per transaction (in the top set of ledgers). The balance sheet for 31/3/18 should balance (column E).</a:t>
            </a:r>
          </a:p>
          <a:p>
            <a:endParaRPr lang="en-US" sz="1600" dirty="0"/>
          </a:p>
          <a:p>
            <a:r>
              <a:rPr lang="en-US" sz="1600" dirty="0" smtClean="0"/>
              <a:t>Draw three transaction cards for H2. Note the transactions using the accounting equation. Write the journal entries. Make two H2 ledger entries per transaction (in the bottom ledgers). Copy the ledger balances to the balance sheet for 30/9/18. Deliberately make one error somewhere </a:t>
            </a:r>
            <a:r>
              <a:rPr lang="mr-IN" sz="1600" dirty="0" smtClean="0"/>
              <a:t>–</a:t>
            </a:r>
            <a:r>
              <a:rPr lang="en-US" sz="1600" dirty="0" smtClean="0"/>
              <a:t> from transactions to journal to ledgers to balance sheet </a:t>
            </a:r>
            <a:r>
              <a:rPr lang="mr-IN" sz="1600" dirty="0" smtClean="0"/>
              <a:t>–</a:t>
            </a:r>
            <a:r>
              <a:rPr lang="en-US" sz="1600" dirty="0" smtClean="0"/>
              <a:t> and show another group. See if they can audit! Correct the error.</a:t>
            </a:r>
            <a:endParaRPr lang="en-GB" sz="1600" dirty="0"/>
          </a:p>
        </p:txBody>
      </p:sp>
    </p:spTree>
    <p:extLst>
      <p:ext uri="{BB962C8B-B14F-4D97-AF65-F5344CB8AC3E}">
        <p14:creationId xmlns:p14="http://schemas.microsoft.com/office/powerpoint/2010/main" val="16854215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7267"/>
            <a:ext cx="7772400" cy="640591"/>
          </a:xfrm>
        </p:spPr>
        <p:txBody>
          <a:bodyPr>
            <a:noAutofit/>
          </a:bodyPr>
          <a:lstStyle/>
          <a:p>
            <a:pPr algn="l"/>
            <a:r>
              <a:rPr lang="en-US" sz="2400" b="1" dirty="0">
                <a:solidFill>
                  <a:srgbClr val="3366FF"/>
                </a:solidFill>
              </a:rPr>
              <a:t>WEEK THREE: </a:t>
            </a:r>
            <a:r>
              <a:rPr lang="en-US" sz="2400" dirty="0">
                <a:solidFill>
                  <a:srgbClr val="3366FF"/>
                </a:solidFill>
              </a:rPr>
              <a:t>Balance sheet</a:t>
            </a:r>
            <a:r>
              <a:rPr lang="en-GB" sz="2400" dirty="0">
                <a:solidFill>
                  <a:srgbClr val="3366FF"/>
                </a:solidFill>
              </a:rPr>
              <a:t/>
            </a:r>
            <a:br>
              <a:rPr lang="en-GB" sz="2400" dirty="0">
                <a:solidFill>
                  <a:srgbClr val="3366FF"/>
                </a:solidFill>
              </a:rPr>
            </a:br>
            <a:r>
              <a:rPr lang="en-US" sz="2400" dirty="0" smtClean="0">
                <a:solidFill>
                  <a:srgbClr val="3366FF"/>
                </a:solidFill>
              </a:rPr>
              <a:t>Class 5 &amp; 6</a:t>
            </a:r>
            <a:r>
              <a:rPr lang="en-GB" sz="2400" dirty="0" smtClean="0">
                <a:solidFill>
                  <a:srgbClr val="3366FF"/>
                </a:solidFill>
                <a:effectLst/>
              </a:rPr>
              <a:t> </a:t>
            </a:r>
            <a:endParaRPr lang="en-GB" sz="2400" dirty="0">
              <a:solidFill>
                <a:srgbClr val="3366FF"/>
              </a:solidFill>
            </a:endParaRPr>
          </a:p>
        </p:txBody>
      </p:sp>
      <p:sp>
        <p:nvSpPr>
          <p:cNvPr id="4" name="Slide Number Placeholder 3"/>
          <p:cNvSpPr>
            <a:spLocks noGrp="1"/>
          </p:cNvSpPr>
          <p:nvPr>
            <p:ph type="sldNum" sz="quarter" idx="12"/>
          </p:nvPr>
        </p:nvSpPr>
        <p:spPr/>
        <p:txBody>
          <a:bodyPr/>
          <a:lstStyle/>
          <a:p>
            <a:fld id="{5716ADD4-8105-1A4D-BD15-C0FAC416C5BD}" type="slidenum">
              <a:rPr lang="en-GB" smtClean="0"/>
              <a:t>2</a:t>
            </a:fld>
            <a:endParaRPr lang="en-GB" dirty="0"/>
          </a:p>
        </p:txBody>
      </p:sp>
      <p:sp>
        <p:nvSpPr>
          <p:cNvPr id="5" name="Rectangle 4"/>
          <p:cNvSpPr/>
          <p:nvPr/>
        </p:nvSpPr>
        <p:spPr>
          <a:xfrm>
            <a:off x="1016067" y="1763358"/>
            <a:ext cx="5658917" cy="1528624"/>
          </a:xfrm>
          <a:prstGeom prst="rect">
            <a:avLst/>
          </a:prstGeom>
        </p:spPr>
        <p:txBody>
          <a:bodyPr wrap="square">
            <a:spAutoFit/>
          </a:bodyPr>
          <a:lstStyle/>
          <a:p>
            <a:pPr marL="285750" indent="-285750" eaLnBrk="0" hangingPunct="0">
              <a:lnSpc>
                <a:spcPct val="200000"/>
              </a:lnSpc>
              <a:buFont typeface="Arial"/>
              <a:buChar char="•"/>
            </a:pPr>
            <a:r>
              <a:rPr lang="en-US" sz="1600" dirty="0" smtClean="0"/>
              <a:t>Four types of transaction</a:t>
            </a:r>
          </a:p>
          <a:p>
            <a:pPr marL="285750" indent="-285750" eaLnBrk="0" hangingPunct="0">
              <a:lnSpc>
                <a:spcPct val="200000"/>
              </a:lnSpc>
              <a:buFont typeface="Arial"/>
              <a:buChar char="•"/>
            </a:pPr>
            <a:r>
              <a:rPr lang="en-US" sz="1600" dirty="0" smtClean="0"/>
              <a:t>Balancing</a:t>
            </a:r>
            <a:r>
              <a:rPr lang="en-US" sz="1600" dirty="0"/>
              <a:t>-off </a:t>
            </a:r>
            <a:r>
              <a:rPr lang="en-US" sz="1600" dirty="0" smtClean="0"/>
              <a:t>accounts and the </a:t>
            </a:r>
            <a:r>
              <a:rPr lang="en-US" sz="1600" dirty="0"/>
              <a:t>trial balance </a:t>
            </a:r>
            <a:endParaRPr lang="en-GB" sz="1600" dirty="0"/>
          </a:p>
          <a:p>
            <a:pPr marL="285750" lvl="0" indent="-285750" eaLnBrk="0" hangingPunct="0">
              <a:lnSpc>
                <a:spcPct val="200000"/>
              </a:lnSpc>
              <a:buFont typeface="Arial"/>
              <a:buChar char="•"/>
            </a:pPr>
            <a:r>
              <a:rPr lang="en-US" sz="1600" dirty="0" smtClean="0"/>
              <a:t>Case </a:t>
            </a:r>
            <a:r>
              <a:rPr lang="en-US" sz="1600" dirty="0"/>
              <a:t>study: Survival! The first </a:t>
            </a:r>
            <a:r>
              <a:rPr lang="en-US" sz="1600" dirty="0" smtClean="0"/>
              <a:t>year</a:t>
            </a:r>
            <a:endParaRPr lang="en-GB" sz="1600" dirty="0"/>
          </a:p>
        </p:txBody>
      </p:sp>
      <p:sp>
        <p:nvSpPr>
          <p:cNvPr id="6" name="Rectangle 5"/>
          <p:cNvSpPr/>
          <p:nvPr/>
        </p:nvSpPr>
        <p:spPr>
          <a:xfrm>
            <a:off x="1016067" y="3449730"/>
            <a:ext cx="7128254" cy="2308324"/>
          </a:xfrm>
          <a:prstGeom prst="rect">
            <a:avLst/>
          </a:prstGeom>
          <a:noFill/>
        </p:spPr>
        <p:txBody>
          <a:bodyPr wrap="square">
            <a:spAutoFit/>
          </a:bodyPr>
          <a:lstStyle/>
          <a:p>
            <a:r>
              <a:rPr lang="en-US" sz="1600" dirty="0" smtClean="0"/>
              <a:t>Four types of transaction: asset up &amp; asset down; asset up &amp; liability or equity) up; asset down &amp; liability or equity </a:t>
            </a:r>
            <a:r>
              <a:rPr lang="en-US" sz="1600" dirty="0"/>
              <a:t>down; liability or equity </a:t>
            </a:r>
            <a:r>
              <a:rPr lang="en-US" sz="1600" dirty="0" smtClean="0"/>
              <a:t>up &amp; liability </a:t>
            </a:r>
            <a:r>
              <a:rPr lang="en-US" sz="1600" dirty="0"/>
              <a:t>or equity down</a:t>
            </a:r>
            <a:endParaRPr lang="en-US" sz="1600" dirty="0" smtClean="0"/>
          </a:p>
          <a:p>
            <a:endParaRPr lang="en-GB" sz="1600" dirty="0"/>
          </a:p>
          <a:p>
            <a:r>
              <a:rPr lang="en-US" sz="1600" dirty="0" smtClean="0"/>
              <a:t>Balance off the accounts and conduct a trial balance. If it balances well done! Otherwise it is time to play the detective.</a:t>
            </a:r>
          </a:p>
          <a:p>
            <a:endParaRPr lang="en-US" sz="1600" dirty="0" smtClean="0"/>
          </a:p>
          <a:p>
            <a:r>
              <a:rPr lang="en-US" sz="1600" dirty="0" smtClean="0"/>
              <a:t>Case</a:t>
            </a:r>
            <a:r>
              <a:rPr lang="en-US" sz="1600" dirty="0"/>
              <a:t>: </a:t>
            </a:r>
            <a:r>
              <a:rPr lang="en-US" sz="1600" dirty="0" smtClean="0"/>
              <a:t>Draw three transaction for Q2. Account for them correctly. Draw three transactions for H2. Make one mistake in accounting for them. See if another group can spot the mistake. Correct it!</a:t>
            </a:r>
            <a:endParaRPr lang="en-GB" sz="1600" dirty="0"/>
          </a:p>
        </p:txBody>
      </p:sp>
    </p:spTree>
    <p:extLst>
      <p:ext uri="{BB962C8B-B14F-4D97-AF65-F5344CB8AC3E}">
        <p14:creationId xmlns:p14="http://schemas.microsoft.com/office/powerpoint/2010/main" val="32565642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492859" y="3099628"/>
            <a:ext cx="4441910" cy="2834016"/>
            <a:chOff x="492859" y="3099628"/>
            <a:chExt cx="4441910" cy="2834016"/>
          </a:xfrm>
        </p:grpSpPr>
        <p:sp>
          <p:nvSpPr>
            <p:cNvPr id="92" name="Rectangle 91"/>
            <p:cNvSpPr/>
            <p:nvPr/>
          </p:nvSpPr>
          <p:spPr>
            <a:xfrm>
              <a:off x="1549577" y="3099628"/>
              <a:ext cx="2098217" cy="553998"/>
            </a:xfrm>
            <a:prstGeom prst="rect">
              <a:avLst/>
            </a:prstGeom>
          </p:spPr>
          <p:txBody>
            <a:bodyPr wrap="square">
              <a:spAutoFit/>
            </a:bodyPr>
            <a:lstStyle/>
            <a:p>
              <a:pPr algn="ctr"/>
              <a:r>
                <a:rPr lang="en-GB" sz="1600" dirty="0" smtClean="0"/>
                <a:t>Financial Accounts</a:t>
              </a:r>
            </a:p>
            <a:p>
              <a:pPr algn="ctr"/>
              <a:r>
                <a:rPr lang="en-GB" sz="1400" dirty="0"/>
                <a:t>b</a:t>
              </a:r>
              <a:r>
                <a:rPr lang="en-GB" sz="1400" dirty="0" smtClean="0"/>
                <a:t>alance sheet</a:t>
              </a:r>
            </a:p>
          </p:txBody>
        </p:sp>
        <p:sp>
          <p:nvSpPr>
            <p:cNvPr id="104" name="Notched Right Arrow 103"/>
            <p:cNvSpPr/>
            <p:nvPr/>
          </p:nvSpPr>
          <p:spPr>
            <a:xfrm rot="10800000">
              <a:off x="4279839" y="3148109"/>
              <a:ext cx="654930" cy="45905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5" name="Picture 4"/>
            <p:cNvPicPr>
              <a:picLocks noChangeAspect="1"/>
            </p:cNvPicPr>
            <p:nvPr/>
          </p:nvPicPr>
          <p:blipFill>
            <a:blip r:embed="rId3"/>
            <a:stretch>
              <a:fillRect/>
            </a:stretch>
          </p:blipFill>
          <p:spPr>
            <a:xfrm>
              <a:off x="492859" y="3911804"/>
              <a:ext cx="4348480" cy="2021840"/>
            </a:xfrm>
            <a:prstGeom prst="rect">
              <a:avLst/>
            </a:prstGeom>
          </p:spPr>
        </p:pic>
      </p:grpSp>
      <p:sp>
        <p:nvSpPr>
          <p:cNvPr id="4" name="Slide Number Placeholder 3"/>
          <p:cNvSpPr>
            <a:spLocks noGrp="1"/>
          </p:cNvSpPr>
          <p:nvPr>
            <p:ph type="sldNum" sz="quarter" idx="12"/>
          </p:nvPr>
        </p:nvSpPr>
        <p:spPr/>
        <p:txBody>
          <a:bodyPr/>
          <a:lstStyle/>
          <a:p>
            <a:fld id="{5716ADD4-8105-1A4D-BD15-C0FAC416C5BD}" type="slidenum">
              <a:rPr lang="en-GB" smtClean="0"/>
              <a:t>3</a:t>
            </a:fld>
            <a:endParaRPr lang="en-GB" dirty="0"/>
          </a:p>
        </p:txBody>
      </p:sp>
      <p:sp>
        <p:nvSpPr>
          <p:cNvPr id="8" name="Title 1"/>
          <p:cNvSpPr txBox="1">
            <a:spLocks/>
          </p:cNvSpPr>
          <p:nvPr/>
        </p:nvSpPr>
        <p:spPr>
          <a:xfrm>
            <a:off x="701765" y="157507"/>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Transaction Analysis Reminder</a:t>
            </a:r>
          </a:p>
        </p:txBody>
      </p:sp>
      <p:sp>
        <p:nvSpPr>
          <p:cNvPr id="2" name="Multidocument 1"/>
          <p:cNvSpPr/>
          <p:nvPr/>
        </p:nvSpPr>
        <p:spPr>
          <a:xfrm>
            <a:off x="1595687" y="1324372"/>
            <a:ext cx="1791079" cy="1758601"/>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74" name="Rectangle 73"/>
          <p:cNvSpPr/>
          <p:nvPr/>
        </p:nvSpPr>
        <p:spPr>
          <a:xfrm>
            <a:off x="998662" y="814140"/>
            <a:ext cx="3071971" cy="553998"/>
          </a:xfrm>
          <a:prstGeom prst="rect">
            <a:avLst/>
          </a:prstGeom>
        </p:spPr>
        <p:txBody>
          <a:bodyPr wrap="square">
            <a:spAutoFit/>
          </a:bodyPr>
          <a:lstStyle/>
          <a:p>
            <a:pPr algn="ctr"/>
            <a:r>
              <a:rPr lang="en-GB" sz="1600" dirty="0" smtClean="0"/>
              <a:t>Transactions</a:t>
            </a:r>
          </a:p>
          <a:p>
            <a:pPr algn="ctr"/>
            <a:r>
              <a:rPr lang="en-GB" sz="1400" dirty="0" smtClean="0">
                <a:solidFill>
                  <a:srgbClr val="0000FF"/>
                </a:solidFill>
              </a:rPr>
              <a:t>in books of original entry</a:t>
            </a:r>
          </a:p>
        </p:txBody>
      </p:sp>
      <p:sp>
        <p:nvSpPr>
          <p:cNvPr id="91" name="Rectangle 90"/>
          <p:cNvSpPr/>
          <p:nvPr/>
        </p:nvSpPr>
        <p:spPr>
          <a:xfrm>
            <a:off x="1595687" y="1662192"/>
            <a:ext cx="1589139" cy="738664"/>
          </a:xfrm>
          <a:prstGeom prst="rect">
            <a:avLst/>
          </a:prstGeom>
        </p:spPr>
        <p:txBody>
          <a:bodyPr wrap="square">
            <a:spAutoFit/>
          </a:bodyPr>
          <a:lstStyle/>
          <a:p>
            <a:pPr algn="ctr"/>
            <a:r>
              <a:rPr lang="en-GB" sz="1400" dirty="0" smtClean="0"/>
              <a:t>Share capital issue for cash</a:t>
            </a:r>
          </a:p>
          <a:p>
            <a:pPr algn="ctr"/>
            <a:r>
              <a:rPr lang="en-GB" sz="1400" dirty="0" smtClean="0"/>
              <a:t>$100,000</a:t>
            </a:r>
          </a:p>
        </p:txBody>
      </p:sp>
      <p:grpSp>
        <p:nvGrpSpPr>
          <p:cNvPr id="6" name="Group 5"/>
          <p:cNvGrpSpPr/>
          <p:nvPr/>
        </p:nvGrpSpPr>
        <p:grpSpPr>
          <a:xfrm>
            <a:off x="4597400" y="2504047"/>
            <a:ext cx="4546600" cy="3803487"/>
            <a:chOff x="4597400" y="2504047"/>
            <a:chExt cx="4546600" cy="3803487"/>
          </a:xfrm>
        </p:grpSpPr>
        <p:sp>
          <p:nvSpPr>
            <p:cNvPr id="89" name="Rectangle 88"/>
            <p:cNvSpPr/>
            <p:nvPr/>
          </p:nvSpPr>
          <p:spPr>
            <a:xfrm>
              <a:off x="5842979" y="3089496"/>
              <a:ext cx="2098217" cy="338554"/>
            </a:xfrm>
            <a:prstGeom prst="rect">
              <a:avLst/>
            </a:prstGeom>
          </p:spPr>
          <p:txBody>
            <a:bodyPr wrap="square">
              <a:spAutoFit/>
            </a:bodyPr>
            <a:lstStyle/>
            <a:p>
              <a:pPr algn="ctr"/>
              <a:r>
                <a:rPr lang="en-GB" sz="1600" dirty="0" smtClean="0"/>
                <a:t>Ledgers (T-accounts)</a:t>
              </a:r>
            </a:p>
          </p:txBody>
        </p:sp>
        <p:sp>
          <p:nvSpPr>
            <p:cNvPr id="93" name="Notched Right Arrow 92"/>
            <p:cNvSpPr/>
            <p:nvPr/>
          </p:nvSpPr>
          <p:spPr>
            <a:xfrm rot="5400000">
              <a:off x="6558853" y="2601987"/>
              <a:ext cx="654930" cy="45905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cxnSp>
          <p:nvCxnSpPr>
            <p:cNvPr id="106" name="Straight Connector 105"/>
            <p:cNvCxnSpPr/>
            <p:nvPr/>
          </p:nvCxnSpPr>
          <p:spPr>
            <a:xfrm>
              <a:off x="5698872" y="4659256"/>
              <a:ext cx="1881224"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5663641" y="3401061"/>
              <a:ext cx="1905600" cy="1512880"/>
              <a:chOff x="4568372" y="4334706"/>
              <a:chExt cx="1905600" cy="1512880"/>
            </a:xfrm>
          </p:grpSpPr>
          <p:grpSp>
            <p:nvGrpSpPr>
              <p:cNvPr id="83" name="Group 82"/>
              <p:cNvGrpSpPr/>
              <p:nvPr/>
            </p:nvGrpSpPr>
            <p:grpSpPr>
              <a:xfrm>
                <a:off x="4568372" y="4845449"/>
                <a:ext cx="1905600" cy="1002137"/>
                <a:chOff x="6067641" y="2004979"/>
                <a:chExt cx="2098217" cy="1360244"/>
              </a:xfrm>
            </p:grpSpPr>
            <p:cxnSp>
              <p:nvCxnSpPr>
                <p:cNvPr id="84" name="Straight Connector 83"/>
                <p:cNvCxnSpPr/>
                <p:nvPr/>
              </p:nvCxnSpPr>
              <p:spPr>
                <a:xfrm flipV="1">
                  <a:off x="7137241"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606764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86" name="Title 1"/>
              <p:cNvSpPr txBox="1">
                <a:spLocks/>
              </p:cNvSpPr>
              <p:nvPr/>
            </p:nvSpPr>
            <p:spPr>
              <a:xfrm>
                <a:off x="4736989" y="4334706"/>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400" dirty="0" smtClean="0"/>
                  <a:t>Cash</a:t>
                </a:r>
              </a:p>
            </p:txBody>
          </p:sp>
        </p:grpSp>
        <p:sp>
          <p:nvSpPr>
            <p:cNvPr id="107" name="Title 1"/>
            <p:cNvSpPr txBox="1">
              <a:spLocks/>
            </p:cNvSpPr>
            <p:nvPr/>
          </p:nvSpPr>
          <p:spPr>
            <a:xfrm>
              <a:off x="4883969" y="4463373"/>
              <a:ext cx="1742727"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400" dirty="0" smtClean="0">
                  <a:latin typeface="+mn-lt"/>
                </a:rPr>
                <a:t>Balance   $100,000</a:t>
              </a:r>
            </a:p>
          </p:txBody>
        </p:sp>
        <p:cxnSp>
          <p:nvCxnSpPr>
            <p:cNvPr id="108" name="Straight Connector 107"/>
            <p:cNvCxnSpPr/>
            <p:nvPr/>
          </p:nvCxnSpPr>
          <p:spPr>
            <a:xfrm>
              <a:off x="6152149" y="5911254"/>
              <a:ext cx="1881224"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138302" y="4652485"/>
              <a:ext cx="1901400" cy="1480312"/>
              <a:chOff x="7104988" y="4367274"/>
              <a:chExt cx="1901400" cy="1480312"/>
            </a:xfrm>
          </p:grpSpPr>
          <p:grpSp>
            <p:nvGrpSpPr>
              <p:cNvPr id="99" name="Group 98"/>
              <p:cNvGrpSpPr/>
              <p:nvPr/>
            </p:nvGrpSpPr>
            <p:grpSpPr>
              <a:xfrm>
                <a:off x="7104988" y="4844857"/>
                <a:ext cx="1901400" cy="1002729"/>
                <a:chOff x="6545721" y="2004979"/>
                <a:chExt cx="2098217" cy="1360244"/>
              </a:xfrm>
            </p:grpSpPr>
            <p:cxnSp>
              <p:nvCxnSpPr>
                <p:cNvPr id="100" name="Straight Connector 99"/>
                <p:cNvCxnSpPr/>
                <p:nvPr/>
              </p:nvCxnSpPr>
              <p:spPr>
                <a:xfrm flipV="1">
                  <a:off x="7591425"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654572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03" name="Title 1"/>
              <p:cNvSpPr txBox="1">
                <a:spLocks/>
              </p:cNvSpPr>
              <p:nvPr/>
            </p:nvSpPr>
            <p:spPr>
              <a:xfrm>
                <a:off x="7215733" y="4367274"/>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400" dirty="0" smtClean="0"/>
                  <a:t>Equity</a:t>
                </a:r>
              </a:p>
            </p:txBody>
          </p:sp>
        </p:grpSp>
        <p:sp>
          <p:nvSpPr>
            <p:cNvPr id="37" name="Title 1"/>
            <p:cNvSpPr txBox="1">
              <a:spLocks/>
            </p:cNvSpPr>
            <p:nvPr/>
          </p:nvSpPr>
          <p:spPr>
            <a:xfrm>
              <a:off x="5111690" y="3759282"/>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400" dirty="0" smtClean="0">
                  <a:latin typeface="+mn-lt"/>
                </a:rPr>
                <a:t>Balance              $0</a:t>
              </a:r>
            </a:p>
          </p:txBody>
        </p:sp>
        <p:sp>
          <p:nvSpPr>
            <p:cNvPr id="38" name="Title 1"/>
            <p:cNvSpPr txBox="1">
              <a:spLocks/>
            </p:cNvSpPr>
            <p:nvPr/>
          </p:nvSpPr>
          <p:spPr>
            <a:xfrm>
              <a:off x="4597400" y="4041652"/>
              <a:ext cx="202495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400" dirty="0" smtClean="0">
                  <a:latin typeface="+mn-lt"/>
                </a:rPr>
                <a:t>Issued shares </a:t>
              </a:r>
              <a:r>
                <a:rPr lang="en-US" sz="1400" dirty="0" smtClean="0">
                  <a:latin typeface="+mn-lt"/>
                </a:rPr>
                <a:t>$100,000</a:t>
              </a:r>
              <a:endParaRPr lang="en-US" sz="1400" dirty="0" smtClean="0">
                <a:latin typeface="+mn-lt"/>
              </a:endParaRPr>
            </a:p>
          </p:txBody>
        </p:sp>
        <p:sp>
          <p:nvSpPr>
            <p:cNvPr id="39" name="Title 1"/>
            <p:cNvSpPr txBox="1">
              <a:spLocks/>
            </p:cNvSpPr>
            <p:nvPr/>
          </p:nvSpPr>
          <p:spPr>
            <a:xfrm>
              <a:off x="7202893" y="5666943"/>
              <a:ext cx="1687107"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400" dirty="0"/>
                <a:t>$</a:t>
              </a:r>
              <a:r>
                <a:rPr lang="en-US" sz="1400" dirty="0" smtClean="0"/>
                <a:t>100,000</a:t>
              </a:r>
              <a:r>
                <a:rPr lang="en-US" sz="1400" dirty="0" smtClean="0">
                  <a:latin typeface="+mn-lt"/>
                </a:rPr>
                <a:t>  Balance</a:t>
              </a:r>
            </a:p>
          </p:txBody>
        </p:sp>
        <p:sp>
          <p:nvSpPr>
            <p:cNvPr id="40" name="Title 1"/>
            <p:cNvSpPr txBox="1">
              <a:spLocks/>
            </p:cNvSpPr>
            <p:nvPr/>
          </p:nvSpPr>
          <p:spPr>
            <a:xfrm>
              <a:off x="7703763" y="4976180"/>
              <a:ext cx="1325938"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400" dirty="0" smtClean="0">
                  <a:latin typeface="+mn-lt"/>
                </a:rPr>
                <a:t>$0</a:t>
              </a:r>
              <a:r>
                <a:rPr lang="en-US" sz="1400" dirty="0"/>
                <a:t> </a:t>
              </a:r>
              <a:r>
                <a:rPr lang="en-US" sz="1400" dirty="0" smtClean="0"/>
                <a:t> </a:t>
              </a:r>
              <a:r>
                <a:rPr lang="en-US" sz="1400" dirty="0" smtClean="0">
                  <a:latin typeface="+mn-lt"/>
                </a:rPr>
                <a:t>Balance</a:t>
              </a:r>
            </a:p>
          </p:txBody>
        </p:sp>
        <p:sp>
          <p:nvSpPr>
            <p:cNvPr id="41" name="Title 1"/>
            <p:cNvSpPr txBox="1">
              <a:spLocks/>
            </p:cNvSpPr>
            <p:nvPr/>
          </p:nvSpPr>
          <p:spPr>
            <a:xfrm>
              <a:off x="7165827" y="5279620"/>
              <a:ext cx="197817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400" dirty="0"/>
                <a:t> </a:t>
              </a:r>
              <a:r>
                <a:rPr lang="en-US" sz="1400" dirty="0" smtClean="0"/>
                <a:t>$100,000  </a:t>
              </a:r>
              <a:r>
                <a:rPr lang="en-US" sz="1400" dirty="0" smtClean="0">
                  <a:latin typeface="+mn-lt"/>
                </a:rPr>
                <a:t>Issued shares</a:t>
              </a:r>
            </a:p>
          </p:txBody>
        </p:sp>
      </p:grpSp>
      <p:grpSp>
        <p:nvGrpSpPr>
          <p:cNvPr id="3" name="Group 2"/>
          <p:cNvGrpSpPr/>
          <p:nvPr/>
        </p:nvGrpSpPr>
        <p:grpSpPr>
          <a:xfrm>
            <a:off x="4013201" y="872804"/>
            <a:ext cx="5016500" cy="1535226"/>
            <a:chOff x="4013201" y="872804"/>
            <a:chExt cx="5016500" cy="1535226"/>
          </a:xfrm>
        </p:grpSpPr>
        <p:sp>
          <p:nvSpPr>
            <p:cNvPr id="88" name="Rectangle 87"/>
            <p:cNvSpPr/>
            <p:nvPr/>
          </p:nvSpPr>
          <p:spPr>
            <a:xfrm>
              <a:off x="6081923" y="916228"/>
              <a:ext cx="1589139" cy="338554"/>
            </a:xfrm>
            <a:prstGeom prst="rect">
              <a:avLst/>
            </a:prstGeom>
          </p:spPr>
          <p:txBody>
            <a:bodyPr wrap="square">
              <a:spAutoFit/>
            </a:bodyPr>
            <a:lstStyle/>
            <a:p>
              <a:pPr algn="ctr"/>
              <a:r>
                <a:rPr lang="en-GB" sz="1600" dirty="0" smtClean="0"/>
                <a:t>Journal</a:t>
              </a:r>
            </a:p>
          </p:txBody>
        </p:sp>
        <p:sp>
          <p:nvSpPr>
            <p:cNvPr id="105" name="Notched Right Arrow 104"/>
            <p:cNvSpPr/>
            <p:nvPr/>
          </p:nvSpPr>
          <p:spPr>
            <a:xfrm>
              <a:off x="4271117" y="872804"/>
              <a:ext cx="654930" cy="45905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7" name="Picture 6"/>
            <p:cNvPicPr>
              <a:picLocks noChangeAspect="1"/>
            </p:cNvPicPr>
            <p:nvPr/>
          </p:nvPicPr>
          <p:blipFill>
            <a:blip r:embed="rId4"/>
            <a:stretch>
              <a:fillRect/>
            </a:stretch>
          </p:blipFill>
          <p:spPr>
            <a:xfrm>
              <a:off x="4013201" y="1404730"/>
              <a:ext cx="5016500" cy="1003300"/>
            </a:xfrm>
            <a:prstGeom prst="rect">
              <a:avLst/>
            </a:prstGeom>
          </p:spPr>
        </p:pic>
      </p:grpSp>
    </p:spTree>
    <p:extLst>
      <p:ext uri="{BB962C8B-B14F-4D97-AF65-F5344CB8AC3E}">
        <p14:creationId xmlns:p14="http://schemas.microsoft.com/office/powerpoint/2010/main" val="3530452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16ADD4-8105-1A4D-BD15-C0FAC416C5BD}" type="slidenum">
              <a:rPr lang="en-GB" smtClean="0"/>
              <a:t>4</a:t>
            </a:fld>
            <a:endParaRPr lang="en-GB" dirty="0"/>
          </a:p>
        </p:txBody>
      </p:sp>
      <p:sp>
        <p:nvSpPr>
          <p:cNvPr id="8" name="Title 1"/>
          <p:cNvSpPr txBox="1">
            <a:spLocks/>
          </p:cNvSpPr>
          <p:nvPr/>
        </p:nvSpPr>
        <p:spPr>
          <a:xfrm>
            <a:off x="701765" y="157507"/>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Four types of transaction</a:t>
            </a:r>
          </a:p>
        </p:txBody>
      </p:sp>
      <p:grpSp>
        <p:nvGrpSpPr>
          <p:cNvPr id="37" name="Group 36"/>
          <p:cNvGrpSpPr/>
          <p:nvPr/>
        </p:nvGrpSpPr>
        <p:grpSpPr>
          <a:xfrm>
            <a:off x="188293" y="798098"/>
            <a:ext cx="2099816" cy="1674123"/>
            <a:chOff x="834238" y="973701"/>
            <a:chExt cx="2099816" cy="763189"/>
          </a:xfrm>
        </p:grpSpPr>
        <p:sp>
          <p:nvSpPr>
            <p:cNvPr id="38" name="Rectangle 37"/>
            <p:cNvSpPr/>
            <p:nvPr/>
          </p:nvSpPr>
          <p:spPr>
            <a:xfrm>
              <a:off x="834238" y="973701"/>
              <a:ext cx="2098217" cy="7631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dirty="0"/>
            </a:p>
          </p:txBody>
        </p:sp>
        <p:sp>
          <p:nvSpPr>
            <p:cNvPr id="39" name="Title 1"/>
            <p:cNvSpPr txBox="1">
              <a:spLocks/>
            </p:cNvSpPr>
            <p:nvPr/>
          </p:nvSpPr>
          <p:spPr>
            <a:xfrm>
              <a:off x="835837" y="1038831"/>
              <a:ext cx="2098217"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Assets</a:t>
              </a:r>
            </a:p>
          </p:txBody>
        </p:sp>
      </p:grpSp>
      <p:sp>
        <p:nvSpPr>
          <p:cNvPr id="41" name="Title 1"/>
          <p:cNvSpPr txBox="1">
            <a:spLocks/>
          </p:cNvSpPr>
          <p:nvPr/>
        </p:nvSpPr>
        <p:spPr>
          <a:xfrm>
            <a:off x="2081058" y="1393668"/>
            <a:ext cx="907044" cy="3832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a:t>
            </a:r>
          </a:p>
        </p:txBody>
      </p:sp>
      <p:grpSp>
        <p:nvGrpSpPr>
          <p:cNvPr id="16" name="Group 15"/>
          <p:cNvGrpSpPr/>
          <p:nvPr/>
        </p:nvGrpSpPr>
        <p:grpSpPr>
          <a:xfrm>
            <a:off x="2836066" y="798098"/>
            <a:ext cx="2115529" cy="1674124"/>
            <a:chOff x="3229766" y="798098"/>
            <a:chExt cx="2115529" cy="1674124"/>
          </a:xfrm>
        </p:grpSpPr>
        <p:sp>
          <p:nvSpPr>
            <p:cNvPr id="40" name="Rectangle 39"/>
            <p:cNvSpPr/>
            <p:nvPr/>
          </p:nvSpPr>
          <p:spPr>
            <a:xfrm>
              <a:off x="3239457" y="1615565"/>
              <a:ext cx="2098217" cy="8566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dirty="0"/>
            </a:p>
          </p:txBody>
        </p:sp>
        <p:grpSp>
          <p:nvGrpSpPr>
            <p:cNvPr id="42" name="Group 41"/>
            <p:cNvGrpSpPr/>
            <p:nvPr/>
          </p:nvGrpSpPr>
          <p:grpSpPr>
            <a:xfrm>
              <a:off x="3239457" y="798098"/>
              <a:ext cx="2105838" cy="817467"/>
              <a:chOff x="3704897" y="962845"/>
              <a:chExt cx="2105838" cy="817467"/>
            </a:xfrm>
          </p:grpSpPr>
          <p:sp>
            <p:nvSpPr>
              <p:cNvPr id="43" name="Rectangle 42"/>
              <p:cNvSpPr/>
              <p:nvPr/>
            </p:nvSpPr>
            <p:spPr>
              <a:xfrm>
                <a:off x="3704897" y="962845"/>
                <a:ext cx="2098217" cy="81746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smtClean="0"/>
                  <a:t>`</a:t>
                </a:r>
                <a:endParaRPr lang="en-GB" dirty="0"/>
              </a:p>
            </p:txBody>
          </p:sp>
          <p:sp>
            <p:nvSpPr>
              <p:cNvPr id="44" name="Title 1"/>
              <p:cNvSpPr txBox="1">
                <a:spLocks/>
              </p:cNvSpPr>
              <p:nvPr/>
            </p:nvSpPr>
            <p:spPr>
              <a:xfrm>
                <a:off x="3712518" y="1046500"/>
                <a:ext cx="2098217"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Liabilities</a:t>
                </a:r>
              </a:p>
            </p:txBody>
          </p:sp>
        </p:grpSp>
        <p:sp>
          <p:nvSpPr>
            <p:cNvPr id="45" name="Title 1"/>
            <p:cNvSpPr txBox="1">
              <a:spLocks/>
            </p:cNvSpPr>
            <p:nvPr/>
          </p:nvSpPr>
          <p:spPr>
            <a:xfrm>
              <a:off x="3229766" y="1713323"/>
              <a:ext cx="2098217"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Equity</a:t>
              </a:r>
            </a:p>
          </p:txBody>
        </p:sp>
        <p:sp>
          <p:nvSpPr>
            <p:cNvPr id="46" name="Title 1"/>
            <p:cNvSpPr txBox="1">
              <a:spLocks/>
            </p:cNvSpPr>
            <p:nvPr/>
          </p:nvSpPr>
          <p:spPr>
            <a:xfrm>
              <a:off x="3882076" y="1393668"/>
              <a:ext cx="832633" cy="4191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a:t>
              </a:r>
            </a:p>
          </p:txBody>
        </p:sp>
      </p:grpSp>
      <p:grpSp>
        <p:nvGrpSpPr>
          <p:cNvPr id="17" name="Group 16"/>
          <p:cNvGrpSpPr/>
          <p:nvPr/>
        </p:nvGrpSpPr>
        <p:grpSpPr>
          <a:xfrm>
            <a:off x="406400" y="2781300"/>
            <a:ext cx="1701800" cy="787400"/>
            <a:chOff x="1358900" y="2781300"/>
            <a:chExt cx="1701800" cy="787400"/>
          </a:xfrm>
        </p:grpSpPr>
        <p:sp>
          <p:nvSpPr>
            <p:cNvPr id="10" name="Up Arrow 9"/>
            <p:cNvSpPr/>
            <p:nvPr/>
          </p:nvSpPr>
          <p:spPr>
            <a:xfrm>
              <a:off x="1358900" y="2781300"/>
              <a:ext cx="774700" cy="774700"/>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48" name="Up Arrow 47"/>
            <p:cNvSpPr/>
            <p:nvPr/>
          </p:nvSpPr>
          <p:spPr>
            <a:xfrm flipV="1">
              <a:off x="2286000" y="2794000"/>
              <a:ext cx="774700" cy="774700"/>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grpSp>
      <p:sp>
        <p:nvSpPr>
          <p:cNvPr id="15" name="TextBox 14"/>
          <p:cNvSpPr txBox="1"/>
          <p:nvPr/>
        </p:nvSpPr>
        <p:spPr>
          <a:xfrm>
            <a:off x="4929188" y="2882900"/>
            <a:ext cx="3709031" cy="646331"/>
          </a:xfrm>
          <a:prstGeom prst="rect">
            <a:avLst/>
          </a:prstGeom>
          <a:noFill/>
        </p:spPr>
        <p:txBody>
          <a:bodyPr wrap="none" rtlCol="0">
            <a:spAutoFit/>
          </a:bodyPr>
          <a:lstStyle/>
          <a:p>
            <a:r>
              <a:rPr lang="en-GB" dirty="0" smtClean="0"/>
              <a:t>Purchase Inventory for Cash</a:t>
            </a:r>
          </a:p>
          <a:p>
            <a:r>
              <a:rPr lang="en-GB" dirty="0" smtClean="0"/>
              <a:t>Inventory +$20,000 &amp; Cash -$20,000</a:t>
            </a:r>
            <a:endParaRPr lang="en-GB" dirty="0"/>
          </a:p>
        </p:txBody>
      </p:sp>
      <p:sp>
        <p:nvSpPr>
          <p:cNvPr id="50" name="TextBox 49"/>
          <p:cNvSpPr txBox="1"/>
          <p:nvPr/>
        </p:nvSpPr>
        <p:spPr>
          <a:xfrm>
            <a:off x="4951595" y="2639536"/>
            <a:ext cx="1816385" cy="369332"/>
          </a:xfrm>
          <a:prstGeom prst="rect">
            <a:avLst/>
          </a:prstGeom>
          <a:noFill/>
        </p:spPr>
        <p:txBody>
          <a:bodyPr wrap="none" rtlCol="0">
            <a:spAutoFit/>
          </a:bodyPr>
          <a:lstStyle/>
          <a:p>
            <a:r>
              <a:rPr lang="en-GB" u="sng" dirty="0" smtClean="0"/>
              <a:t>Four transactions</a:t>
            </a:r>
            <a:endParaRPr lang="en-GB" u="sng" dirty="0"/>
          </a:p>
        </p:txBody>
      </p:sp>
      <p:sp>
        <p:nvSpPr>
          <p:cNvPr id="51" name="Up Arrow 50"/>
          <p:cNvSpPr/>
          <p:nvPr/>
        </p:nvSpPr>
        <p:spPr>
          <a:xfrm>
            <a:off x="406400" y="3684032"/>
            <a:ext cx="774700" cy="774700"/>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54" name="Up Arrow 53"/>
          <p:cNvSpPr/>
          <p:nvPr/>
        </p:nvSpPr>
        <p:spPr>
          <a:xfrm>
            <a:off x="3997159" y="3684032"/>
            <a:ext cx="774700" cy="774700"/>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55" name="TextBox 54"/>
          <p:cNvSpPr txBox="1"/>
          <p:nvPr/>
        </p:nvSpPr>
        <p:spPr>
          <a:xfrm>
            <a:off x="4951595" y="3768209"/>
            <a:ext cx="3439538" cy="646331"/>
          </a:xfrm>
          <a:prstGeom prst="rect">
            <a:avLst/>
          </a:prstGeom>
          <a:noFill/>
        </p:spPr>
        <p:txBody>
          <a:bodyPr wrap="none" rtlCol="0">
            <a:spAutoFit/>
          </a:bodyPr>
          <a:lstStyle/>
          <a:p>
            <a:r>
              <a:rPr lang="en-GB" dirty="0" smtClean="0"/>
              <a:t>Cash sale increases Equity</a:t>
            </a:r>
          </a:p>
          <a:p>
            <a:r>
              <a:rPr lang="en-GB" dirty="0" smtClean="0"/>
              <a:t>Cash +$30,000 &amp; Equity +$30,000</a:t>
            </a:r>
            <a:endParaRPr lang="en-GB" dirty="0"/>
          </a:p>
        </p:txBody>
      </p:sp>
      <p:sp>
        <p:nvSpPr>
          <p:cNvPr id="56" name="Up Arrow 55"/>
          <p:cNvSpPr/>
          <p:nvPr/>
        </p:nvSpPr>
        <p:spPr>
          <a:xfrm flipV="1">
            <a:off x="1371600" y="4584700"/>
            <a:ext cx="774700" cy="774700"/>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57" name="Up Arrow 56"/>
          <p:cNvSpPr/>
          <p:nvPr/>
        </p:nvSpPr>
        <p:spPr>
          <a:xfrm flipV="1">
            <a:off x="3051602" y="4585732"/>
            <a:ext cx="774700" cy="774700"/>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58" name="TextBox 57"/>
          <p:cNvSpPr txBox="1"/>
          <p:nvPr/>
        </p:nvSpPr>
        <p:spPr>
          <a:xfrm>
            <a:off x="4926195" y="4622800"/>
            <a:ext cx="3809569" cy="646331"/>
          </a:xfrm>
          <a:prstGeom prst="rect">
            <a:avLst/>
          </a:prstGeom>
          <a:noFill/>
        </p:spPr>
        <p:txBody>
          <a:bodyPr wrap="none" rtlCol="0">
            <a:spAutoFit/>
          </a:bodyPr>
          <a:lstStyle/>
          <a:p>
            <a:r>
              <a:rPr lang="en-GB" dirty="0" smtClean="0"/>
              <a:t>Cost of Goods Sold reduces Equity</a:t>
            </a:r>
          </a:p>
          <a:p>
            <a:r>
              <a:rPr lang="en-GB" dirty="0" smtClean="0"/>
              <a:t>Inventory -$20,000 &amp; Equity -$20,000</a:t>
            </a:r>
            <a:endParaRPr lang="en-GB" dirty="0"/>
          </a:p>
        </p:txBody>
      </p:sp>
      <p:grpSp>
        <p:nvGrpSpPr>
          <p:cNvPr id="18" name="Group 17"/>
          <p:cNvGrpSpPr/>
          <p:nvPr/>
        </p:nvGrpSpPr>
        <p:grpSpPr>
          <a:xfrm flipV="1">
            <a:off x="3051602" y="5581650"/>
            <a:ext cx="1698791" cy="774700"/>
            <a:chOff x="4486109" y="5359400"/>
            <a:chExt cx="1698791" cy="774700"/>
          </a:xfrm>
        </p:grpSpPr>
        <p:sp>
          <p:nvSpPr>
            <p:cNvPr id="59" name="Up Arrow 58"/>
            <p:cNvSpPr/>
            <p:nvPr/>
          </p:nvSpPr>
          <p:spPr>
            <a:xfrm>
              <a:off x="4486109" y="5359400"/>
              <a:ext cx="774700" cy="774700"/>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60" name="Up Arrow 59"/>
            <p:cNvSpPr/>
            <p:nvPr/>
          </p:nvSpPr>
          <p:spPr>
            <a:xfrm flipV="1">
              <a:off x="5410200" y="5359400"/>
              <a:ext cx="774700" cy="774700"/>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grpSp>
      <p:sp>
        <p:nvSpPr>
          <p:cNvPr id="61" name="TextBox 60"/>
          <p:cNvSpPr txBox="1"/>
          <p:nvPr/>
        </p:nvSpPr>
        <p:spPr>
          <a:xfrm>
            <a:off x="4916488" y="5640864"/>
            <a:ext cx="4257483" cy="646331"/>
          </a:xfrm>
          <a:prstGeom prst="rect">
            <a:avLst/>
          </a:prstGeom>
          <a:noFill/>
        </p:spPr>
        <p:txBody>
          <a:bodyPr wrap="none" rtlCol="0">
            <a:spAutoFit/>
          </a:bodyPr>
          <a:lstStyle/>
          <a:p>
            <a:r>
              <a:rPr lang="en-GB" dirty="0" smtClean="0"/>
              <a:t>Accrue Liability for delivery Expense</a:t>
            </a:r>
          </a:p>
          <a:p>
            <a:r>
              <a:rPr lang="en-GB" dirty="0" smtClean="0"/>
              <a:t>Equity -$3,000 &amp; Accrued Liability +$3,000</a:t>
            </a:r>
            <a:endParaRPr lang="en-GB" dirty="0"/>
          </a:p>
        </p:txBody>
      </p:sp>
      <p:sp>
        <p:nvSpPr>
          <p:cNvPr id="19" name="TextBox 18"/>
          <p:cNvSpPr txBox="1"/>
          <p:nvPr/>
        </p:nvSpPr>
        <p:spPr>
          <a:xfrm>
            <a:off x="5372101" y="798098"/>
            <a:ext cx="3467100" cy="1477328"/>
          </a:xfrm>
          <a:prstGeom prst="rect">
            <a:avLst/>
          </a:prstGeom>
          <a:noFill/>
        </p:spPr>
        <p:txBody>
          <a:bodyPr wrap="square" rtlCol="0">
            <a:spAutoFit/>
          </a:bodyPr>
          <a:lstStyle/>
          <a:p>
            <a:r>
              <a:rPr lang="en-GB" dirty="0" smtClean="0"/>
              <a:t>Imagine your start-up...</a:t>
            </a:r>
          </a:p>
          <a:p>
            <a:endParaRPr lang="en-GB" dirty="0" smtClean="0"/>
          </a:p>
          <a:p>
            <a:r>
              <a:rPr lang="en-GB" dirty="0" smtClean="0"/>
              <a:t>Bought $20,000 Inventory for Cash, then sold it for $30,000 Cash. Expects delivery to cost $3,000.</a:t>
            </a:r>
            <a:endParaRPr lang="en-GB" dirty="0"/>
          </a:p>
        </p:txBody>
      </p:sp>
    </p:spTree>
    <p:extLst>
      <p:ext uri="{BB962C8B-B14F-4D97-AF65-F5344CB8AC3E}">
        <p14:creationId xmlns:p14="http://schemas.microsoft.com/office/powerpoint/2010/main" val="32360167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0" grpId="0"/>
      <p:bldP spid="51" grpId="0" animBg="1"/>
      <p:bldP spid="54" grpId="0" animBg="1"/>
      <p:bldP spid="55" grpId="0"/>
      <p:bldP spid="56" grpId="0" animBg="1"/>
      <p:bldP spid="57" grpId="0" animBg="1"/>
      <p:bldP spid="58" grpId="0"/>
      <p:bldP spid="61"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689168" y="3181350"/>
            <a:ext cx="5016500" cy="3098800"/>
          </a:xfrm>
          <a:prstGeom prst="rect">
            <a:avLst/>
          </a:prstGeom>
        </p:spPr>
      </p:pic>
      <p:sp>
        <p:nvSpPr>
          <p:cNvPr id="4" name="Slide Number Placeholder 3"/>
          <p:cNvSpPr>
            <a:spLocks noGrp="1"/>
          </p:cNvSpPr>
          <p:nvPr>
            <p:ph type="sldNum" sz="quarter" idx="12"/>
          </p:nvPr>
        </p:nvSpPr>
        <p:spPr/>
        <p:txBody>
          <a:bodyPr/>
          <a:lstStyle/>
          <a:p>
            <a:fld id="{5716ADD4-8105-1A4D-BD15-C0FAC416C5BD}" type="slidenum">
              <a:rPr lang="en-GB" smtClean="0"/>
              <a:t>5</a:t>
            </a:fld>
            <a:endParaRPr lang="en-GB" dirty="0"/>
          </a:p>
        </p:txBody>
      </p:sp>
      <p:grpSp>
        <p:nvGrpSpPr>
          <p:cNvPr id="56" name="Group 55"/>
          <p:cNvGrpSpPr/>
          <p:nvPr/>
        </p:nvGrpSpPr>
        <p:grpSpPr>
          <a:xfrm>
            <a:off x="25400" y="1866900"/>
            <a:ext cx="4978400" cy="3937000"/>
            <a:chOff x="25400" y="1866900"/>
            <a:chExt cx="4978400" cy="3937000"/>
          </a:xfrm>
        </p:grpSpPr>
        <p:sp>
          <p:nvSpPr>
            <p:cNvPr id="51" name="Rectangle 50"/>
            <p:cNvSpPr/>
            <p:nvPr/>
          </p:nvSpPr>
          <p:spPr>
            <a:xfrm>
              <a:off x="25400" y="1866900"/>
              <a:ext cx="3119697" cy="1179810"/>
            </a:xfrm>
            <a:prstGeom prst="rect">
              <a:avLst/>
            </a:prstGeom>
          </p:spPr>
          <p:txBody>
            <a:bodyPr wrap="square">
              <a:spAutoFit/>
            </a:bodyPr>
            <a:lstStyle/>
            <a:p>
              <a:pPr lvl="0" eaLnBrk="0" hangingPunct="0">
                <a:lnSpc>
                  <a:spcPct val="150000"/>
                </a:lnSpc>
                <a:spcAft>
                  <a:spcPts val="1200"/>
                </a:spcAft>
              </a:pPr>
              <a:r>
                <a:rPr lang="en-GB" sz="1600" dirty="0" smtClean="0"/>
                <a:t>Debits increase the left side of the balance sheet (assets) or reduce the right side (liabilities or equity)</a:t>
              </a:r>
            </a:p>
          </p:txBody>
        </p:sp>
        <p:cxnSp>
          <p:nvCxnSpPr>
            <p:cNvPr id="9" name="Straight Arrow Connector 8"/>
            <p:cNvCxnSpPr/>
            <p:nvPr/>
          </p:nvCxnSpPr>
          <p:spPr>
            <a:xfrm>
              <a:off x="2844800" y="2527300"/>
              <a:ext cx="2159000" cy="9525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2844800" y="2527300"/>
              <a:ext cx="2159000" cy="17018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51" idx="2"/>
            </p:cNvCxnSpPr>
            <p:nvPr/>
          </p:nvCxnSpPr>
          <p:spPr>
            <a:xfrm>
              <a:off x="1585249" y="3046710"/>
              <a:ext cx="3418551" cy="2757190"/>
            </a:xfrm>
            <a:prstGeom prst="straightConnector1">
              <a:avLst/>
            </a:prstGeom>
            <a:ln>
              <a:solidFill>
                <a:schemeClr val="accent6"/>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51" idx="2"/>
            </p:cNvCxnSpPr>
            <p:nvPr/>
          </p:nvCxnSpPr>
          <p:spPr>
            <a:xfrm>
              <a:off x="1585249" y="3046710"/>
              <a:ext cx="3418551" cy="1957090"/>
            </a:xfrm>
            <a:prstGeom prst="straightConnector1">
              <a:avLst/>
            </a:prstGeom>
            <a:ln>
              <a:solidFill>
                <a:schemeClr val="accent6"/>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6024303" y="1866900"/>
            <a:ext cx="3119697" cy="4038600"/>
            <a:chOff x="6024303" y="1866900"/>
            <a:chExt cx="3119697" cy="4038600"/>
          </a:xfrm>
        </p:grpSpPr>
        <p:cxnSp>
          <p:nvCxnSpPr>
            <p:cNvPr id="24" name="Straight Arrow Connector 23"/>
            <p:cNvCxnSpPr/>
            <p:nvPr/>
          </p:nvCxnSpPr>
          <p:spPr>
            <a:xfrm flipH="1">
              <a:off x="6718367" y="3046711"/>
              <a:ext cx="1650933" cy="636289"/>
            </a:xfrm>
            <a:prstGeom prst="straightConnector1">
              <a:avLst/>
            </a:prstGeom>
            <a:ln>
              <a:solidFill>
                <a:schemeClr val="accent3"/>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a:off x="6718367" y="3046711"/>
              <a:ext cx="1650933" cy="2147589"/>
            </a:xfrm>
            <a:prstGeom prst="straightConnector1">
              <a:avLst/>
            </a:prstGeom>
            <a:ln>
              <a:solidFill>
                <a:schemeClr val="accent3"/>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6718368" y="2667000"/>
              <a:ext cx="1511232" cy="1778000"/>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6718368" y="2667000"/>
              <a:ext cx="1511232" cy="3238500"/>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6024303" y="1866900"/>
              <a:ext cx="3119697" cy="1179810"/>
            </a:xfrm>
            <a:prstGeom prst="rect">
              <a:avLst/>
            </a:prstGeom>
          </p:spPr>
          <p:txBody>
            <a:bodyPr wrap="square">
              <a:spAutoFit/>
            </a:bodyPr>
            <a:lstStyle/>
            <a:p>
              <a:pPr lvl="0" eaLnBrk="0" hangingPunct="0">
                <a:lnSpc>
                  <a:spcPct val="150000"/>
                </a:lnSpc>
                <a:spcAft>
                  <a:spcPts val="1200"/>
                </a:spcAft>
              </a:pPr>
              <a:r>
                <a:rPr lang="en-GB" sz="1600" dirty="0" smtClean="0"/>
                <a:t>Credits increase right side of the balance sheet (liabilities or equity) or reduce the left side (assets)</a:t>
              </a:r>
              <a:endParaRPr lang="en-GB" sz="1600" dirty="0"/>
            </a:p>
          </p:txBody>
        </p:sp>
      </p:grpSp>
      <p:sp>
        <p:nvSpPr>
          <p:cNvPr id="42" name="Rectangle 41"/>
          <p:cNvSpPr/>
          <p:nvPr/>
        </p:nvSpPr>
        <p:spPr>
          <a:xfrm>
            <a:off x="3289367" y="489812"/>
            <a:ext cx="4457633" cy="1549142"/>
          </a:xfrm>
          <a:prstGeom prst="rect">
            <a:avLst/>
          </a:prstGeom>
        </p:spPr>
        <p:txBody>
          <a:bodyPr wrap="square">
            <a:spAutoFit/>
          </a:bodyPr>
          <a:lstStyle/>
          <a:p>
            <a:pPr lvl="0" eaLnBrk="0" hangingPunct="0">
              <a:lnSpc>
                <a:spcPct val="150000"/>
              </a:lnSpc>
            </a:pPr>
            <a:r>
              <a:rPr lang="en-GB" sz="1600" dirty="0" smtClean="0"/>
              <a:t>A chronological list of transactions (1,2,3,4,5,...)</a:t>
            </a:r>
          </a:p>
          <a:p>
            <a:pPr marL="285750" lvl="0" indent="-285750" eaLnBrk="0" hangingPunct="0">
              <a:lnSpc>
                <a:spcPct val="150000"/>
              </a:lnSpc>
              <a:buFont typeface="Arial"/>
              <a:buChar char="•"/>
            </a:pPr>
            <a:r>
              <a:rPr lang="en-GB" sz="1600" dirty="0" smtClean="0"/>
              <a:t>Debit (left side)</a:t>
            </a:r>
          </a:p>
          <a:p>
            <a:pPr marL="285750" lvl="0" indent="-285750" eaLnBrk="0" hangingPunct="0">
              <a:lnSpc>
                <a:spcPct val="150000"/>
              </a:lnSpc>
              <a:buFont typeface="Arial"/>
              <a:buChar char="•"/>
            </a:pPr>
            <a:r>
              <a:rPr lang="en-GB" sz="1600" dirty="0" smtClean="0"/>
              <a:t>Credit (right side)</a:t>
            </a:r>
          </a:p>
          <a:p>
            <a:pPr marL="285750" lvl="0" indent="-285750" eaLnBrk="0" hangingPunct="0">
              <a:lnSpc>
                <a:spcPct val="150000"/>
              </a:lnSpc>
              <a:buFont typeface="Arial"/>
              <a:buChar char="•"/>
            </a:pPr>
            <a:r>
              <a:rPr lang="en-GB" sz="1600" dirty="0" smtClean="0"/>
              <a:t>Explanation (for audit)</a:t>
            </a:r>
            <a:endParaRPr lang="en-GB" sz="1600" dirty="0"/>
          </a:p>
        </p:txBody>
      </p:sp>
      <p:sp>
        <p:nvSpPr>
          <p:cNvPr id="19" name="Title 1"/>
          <p:cNvSpPr txBox="1">
            <a:spLocks/>
          </p:cNvSpPr>
          <p:nvPr/>
        </p:nvSpPr>
        <p:spPr>
          <a:xfrm>
            <a:off x="701765" y="157507"/>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The Journal</a:t>
            </a:r>
          </a:p>
        </p:txBody>
      </p:sp>
    </p:spTree>
    <p:extLst>
      <p:ext uri="{BB962C8B-B14F-4D97-AF65-F5344CB8AC3E}">
        <p14:creationId xmlns:p14="http://schemas.microsoft.com/office/powerpoint/2010/main" val="2156092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16ADD4-8105-1A4D-BD15-C0FAC416C5BD}" type="slidenum">
              <a:rPr lang="en-GB" smtClean="0"/>
              <a:t>6</a:t>
            </a:fld>
            <a:endParaRPr lang="en-GB" dirty="0"/>
          </a:p>
        </p:txBody>
      </p:sp>
      <p:sp>
        <p:nvSpPr>
          <p:cNvPr id="8" name="Title 1"/>
          <p:cNvSpPr txBox="1">
            <a:spLocks/>
          </p:cNvSpPr>
          <p:nvPr/>
        </p:nvSpPr>
        <p:spPr>
          <a:xfrm>
            <a:off x="701765" y="157507"/>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Ledgers (T-accounts)</a:t>
            </a:r>
          </a:p>
        </p:txBody>
      </p:sp>
      <p:grpSp>
        <p:nvGrpSpPr>
          <p:cNvPr id="61" name="Group 60"/>
          <p:cNvGrpSpPr/>
          <p:nvPr/>
        </p:nvGrpSpPr>
        <p:grpSpPr>
          <a:xfrm>
            <a:off x="1817243" y="973701"/>
            <a:ext cx="2099816" cy="763189"/>
            <a:chOff x="834238" y="973701"/>
            <a:chExt cx="2099816" cy="763189"/>
          </a:xfrm>
        </p:grpSpPr>
        <p:sp>
          <p:nvSpPr>
            <p:cNvPr id="64" name="Rectangle 63"/>
            <p:cNvSpPr/>
            <p:nvPr/>
          </p:nvSpPr>
          <p:spPr>
            <a:xfrm>
              <a:off x="834238" y="973701"/>
              <a:ext cx="2098217" cy="7631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dirty="0"/>
            </a:p>
          </p:txBody>
        </p:sp>
        <p:sp>
          <p:nvSpPr>
            <p:cNvPr id="65" name="Title 1"/>
            <p:cNvSpPr txBox="1">
              <a:spLocks/>
            </p:cNvSpPr>
            <p:nvPr/>
          </p:nvSpPr>
          <p:spPr>
            <a:xfrm>
              <a:off x="835837" y="1038831"/>
              <a:ext cx="2098217"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Assets</a:t>
              </a:r>
            </a:p>
          </p:txBody>
        </p:sp>
      </p:grpSp>
      <p:sp>
        <p:nvSpPr>
          <p:cNvPr id="18" name="Title 1"/>
          <p:cNvSpPr txBox="1">
            <a:spLocks/>
          </p:cNvSpPr>
          <p:nvPr/>
        </p:nvSpPr>
        <p:spPr>
          <a:xfrm>
            <a:off x="2094411" y="1646644"/>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800" dirty="0" smtClean="0"/>
              <a:t>Cash</a:t>
            </a:r>
          </a:p>
        </p:txBody>
      </p:sp>
      <p:grpSp>
        <p:nvGrpSpPr>
          <p:cNvPr id="19" name="Group 18"/>
          <p:cNvGrpSpPr/>
          <p:nvPr/>
        </p:nvGrpSpPr>
        <p:grpSpPr>
          <a:xfrm>
            <a:off x="1832720" y="4196587"/>
            <a:ext cx="2098217" cy="1360244"/>
            <a:chOff x="6545721" y="2004979"/>
            <a:chExt cx="2098217" cy="1360244"/>
          </a:xfrm>
        </p:grpSpPr>
        <p:cxnSp>
          <p:nvCxnSpPr>
            <p:cNvPr id="21" name="Straight Connector 20"/>
            <p:cNvCxnSpPr/>
            <p:nvPr/>
          </p:nvCxnSpPr>
          <p:spPr>
            <a:xfrm flipV="1">
              <a:off x="7591425"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54572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4" name="Title 1"/>
          <p:cNvSpPr txBox="1">
            <a:spLocks/>
          </p:cNvSpPr>
          <p:nvPr/>
        </p:nvSpPr>
        <p:spPr>
          <a:xfrm>
            <a:off x="2109888" y="3729268"/>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800" dirty="0" smtClean="0"/>
              <a:t>Inventory</a:t>
            </a:r>
          </a:p>
        </p:txBody>
      </p:sp>
      <p:cxnSp>
        <p:nvCxnSpPr>
          <p:cNvPr id="47" name="Straight Connector 46"/>
          <p:cNvCxnSpPr/>
          <p:nvPr/>
        </p:nvCxnSpPr>
        <p:spPr>
          <a:xfrm>
            <a:off x="1798361" y="5253292"/>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56" name="Title 1"/>
          <p:cNvSpPr txBox="1">
            <a:spLocks/>
          </p:cNvSpPr>
          <p:nvPr/>
        </p:nvSpPr>
        <p:spPr>
          <a:xfrm>
            <a:off x="1749904" y="4027865"/>
            <a:ext cx="1123902"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000000"/>
                </a:solidFill>
              </a:rPr>
              <a:t>$0</a:t>
            </a:r>
          </a:p>
        </p:txBody>
      </p:sp>
      <p:sp>
        <p:nvSpPr>
          <p:cNvPr id="58" name="Title 1"/>
          <p:cNvSpPr txBox="1">
            <a:spLocks/>
          </p:cNvSpPr>
          <p:nvPr/>
        </p:nvSpPr>
        <p:spPr>
          <a:xfrm>
            <a:off x="284813" y="4141035"/>
            <a:ext cx="1519703" cy="38906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t>Balance </a:t>
            </a:r>
          </a:p>
        </p:txBody>
      </p:sp>
      <p:sp>
        <p:nvSpPr>
          <p:cNvPr id="59" name="Title 1"/>
          <p:cNvSpPr txBox="1">
            <a:spLocks/>
          </p:cNvSpPr>
          <p:nvPr/>
        </p:nvSpPr>
        <p:spPr>
          <a:xfrm>
            <a:off x="1758779" y="4617214"/>
            <a:ext cx="1108032" cy="3217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000000"/>
                </a:solidFill>
              </a:rPr>
              <a:t>$20,000</a:t>
            </a:r>
          </a:p>
        </p:txBody>
      </p:sp>
      <p:sp>
        <p:nvSpPr>
          <p:cNvPr id="60" name="Title 1"/>
          <p:cNvSpPr txBox="1">
            <a:spLocks/>
          </p:cNvSpPr>
          <p:nvPr/>
        </p:nvSpPr>
        <p:spPr>
          <a:xfrm>
            <a:off x="268288" y="4600922"/>
            <a:ext cx="1519703" cy="38906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t>Purchase</a:t>
            </a:r>
          </a:p>
        </p:txBody>
      </p:sp>
      <p:sp>
        <p:nvSpPr>
          <p:cNvPr id="62" name="Title 1"/>
          <p:cNvSpPr txBox="1">
            <a:spLocks/>
          </p:cNvSpPr>
          <p:nvPr/>
        </p:nvSpPr>
        <p:spPr>
          <a:xfrm>
            <a:off x="2799447" y="4613622"/>
            <a:ext cx="1108032" cy="3217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000000"/>
                </a:solidFill>
              </a:rPr>
              <a:t>$20,000</a:t>
            </a:r>
          </a:p>
        </p:txBody>
      </p:sp>
      <p:sp>
        <p:nvSpPr>
          <p:cNvPr id="63" name="Title 1"/>
          <p:cNvSpPr txBox="1">
            <a:spLocks/>
          </p:cNvSpPr>
          <p:nvPr/>
        </p:nvSpPr>
        <p:spPr>
          <a:xfrm>
            <a:off x="3922327" y="4588016"/>
            <a:ext cx="1519703" cy="38906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err="1" smtClean="0"/>
              <a:t>CoGS</a:t>
            </a:r>
            <a:endParaRPr lang="en-US" sz="1600" dirty="0" smtClean="0"/>
          </a:p>
        </p:txBody>
      </p:sp>
      <p:sp>
        <p:nvSpPr>
          <p:cNvPr id="66" name="Title 1"/>
          <p:cNvSpPr txBox="1">
            <a:spLocks/>
          </p:cNvSpPr>
          <p:nvPr/>
        </p:nvSpPr>
        <p:spPr>
          <a:xfrm>
            <a:off x="1749904" y="5107365"/>
            <a:ext cx="1123902"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000000"/>
                </a:solidFill>
              </a:rPr>
              <a:t>$0</a:t>
            </a:r>
          </a:p>
        </p:txBody>
      </p:sp>
      <p:sp>
        <p:nvSpPr>
          <p:cNvPr id="67" name="Title 1"/>
          <p:cNvSpPr txBox="1">
            <a:spLocks/>
          </p:cNvSpPr>
          <p:nvPr/>
        </p:nvSpPr>
        <p:spPr>
          <a:xfrm>
            <a:off x="284813" y="5220535"/>
            <a:ext cx="1519703" cy="38906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t>Balance </a:t>
            </a:r>
          </a:p>
        </p:txBody>
      </p:sp>
      <p:grpSp>
        <p:nvGrpSpPr>
          <p:cNvPr id="5" name="Group 4"/>
          <p:cNvGrpSpPr/>
          <p:nvPr/>
        </p:nvGrpSpPr>
        <p:grpSpPr>
          <a:xfrm>
            <a:off x="5250321" y="962846"/>
            <a:ext cx="2111444" cy="892109"/>
            <a:chOff x="5250321" y="962846"/>
            <a:chExt cx="2111444" cy="892109"/>
          </a:xfrm>
        </p:grpSpPr>
        <p:grpSp>
          <p:nvGrpSpPr>
            <p:cNvPr id="30" name="Group 29"/>
            <p:cNvGrpSpPr/>
            <p:nvPr/>
          </p:nvGrpSpPr>
          <p:grpSpPr>
            <a:xfrm>
              <a:off x="5255927" y="962846"/>
              <a:ext cx="2105838" cy="452156"/>
              <a:chOff x="3704897" y="962845"/>
              <a:chExt cx="2105838" cy="817467"/>
            </a:xfrm>
          </p:grpSpPr>
          <p:sp>
            <p:nvSpPr>
              <p:cNvPr id="31" name="Rectangle 30"/>
              <p:cNvSpPr/>
              <p:nvPr/>
            </p:nvSpPr>
            <p:spPr>
              <a:xfrm>
                <a:off x="3704897" y="962845"/>
                <a:ext cx="2098217" cy="81746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smtClean="0"/>
                  <a:t>`</a:t>
                </a:r>
                <a:endParaRPr lang="en-GB" dirty="0"/>
              </a:p>
            </p:txBody>
          </p:sp>
          <p:sp>
            <p:nvSpPr>
              <p:cNvPr id="32" name="Title 1"/>
              <p:cNvSpPr txBox="1">
                <a:spLocks/>
              </p:cNvSpPr>
              <p:nvPr/>
            </p:nvSpPr>
            <p:spPr>
              <a:xfrm>
                <a:off x="3712518" y="1000578"/>
                <a:ext cx="2098217" cy="64059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Liabilities</a:t>
                </a:r>
              </a:p>
            </p:txBody>
          </p:sp>
        </p:grpSp>
        <p:grpSp>
          <p:nvGrpSpPr>
            <p:cNvPr id="2" name="Group 1"/>
            <p:cNvGrpSpPr/>
            <p:nvPr/>
          </p:nvGrpSpPr>
          <p:grpSpPr>
            <a:xfrm>
              <a:off x="5250321" y="1214364"/>
              <a:ext cx="2098217" cy="640591"/>
              <a:chOff x="5402721" y="1214364"/>
              <a:chExt cx="2098217" cy="640591"/>
            </a:xfrm>
          </p:grpSpPr>
          <p:sp>
            <p:nvSpPr>
              <p:cNvPr id="12" name="Rectangle 11"/>
              <p:cNvSpPr/>
              <p:nvPr/>
            </p:nvSpPr>
            <p:spPr>
              <a:xfrm>
                <a:off x="5402721" y="1363440"/>
                <a:ext cx="2098217" cy="41687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dirty="0"/>
              </a:p>
            </p:txBody>
          </p:sp>
          <p:sp>
            <p:nvSpPr>
              <p:cNvPr id="15" name="Title 1"/>
              <p:cNvSpPr txBox="1">
                <a:spLocks/>
              </p:cNvSpPr>
              <p:nvPr/>
            </p:nvSpPr>
            <p:spPr>
              <a:xfrm>
                <a:off x="5402721" y="1214364"/>
                <a:ext cx="2098217"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Equity</a:t>
                </a:r>
              </a:p>
            </p:txBody>
          </p:sp>
        </p:grpSp>
      </p:grpSp>
      <p:grpSp>
        <p:nvGrpSpPr>
          <p:cNvPr id="70" name="Group 69"/>
          <p:cNvGrpSpPr/>
          <p:nvPr/>
        </p:nvGrpSpPr>
        <p:grpSpPr>
          <a:xfrm>
            <a:off x="5263548" y="2109435"/>
            <a:ext cx="2098217" cy="1360244"/>
            <a:chOff x="6545721" y="2004979"/>
            <a:chExt cx="2098217" cy="1360244"/>
          </a:xfrm>
        </p:grpSpPr>
        <p:cxnSp>
          <p:nvCxnSpPr>
            <p:cNvPr id="75" name="Straight Connector 74"/>
            <p:cNvCxnSpPr/>
            <p:nvPr/>
          </p:nvCxnSpPr>
          <p:spPr>
            <a:xfrm flipV="1">
              <a:off x="7591425"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654572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77" name="Title 1"/>
          <p:cNvSpPr txBox="1">
            <a:spLocks/>
          </p:cNvSpPr>
          <p:nvPr/>
        </p:nvSpPr>
        <p:spPr>
          <a:xfrm>
            <a:off x="5279025" y="1642116"/>
            <a:ext cx="2082739"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800" dirty="0" smtClean="0"/>
              <a:t>Accrued Liabilities</a:t>
            </a:r>
          </a:p>
        </p:txBody>
      </p:sp>
      <p:grpSp>
        <p:nvGrpSpPr>
          <p:cNvPr id="78" name="Group 77"/>
          <p:cNvGrpSpPr/>
          <p:nvPr/>
        </p:nvGrpSpPr>
        <p:grpSpPr>
          <a:xfrm>
            <a:off x="5279025" y="4192059"/>
            <a:ext cx="2098217" cy="1360244"/>
            <a:chOff x="6545721" y="2004979"/>
            <a:chExt cx="2098217" cy="1360244"/>
          </a:xfrm>
        </p:grpSpPr>
        <p:cxnSp>
          <p:nvCxnSpPr>
            <p:cNvPr id="79" name="Straight Connector 78"/>
            <p:cNvCxnSpPr/>
            <p:nvPr/>
          </p:nvCxnSpPr>
          <p:spPr>
            <a:xfrm flipV="1">
              <a:off x="7591425"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54572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81" name="Title 1"/>
          <p:cNvSpPr txBox="1">
            <a:spLocks/>
          </p:cNvSpPr>
          <p:nvPr/>
        </p:nvSpPr>
        <p:spPr>
          <a:xfrm>
            <a:off x="5556193" y="3724740"/>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800" dirty="0" smtClean="0"/>
              <a:t>Equity</a:t>
            </a:r>
          </a:p>
        </p:txBody>
      </p:sp>
      <p:sp>
        <p:nvSpPr>
          <p:cNvPr id="82" name="Title 1"/>
          <p:cNvSpPr txBox="1">
            <a:spLocks/>
          </p:cNvSpPr>
          <p:nvPr/>
        </p:nvSpPr>
        <p:spPr>
          <a:xfrm>
            <a:off x="6245752" y="2564047"/>
            <a:ext cx="1108032" cy="3217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000000"/>
                </a:solidFill>
              </a:rPr>
              <a:t>$3,000</a:t>
            </a:r>
          </a:p>
        </p:txBody>
      </p:sp>
      <p:cxnSp>
        <p:nvCxnSpPr>
          <p:cNvPr id="83" name="Straight Connector 82"/>
          <p:cNvCxnSpPr/>
          <p:nvPr/>
        </p:nvCxnSpPr>
        <p:spPr>
          <a:xfrm>
            <a:off x="5260143" y="3238835"/>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84" name="Title 1"/>
          <p:cNvSpPr txBox="1">
            <a:spLocks/>
          </p:cNvSpPr>
          <p:nvPr/>
        </p:nvSpPr>
        <p:spPr>
          <a:xfrm>
            <a:off x="6223868" y="4030104"/>
            <a:ext cx="1123902"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000000"/>
                </a:solidFill>
              </a:rPr>
              <a:t>$100,000</a:t>
            </a:r>
          </a:p>
        </p:txBody>
      </p:sp>
      <p:cxnSp>
        <p:nvCxnSpPr>
          <p:cNvPr id="85" name="Straight Connector 84"/>
          <p:cNvCxnSpPr/>
          <p:nvPr/>
        </p:nvCxnSpPr>
        <p:spPr>
          <a:xfrm>
            <a:off x="5244666" y="5248764"/>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86" name="Title 1"/>
          <p:cNvSpPr txBox="1">
            <a:spLocks/>
          </p:cNvSpPr>
          <p:nvPr/>
        </p:nvSpPr>
        <p:spPr>
          <a:xfrm>
            <a:off x="7377919" y="2103308"/>
            <a:ext cx="1519703" cy="38906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smtClean="0"/>
              <a:t>Balance </a:t>
            </a:r>
          </a:p>
        </p:txBody>
      </p:sp>
      <p:sp>
        <p:nvSpPr>
          <p:cNvPr id="88" name="Title 1"/>
          <p:cNvSpPr txBox="1">
            <a:spLocks/>
          </p:cNvSpPr>
          <p:nvPr/>
        </p:nvSpPr>
        <p:spPr>
          <a:xfrm>
            <a:off x="7370297" y="2513247"/>
            <a:ext cx="1519703" cy="38906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smtClean="0"/>
              <a:t>Delivery</a:t>
            </a:r>
          </a:p>
        </p:txBody>
      </p:sp>
      <p:sp>
        <p:nvSpPr>
          <p:cNvPr id="90" name="Title 1"/>
          <p:cNvSpPr txBox="1">
            <a:spLocks/>
          </p:cNvSpPr>
          <p:nvPr/>
        </p:nvSpPr>
        <p:spPr>
          <a:xfrm>
            <a:off x="6223129" y="3098751"/>
            <a:ext cx="1123902"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000000"/>
                </a:solidFill>
              </a:rPr>
              <a:t>$3,000</a:t>
            </a:r>
          </a:p>
        </p:txBody>
      </p:sp>
      <p:sp>
        <p:nvSpPr>
          <p:cNvPr id="91" name="Title 1"/>
          <p:cNvSpPr txBox="1">
            <a:spLocks/>
          </p:cNvSpPr>
          <p:nvPr/>
        </p:nvSpPr>
        <p:spPr>
          <a:xfrm>
            <a:off x="6211516" y="1943270"/>
            <a:ext cx="1123902"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000000"/>
                </a:solidFill>
              </a:rPr>
              <a:t>$0</a:t>
            </a:r>
          </a:p>
        </p:txBody>
      </p:sp>
      <p:sp>
        <p:nvSpPr>
          <p:cNvPr id="92" name="Title 1"/>
          <p:cNvSpPr txBox="1">
            <a:spLocks/>
          </p:cNvSpPr>
          <p:nvPr/>
        </p:nvSpPr>
        <p:spPr>
          <a:xfrm>
            <a:off x="7365219" y="4136507"/>
            <a:ext cx="1519703" cy="38906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smtClean="0"/>
              <a:t>Balance </a:t>
            </a:r>
          </a:p>
        </p:txBody>
      </p:sp>
      <p:sp>
        <p:nvSpPr>
          <p:cNvPr id="93" name="Title 1"/>
          <p:cNvSpPr txBox="1">
            <a:spLocks/>
          </p:cNvSpPr>
          <p:nvPr/>
        </p:nvSpPr>
        <p:spPr>
          <a:xfrm>
            <a:off x="5217784" y="4612686"/>
            <a:ext cx="1108032" cy="3217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000000"/>
                </a:solidFill>
              </a:rPr>
              <a:t>$20,000</a:t>
            </a:r>
          </a:p>
        </p:txBody>
      </p:sp>
      <p:sp>
        <p:nvSpPr>
          <p:cNvPr id="94" name="Title 1"/>
          <p:cNvSpPr txBox="1">
            <a:spLocks/>
          </p:cNvSpPr>
          <p:nvPr/>
        </p:nvSpPr>
        <p:spPr>
          <a:xfrm>
            <a:off x="3739993" y="4596394"/>
            <a:ext cx="1519703" cy="38906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err="1" smtClean="0"/>
              <a:t>CoGS</a:t>
            </a:r>
            <a:endParaRPr lang="en-US" sz="1600" dirty="0" smtClean="0"/>
          </a:p>
        </p:txBody>
      </p:sp>
      <p:sp>
        <p:nvSpPr>
          <p:cNvPr id="95" name="Title 1"/>
          <p:cNvSpPr txBox="1">
            <a:spLocks/>
          </p:cNvSpPr>
          <p:nvPr/>
        </p:nvSpPr>
        <p:spPr>
          <a:xfrm>
            <a:off x="6245752" y="4609094"/>
            <a:ext cx="1108032" cy="3217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000000"/>
                </a:solidFill>
              </a:rPr>
              <a:t>$</a:t>
            </a:r>
            <a:r>
              <a:rPr lang="en-US" sz="1600" dirty="0">
                <a:solidFill>
                  <a:srgbClr val="000000"/>
                </a:solidFill>
              </a:rPr>
              <a:t>3</a:t>
            </a:r>
            <a:r>
              <a:rPr lang="en-US" sz="1600" dirty="0" smtClean="0">
                <a:solidFill>
                  <a:srgbClr val="000000"/>
                </a:solidFill>
              </a:rPr>
              <a:t>0,000</a:t>
            </a:r>
          </a:p>
        </p:txBody>
      </p:sp>
      <p:sp>
        <p:nvSpPr>
          <p:cNvPr id="96" name="Title 1"/>
          <p:cNvSpPr txBox="1">
            <a:spLocks/>
          </p:cNvSpPr>
          <p:nvPr/>
        </p:nvSpPr>
        <p:spPr>
          <a:xfrm>
            <a:off x="7352519" y="4561418"/>
            <a:ext cx="1519703" cy="38906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smtClean="0"/>
              <a:t>Cash Sale</a:t>
            </a:r>
          </a:p>
        </p:txBody>
      </p:sp>
      <p:sp>
        <p:nvSpPr>
          <p:cNvPr id="97" name="Title 1"/>
          <p:cNvSpPr txBox="1">
            <a:spLocks/>
          </p:cNvSpPr>
          <p:nvPr/>
        </p:nvSpPr>
        <p:spPr>
          <a:xfrm>
            <a:off x="6213064" y="5118565"/>
            <a:ext cx="1123902"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000000"/>
                </a:solidFill>
              </a:rPr>
              <a:t>$107,000</a:t>
            </a:r>
          </a:p>
        </p:txBody>
      </p:sp>
      <p:sp>
        <p:nvSpPr>
          <p:cNvPr id="98" name="Title 1"/>
          <p:cNvSpPr txBox="1">
            <a:spLocks/>
          </p:cNvSpPr>
          <p:nvPr/>
        </p:nvSpPr>
        <p:spPr>
          <a:xfrm>
            <a:off x="7367996" y="5270366"/>
            <a:ext cx="1519703" cy="38906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smtClean="0"/>
              <a:t>Balance </a:t>
            </a:r>
          </a:p>
        </p:txBody>
      </p:sp>
      <p:sp>
        <p:nvSpPr>
          <p:cNvPr id="99" name="Title 1"/>
          <p:cNvSpPr txBox="1">
            <a:spLocks/>
          </p:cNvSpPr>
          <p:nvPr/>
        </p:nvSpPr>
        <p:spPr>
          <a:xfrm>
            <a:off x="7370297" y="3238835"/>
            <a:ext cx="1519703" cy="38906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smtClean="0"/>
              <a:t>Balance </a:t>
            </a:r>
          </a:p>
        </p:txBody>
      </p:sp>
      <p:sp>
        <p:nvSpPr>
          <p:cNvPr id="100" name="Title 1"/>
          <p:cNvSpPr txBox="1">
            <a:spLocks/>
          </p:cNvSpPr>
          <p:nvPr/>
        </p:nvSpPr>
        <p:spPr>
          <a:xfrm>
            <a:off x="3740230" y="4831468"/>
            <a:ext cx="1519703" cy="38906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t>Delivery</a:t>
            </a:r>
          </a:p>
        </p:txBody>
      </p:sp>
      <p:sp>
        <p:nvSpPr>
          <p:cNvPr id="101" name="Title 1"/>
          <p:cNvSpPr txBox="1">
            <a:spLocks/>
          </p:cNvSpPr>
          <p:nvPr/>
        </p:nvSpPr>
        <p:spPr>
          <a:xfrm>
            <a:off x="5216568" y="4872498"/>
            <a:ext cx="1108032" cy="3217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000000"/>
                </a:solidFill>
              </a:rPr>
              <a:t>$3,000</a:t>
            </a:r>
          </a:p>
        </p:txBody>
      </p:sp>
      <p:grpSp>
        <p:nvGrpSpPr>
          <p:cNvPr id="71" name="Group 70"/>
          <p:cNvGrpSpPr/>
          <p:nvPr/>
        </p:nvGrpSpPr>
        <p:grpSpPr>
          <a:xfrm>
            <a:off x="1817243" y="2113963"/>
            <a:ext cx="2098217" cy="1360244"/>
            <a:chOff x="6545721" y="2004979"/>
            <a:chExt cx="2098217" cy="1360244"/>
          </a:xfrm>
        </p:grpSpPr>
        <p:cxnSp>
          <p:nvCxnSpPr>
            <p:cNvPr id="72" name="Straight Connector 71"/>
            <p:cNvCxnSpPr/>
            <p:nvPr/>
          </p:nvCxnSpPr>
          <p:spPr>
            <a:xfrm flipV="1">
              <a:off x="7591425"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654572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5" name="Title 1"/>
          <p:cNvSpPr txBox="1">
            <a:spLocks/>
          </p:cNvSpPr>
          <p:nvPr/>
        </p:nvSpPr>
        <p:spPr>
          <a:xfrm>
            <a:off x="2799447" y="2568575"/>
            <a:ext cx="1108032" cy="3217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000000"/>
                </a:solidFill>
              </a:rPr>
              <a:t>$20,000</a:t>
            </a:r>
          </a:p>
        </p:txBody>
      </p:sp>
      <p:cxnSp>
        <p:nvCxnSpPr>
          <p:cNvPr id="28" name="Straight Connector 27"/>
          <p:cNvCxnSpPr/>
          <p:nvPr/>
        </p:nvCxnSpPr>
        <p:spPr>
          <a:xfrm>
            <a:off x="1813838" y="3243363"/>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itle 1"/>
          <p:cNvSpPr txBox="1">
            <a:spLocks/>
          </p:cNvSpPr>
          <p:nvPr/>
        </p:nvSpPr>
        <p:spPr>
          <a:xfrm>
            <a:off x="1739045" y="1957098"/>
            <a:ext cx="1123902"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000000"/>
                </a:solidFill>
              </a:rPr>
              <a:t>$100,000</a:t>
            </a:r>
          </a:p>
        </p:txBody>
      </p:sp>
      <p:sp>
        <p:nvSpPr>
          <p:cNvPr id="49" name="Title 1"/>
          <p:cNvSpPr txBox="1">
            <a:spLocks/>
          </p:cNvSpPr>
          <p:nvPr/>
        </p:nvSpPr>
        <p:spPr>
          <a:xfrm>
            <a:off x="286654" y="2070268"/>
            <a:ext cx="1519703" cy="38906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t>Balance </a:t>
            </a:r>
          </a:p>
        </p:txBody>
      </p:sp>
      <p:sp>
        <p:nvSpPr>
          <p:cNvPr id="50" name="Title 1"/>
          <p:cNvSpPr txBox="1">
            <a:spLocks/>
          </p:cNvSpPr>
          <p:nvPr/>
        </p:nvSpPr>
        <p:spPr>
          <a:xfrm>
            <a:off x="1751745" y="2559467"/>
            <a:ext cx="1108032" cy="3217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000000"/>
                </a:solidFill>
              </a:rPr>
              <a:t>$</a:t>
            </a:r>
            <a:r>
              <a:rPr lang="en-US" sz="1600" dirty="0">
                <a:solidFill>
                  <a:srgbClr val="000000"/>
                </a:solidFill>
              </a:rPr>
              <a:t>3</a:t>
            </a:r>
            <a:r>
              <a:rPr lang="en-US" sz="1600" dirty="0" smtClean="0">
                <a:solidFill>
                  <a:srgbClr val="000000"/>
                </a:solidFill>
              </a:rPr>
              <a:t>0,000</a:t>
            </a:r>
          </a:p>
        </p:txBody>
      </p:sp>
      <p:sp>
        <p:nvSpPr>
          <p:cNvPr id="51" name="Title 1"/>
          <p:cNvSpPr txBox="1">
            <a:spLocks/>
          </p:cNvSpPr>
          <p:nvPr/>
        </p:nvSpPr>
        <p:spPr>
          <a:xfrm>
            <a:off x="273954" y="2543175"/>
            <a:ext cx="1519703" cy="38906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t>Cash sale</a:t>
            </a:r>
          </a:p>
        </p:txBody>
      </p:sp>
      <p:sp>
        <p:nvSpPr>
          <p:cNvPr id="54" name="Title 1"/>
          <p:cNvSpPr txBox="1">
            <a:spLocks/>
          </p:cNvSpPr>
          <p:nvPr/>
        </p:nvSpPr>
        <p:spPr>
          <a:xfrm>
            <a:off x="272113" y="3196718"/>
            <a:ext cx="1519703" cy="38906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t>Balance </a:t>
            </a:r>
          </a:p>
        </p:txBody>
      </p:sp>
      <p:sp>
        <p:nvSpPr>
          <p:cNvPr id="55" name="Title 1"/>
          <p:cNvSpPr txBox="1">
            <a:spLocks/>
          </p:cNvSpPr>
          <p:nvPr/>
        </p:nvSpPr>
        <p:spPr>
          <a:xfrm>
            <a:off x="1753433" y="3061539"/>
            <a:ext cx="1123902"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000000"/>
                </a:solidFill>
              </a:rPr>
              <a:t>$110,000</a:t>
            </a:r>
          </a:p>
        </p:txBody>
      </p:sp>
      <p:sp>
        <p:nvSpPr>
          <p:cNvPr id="103" name="Title 1"/>
          <p:cNvSpPr txBox="1">
            <a:spLocks/>
          </p:cNvSpPr>
          <p:nvPr/>
        </p:nvSpPr>
        <p:spPr>
          <a:xfrm>
            <a:off x="3932879" y="2529122"/>
            <a:ext cx="1519703" cy="38906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smtClean="0"/>
              <a:t>Purchase</a:t>
            </a:r>
          </a:p>
        </p:txBody>
      </p:sp>
    </p:spTree>
    <p:extLst>
      <p:ext uri="{BB962C8B-B14F-4D97-AF65-F5344CB8AC3E}">
        <p14:creationId xmlns:p14="http://schemas.microsoft.com/office/powerpoint/2010/main" val="32803100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2" grpId="0"/>
      <p:bldP spid="63" grpId="0"/>
      <p:bldP spid="66" grpId="0"/>
      <p:bldP spid="67" grpId="0"/>
      <p:bldP spid="82" grpId="0"/>
      <p:bldP spid="88" grpId="0"/>
      <p:bldP spid="90" grpId="0"/>
      <p:bldP spid="93" grpId="0"/>
      <p:bldP spid="94" grpId="0"/>
      <p:bldP spid="95" grpId="0"/>
      <p:bldP spid="96" grpId="0"/>
      <p:bldP spid="97" grpId="0"/>
      <p:bldP spid="98" grpId="0"/>
      <p:bldP spid="99" grpId="0"/>
      <p:bldP spid="100" grpId="0"/>
      <p:bldP spid="101" grpId="0"/>
      <p:bldP spid="25" grpId="0"/>
      <p:bldP spid="50" grpId="0"/>
      <p:bldP spid="51" grpId="0"/>
      <p:bldP spid="54" grpId="0"/>
      <p:bldP spid="55" grpId="0"/>
      <p:bldP spid="10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16ADD4-8105-1A4D-BD15-C0FAC416C5BD}" type="slidenum">
              <a:rPr lang="en-GB" smtClean="0"/>
              <a:t>7</a:t>
            </a:fld>
            <a:endParaRPr lang="en-GB" dirty="0"/>
          </a:p>
        </p:txBody>
      </p:sp>
      <p:sp>
        <p:nvSpPr>
          <p:cNvPr id="8" name="Title 1"/>
          <p:cNvSpPr txBox="1">
            <a:spLocks/>
          </p:cNvSpPr>
          <p:nvPr/>
        </p:nvSpPr>
        <p:spPr>
          <a:xfrm>
            <a:off x="701765" y="157507"/>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Balance Sheet</a:t>
            </a:r>
          </a:p>
        </p:txBody>
      </p:sp>
      <p:pic>
        <p:nvPicPr>
          <p:cNvPr id="2" name="Picture 1"/>
          <p:cNvPicPr>
            <a:picLocks noChangeAspect="1"/>
          </p:cNvPicPr>
          <p:nvPr/>
        </p:nvPicPr>
        <p:blipFill>
          <a:blip r:embed="rId3"/>
          <a:stretch>
            <a:fillRect/>
          </a:stretch>
        </p:blipFill>
        <p:spPr>
          <a:xfrm>
            <a:off x="2146300" y="1968500"/>
            <a:ext cx="4851400" cy="2908300"/>
          </a:xfrm>
          <a:prstGeom prst="rect">
            <a:avLst/>
          </a:prstGeom>
        </p:spPr>
      </p:pic>
      <p:grpSp>
        <p:nvGrpSpPr>
          <p:cNvPr id="18" name="Group 17"/>
          <p:cNvGrpSpPr/>
          <p:nvPr/>
        </p:nvGrpSpPr>
        <p:grpSpPr>
          <a:xfrm>
            <a:off x="-267826" y="325844"/>
            <a:ext cx="3643347" cy="2055486"/>
            <a:chOff x="0" y="579844"/>
            <a:chExt cx="3643347" cy="2055486"/>
          </a:xfrm>
        </p:grpSpPr>
        <p:grpSp>
          <p:nvGrpSpPr>
            <p:cNvPr id="5" name="Group 4"/>
            <p:cNvGrpSpPr/>
            <p:nvPr/>
          </p:nvGrpSpPr>
          <p:grpSpPr>
            <a:xfrm>
              <a:off x="1545130" y="1047163"/>
              <a:ext cx="2098217" cy="1360244"/>
              <a:chOff x="6545721" y="2004979"/>
              <a:chExt cx="2098217" cy="1360244"/>
            </a:xfrm>
          </p:grpSpPr>
          <p:cxnSp>
            <p:nvCxnSpPr>
              <p:cNvPr id="6" name="Straight Connector 5"/>
              <p:cNvCxnSpPr/>
              <p:nvPr/>
            </p:nvCxnSpPr>
            <p:spPr>
              <a:xfrm flipV="1">
                <a:off x="7591425"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54572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9" name="Title 1"/>
            <p:cNvSpPr txBox="1">
              <a:spLocks/>
            </p:cNvSpPr>
            <p:nvPr/>
          </p:nvSpPr>
          <p:spPr>
            <a:xfrm>
              <a:off x="1822298" y="579844"/>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600" dirty="0" smtClean="0"/>
                <a:t>Cash</a:t>
              </a:r>
            </a:p>
          </p:txBody>
        </p:sp>
        <p:sp>
          <p:nvSpPr>
            <p:cNvPr id="10" name="Title 1"/>
            <p:cNvSpPr txBox="1">
              <a:spLocks/>
            </p:cNvSpPr>
            <p:nvPr/>
          </p:nvSpPr>
          <p:spPr>
            <a:xfrm>
              <a:off x="0" y="2129918"/>
              <a:ext cx="1519703" cy="38906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400" dirty="0" smtClean="0"/>
                <a:t>Balance </a:t>
              </a:r>
            </a:p>
          </p:txBody>
        </p:sp>
        <p:sp>
          <p:nvSpPr>
            <p:cNvPr id="11" name="Title 1"/>
            <p:cNvSpPr txBox="1">
              <a:spLocks/>
            </p:cNvSpPr>
            <p:nvPr/>
          </p:nvSpPr>
          <p:spPr>
            <a:xfrm>
              <a:off x="1481320" y="1994739"/>
              <a:ext cx="1123902"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400" dirty="0" smtClean="0">
                  <a:solidFill>
                    <a:srgbClr val="000000"/>
                  </a:solidFill>
                </a:rPr>
                <a:t>$110,000</a:t>
              </a:r>
            </a:p>
          </p:txBody>
        </p:sp>
      </p:grpSp>
      <p:grpSp>
        <p:nvGrpSpPr>
          <p:cNvPr id="3" name="Group 2"/>
          <p:cNvGrpSpPr/>
          <p:nvPr/>
        </p:nvGrpSpPr>
        <p:grpSpPr>
          <a:xfrm>
            <a:off x="5492148" y="323327"/>
            <a:ext cx="3626452" cy="2097226"/>
            <a:chOff x="5746148" y="726867"/>
            <a:chExt cx="3626452" cy="2097226"/>
          </a:xfrm>
        </p:grpSpPr>
        <p:grpSp>
          <p:nvGrpSpPr>
            <p:cNvPr id="12" name="Group 11"/>
            <p:cNvGrpSpPr/>
            <p:nvPr/>
          </p:nvGrpSpPr>
          <p:grpSpPr>
            <a:xfrm>
              <a:off x="5746148" y="1194186"/>
              <a:ext cx="2098217" cy="1360244"/>
              <a:chOff x="6545721" y="2004979"/>
              <a:chExt cx="2098217" cy="1360244"/>
            </a:xfrm>
          </p:grpSpPr>
          <p:cxnSp>
            <p:nvCxnSpPr>
              <p:cNvPr id="13" name="Straight Connector 12"/>
              <p:cNvCxnSpPr/>
              <p:nvPr/>
            </p:nvCxnSpPr>
            <p:spPr>
              <a:xfrm flipV="1">
                <a:off x="7591425"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54572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5" name="Title 1"/>
            <p:cNvSpPr txBox="1">
              <a:spLocks/>
            </p:cNvSpPr>
            <p:nvPr/>
          </p:nvSpPr>
          <p:spPr>
            <a:xfrm>
              <a:off x="5761625" y="726867"/>
              <a:ext cx="2082739"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600" dirty="0" smtClean="0"/>
                <a:t>Accrued Liabilities</a:t>
              </a:r>
            </a:p>
          </p:txBody>
        </p:sp>
        <p:sp>
          <p:nvSpPr>
            <p:cNvPr id="16" name="Title 1"/>
            <p:cNvSpPr txBox="1">
              <a:spLocks/>
            </p:cNvSpPr>
            <p:nvPr/>
          </p:nvSpPr>
          <p:spPr>
            <a:xfrm>
              <a:off x="6705729" y="2183502"/>
              <a:ext cx="1123902"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400" dirty="0" smtClean="0">
                  <a:solidFill>
                    <a:srgbClr val="000000"/>
                  </a:solidFill>
                </a:rPr>
                <a:t>$3,000</a:t>
              </a:r>
            </a:p>
          </p:txBody>
        </p:sp>
        <p:sp>
          <p:nvSpPr>
            <p:cNvPr id="17" name="Title 1"/>
            <p:cNvSpPr txBox="1">
              <a:spLocks/>
            </p:cNvSpPr>
            <p:nvPr/>
          </p:nvSpPr>
          <p:spPr>
            <a:xfrm>
              <a:off x="7852897" y="2323586"/>
              <a:ext cx="1519703" cy="38906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400" dirty="0" smtClean="0"/>
                <a:t>Balance </a:t>
              </a:r>
            </a:p>
          </p:txBody>
        </p:sp>
      </p:grpSp>
      <p:grpSp>
        <p:nvGrpSpPr>
          <p:cNvPr id="32" name="Group 31"/>
          <p:cNvGrpSpPr/>
          <p:nvPr/>
        </p:nvGrpSpPr>
        <p:grpSpPr>
          <a:xfrm>
            <a:off x="-261287" y="4629762"/>
            <a:ext cx="3646124" cy="2018688"/>
            <a:chOff x="284813" y="3729268"/>
            <a:chExt cx="3646124" cy="2018688"/>
          </a:xfrm>
        </p:grpSpPr>
        <p:grpSp>
          <p:nvGrpSpPr>
            <p:cNvPr id="19" name="Group 18"/>
            <p:cNvGrpSpPr/>
            <p:nvPr/>
          </p:nvGrpSpPr>
          <p:grpSpPr>
            <a:xfrm>
              <a:off x="1832720" y="4196587"/>
              <a:ext cx="2098217" cy="1360244"/>
              <a:chOff x="6545721" y="2004979"/>
              <a:chExt cx="2098217" cy="1360244"/>
            </a:xfrm>
          </p:grpSpPr>
          <p:cxnSp>
            <p:nvCxnSpPr>
              <p:cNvPr id="20" name="Straight Connector 19"/>
              <p:cNvCxnSpPr/>
              <p:nvPr/>
            </p:nvCxnSpPr>
            <p:spPr>
              <a:xfrm flipV="1">
                <a:off x="7591425"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54572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2" name="Title 1"/>
            <p:cNvSpPr txBox="1">
              <a:spLocks/>
            </p:cNvSpPr>
            <p:nvPr/>
          </p:nvSpPr>
          <p:spPr>
            <a:xfrm>
              <a:off x="2109888" y="3729268"/>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600" dirty="0" smtClean="0"/>
                <a:t>Inventory</a:t>
              </a:r>
            </a:p>
          </p:txBody>
        </p:sp>
        <p:cxnSp>
          <p:nvCxnSpPr>
            <p:cNvPr id="23" name="Straight Connector 22"/>
            <p:cNvCxnSpPr/>
            <p:nvPr/>
          </p:nvCxnSpPr>
          <p:spPr>
            <a:xfrm>
              <a:off x="1798361" y="5253292"/>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30" name="Title 1"/>
            <p:cNvSpPr txBox="1">
              <a:spLocks/>
            </p:cNvSpPr>
            <p:nvPr/>
          </p:nvSpPr>
          <p:spPr>
            <a:xfrm>
              <a:off x="1749904" y="5107365"/>
              <a:ext cx="1123902"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400" dirty="0" smtClean="0">
                  <a:solidFill>
                    <a:srgbClr val="000000"/>
                  </a:solidFill>
                </a:rPr>
                <a:t>$0</a:t>
              </a:r>
            </a:p>
          </p:txBody>
        </p:sp>
        <p:sp>
          <p:nvSpPr>
            <p:cNvPr id="31" name="Title 1"/>
            <p:cNvSpPr txBox="1">
              <a:spLocks/>
            </p:cNvSpPr>
            <p:nvPr/>
          </p:nvSpPr>
          <p:spPr>
            <a:xfrm>
              <a:off x="284813" y="5220535"/>
              <a:ext cx="1519703" cy="38906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400" dirty="0" smtClean="0"/>
                <a:t>Balance </a:t>
              </a:r>
            </a:p>
          </p:txBody>
        </p:sp>
      </p:grpSp>
      <p:grpSp>
        <p:nvGrpSpPr>
          <p:cNvPr id="48" name="Group 47"/>
          <p:cNvGrpSpPr/>
          <p:nvPr/>
        </p:nvGrpSpPr>
        <p:grpSpPr>
          <a:xfrm>
            <a:off x="5411337" y="4636259"/>
            <a:ext cx="3643033" cy="2034416"/>
            <a:chOff x="5244666" y="3724740"/>
            <a:chExt cx="3643033" cy="2034416"/>
          </a:xfrm>
        </p:grpSpPr>
        <p:grpSp>
          <p:nvGrpSpPr>
            <p:cNvPr id="33" name="Group 32"/>
            <p:cNvGrpSpPr/>
            <p:nvPr/>
          </p:nvGrpSpPr>
          <p:grpSpPr>
            <a:xfrm>
              <a:off x="5279025" y="4192059"/>
              <a:ext cx="2098217" cy="1360244"/>
              <a:chOff x="6545721" y="2004979"/>
              <a:chExt cx="2098217" cy="1360244"/>
            </a:xfrm>
          </p:grpSpPr>
          <p:cxnSp>
            <p:nvCxnSpPr>
              <p:cNvPr id="34" name="Straight Connector 33"/>
              <p:cNvCxnSpPr/>
              <p:nvPr/>
            </p:nvCxnSpPr>
            <p:spPr>
              <a:xfrm flipV="1">
                <a:off x="7591425"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654572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36" name="Title 1"/>
            <p:cNvSpPr txBox="1">
              <a:spLocks/>
            </p:cNvSpPr>
            <p:nvPr/>
          </p:nvSpPr>
          <p:spPr>
            <a:xfrm>
              <a:off x="5556193" y="3724740"/>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600" dirty="0" smtClean="0"/>
                <a:t>Equity</a:t>
              </a:r>
            </a:p>
          </p:txBody>
        </p:sp>
        <p:cxnSp>
          <p:nvCxnSpPr>
            <p:cNvPr id="38" name="Straight Connector 37"/>
            <p:cNvCxnSpPr/>
            <p:nvPr/>
          </p:nvCxnSpPr>
          <p:spPr>
            <a:xfrm>
              <a:off x="5244666" y="5248764"/>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44" name="Title 1"/>
            <p:cNvSpPr txBox="1">
              <a:spLocks/>
            </p:cNvSpPr>
            <p:nvPr/>
          </p:nvSpPr>
          <p:spPr>
            <a:xfrm>
              <a:off x="6213064" y="5118565"/>
              <a:ext cx="1123902"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400" dirty="0" smtClean="0">
                  <a:solidFill>
                    <a:srgbClr val="000000"/>
                  </a:solidFill>
                </a:rPr>
                <a:t>$107,000</a:t>
              </a:r>
            </a:p>
          </p:txBody>
        </p:sp>
        <p:sp>
          <p:nvSpPr>
            <p:cNvPr id="45" name="Title 1"/>
            <p:cNvSpPr txBox="1">
              <a:spLocks/>
            </p:cNvSpPr>
            <p:nvPr/>
          </p:nvSpPr>
          <p:spPr>
            <a:xfrm>
              <a:off x="7367996" y="5270366"/>
              <a:ext cx="1519703" cy="38906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400" dirty="0" smtClean="0"/>
                <a:t>Balance </a:t>
              </a:r>
            </a:p>
          </p:txBody>
        </p:sp>
      </p:grpSp>
      <p:cxnSp>
        <p:nvCxnSpPr>
          <p:cNvPr id="50" name="Straight Arrow Connector 49"/>
          <p:cNvCxnSpPr/>
          <p:nvPr/>
        </p:nvCxnSpPr>
        <p:spPr>
          <a:xfrm>
            <a:off x="2146300" y="2153407"/>
            <a:ext cx="1524000" cy="577093"/>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V="1">
            <a:off x="2146300" y="3251200"/>
            <a:ext cx="1790700" cy="2930686"/>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6769100" y="2264985"/>
            <a:ext cx="473468" cy="897315"/>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flipV="1">
            <a:off x="6769100" y="4267200"/>
            <a:ext cx="304800" cy="1914686"/>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514143" y="1841835"/>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369338" y="1909863"/>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82122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499100" y="2641600"/>
            <a:ext cx="3644900" cy="2108200"/>
          </a:xfrm>
          <a:prstGeom prst="rect">
            <a:avLst/>
          </a:prstGeom>
        </p:spPr>
      </p:pic>
      <p:sp>
        <p:nvSpPr>
          <p:cNvPr id="2" name="Title 1"/>
          <p:cNvSpPr>
            <a:spLocks noGrp="1"/>
          </p:cNvSpPr>
          <p:nvPr>
            <p:ph type="ctrTitle"/>
          </p:nvPr>
        </p:nvSpPr>
        <p:spPr>
          <a:xfrm>
            <a:off x="634999" y="256676"/>
            <a:ext cx="7772400" cy="640591"/>
          </a:xfrm>
        </p:spPr>
        <p:txBody>
          <a:bodyPr>
            <a:noAutofit/>
          </a:bodyPr>
          <a:lstStyle/>
          <a:p>
            <a:pPr lvl="0" eaLnBrk="0" hangingPunct="0"/>
            <a:r>
              <a:rPr lang="en-US" sz="2400" dirty="0" smtClean="0"/>
              <a:t>Find the missing number</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8</a:t>
            </a:fld>
            <a:endParaRPr lang="en-GB" dirty="0"/>
          </a:p>
        </p:txBody>
      </p:sp>
      <p:sp>
        <p:nvSpPr>
          <p:cNvPr id="5" name="Rectangle 4"/>
          <p:cNvSpPr/>
          <p:nvPr/>
        </p:nvSpPr>
        <p:spPr>
          <a:xfrm>
            <a:off x="1016067" y="757567"/>
            <a:ext cx="7944864" cy="1036181"/>
          </a:xfrm>
          <a:prstGeom prst="rect">
            <a:avLst/>
          </a:prstGeom>
        </p:spPr>
        <p:txBody>
          <a:bodyPr wrap="square">
            <a:spAutoFit/>
          </a:bodyPr>
          <a:lstStyle/>
          <a:p>
            <a:pPr marL="285750" lvl="0" indent="-285750" eaLnBrk="0" hangingPunct="0">
              <a:lnSpc>
                <a:spcPct val="200000"/>
              </a:lnSpc>
              <a:buFont typeface="Arial"/>
              <a:buChar char="•"/>
            </a:pPr>
            <a:r>
              <a:rPr lang="en-GB" sz="1600" dirty="0" smtClean="0"/>
              <a:t>For assets (on the left): opening balance + debits (left) </a:t>
            </a:r>
            <a:r>
              <a:rPr lang="mr-IN" sz="1600" dirty="0" smtClean="0"/>
              <a:t>–</a:t>
            </a:r>
            <a:r>
              <a:rPr lang="en-GB" sz="1600" dirty="0" smtClean="0"/>
              <a:t> credits (right) = closing balance</a:t>
            </a:r>
            <a:endParaRPr lang="en-GB" sz="1600" dirty="0"/>
          </a:p>
          <a:p>
            <a:pPr marL="285750" lvl="0" indent="-285750" eaLnBrk="0" hangingPunct="0">
              <a:lnSpc>
                <a:spcPct val="200000"/>
              </a:lnSpc>
              <a:buFont typeface="Arial"/>
              <a:buChar char="•"/>
            </a:pPr>
            <a:r>
              <a:rPr lang="en-GB" sz="1600" dirty="0" smtClean="0"/>
              <a:t>For liabilities &amp; equity: opening balance + credits (right) - debits (left) = closing balance</a:t>
            </a:r>
          </a:p>
        </p:txBody>
      </p:sp>
      <p:sp>
        <p:nvSpPr>
          <p:cNvPr id="10" name="Rectangle 9"/>
          <p:cNvSpPr/>
          <p:nvPr/>
        </p:nvSpPr>
        <p:spPr>
          <a:xfrm>
            <a:off x="527187" y="4698111"/>
            <a:ext cx="3879952" cy="584776"/>
          </a:xfrm>
          <a:prstGeom prst="rect">
            <a:avLst/>
          </a:prstGeom>
        </p:spPr>
        <p:txBody>
          <a:bodyPr wrap="square">
            <a:spAutoFit/>
          </a:bodyPr>
          <a:lstStyle/>
          <a:p>
            <a:r>
              <a:rPr lang="en-US" sz="1600" dirty="0" smtClean="0"/>
              <a:t>Opening $0 and closing $0; </a:t>
            </a:r>
            <a:r>
              <a:rPr lang="en-US" sz="1600" dirty="0" err="1" smtClean="0"/>
              <a:t>CoGS</a:t>
            </a:r>
            <a:r>
              <a:rPr lang="en-US" sz="1600" dirty="0" smtClean="0"/>
              <a:t> $20,000. So what were purchases?</a:t>
            </a:r>
            <a:endParaRPr lang="en-GB" sz="1600" dirty="0"/>
          </a:p>
        </p:txBody>
      </p:sp>
      <p:sp>
        <p:nvSpPr>
          <p:cNvPr id="13" name="Rectangle 12"/>
          <p:cNvSpPr/>
          <p:nvPr/>
        </p:nvSpPr>
        <p:spPr>
          <a:xfrm>
            <a:off x="5080979" y="4672711"/>
            <a:ext cx="3879952" cy="584776"/>
          </a:xfrm>
          <a:prstGeom prst="rect">
            <a:avLst/>
          </a:prstGeom>
        </p:spPr>
        <p:txBody>
          <a:bodyPr wrap="square">
            <a:spAutoFit/>
          </a:bodyPr>
          <a:lstStyle/>
          <a:p>
            <a:r>
              <a:rPr lang="en-US" sz="1600" dirty="0" smtClean="0"/>
              <a:t>Opening $0 and closing $3,000; no debits.</a:t>
            </a:r>
          </a:p>
          <a:p>
            <a:r>
              <a:rPr lang="en-US" sz="1600" dirty="0" smtClean="0"/>
              <a:t>So what were delivery costs?</a:t>
            </a:r>
            <a:endParaRPr lang="en-GB" sz="1600" dirty="0"/>
          </a:p>
        </p:txBody>
      </p:sp>
      <p:sp>
        <p:nvSpPr>
          <p:cNvPr id="16" name="Rectangle 15"/>
          <p:cNvSpPr/>
          <p:nvPr/>
        </p:nvSpPr>
        <p:spPr>
          <a:xfrm>
            <a:off x="139700" y="5333476"/>
            <a:ext cx="4838700" cy="584776"/>
          </a:xfrm>
          <a:prstGeom prst="rect">
            <a:avLst/>
          </a:prstGeom>
        </p:spPr>
        <p:txBody>
          <a:bodyPr wrap="square">
            <a:spAutoFit/>
          </a:bodyPr>
          <a:lstStyle/>
          <a:p>
            <a:pPr algn="ctr"/>
            <a:r>
              <a:rPr lang="en-GB" sz="1600" dirty="0" smtClean="0"/>
              <a:t>Opening $0 + purchases $? </a:t>
            </a:r>
            <a:r>
              <a:rPr lang="mr-IN" sz="1600" dirty="0" smtClean="0"/>
              <a:t>–</a:t>
            </a:r>
            <a:r>
              <a:rPr lang="en-GB" sz="1600" dirty="0" smtClean="0"/>
              <a:t> </a:t>
            </a:r>
            <a:r>
              <a:rPr lang="en-GB" sz="1600" dirty="0" err="1" smtClean="0"/>
              <a:t>CoGS</a:t>
            </a:r>
            <a:r>
              <a:rPr lang="en-GB" sz="1600" dirty="0" smtClean="0"/>
              <a:t> $20,000 </a:t>
            </a:r>
            <a:r>
              <a:rPr lang="en-GB" sz="1600" dirty="0"/>
              <a:t>= </a:t>
            </a:r>
            <a:r>
              <a:rPr lang="en-GB" sz="1600" dirty="0" smtClean="0"/>
              <a:t>closing $0</a:t>
            </a:r>
          </a:p>
          <a:p>
            <a:pPr algn="ctr"/>
            <a:r>
              <a:rPr lang="en-GB" sz="1600" dirty="0" smtClean="0"/>
              <a:t>... so purchases must have been $20,000</a:t>
            </a:r>
          </a:p>
        </p:txBody>
      </p:sp>
      <p:pic>
        <p:nvPicPr>
          <p:cNvPr id="11" name="Picture 10"/>
          <p:cNvPicPr>
            <a:picLocks noChangeAspect="1"/>
          </p:cNvPicPr>
          <p:nvPr/>
        </p:nvPicPr>
        <p:blipFill>
          <a:blip r:embed="rId4"/>
          <a:stretch>
            <a:fillRect/>
          </a:stretch>
        </p:blipFill>
        <p:spPr>
          <a:xfrm>
            <a:off x="38100" y="2628011"/>
            <a:ext cx="5181600" cy="2032000"/>
          </a:xfrm>
          <a:prstGeom prst="rect">
            <a:avLst/>
          </a:prstGeom>
        </p:spPr>
      </p:pic>
      <p:sp>
        <p:nvSpPr>
          <p:cNvPr id="18" name="Rectangle 17"/>
          <p:cNvSpPr/>
          <p:nvPr/>
        </p:nvSpPr>
        <p:spPr>
          <a:xfrm>
            <a:off x="4838700" y="5324475"/>
            <a:ext cx="4165600" cy="584776"/>
          </a:xfrm>
          <a:prstGeom prst="rect">
            <a:avLst/>
          </a:prstGeom>
        </p:spPr>
        <p:txBody>
          <a:bodyPr wrap="square">
            <a:spAutoFit/>
          </a:bodyPr>
          <a:lstStyle/>
          <a:p>
            <a:pPr algn="ctr"/>
            <a:r>
              <a:rPr lang="en-GB" sz="1600" dirty="0" smtClean="0"/>
              <a:t>Opening $0 + delivery $? </a:t>
            </a:r>
            <a:r>
              <a:rPr lang="mr-IN" sz="1600" dirty="0" smtClean="0"/>
              <a:t>–</a:t>
            </a:r>
            <a:r>
              <a:rPr lang="en-GB" sz="1600" dirty="0" smtClean="0"/>
              <a:t> $0 </a:t>
            </a:r>
            <a:r>
              <a:rPr lang="en-GB" sz="1600" dirty="0"/>
              <a:t>= </a:t>
            </a:r>
            <a:r>
              <a:rPr lang="en-GB" sz="1600" dirty="0" smtClean="0"/>
              <a:t>closing $3,000</a:t>
            </a:r>
          </a:p>
          <a:p>
            <a:pPr algn="ctr"/>
            <a:r>
              <a:rPr lang="en-GB" sz="1600" dirty="0" smtClean="0"/>
              <a:t>... so delivery must have been $3,000</a:t>
            </a:r>
            <a:endParaRPr lang="en-GB" sz="1600" dirty="0"/>
          </a:p>
        </p:txBody>
      </p:sp>
      <p:grpSp>
        <p:nvGrpSpPr>
          <p:cNvPr id="19" name="Group 18"/>
          <p:cNvGrpSpPr/>
          <p:nvPr/>
        </p:nvGrpSpPr>
        <p:grpSpPr>
          <a:xfrm>
            <a:off x="1601343" y="1999397"/>
            <a:ext cx="2099816" cy="763189"/>
            <a:chOff x="834238" y="973701"/>
            <a:chExt cx="2099816" cy="763189"/>
          </a:xfrm>
        </p:grpSpPr>
        <p:sp>
          <p:nvSpPr>
            <p:cNvPr id="20" name="Rectangle 19"/>
            <p:cNvSpPr/>
            <p:nvPr/>
          </p:nvSpPr>
          <p:spPr>
            <a:xfrm>
              <a:off x="834238" y="973701"/>
              <a:ext cx="2098217" cy="7631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dirty="0"/>
            </a:p>
          </p:txBody>
        </p:sp>
        <p:sp>
          <p:nvSpPr>
            <p:cNvPr id="21" name="Title 1"/>
            <p:cNvSpPr txBox="1">
              <a:spLocks/>
            </p:cNvSpPr>
            <p:nvPr/>
          </p:nvSpPr>
          <p:spPr>
            <a:xfrm>
              <a:off x="835837" y="1038831"/>
              <a:ext cx="2098217"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Assets</a:t>
              </a:r>
            </a:p>
          </p:txBody>
        </p:sp>
      </p:grpSp>
      <p:grpSp>
        <p:nvGrpSpPr>
          <p:cNvPr id="22" name="Group 21"/>
          <p:cNvGrpSpPr/>
          <p:nvPr/>
        </p:nvGrpSpPr>
        <p:grpSpPr>
          <a:xfrm>
            <a:off x="5504321" y="1965409"/>
            <a:ext cx="2111444" cy="892109"/>
            <a:chOff x="5250321" y="962846"/>
            <a:chExt cx="2111444" cy="892109"/>
          </a:xfrm>
        </p:grpSpPr>
        <p:grpSp>
          <p:nvGrpSpPr>
            <p:cNvPr id="23" name="Group 22"/>
            <p:cNvGrpSpPr/>
            <p:nvPr/>
          </p:nvGrpSpPr>
          <p:grpSpPr>
            <a:xfrm>
              <a:off x="5255927" y="962846"/>
              <a:ext cx="2105838" cy="452156"/>
              <a:chOff x="3704897" y="962845"/>
              <a:chExt cx="2105838" cy="817467"/>
            </a:xfrm>
          </p:grpSpPr>
          <p:sp>
            <p:nvSpPr>
              <p:cNvPr id="27" name="Rectangle 26"/>
              <p:cNvSpPr/>
              <p:nvPr/>
            </p:nvSpPr>
            <p:spPr>
              <a:xfrm>
                <a:off x="3704897" y="962845"/>
                <a:ext cx="2098217" cy="81746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smtClean="0"/>
                  <a:t>`</a:t>
                </a:r>
                <a:endParaRPr lang="en-GB" dirty="0"/>
              </a:p>
            </p:txBody>
          </p:sp>
          <p:sp>
            <p:nvSpPr>
              <p:cNvPr id="28" name="Title 1"/>
              <p:cNvSpPr txBox="1">
                <a:spLocks/>
              </p:cNvSpPr>
              <p:nvPr/>
            </p:nvSpPr>
            <p:spPr>
              <a:xfrm>
                <a:off x="3712518" y="1000578"/>
                <a:ext cx="2098217" cy="64059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Liabilities</a:t>
                </a:r>
              </a:p>
            </p:txBody>
          </p:sp>
        </p:grpSp>
        <p:grpSp>
          <p:nvGrpSpPr>
            <p:cNvPr id="24" name="Group 23"/>
            <p:cNvGrpSpPr/>
            <p:nvPr/>
          </p:nvGrpSpPr>
          <p:grpSpPr>
            <a:xfrm>
              <a:off x="5250321" y="1214364"/>
              <a:ext cx="2098217" cy="640591"/>
              <a:chOff x="5402721" y="1214364"/>
              <a:chExt cx="2098217" cy="640591"/>
            </a:xfrm>
          </p:grpSpPr>
          <p:sp>
            <p:nvSpPr>
              <p:cNvPr id="25" name="Rectangle 24"/>
              <p:cNvSpPr/>
              <p:nvPr/>
            </p:nvSpPr>
            <p:spPr>
              <a:xfrm>
                <a:off x="5402721" y="1363440"/>
                <a:ext cx="2098217" cy="41687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dirty="0"/>
              </a:p>
            </p:txBody>
          </p:sp>
          <p:sp>
            <p:nvSpPr>
              <p:cNvPr id="26" name="Title 1"/>
              <p:cNvSpPr txBox="1">
                <a:spLocks/>
              </p:cNvSpPr>
              <p:nvPr/>
            </p:nvSpPr>
            <p:spPr>
              <a:xfrm>
                <a:off x="5402721" y="1214364"/>
                <a:ext cx="2098217"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Equity</a:t>
                </a:r>
              </a:p>
            </p:txBody>
          </p:sp>
        </p:grpSp>
      </p:grpSp>
    </p:spTree>
    <p:extLst>
      <p:ext uri="{BB962C8B-B14F-4D97-AF65-F5344CB8AC3E}">
        <p14:creationId xmlns:p14="http://schemas.microsoft.com/office/powerpoint/2010/main" val="28769702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999" y="256676"/>
            <a:ext cx="7772400" cy="640591"/>
          </a:xfrm>
        </p:spPr>
        <p:txBody>
          <a:bodyPr>
            <a:noAutofit/>
          </a:bodyPr>
          <a:lstStyle/>
          <a:p>
            <a:pPr lvl="0" eaLnBrk="0" hangingPunct="0"/>
            <a:r>
              <a:rPr lang="en-US" sz="2400" dirty="0" smtClean="0"/>
              <a:t>Find the missing number</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9</a:t>
            </a:fld>
            <a:endParaRPr lang="en-GB" dirty="0"/>
          </a:p>
        </p:txBody>
      </p:sp>
      <p:sp>
        <p:nvSpPr>
          <p:cNvPr id="5" name="Rectangle 4"/>
          <p:cNvSpPr/>
          <p:nvPr/>
        </p:nvSpPr>
        <p:spPr>
          <a:xfrm>
            <a:off x="1016067" y="757567"/>
            <a:ext cx="7944864" cy="1528624"/>
          </a:xfrm>
          <a:prstGeom prst="rect">
            <a:avLst/>
          </a:prstGeom>
        </p:spPr>
        <p:txBody>
          <a:bodyPr wrap="square">
            <a:spAutoFit/>
          </a:bodyPr>
          <a:lstStyle/>
          <a:p>
            <a:pPr marL="285750" lvl="0" indent="-285750" eaLnBrk="0" hangingPunct="0">
              <a:lnSpc>
                <a:spcPct val="200000"/>
              </a:lnSpc>
              <a:buFont typeface="Arial"/>
              <a:buChar char="•"/>
            </a:pPr>
            <a:r>
              <a:rPr lang="en-GB" sz="1600" dirty="0" smtClean="0"/>
              <a:t>The missing number could be any one of: opening, debts, credits, closing</a:t>
            </a:r>
            <a:endParaRPr lang="en-GB" sz="1600" dirty="0"/>
          </a:p>
          <a:p>
            <a:pPr marL="285750" lvl="0" indent="-285750" eaLnBrk="0" hangingPunct="0">
              <a:lnSpc>
                <a:spcPct val="200000"/>
              </a:lnSpc>
              <a:buFont typeface="Arial"/>
              <a:buChar char="•"/>
            </a:pPr>
            <a:r>
              <a:rPr lang="en-GB" sz="1600" dirty="0" smtClean="0"/>
              <a:t>Change the sign when moving one of these to the other side</a:t>
            </a:r>
          </a:p>
          <a:p>
            <a:pPr marL="285750" lvl="0" indent="-285750" eaLnBrk="0" hangingPunct="0">
              <a:lnSpc>
                <a:spcPct val="200000"/>
              </a:lnSpc>
              <a:buFont typeface="Arial"/>
              <a:buChar char="•"/>
            </a:pPr>
            <a:r>
              <a:rPr lang="en-GB" sz="1600" dirty="0" smtClean="0"/>
              <a:t>Do not change the sign when reordering on the same side, or swapping everything</a:t>
            </a:r>
          </a:p>
        </p:txBody>
      </p:sp>
      <p:sp>
        <p:nvSpPr>
          <p:cNvPr id="29" name="Rectangle 28"/>
          <p:cNvSpPr/>
          <p:nvPr/>
        </p:nvSpPr>
        <p:spPr>
          <a:xfrm>
            <a:off x="793887" y="2428587"/>
            <a:ext cx="3879952" cy="338554"/>
          </a:xfrm>
          <a:prstGeom prst="rect">
            <a:avLst/>
          </a:prstGeom>
        </p:spPr>
        <p:txBody>
          <a:bodyPr wrap="square">
            <a:spAutoFit/>
          </a:bodyPr>
          <a:lstStyle/>
          <a:p>
            <a:r>
              <a:rPr lang="en-US" sz="1600" b="1" dirty="0" smtClean="0"/>
              <a:t>For assets</a:t>
            </a:r>
            <a:endParaRPr lang="en-GB" sz="1600" b="1" dirty="0"/>
          </a:p>
        </p:txBody>
      </p:sp>
      <p:sp>
        <p:nvSpPr>
          <p:cNvPr id="30" name="Rectangle 29"/>
          <p:cNvSpPr/>
          <p:nvPr/>
        </p:nvSpPr>
        <p:spPr>
          <a:xfrm>
            <a:off x="781186" y="2856041"/>
            <a:ext cx="4768713" cy="338554"/>
          </a:xfrm>
          <a:prstGeom prst="rect">
            <a:avLst/>
          </a:prstGeom>
        </p:spPr>
        <p:txBody>
          <a:bodyPr wrap="square">
            <a:spAutoFit/>
          </a:bodyPr>
          <a:lstStyle/>
          <a:p>
            <a:r>
              <a:rPr lang="en-US" sz="1600" dirty="0" smtClean="0"/>
              <a:t>Opening balance + debits </a:t>
            </a:r>
            <a:r>
              <a:rPr lang="mr-IN" sz="1600" dirty="0" smtClean="0"/>
              <a:t>–</a:t>
            </a:r>
            <a:r>
              <a:rPr lang="en-US" sz="1600" dirty="0" smtClean="0"/>
              <a:t> credits = closing balance</a:t>
            </a:r>
            <a:endParaRPr lang="en-GB" sz="1600" dirty="0"/>
          </a:p>
        </p:txBody>
      </p:sp>
      <p:sp>
        <p:nvSpPr>
          <p:cNvPr id="31" name="Rectangle 30"/>
          <p:cNvSpPr/>
          <p:nvPr/>
        </p:nvSpPr>
        <p:spPr>
          <a:xfrm>
            <a:off x="781186" y="3341190"/>
            <a:ext cx="4768713" cy="338554"/>
          </a:xfrm>
          <a:prstGeom prst="rect">
            <a:avLst/>
          </a:prstGeom>
        </p:spPr>
        <p:txBody>
          <a:bodyPr wrap="square">
            <a:spAutoFit/>
          </a:bodyPr>
          <a:lstStyle/>
          <a:p>
            <a:r>
              <a:rPr lang="en-US" sz="1600" dirty="0" smtClean="0"/>
              <a:t>Opening balance + </a:t>
            </a:r>
            <a:r>
              <a:rPr lang="en-US" sz="1600" dirty="0"/>
              <a:t>debits = closing balance + credits </a:t>
            </a:r>
            <a:endParaRPr lang="en-GB" sz="1600" dirty="0"/>
          </a:p>
        </p:txBody>
      </p:sp>
      <p:sp>
        <p:nvSpPr>
          <p:cNvPr id="33" name="Rectangle 32"/>
          <p:cNvSpPr/>
          <p:nvPr/>
        </p:nvSpPr>
        <p:spPr>
          <a:xfrm>
            <a:off x="776288" y="4066887"/>
            <a:ext cx="3879952" cy="338554"/>
          </a:xfrm>
          <a:prstGeom prst="rect">
            <a:avLst/>
          </a:prstGeom>
        </p:spPr>
        <p:txBody>
          <a:bodyPr wrap="square">
            <a:spAutoFit/>
          </a:bodyPr>
          <a:lstStyle/>
          <a:p>
            <a:r>
              <a:rPr lang="en-US" sz="1600" b="1" dirty="0" smtClean="0"/>
              <a:t>For liabilities and equity</a:t>
            </a:r>
            <a:endParaRPr lang="en-GB" sz="1600" b="1" dirty="0"/>
          </a:p>
        </p:txBody>
      </p:sp>
      <p:sp>
        <p:nvSpPr>
          <p:cNvPr id="34" name="Rectangle 33"/>
          <p:cNvSpPr/>
          <p:nvPr/>
        </p:nvSpPr>
        <p:spPr>
          <a:xfrm>
            <a:off x="776288" y="4540964"/>
            <a:ext cx="4768713" cy="338554"/>
          </a:xfrm>
          <a:prstGeom prst="rect">
            <a:avLst/>
          </a:prstGeom>
        </p:spPr>
        <p:txBody>
          <a:bodyPr wrap="square">
            <a:spAutoFit/>
          </a:bodyPr>
          <a:lstStyle/>
          <a:p>
            <a:r>
              <a:rPr lang="en-US" sz="1600" dirty="0" smtClean="0"/>
              <a:t>Opening balance </a:t>
            </a:r>
            <a:r>
              <a:rPr lang="mr-IN" sz="1600" dirty="0" smtClean="0"/>
              <a:t>–</a:t>
            </a:r>
            <a:r>
              <a:rPr lang="en-US" sz="1600" dirty="0" smtClean="0"/>
              <a:t> debits + credits = closing balance</a:t>
            </a:r>
            <a:endParaRPr lang="en-GB" sz="1600" dirty="0"/>
          </a:p>
        </p:txBody>
      </p:sp>
      <p:sp>
        <p:nvSpPr>
          <p:cNvPr id="35" name="Rectangle 34"/>
          <p:cNvSpPr/>
          <p:nvPr/>
        </p:nvSpPr>
        <p:spPr>
          <a:xfrm>
            <a:off x="793887" y="5038813"/>
            <a:ext cx="4768713" cy="338554"/>
          </a:xfrm>
          <a:prstGeom prst="rect">
            <a:avLst/>
          </a:prstGeom>
        </p:spPr>
        <p:txBody>
          <a:bodyPr wrap="square">
            <a:spAutoFit/>
          </a:bodyPr>
          <a:lstStyle/>
          <a:p>
            <a:r>
              <a:rPr lang="en-US" sz="1600" dirty="0" smtClean="0"/>
              <a:t>Opening balance + credits </a:t>
            </a:r>
            <a:r>
              <a:rPr lang="mr-IN" sz="1600" dirty="0" smtClean="0"/>
              <a:t>–</a:t>
            </a:r>
            <a:r>
              <a:rPr lang="en-US" sz="1600" dirty="0" smtClean="0"/>
              <a:t> debits = closing balance</a:t>
            </a:r>
            <a:endParaRPr lang="en-GB" sz="1600" dirty="0"/>
          </a:p>
        </p:txBody>
      </p:sp>
      <p:sp>
        <p:nvSpPr>
          <p:cNvPr id="36" name="Rectangle 35"/>
          <p:cNvSpPr/>
          <p:nvPr/>
        </p:nvSpPr>
        <p:spPr>
          <a:xfrm>
            <a:off x="806587" y="5576390"/>
            <a:ext cx="4768713" cy="338554"/>
          </a:xfrm>
          <a:prstGeom prst="rect">
            <a:avLst/>
          </a:prstGeom>
        </p:spPr>
        <p:txBody>
          <a:bodyPr wrap="square">
            <a:spAutoFit/>
          </a:bodyPr>
          <a:lstStyle/>
          <a:p>
            <a:r>
              <a:rPr lang="en-US" sz="1600" dirty="0" smtClean="0"/>
              <a:t>Credits </a:t>
            </a:r>
            <a:r>
              <a:rPr lang="mr-IN" sz="1600" dirty="0" smtClean="0"/>
              <a:t>–</a:t>
            </a:r>
            <a:r>
              <a:rPr lang="en-US" sz="1600" dirty="0" smtClean="0"/>
              <a:t> debits = closing balance </a:t>
            </a:r>
            <a:r>
              <a:rPr lang="mr-IN" sz="1600" dirty="0" smtClean="0"/>
              <a:t>–</a:t>
            </a:r>
            <a:r>
              <a:rPr lang="en-US" sz="1600" dirty="0" smtClean="0"/>
              <a:t> opening balance</a:t>
            </a:r>
            <a:endParaRPr lang="en-GB" sz="1600" dirty="0"/>
          </a:p>
        </p:txBody>
      </p:sp>
      <p:sp>
        <p:nvSpPr>
          <p:cNvPr id="3" name="Oval 2"/>
          <p:cNvSpPr/>
          <p:nvPr/>
        </p:nvSpPr>
        <p:spPr>
          <a:xfrm>
            <a:off x="4267200" y="3303090"/>
            <a:ext cx="520700" cy="468810"/>
          </a:xfrm>
          <a:prstGeom prst="ellipse">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9" name="Oval 38"/>
          <p:cNvSpPr/>
          <p:nvPr/>
        </p:nvSpPr>
        <p:spPr>
          <a:xfrm>
            <a:off x="2781300" y="2821580"/>
            <a:ext cx="520700" cy="468810"/>
          </a:xfrm>
          <a:prstGeom prst="ellipse">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6" name="Group 5"/>
          <p:cNvGrpSpPr/>
          <p:nvPr/>
        </p:nvGrpSpPr>
        <p:grpSpPr>
          <a:xfrm>
            <a:off x="2095500" y="4503954"/>
            <a:ext cx="1270000" cy="959933"/>
            <a:chOff x="2095500" y="4503954"/>
            <a:chExt cx="1270000" cy="959933"/>
          </a:xfrm>
        </p:grpSpPr>
        <p:sp>
          <p:nvSpPr>
            <p:cNvPr id="40" name="Oval 39"/>
            <p:cNvSpPr/>
            <p:nvPr/>
          </p:nvSpPr>
          <p:spPr>
            <a:xfrm>
              <a:off x="2095500" y="4503954"/>
              <a:ext cx="520700" cy="468810"/>
            </a:xfrm>
            <a:prstGeom prst="ellipse">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1" name="Oval 40"/>
            <p:cNvSpPr/>
            <p:nvPr/>
          </p:nvSpPr>
          <p:spPr>
            <a:xfrm>
              <a:off x="2844800" y="4995077"/>
              <a:ext cx="520700" cy="468810"/>
            </a:xfrm>
            <a:prstGeom prst="ellipse">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42" name="Oval 41"/>
          <p:cNvSpPr/>
          <p:nvPr/>
        </p:nvSpPr>
        <p:spPr>
          <a:xfrm>
            <a:off x="3467100" y="5514687"/>
            <a:ext cx="520700" cy="468810"/>
          </a:xfrm>
          <a:prstGeom prst="ellipse">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3" name="Rectangle 42"/>
          <p:cNvSpPr/>
          <p:nvPr/>
        </p:nvSpPr>
        <p:spPr>
          <a:xfrm>
            <a:off x="781186" y="5983497"/>
            <a:ext cx="4768713" cy="338554"/>
          </a:xfrm>
          <a:prstGeom prst="rect">
            <a:avLst/>
          </a:prstGeom>
        </p:spPr>
        <p:txBody>
          <a:bodyPr wrap="square">
            <a:spAutoFit/>
          </a:bodyPr>
          <a:lstStyle/>
          <a:p>
            <a:r>
              <a:rPr lang="en-US" sz="1600" dirty="0"/>
              <a:t>C</a:t>
            </a:r>
            <a:r>
              <a:rPr lang="en-US" sz="1600" dirty="0" smtClean="0"/>
              <a:t>losing balance </a:t>
            </a:r>
            <a:r>
              <a:rPr lang="mr-IN" sz="1600" dirty="0" smtClean="0"/>
              <a:t>–</a:t>
            </a:r>
            <a:r>
              <a:rPr lang="en-US" sz="1600" dirty="0" smtClean="0"/>
              <a:t> opening </a:t>
            </a:r>
            <a:r>
              <a:rPr lang="en-US" sz="1600" dirty="0"/>
              <a:t>balance = </a:t>
            </a:r>
            <a:r>
              <a:rPr lang="en-US" sz="1600" dirty="0" smtClean="0"/>
              <a:t>credits </a:t>
            </a:r>
            <a:r>
              <a:rPr lang="mr-IN" sz="1600" dirty="0"/>
              <a:t>–</a:t>
            </a:r>
            <a:r>
              <a:rPr lang="en-US" sz="1600" dirty="0"/>
              <a:t> </a:t>
            </a:r>
            <a:r>
              <a:rPr lang="en-US" sz="1600" dirty="0" smtClean="0"/>
              <a:t>debits  </a:t>
            </a:r>
            <a:endParaRPr lang="en-GB" sz="1600" dirty="0"/>
          </a:p>
        </p:txBody>
      </p:sp>
    </p:spTree>
    <p:extLst>
      <p:ext uri="{BB962C8B-B14F-4D97-AF65-F5344CB8AC3E}">
        <p14:creationId xmlns:p14="http://schemas.microsoft.com/office/powerpoint/2010/main" val="41706983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3" grpId="0"/>
      <p:bldP spid="34" grpId="0"/>
      <p:bldP spid="35" grpId="0"/>
      <p:bldP spid="36" grpId="0"/>
      <p:bldP spid="3" grpId="0" animBg="1"/>
      <p:bldP spid="39" grpId="0" animBg="1"/>
      <p:bldP spid="42" grpId="0" animBg="1"/>
      <p:bldP spid="4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40448</TotalTime>
  <Words>1159</Words>
  <Application>Microsoft Macintosh PowerPoint</Application>
  <PresentationFormat>On-screen Show (4:3)</PresentationFormat>
  <Paragraphs>196</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ACC 120</vt:lpstr>
      <vt:lpstr>WEEK THREE: Balance sheet Class 5 &amp; 6 </vt:lpstr>
      <vt:lpstr>PowerPoint Presentation</vt:lpstr>
      <vt:lpstr>PowerPoint Presentation</vt:lpstr>
      <vt:lpstr>PowerPoint Presentation</vt:lpstr>
      <vt:lpstr>PowerPoint Presentation</vt:lpstr>
      <vt:lpstr>PowerPoint Presentation</vt:lpstr>
      <vt:lpstr>Find the missing number</vt:lpstr>
      <vt:lpstr>Find the missing number</vt:lpstr>
      <vt:lpstr>Balancing-off accounts</vt:lpstr>
      <vt:lpstr>Trial Balance</vt:lpstr>
      <vt:lpstr>Audit</vt:lpstr>
      <vt:lpstr>Case Study: Survival! The first year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Scruton</dc:creator>
  <cp:lastModifiedBy>Stephen Scruton</cp:lastModifiedBy>
  <cp:revision>366</cp:revision>
  <cp:lastPrinted>2017-09-24T14:53:37Z</cp:lastPrinted>
  <dcterms:created xsi:type="dcterms:W3CDTF">2017-07-22T10:45:13Z</dcterms:created>
  <dcterms:modified xsi:type="dcterms:W3CDTF">2017-09-25T09:15:20Z</dcterms:modified>
</cp:coreProperties>
</file>