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60" r:id="rId3"/>
    <p:sldId id="290" r:id="rId4"/>
    <p:sldId id="292" r:id="rId5"/>
    <p:sldId id="299" r:id="rId6"/>
    <p:sldId id="300" r:id="rId7"/>
    <p:sldId id="293" r:id="rId8"/>
    <p:sldId id="297" r:id="rId9"/>
    <p:sldId id="298" r:id="rId10"/>
    <p:sldId id="29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0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1" autoAdjust="0"/>
    <p:restoredTop sz="86506" autoAdjust="0"/>
  </p:normalViewPr>
  <p:slideViewPr>
    <p:cSldViewPr snapToGrid="0" snapToObjects="1" showGuides="1">
      <p:cViewPr>
        <p:scale>
          <a:sx n="100" d="100"/>
          <a:sy n="100" d="100"/>
        </p:scale>
        <p:origin x="-1224" y="-352"/>
      </p:cViewPr>
      <p:guideLst>
        <p:guide orient="horz" pos="522"/>
        <p:guide pos="4617"/>
      </p:guideLst>
    </p:cSldViewPr>
  </p:slideViewPr>
  <p:notesTextViewPr>
    <p:cViewPr>
      <p:scale>
        <a:sx n="100" d="100"/>
        <a:sy n="100" d="100"/>
      </p:scale>
      <p:origin x="0" y="0"/>
    </p:cViewPr>
  </p:notesTextViewPr>
  <p:sorterViewPr>
    <p:cViewPr>
      <p:scale>
        <a:sx n="66" d="100"/>
        <a:sy n="66" d="100"/>
      </p:scale>
      <p:origin x="0" y="384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7E383-3E61-1F46-8E4C-C781B239F1CC}" type="datetimeFigureOut">
              <a:rPr lang="en-US" smtClean="0"/>
              <a:t>29/09/17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C2F94F-4A1D-7146-9803-BF2860A14040}" type="slidenum">
              <a:rPr lang="en-GB" smtClean="0"/>
              <a:t>‹#›</a:t>
            </a:fld>
            <a:endParaRPr lang="en-GB" dirty="0"/>
          </a:p>
        </p:txBody>
      </p:sp>
    </p:spTree>
    <p:extLst>
      <p:ext uri="{BB962C8B-B14F-4D97-AF65-F5344CB8AC3E}">
        <p14:creationId xmlns:p14="http://schemas.microsoft.com/office/powerpoint/2010/main" val="179319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7DB17-AE8E-7944-864B-C903CA8C502D}" type="datetimeFigureOut">
              <a:rPr lang="en-US" smtClean="0"/>
              <a:t>29/09/17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3A1B4-9A5A-5344-B095-316B7B9A1328}" type="slidenum">
              <a:rPr lang="en-GB" smtClean="0"/>
              <a:t>‹#›</a:t>
            </a:fld>
            <a:endParaRPr lang="en-GB" dirty="0"/>
          </a:p>
        </p:txBody>
      </p:sp>
    </p:spTree>
    <p:extLst>
      <p:ext uri="{BB962C8B-B14F-4D97-AF65-F5344CB8AC3E}">
        <p14:creationId xmlns:p14="http://schemas.microsoft.com/office/powerpoint/2010/main" val="8896274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Accounts receivable</a:t>
            </a:r>
            <a:r>
              <a:rPr lang="en-GB" baseline="0" dirty="0" smtClean="0"/>
              <a:t> are for items sold, usually trade receivables but sometimes non-trade receivables for example from the sale of a building (if not the ordinary business of the company). Notes receivable are financial items (which may include interest) rather than credit to customers. Most receivables are current assets, for example due within 30 days of invoicing, but some are non-current assets, for example if payment is spread over more than one year or deferred for over a year for some reason. For example a property developer could invoice as they construct but be paid in stages or on completion. Most receivables are unsecured, normal obligations of the other party, but some are secured. For example the property developer may not hand over the property on completion until fully paid or a car firm might repossess the car if payments are missed. Sales may be direct to the customer or paid for via an intermediary such as a credit card company, which assumes responsibility for payment and has agreed terms with you.</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2</a:t>
            </a:fld>
            <a:endParaRPr lang="en-GB" dirty="0"/>
          </a:p>
        </p:txBody>
      </p:sp>
    </p:spTree>
    <p:extLst>
      <p:ext uri="{BB962C8B-B14F-4D97-AF65-F5344CB8AC3E}">
        <p14:creationId xmlns:p14="http://schemas.microsoft.com/office/powerpoint/2010/main" val="97620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direct-write off method reports accounts receivable at full amount until deemed uncollectible. Then the uncollectable amount is written off as an expense, reducing accounts receivable and equity. However, the firm knows that some accounts receivables will become uncollectable, informed by its past general experience or its customer or product or sales terms or geography etc.</a:t>
            </a:r>
          </a:p>
          <a:p>
            <a:r>
              <a:rPr lang="en-GB" baseline="0" dirty="0" smtClean="0"/>
              <a:t>The balance sheet therefore is known to overstate the asset and equity </a:t>
            </a:r>
            <a:r>
              <a:rPr lang="mr-IN" baseline="0" dirty="0" smtClean="0"/>
              <a:t>–</a:t>
            </a:r>
            <a:r>
              <a:rPr lang="en-GB" baseline="0" dirty="0" smtClean="0"/>
              <a:t> ask yourself whether you would prefer cash or accounts receivable.</a:t>
            </a:r>
          </a:p>
          <a:p>
            <a:r>
              <a:rPr lang="en-GB" baseline="0" dirty="0" smtClean="0"/>
              <a:t>Ask yourself how much cash you would accept in return for your accounts receivables, that is their true value.</a:t>
            </a:r>
          </a:p>
        </p:txBody>
      </p:sp>
      <p:sp>
        <p:nvSpPr>
          <p:cNvPr id="4" name="Slide Number Placeholder 3"/>
          <p:cNvSpPr>
            <a:spLocks noGrp="1"/>
          </p:cNvSpPr>
          <p:nvPr>
            <p:ph type="sldNum" sz="quarter" idx="10"/>
          </p:nvPr>
        </p:nvSpPr>
        <p:spPr/>
        <p:txBody>
          <a:bodyPr/>
          <a:lstStyle/>
          <a:p>
            <a:fld id="{4E43A1B4-9A5A-5344-B095-316B7B9A1328}" type="slidenum">
              <a:rPr lang="en-GB" smtClean="0"/>
              <a:t>3</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Can have a t-account for receivables as the sum of t-accounts per customer.</a:t>
            </a:r>
          </a:p>
          <a:p>
            <a:endParaRPr lang="en-GB" baseline="0" dirty="0" smtClean="0"/>
          </a:p>
          <a:p>
            <a:r>
              <a:rPr lang="en-GB" baseline="0" dirty="0" smtClean="0"/>
              <a:t>Benefit is that sales may increase if a credit option in offered. Risk is non-payment by customer.</a:t>
            </a:r>
          </a:p>
          <a:p>
            <a:endParaRPr lang="en-GB" baseline="0" dirty="0" smtClean="0"/>
          </a:p>
          <a:p>
            <a:r>
              <a:rPr lang="en-GB" baseline="0" dirty="0" smtClean="0"/>
              <a:t>The bookkeeper should not handle cash, otherwise it may never be entered in the books (fraud).</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4</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Can have a t-account for receivables as the sum of t-accounts per customer.</a:t>
            </a:r>
          </a:p>
          <a:p>
            <a:endParaRPr lang="en-GB" baseline="0" dirty="0" smtClean="0"/>
          </a:p>
          <a:p>
            <a:r>
              <a:rPr lang="en-GB" baseline="0" dirty="0" smtClean="0"/>
              <a:t>Benefit is that sales may increase if a credit option in offered. Risk is non-payment by customer.</a:t>
            </a:r>
          </a:p>
          <a:p>
            <a:endParaRPr lang="en-GB" baseline="0" dirty="0" smtClean="0"/>
          </a:p>
          <a:p>
            <a:r>
              <a:rPr lang="en-GB" baseline="0" dirty="0" smtClean="0"/>
              <a:t>The bookkeeper should not handle cash, otherwise it may never be entered in the books (fraud).</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5</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Can have a t-account for receivables as the sum of t-accounts per customer.</a:t>
            </a:r>
          </a:p>
          <a:p>
            <a:endParaRPr lang="en-GB" baseline="0" dirty="0" smtClean="0"/>
          </a:p>
          <a:p>
            <a:r>
              <a:rPr lang="en-GB" baseline="0" dirty="0" smtClean="0"/>
              <a:t>Benefit is that sales may increase if a credit option in offered. Risk is non-payment by customer.</a:t>
            </a:r>
          </a:p>
          <a:p>
            <a:endParaRPr lang="en-GB" baseline="0" dirty="0" smtClean="0"/>
          </a:p>
          <a:p>
            <a:r>
              <a:rPr lang="en-GB" baseline="0" dirty="0" smtClean="0"/>
              <a:t>The bookkeeper should not handle cash, otherwise it may never be entered in the books (fraud).</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6</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Can have a single percentage, which is better than nothing but does not use customer or age information, so not best possible estimate.</a:t>
            </a:r>
          </a:p>
          <a:p>
            <a:endParaRPr lang="en-GB" baseline="0" dirty="0" smtClean="0"/>
          </a:p>
          <a:p>
            <a:r>
              <a:rPr lang="en-GB" baseline="0" dirty="0" smtClean="0"/>
              <a:t>Would you rather sell on credit to a large business customer or a sub-prime consumer?</a:t>
            </a:r>
          </a:p>
          <a:p>
            <a:endParaRPr lang="en-GB" baseline="0" dirty="0" smtClean="0"/>
          </a:p>
          <a:p>
            <a:r>
              <a:rPr lang="en-GB" baseline="0" dirty="0" smtClean="0"/>
              <a:t>Would you a customer who is already overdue as the same risk as a new credit?</a:t>
            </a:r>
          </a:p>
          <a:p>
            <a:endParaRPr lang="en-GB" baseline="0" dirty="0" smtClean="0"/>
          </a:p>
          <a:p>
            <a:r>
              <a:rPr lang="en-GB" baseline="0" dirty="0" smtClean="0"/>
              <a:t>Ideally you would use both sets of information, and perhaps other information that you have, to estimate your provision.</a:t>
            </a:r>
          </a:p>
          <a:p>
            <a:endParaRPr lang="en-GB" baseline="0" dirty="0" smtClean="0"/>
          </a:p>
          <a:p>
            <a:r>
              <a:rPr lang="en-GB" baseline="0" dirty="0" smtClean="0"/>
              <a:t>Would the information you get from experience affect your willingness to sell on credit to different customers, pricing by customer segment?</a:t>
            </a:r>
          </a:p>
          <a:p>
            <a:r>
              <a:rPr lang="en-GB" baseline="0" dirty="0" smtClean="0"/>
              <a:t>Would the information you get from experience affect your credit control policy </a:t>
            </a:r>
            <a:r>
              <a:rPr lang="mr-IN" baseline="0" dirty="0" smtClean="0"/>
              <a:t>–</a:t>
            </a:r>
            <a:r>
              <a:rPr lang="en-GB" baseline="0" dirty="0" smtClean="0"/>
              <a:t> when you chase overdue accounts, how assertively you chase them?</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7</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Can look at employees but this is a cost?</a:t>
            </a:r>
          </a:p>
          <a:p>
            <a:r>
              <a:rPr lang="en-GB" baseline="0" dirty="0" smtClean="0"/>
              <a:t>Can look at revenues but how much is recurring?</a:t>
            </a:r>
          </a:p>
          <a:p>
            <a:r>
              <a:rPr lang="en-GB" baseline="0" dirty="0" smtClean="0"/>
              <a:t>Can look at profit but is it sustainable?</a:t>
            </a:r>
          </a:p>
          <a:p>
            <a:r>
              <a:rPr lang="en-GB" baseline="0" dirty="0" smtClean="0"/>
              <a:t>Can look at balance sheet but is it fair?</a:t>
            </a:r>
          </a:p>
          <a:p>
            <a:endParaRPr lang="en-GB" baseline="0" dirty="0" smtClean="0"/>
          </a:p>
          <a:p>
            <a:r>
              <a:rPr lang="en-GB" baseline="0" dirty="0" smtClean="0"/>
              <a:t>Market capitalisation = Equity value = number of shares x share price</a:t>
            </a:r>
          </a:p>
          <a:p>
            <a:r>
              <a:rPr lang="en-GB" baseline="0" dirty="0" smtClean="0"/>
              <a:t>Book value = equity</a:t>
            </a:r>
          </a:p>
          <a:p>
            <a:r>
              <a:rPr lang="en-GB" baseline="0" dirty="0" smtClean="0"/>
              <a:t>Book value per share = BPS or BVPS.</a:t>
            </a:r>
          </a:p>
          <a:p>
            <a:endParaRPr lang="en-GB" baseline="0" dirty="0" smtClean="0"/>
          </a:p>
          <a:p>
            <a:r>
              <a:rPr lang="en-GB" baseline="0" dirty="0" smtClean="0"/>
              <a:t>Common size balance sheet %</a:t>
            </a:r>
          </a:p>
          <a:p>
            <a:endParaRPr lang="en-GB" baseline="0" dirty="0" smtClean="0"/>
          </a:p>
          <a:p>
            <a:r>
              <a:rPr lang="en-GB" baseline="0" dirty="0" smtClean="0"/>
              <a:t>Key ratios, current ratio </a:t>
            </a:r>
            <a:r>
              <a:rPr lang="mr-IN" baseline="0" dirty="0" smtClean="0"/>
              <a:t>–</a:t>
            </a:r>
            <a:r>
              <a:rPr lang="en-GB" baseline="0" dirty="0" smtClean="0"/>
              <a:t> could you meet your current liabilities from your current assets</a:t>
            </a:r>
          </a:p>
          <a:p>
            <a:r>
              <a:rPr lang="en-GB" baseline="0" dirty="0" smtClean="0"/>
              <a:t>Acid test </a:t>
            </a:r>
            <a:r>
              <a:rPr lang="mr-IN" baseline="0" dirty="0" smtClean="0"/>
              <a:t>–</a:t>
            </a:r>
            <a:r>
              <a:rPr lang="en-GB" baseline="0" dirty="0" smtClean="0"/>
              <a:t> could you do so without selling your inventory?</a:t>
            </a:r>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8</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company in the next lot on the business park is closing down and you agree to buy it to get its customer relationships to boost your sales.</a:t>
            </a:r>
          </a:p>
          <a:p>
            <a:r>
              <a:rPr lang="en-GB" baseline="0" dirty="0" smtClean="0"/>
              <a:t>However, you are worried that its credit control has not been strong, which may be why it is closing down.</a:t>
            </a:r>
          </a:p>
          <a:p>
            <a:r>
              <a:rPr lang="en-GB" baseline="0" dirty="0" smtClean="0"/>
              <a:t>If you have a credit controller then you can deduct a % off its receivables equal to your homework score.</a:t>
            </a:r>
          </a:p>
          <a:p>
            <a:r>
              <a:rPr lang="en-GB" baseline="0" dirty="0" smtClean="0"/>
              <a:t>Recalculate its current ratio and acid-test.</a:t>
            </a:r>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9</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10</a:t>
            </a:fld>
            <a:endParaRPr lang="en-GB" dirty="0"/>
          </a:p>
        </p:txBody>
      </p:sp>
    </p:spTree>
    <p:extLst>
      <p:ext uri="{BB962C8B-B14F-4D97-AF65-F5344CB8AC3E}">
        <p14:creationId xmlns:p14="http://schemas.microsoft.com/office/powerpoint/2010/main" val="21203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33158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52869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25269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06984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652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17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53264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81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0346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2512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181159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8" name="TextBox 7"/>
          <p:cNvSpPr txBox="1"/>
          <p:nvPr userDrawn="1"/>
        </p:nvSpPr>
        <p:spPr>
          <a:xfrm>
            <a:off x="457200" y="6302103"/>
            <a:ext cx="706594" cy="276999"/>
          </a:xfrm>
          <a:prstGeom prst="rect">
            <a:avLst/>
          </a:prstGeom>
          <a:noFill/>
        </p:spPr>
        <p:txBody>
          <a:bodyPr wrap="none" rtlCol="0">
            <a:spAutoFit/>
          </a:bodyPr>
          <a:lstStyle/>
          <a:p>
            <a:r>
              <a:rPr lang="en-GB" sz="1200" dirty="0" smtClean="0">
                <a:solidFill>
                  <a:schemeClr val="bg1">
                    <a:lumMod val="50000"/>
                  </a:schemeClr>
                </a:solidFill>
              </a:rPr>
              <a:t>ACC 120</a:t>
            </a:r>
            <a:endParaRPr lang="en-GB" sz="1200" dirty="0">
              <a:solidFill>
                <a:schemeClr val="bg1">
                  <a:lumMod val="50000"/>
                </a:schemeClr>
              </a:solidFill>
            </a:endParaRPr>
          </a:p>
        </p:txBody>
      </p:sp>
      <p:sp>
        <p:nvSpPr>
          <p:cNvPr id="9" name="TextBox 8"/>
          <p:cNvSpPr txBox="1"/>
          <p:nvPr userDrawn="1"/>
        </p:nvSpPr>
        <p:spPr>
          <a:xfrm>
            <a:off x="3647488" y="6394436"/>
            <a:ext cx="1849034" cy="276999"/>
          </a:xfrm>
          <a:prstGeom prst="rect">
            <a:avLst/>
          </a:prstGeom>
          <a:noFill/>
        </p:spPr>
        <p:txBody>
          <a:bodyPr wrap="none" rtlCol="0">
            <a:spAutoFit/>
          </a:bodyPr>
          <a:lstStyle/>
          <a:p>
            <a:pPr algn="ctr"/>
            <a:r>
              <a:rPr lang="en-GB" sz="1200" dirty="0" smtClean="0">
                <a:solidFill>
                  <a:schemeClr val="bg1">
                    <a:lumMod val="50000"/>
                  </a:schemeClr>
                </a:solidFill>
              </a:rPr>
              <a:t>Professor Stephen Scruton</a:t>
            </a:r>
            <a:endParaRPr lang="en-GB" sz="1200" dirty="0">
              <a:solidFill>
                <a:schemeClr val="bg1">
                  <a:lumMod val="50000"/>
                </a:schemeClr>
              </a:solidFill>
            </a:endParaRPr>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7FF77065-4DA1-3C43-9975-98EC785C4A65}" type="slidenum">
              <a:rPr lang="en-GB" smtClean="0"/>
              <a:pPr/>
              <a:t>‹#›</a:t>
            </a:fld>
            <a:endParaRPr lang="en-GB" dirty="0"/>
          </a:p>
        </p:txBody>
      </p:sp>
    </p:spTree>
    <p:extLst>
      <p:ext uri="{BB962C8B-B14F-4D97-AF65-F5344CB8AC3E}">
        <p14:creationId xmlns:p14="http://schemas.microsoft.com/office/powerpoint/2010/main" val="241479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38100" cmpd="dbl">
            <a:solidFill>
              <a:schemeClr val="tx1"/>
            </a:solidFill>
          </a:ln>
        </p:spPr>
        <p:txBody>
          <a:bodyPr/>
          <a:lstStyle/>
          <a:p>
            <a:r>
              <a:rPr lang="en-GB" dirty="0" smtClean="0"/>
              <a:t>ACC 120</a:t>
            </a:r>
            <a:endParaRPr lang="en-GB" dirty="0"/>
          </a:p>
        </p:txBody>
      </p:sp>
      <p:sp>
        <p:nvSpPr>
          <p:cNvPr id="3" name="Subtitle 2"/>
          <p:cNvSpPr>
            <a:spLocks noGrp="1"/>
          </p:cNvSpPr>
          <p:nvPr>
            <p:ph type="subTitle" idx="1"/>
          </p:nvPr>
        </p:nvSpPr>
        <p:spPr/>
        <p:txBody>
          <a:bodyPr/>
          <a:lstStyle/>
          <a:p>
            <a:r>
              <a:rPr lang="en-GB" dirty="0" smtClean="0">
                <a:solidFill>
                  <a:schemeClr val="tx1"/>
                </a:solidFill>
              </a:rPr>
              <a:t>Part 1: the runway</a:t>
            </a:r>
          </a:p>
          <a:p>
            <a:r>
              <a:rPr lang="en-GB" smtClean="0">
                <a:solidFill>
                  <a:schemeClr val="tx1"/>
                </a:solidFill>
              </a:rPr>
              <a:t>Week 4</a:t>
            </a:r>
          </a:p>
        </p:txBody>
      </p:sp>
      <p:sp>
        <p:nvSpPr>
          <p:cNvPr id="4" name="Slide Number Placeholder 3"/>
          <p:cNvSpPr>
            <a:spLocks noGrp="1"/>
          </p:cNvSpPr>
          <p:nvPr>
            <p:ph type="sldNum" sz="quarter" idx="12"/>
          </p:nvPr>
        </p:nvSpPr>
        <p:spPr/>
        <p:txBody>
          <a:bodyPr/>
          <a:lstStyle/>
          <a:p>
            <a:fld id="{5716ADD4-8105-1A4D-BD15-C0FAC416C5BD}" type="slidenum">
              <a:rPr lang="en-GB" smtClean="0"/>
              <a:t>1</a:t>
            </a:fld>
            <a:endParaRPr lang="en-GB" dirty="0"/>
          </a:p>
        </p:txBody>
      </p:sp>
    </p:spTree>
    <p:extLst>
      <p:ext uri="{BB962C8B-B14F-4D97-AF65-F5344CB8AC3E}">
        <p14:creationId xmlns:p14="http://schemas.microsoft.com/office/powerpoint/2010/main" val="5012654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a:solidFill>
            <a:srgbClr val="FFFFFF"/>
          </a:solidFill>
        </p:spPr>
        <p:txBody>
          <a:bodyPr>
            <a:noAutofit/>
          </a:bodyPr>
          <a:lstStyle/>
          <a:p>
            <a:pPr lvl="0" eaLnBrk="0" hangingPunct="0"/>
            <a:r>
              <a:rPr lang="en-US" sz="2400" dirty="0" smtClean="0">
                <a:solidFill>
                  <a:srgbClr val="008000"/>
                </a:solidFill>
              </a:rPr>
              <a:t>Case Study: </a:t>
            </a:r>
            <a:r>
              <a:rPr lang="en-US" sz="2400" dirty="0" smtClean="0">
                <a:solidFill>
                  <a:srgbClr val="008000"/>
                </a:solidFill>
              </a:rPr>
              <a:t>Acquisition</a:t>
            </a:r>
            <a:endParaRPr lang="en-GB" sz="2400" dirty="0">
              <a:solidFill>
                <a:srgbClr val="008000"/>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10</a:t>
            </a:fld>
            <a:endParaRPr lang="en-GB" dirty="0"/>
          </a:p>
        </p:txBody>
      </p:sp>
      <p:sp>
        <p:nvSpPr>
          <p:cNvPr id="5" name="Rectangle 4"/>
          <p:cNvSpPr/>
          <p:nvPr/>
        </p:nvSpPr>
        <p:spPr>
          <a:xfrm>
            <a:off x="1016067" y="15462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Acquire the bolt-on acquisition target in distress for $20,000 cash (1x Equity)</a:t>
            </a:r>
            <a:endParaRPr lang="en-GB" sz="1600" dirty="0" smtClean="0"/>
          </a:p>
          <a:p>
            <a:pPr marL="285750" lvl="0" indent="-285750" eaLnBrk="0" hangingPunct="0">
              <a:lnSpc>
                <a:spcPct val="200000"/>
              </a:lnSpc>
              <a:buFont typeface="Arial"/>
              <a:buChar char="•"/>
            </a:pPr>
            <a:r>
              <a:rPr lang="en-GB" sz="1600" dirty="0" smtClean="0"/>
              <a:t>Input </a:t>
            </a:r>
            <a:r>
              <a:rPr lang="en-GB" sz="1600" dirty="0" smtClean="0"/>
              <a:t>team score. </a:t>
            </a:r>
            <a:r>
              <a:rPr lang="en-GB" sz="1600" dirty="0" smtClean="0"/>
              <a:t>Draw 2 acquisition opportunity </a:t>
            </a:r>
            <a:r>
              <a:rPr lang="en-GB" sz="1600" dirty="0" smtClean="0"/>
              <a:t>cards and 1 </a:t>
            </a:r>
            <a:r>
              <a:rPr lang="en-GB" sz="1600" dirty="0" smtClean="0"/>
              <a:t>acquisition hazard card</a:t>
            </a:r>
            <a:endParaRPr lang="en-GB" sz="1600" dirty="0" smtClean="0"/>
          </a:p>
          <a:p>
            <a:pPr marL="285750" lvl="0" indent="-285750" eaLnBrk="0" hangingPunct="0">
              <a:lnSpc>
                <a:spcPct val="200000"/>
              </a:lnSpc>
              <a:buFont typeface="Arial"/>
              <a:buChar char="•"/>
            </a:pPr>
            <a:r>
              <a:rPr lang="en-US" sz="1600" dirty="0" smtClean="0"/>
              <a:t>Produce a </a:t>
            </a:r>
            <a:r>
              <a:rPr lang="en-US" sz="1600" dirty="0" smtClean="0"/>
              <a:t>journal, </a:t>
            </a:r>
            <a:r>
              <a:rPr lang="en-US" sz="1600" dirty="0" smtClean="0"/>
              <a:t>ledgers, trial balance, balance </a:t>
            </a:r>
            <a:r>
              <a:rPr lang="en-US" sz="1600" dirty="0" smtClean="0"/>
              <a:t>sheet</a:t>
            </a:r>
            <a:endParaRPr lang="en-GB" sz="1600" dirty="0"/>
          </a:p>
        </p:txBody>
      </p:sp>
      <p:sp>
        <p:nvSpPr>
          <p:cNvPr id="6" name="Rectangle 5"/>
          <p:cNvSpPr/>
          <p:nvPr/>
        </p:nvSpPr>
        <p:spPr>
          <a:xfrm>
            <a:off x="1016067" y="3232610"/>
            <a:ext cx="7128254" cy="1323439"/>
          </a:xfrm>
          <a:prstGeom prst="rect">
            <a:avLst/>
          </a:prstGeom>
        </p:spPr>
        <p:txBody>
          <a:bodyPr wrap="square">
            <a:spAutoFit/>
          </a:bodyPr>
          <a:lstStyle/>
          <a:p>
            <a:r>
              <a:rPr lang="en-US" sz="1600" dirty="0" smtClean="0"/>
              <a:t>Account fo</a:t>
            </a:r>
            <a:r>
              <a:rPr lang="en-US" sz="1600" dirty="0" smtClean="0"/>
              <a:t>r the acquisition: add the balance sheets together; reduce Cash and Equity by $20,000 to pay the sellers.</a:t>
            </a:r>
            <a:endParaRPr lang="en-US" sz="1600" dirty="0" smtClean="0"/>
          </a:p>
          <a:p>
            <a:endParaRPr lang="en-GB" sz="1600" dirty="0"/>
          </a:p>
          <a:p>
            <a:r>
              <a:rPr lang="en-GB" sz="1600" dirty="0" smtClean="0"/>
              <a:t>Draw cards. For each journal entry, debit and credit one ledger. Balance ledgers off. Copy closing balances to a </a:t>
            </a:r>
            <a:r>
              <a:rPr lang="en-GB" sz="1600" dirty="0" smtClean="0"/>
              <a:t>post-acquisition </a:t>
            </a:r>
            <a:r>
              <a:rPr lang="en-GB" sz="1600" dirty="0" smtClean="0"/>
              <a:t>balance sheet.</a:t>
            </a:r>
            <a:endParaRPr lang="en-US" sz="1600" dirty="0" smtClean="0"/>
          </a:p>
        </p:txBody>
      </p:sp>
    </p:spTree>
    <p:extLst>
      <p:ext uri="{BB962C8B-B14F-4D97-AF65-F5344CB8AC3E}">
        <p14:creationId xmlns:p14="http://schemas.microsoft.com/office/powerpoint/2010/main" val="3282784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algn="l"/>
            <a:r>
              <a:rPr lang="en-US" sz="2400" b="1" dirty="0">
                <a:solidFill>
                  <a:srgbClr val="3366FF"/>
                </a:solidFill>
              </a:rPr>
              <a:t>WEEK FOUR:</a:t>
            </a:r>
            <a:r>
              <a:rPr lang="en-US" sz="2400" dirty="0">
                <a:solidFill>
                  <a:srgbClr val="3366FF"/>
                </a:solidFill>
              </a:rPr>
              <a:t> </a:t>
            </a:r>
            <a:r>
              <a:rPr lang="en-US" sz="2400" dirty="0" smtClean="0">
                <a:solidFill>
                  <a:srgbClr val="3366FF"/>
                </a:solidFill>
              </a:rPr>
              <a:t>Bad debt, Balance Sheet analysis</a:t>
            </a:r>
            <a:r>
              <a:rPr lang="en-GB" sz="2400" dirty="0">
                <a:solidFill>
                  <a:srgbClr val="3366FF"/>
                </a:solidFill>
              </a:rPr>
              <a:t/>
            </a:r>
            <a:br>
              <a:rPr lang="en-GB" sz="2400" dirty="0">
                <a:solidFill>
                  <a:srgbClr val="3366FF"/>
                </a:solidFill>
              </a:rPr>
            </a:br>
            <a:r>
              <a:rPr lang="en-US" sz="2400" dirty="0" smtClean="0">
                <a:solidFill>
                  <a:srgbClr val="3366FF"/>
                </a:solidFill>
              </a:rPr>
              <a:t>Class 7 &amp; </a:t>
            </a:r>
            <a:r>
              <a:rPr lang="en-US" sz="2400" dirty="0" smtClean="0">
                <a:solidFill>
                  <a:srgbClr val="3366FF"/>
                </a:solidFill>
              </a:rPr>
              <a:t>8</a:t>
            </a:r>
            <a:endParaRPr lang="en-GB" sz="2400" dirty="0">
              <a:solidFill>
                <a:srgbClr val="3366FF"/>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2</a:t>
            </a:fld>
            <a:endParaRPr lang="en-GB" dirty="0"/>
          </a:p>
        </p:txBody>
      </p:sp>
      <p:sp>
        <p:nvSpPr>
          <p:cNvPr id="5" name="Rectangle 4"/>
          <p:cNvSpPr/>
          <p:nvPr/>
        </p:nvSpPr>
        <p:spPr>
          <a:xfrm>
            <a:off x="1016067" y="1763358"/>
            <a:ext cx="7999366"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Receivables and bad debt: Direct write-off method vs. Allowance method</a:t>
            </a:r>
            <a:endParaRPr lang="en-GB" sz="1600" dirty="0"/>
          </a:p>
          <a:p>
            <a:pPr marL="285750" lvl="0" indent="-285750" eaLnBrk="0" hangingPunct="0">
              <a:lnSpc>
                <a:spcPct val="200000"/>
              </a:lnSpc>
              <a:buFont typeface="Arial"/>
              <a:buChar char="•"/>
            </a:pPr>
            <a:r>
              <a:rPr lang="en-US" sz="1600" dirty="0" smtClean="0"/>
              <a:t>Balance </a:t>
            </a:r>
            <a:r>
              <a:rPr lang="en-US" sz="1600" dirty="0" smtClean="0"/>
              <a:t>sheet analysis</a:t>
            </a:r>
            <a:r>
              <a:rPr lang="en-US" sz="1600" dirty="0" smtClean="0"/>
              <a:t>: $, %, ratios </a:t>
            </a:r>
            <a:endParaRPr lang="en-GB" sz="1600" dirty="0"/>
          </a:p>
          <a:p>
            <a:pPr marL="285750" lvl="0" indent="-285750" eaLnBrk="0" hangingPunct="0">
              <a:lnSpc>
                <a:spcPct val="200000"/>
              </a:lnSpc>
              <a:buFont typeface="Arial"/>
              <a:buChar char="•"/>
            </a:pPr>
            <a:r>
              <a:rPr lang="en-US" sz="1600" dirty="0"/>
              <a:t>Case study: </a:t>
            </a:r>
            <a:r>
              <a:rPr lang="en-US" sz="1600" dirty="0" smtClean="0"/>
              <a:t>Bolt-on acquisition</a:t>
            </a:r>
            <a:endParaRPr lang="en-GB" sz="1600" dirty="0"/>
          </a:p>
        </p:txBody>
      </p:sp>
      <p:sp>
        <p:nvSpPr>
          <p:cNvPr id="6" name="Rectangle 5"/>
          <p:cNvSpPr/>
          <p:nvPr/>
        </p:nvSpPr>
        <p:spPr>
          <a:xfrm>
            <a:off x="1016067" y="3449730"/>
            <a:ext cx="7128254" cy="1815882"/>
          </a:xfrm>
          <a:prstGeom prst="rect">
            <a:avLst/>
          </a:prstGeom>
        </p:spPr>
        <p:txBody>
          <a:bodyPr wrap="square">
            <a:spAutoFit/>
          </a:bodyPr>
          <a:lstStyle/>
          <a:p>
            <a:r>
              <a:rPr lang="en-US" sz="1600" dirty="0" smtClean="0"/>
              <a:t>What if we can’t collect Receivables? How can we analyze our balance sheet? </a:t>
            </a:r>
            <a:r>
              <a:rPr lang="en-US" sz="1600" dirty="0" smtClean="0"/>
              <a:t>How do we account for an acquisition?</a:t>
            </a:r>
            <a:endParaRPr lang="en-US" sz="1600" dirty="0" smtClean="0"/>
          </a:p>
          <a:p>
            <a:endParaRPr lang="en-GB" sz="1600" dirty="0"/>
          </a:p>
          <a:p>
            <a:r>
              <a:rPr lang="en-US" sz="1600" dirty="0"/>
              <a:t>Homework</a:t>
            </a:r>
            <a:r>
              <a:rPr lang="en-US" sz="1600" dirty="0" smtClean="0"/>
              <a:t>:</a:t>
            </a:r>
            <a:r>
              <a:rPr lang="en-GB" sz="1600" dirty="0" smtClean="0"/>
              <a:t> Score affects bad debt found at acquired firm.</a:t>
            </a:r>
            <a:endParaRPr lang="en-GB" sz="1600" dirty="0"/>
          </a:p>
          <a:p>
            <a:endParaRPr lang="en-US" sz="1600" dirty="0" smtClean="0"/>
          </a:p>
          <a:p>
            <a:r>
              <a:rPr lang="en-US" sz="1600" dirty="0" smtClean="0"/>
              <a:t>Case</a:t>
            </a:r>
            <a:r>
              <a:rPr lang="en-US" sz="1600" dirty="0"/>
              <a:t>: </a:t>
            </a:r>
            <a:r>
              <a:rPr lang="en-US" sz="1600" dirty="0" smtClean="0"/>
              <a:t>We survived our first year! A competitor </a:t>
            </a:r>
            <a:r>
              <a:rPr lang="en-US" sz="1600" dirty="0" smtClean="0"/>
              <a:t>is illiquid. We acquire their firm for just $20,000. Then we find out why they sold ... </a:t>
            </a:r>
            <a:endParaRPr lang="en-GB" sz="1600" dirty="0"/>
          </a:p>
        </p:txBody>
      </p:sp>
    </p:spTree>
    <p:extLst>
      <p:ext uri="{BB962C8B-B14F-4D97-AF65-F5344CB8AC3E}">
        <p14:creationId xmlns:p14="http://schemas.microsoft.com/office/powerpoint/2010/main" val="34945064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lvl="0" eaLnBrk="0" hangingPunct="0"/>
            <a:r>
              <a:rPr lang="en-US" sz="2400" dirty="0" smtClean="0"/>
              <a:t>Bad debt</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3</a:t>
            </a:fld>
            <a:endParaRPr lang="en-GB" dirty="0"/>
          </a:p>
        </p:txBody>
      </p:sp>
      <p:sp>
        <p:nvSpPr>
          <p:cNvPr id="5" name="Rectangle 4"/>
          <p:cNvSpPr/>
          <p:nvPr/>
        </p:nvSpPr>
        <p:spPr>
          <a:xfrm>
            <a:off x="1016067" y="15462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Direct write-off </a:t>
            </a:r>
            <a:r>
              <a:rPr lang="en-GB" sz="1600" dirty="0" smtClean="0"/>
              <a:t>method: for actual </a:t>
            </a:r>
            <a:r>
              <a:rPr lang="en-GB" sz="1600" u="sng" dirty="0" smtClean="0"/>
              <a:t>uncollected</a:t>
            </a:r>
            <a:r>
              <a:rPr lang="en-GB" sz="1600" dirty="0" smtClean="0"/>
              <a:t> Receivables</a:t>
            </a:r>
            <a:endParaRPr lang="en-GB" sz="1600" dirty="0" smtClean="0"/>
          </a:p>
          <a:p>
            <a:pPr marL="285750" lvl="0" indent="-285750" eaLnBrk="0" hangingPunct="0">
              <a:lnSpc>
                <a:spcPct val="200000"/>
              </a:lnSpc>
              <a:buFont typeface="Arial"/>
              <a:buChar char="•"/>
            </a:pPr>
            <a:r>
              <a:rPr lang="en-GB" sz="1600" dirty="0" smtClean="0"/>
              <a:t>Allowance method: for expected </a:t>
            </a:r>
            <a:r>
              <a:rPr lang="en-GB" sz="1600" u="sng" dirty="0" smtClean="0"/>
              <a:t>uncollectible</a:t>
            </a:r>
            <a:r>
              <a:rPr lang="en-GB" sz="1600" dirty="0" smtClean="0"/>
              <a:t> </a:t>
            </a:r>
            <a:r>
              <a:rPr lang="en-GB" sz="1600" dirty="0" smtClean="0"/>
              <a:t>Receivables</a:t>
            </a:r>
            <a:r>
              <a:rPr lang="en-GB" sz="1600" dirty="0" smtClean="0"/>
              <a:t>.</a:t>
            </a:r>
            <a:endParaRPr lang="en-GB" sz="1600" dirty="0"/>
          </a:p>
          <a:p>
            <a:pPr marL="285750" lvl="0" indent="-285750" eaLnBrk="0" hangingPunct="0">
              <a:lnSpc>
                <a:spcPct val="200000"/>
              </a:lnSpc>
              <a:buFont typeface="Arial"/>
              <a:buChar char="•"/>
            </a:pPr>
            <a:r>
              <a:rPr lang="en-US" sz="1600" dirty="0" smtClean="0"/>
              <a:t>Cost Constraint =&gt; Direct Method;</a:t>
            </a:r>
            <a:r>
              <a:rPr lang="en-US" sz="1600" dirty="0" smtClean="0"/>
              <a:t> </a:t>
            </a:r>
            <a:r>
              <a:rPr lang="en-US" sz="1600" dirty="0" smtClean="0"/>
              <a:t>Accrual Accounting =&gt; Allowance Method</a:t>
            </a:r>
            <a:endParaRPr lang="en-GB" sz="1600" dirty="0"/>
          </a:p>
        </p:txBody>
      </p:sp>
      <p:sp>
        <p:nvSpPr>
          <p:cNvPr id="6" name="Rectangle 5"/>
          <p:cNvSpPr/>
          <p:nvPr/>
        </p:nvSpPr>
        <p:spPr>
          <a:xfrm>
            <a:off x="1016067" y="3232610"/>
            <a:ext cx="7128254" cy="830997"/>
          </a:xfrm>
          <a:prstGeom prst="rect">
            <a:avLst/>
          </a:prstGeom>
        </p:spPr>
        <p:txBody>
          <a:bodyPr wrap="square">
            <a:spAutoFit/>
          </a:bodyPr>
          <a:lstStyle/>
          <a:p>
            <a:r>
              <a:rPr lang="en-US" sz="1600" dirty="0" smtClean="0"/>
              <a:t>Direct </a:t>
            </a:r>
            <a:r>
              <a:rPr lang="en-US" sz="1600" dirty="0" smtClean="0"/>
              <a:t>write-</a:t>
            </a:r>
            <a:r>
              <a:rPr lang="en-US" sz="1600" dirty="0" smtClean="0"/>
              <a:t>off: Wait </a:t>
            </a:r>
            <a:r>
              <a:rPr lang="en-US" sz="1600" dirty="0" smtClean="0"/>
              <a:t>until a </a:t>
            </a:r>
            <a:r>
              <a:rPr lang="en-US" sz="1600" dirty="0" smtClean="0"/>
              <a:t>specific Receivable is uncollectible. Record </a:t>
            </a:r>
            <a:r>
              <a:rPr lang="en-US" sz="1600" dirty="0" smtClean="0"/>
              <a:t>the </a:t>
            </a:r>
            <a:r>
              <a:rPr lang="en-US" sz="1600" dirty="0" smtClean="0"/>
              <a:t>expense (Receivable down, Equity down). Simple but a problem?</a:t>
            </a:r>
          </a:p>
          <a:p>
            <a:endParaRPr lang="en-GB" sz="1600" dirty="0" smtClean="0"/>
          </a:p>
        </p:txBody>
      </p:sp>
      <p:sp>
        <p:nvSpPr>
          <p:cNvPr id="7" name="Rectangle 6"/>
          <p:cNvSpPr/>
          <p:nvPr/>
        </p:nvSpPr>
        <p:spPr>
          <a:xfrm>
            <a:off x="1004888" y="4532690"/>
            <a:ext cx="7128254" cy="584776"/>
          </a:xfrm>
          <a:prstGeom prst="rect">
            <a:avLst/>
          </a:prstGeom>
        </p:spPr>
        <p:txBody>
          <a:bodyPr wrap="square">
            <a:spAutoFit/>
          </a:bodyPr>
          <a:lstStyle/>
          <a:p>
            <a:r>
              <a:rPr lang="en-GB" sz="1600" dirty="0" smtClean="0"/>
              <a:t>A</a:t>
            </a:r>
            <a:r>
              <a:rPr lang="en-GB" sz="1600" dirty="0" smtClean="0"/>
              <a:t>llowance: Estimate an allowance for doubtful debt (e.g</a:t>
            </a:r>
            <a:r>
              <a:rPr lang="en-GB" sz="1600" dirty="0" smtClean="0"/>
              <a:t>. 5% of Receivables). </a:t>
            </a:r>
          </a:p>
          <a:p>
            <a:r>
              <a:rPr lang="en-GB" sz="1600" dirty="0" smtClean="0"/>
              <a:t>Make a Provision as an expense (Doubtful Debt contra account up, Equity down)</a:t>
            </a:r>
          </a:p>
        </p:txBody>
      </p:sp>
      <p:sp>
        <p:nvSpPr>
          <p:cNvPr id="8" name="Rectangle 7"/>
          <p:cNvSpPr/>
          <p:nvPr/>
        </p:nvSpPr>
        <p:spPr>
          <a:xfrm>
            <a:off x="1004888" y="3739257"/>
            <a:ext cx="7128254" cy="584776"/>
          </a:xfrm>
          <a:prstGeom prst="rect">
            <a:avLst/>
          </a:prstGeom>
        </p:spPr>
        <p:txBody>
          <a:bodyPr wrap="square">
            <a:spAutoFit/>
          </a:bodyPr>
          <a:lstStyle/>
          <a:p>
            <a:pPr marL="342900" indent="-342900">
              <a:buFont typeface="+mj-lt"/>
              <a:buAutoNum type="arabicPeriod"/>
            </a:pPr>
            <a:r>
              <a:rPr lang="en-GB" sz="1600" dirty="0" smtClean="0"/>
              <a:t>The balance sheet overestimates Receivables, as we do not expect to collect all</a:t>
            </a:r>
          </a:p>
          <a:p>
            <a:pPr marL="342900" indent="-342900">
              <a:buFont typeface="+mj-lt"/>
              <a:buAutoNum type="arabicPeriod"/>
            </a:pPr>
            <a:r>
              <a:rPr lang="en-GB" sz="1600" dirty="0" smtClean="0"/>
              <a:t>The balance sheet overestimates Equity, as Receivables are overestimated</a:t>
            </a:r>
            <a:endParaRPr lang="en-GB" sz="1600" dirty="0"/>
          </a:p>
        </p:txBody>
      </p:sp>
      <p:sp>
        <p:nvSpPr>
          <p:cNvPr id="9" name="Rectangle 8"/>
          <p:cNvSpPr/>
          <p:nvPr/>
        </p:nvSpPr>
        <p:spPr>
          <a:xfrm>
            <a:off x="1016067" y="5046187"/>
            <a:ext cx="7128254" cy="584776"/>
          </a:xfrm>
          <a:prstGeom prst="rect">
            <a:avLst/>
          </a:prstGeom>
        </p:spPr>
        <p:txBody>
          <a:bodyPr wrap="square">
            <a:spAutoFit/>
          </a:bodyPr>
          <a:lstStyle/>
          <a:p>
            <a:pPr marL="342900" indent="-342900">
              <a:buFont typeface="+mj-lt"/>
              <a:buAutoNum type="arabicPeriod"/>
            </a:pPr>
            <a:r>
              <a:rPr lang="en-GB" sz="1600" dirty="0" smtClean="0"/>
              <a:t>Net Receivables = Gross Receivables </a:t>
            </a:r>
            <a:r>
              <a:rPr lang="mr-IN" sz="1600" dirty="0" smtClean="0"/>
              <a:t>–</a:t>
            </a:r>
            <a:r>
              <a:rPr lang="en-GB" sz="1600" dirty="0" smtClean="0"/>
              <a:t> Doubtful Debt</a:t>
            </a:r>
          </a:p>
          <a:p>
            <a:pPr marL="342900" indent="-342900">
              <a:buFont typeface="+mj-lt"/>
              <a:buAutoNum type="arabicPeriod"/>
            </a:pPr>
            <a:r>
              <a:rPr lang="en-GB" sz="1600" dirty="0" smtClean="0"/>
              <a:t>Equity also reduced by the Doubtful Debt expense </a:t>
            </a:r>
            <a:endParaRPr lang="en-GB" sz="1600" dirty="0"/>
          </a:p>
        </p:txBody>
      </p:sp>
      <p:sp>
        <p:nvSpPr>
          <p:cNvPr id="10" name="Rectangle 9"/>
          <p:cNvSpPr/>
          <p:nvPr/>
        </p:nvSpPr>
        <p:spPr>
          <a:xfrm>
            <a:off x="1016067" y="5732563"/>
            <a:ext cx="7128254" cy="338554"/>
          </a:xfrm>
          <a:prstGeom prst="rect">
            <a:avLst/>
          </a:prstGeom>
        </p:spPr>
        <p:txBody>
          <a:bodyPr wrap="square">
            <a:spAutoFit/>
          </a:bodyPr>
          <a:lstStyle/>
          <a:p>
            <a:r>
              <a:rPr lang="en-GB" sz="1600" dirty="0" smtClean="0"/>
              <a:t>When is the Cost Constraint greater than the benefit of Accrual Accounting?</a:t>
            </a:r>
            <a:endParaRPr lang="en-GB" sz="1600" dirty="0"/>
          </a:p>
        </p:txBody>
      </p:sp>
    </p:spTree>
    <p:extLst>
      <p:ext uri="{BB962C8B-B14F-4D97-AF65-F5344CB8AC3E}">
        <p14:creationId xmlns:p14="http://schemas.microsoft.com/office/powerpoint/2010/main" val="1694224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1079500"/>
            <a:ext cx="3357147" cy="646331"/>
          </a:xfrm>
          <a:prstGeom prst="rect">
            <a:avLst/>
          </a:prstGeom>
          <a:noFill/>
        </p:spPr>
        <p:txBody>
          <a:bodyPr wrap="none" rtlCol="0">
            <a:spAutoFit/>
          </a:bodyPr>
          <a:lstStyle/>
          <a:p>
            <a:r>
              <a:rPr lang="en-GB" dirty="0" smtClean="0"/>
              <a:t>1 Credit sale $20,000</a:t>
            </a:r>
          </a:p>
          <a:p>
            <a:r>
              <a:rPr lang="en-GB" dirty="0" smtClean="0"/>
              <a:t>2 Doubtful debt allowance $1,000</a:t>
            </a:r>
            <a:endParaRPr lang="en-GB" dirty="0"/>
          </a:p>
        </p:txBody>
      </p:sp>
      <p:sp>
        <p:nvSpPr>
          <p:cNvPr id="4" name="Slide Number Placeholder 3"/>
          <p:cNvSpPr>
            <a:spLocks noGrp="1"/>
          </p:cNvSpPr>
          <p:nvPr>
            <p:ph type="sldNum" sz="quarter" idx="12"/>
          </p:nvPr>
        </p:nvSpPr>
        <p:spPr/>
        <p:txBody>
          <a:bodyPr/>
          <a:lstStyle/>
          <a:p>
            <a:fld id="{5716ADD4-8105-1A4D-BD15-C0FAC416C5BD}" type="slidenum">
              <a:rPr lang="en-GB" smtClean="0"/>
              <a:t>4</a:t>
            </a:fld>
            <a:endParaRPr lang="en-GB" dirty="0"/>
          </a:p>
        </p:txBody>
      </p:sp>
      <p:sp>
        <p:nvSpPr>
          <p:cNvPr id="13" name="Notched Right Arrow 12"/>
          <p:cNvSpPr/>
          <p:nvPr/>
        </p:nvSpPr>
        <p:spPr>
          <a:xfrm rot="5400000">
            <a:off x="6993200" y="2257882"/>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Notched Right Arrow 13"/>
          <p:cNvSpPr/>
          <p:nvPr/>
        </p:nvSpPr>
        <p:spPr>
          <a:xfrm rot="10800000">
            <a:off x="5593470" y="4474754"/>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5" name="Notched Right Arrow 14"/>
          <p:cNvSpPr/>
          <p:nvPr/>
        </p:nvSpPr>
        <p:spPr>
          <a:xfrm>
            <a:off x="3206948" y="1028700"/>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3" name="Title 1"/>
          <p:cNvSpPr txBox="1">
            <a:spLocks/>
          </p:cNvSpPr>
          <p:nvPr/>
        </p:nvSpPr>
        <p:spPr>
          <a:xfrm>
            <a:off x="685800" y="180771"/>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Credit sale, doubtful debt</a:t>
            </a:r>
            <a:endParaRPr lang="en-GB" sz="2400" dirty="0"/>
          </a:p>
        </p:txBody>
      </p:sp>
      <p:pic>
        <p:nvPicPr>
          <p:cNvPr id="25" name="Picture 24"/>
          <p:cNvPicPr>
            <a:picLocks noChangeAspect="1"/>
          </p:cNvPicPr>
          <p:nvPr/>
        </p:nvPicPr>
        <p:blipFill>
          <a:blip r:embed="rId3"/>
          <a:stretch>
            <a:fillRect/>
          </a:stretch>
        </p:blipFill>
        <p:spPr>
          <a:xfrm>
            <a:off x="149664" y="3467100"/>
            <a:ext cx="5250376" cy="2670450"/>
          </a:xfrm>
          <a:prstGeom prst="rect">
            <a:avLst/>
          </a:prstGeom>
        </p:spPr>
      </p:pic>
      <p:pic>
        <p:nvPicPr>
          <p:cNvPr id="3" name="Picture 2"/>
          <p:cNvPicPr>
            <a:picLocks noChangeAspect="1"/>
          </p:cNvPicPr>
          <p:nvPr/>
        </p:nvPicPr>
        <p:blipFill>
          <a:blip r:embed="rId4"/>
          <a:stretch>
            <a:fillRect/>
          </a:stretch>
        </p:blipFill>
        <p:spPr>
          <a:xfrm>
            <a:off x="3987800" y="815975"/>
            <a:ext cx="4013200" cy="1452880"/>
          </a:xfrm>
          <a:prstGeom prst="rect">
            <a:avLst/>
          </a:prstGeom>
        </p:spPr>
      </p:pic>
      <p:pic>
        <p:nvPicPr>
          <p:cNvPr id="6" name="Picture 5"/>
          <p:cNvPicPr>
            <a:picLocks noChangeAspect="1"/>
          </p:cNvPicPr>
          <p:nvPr/>
        </p:nvPicPr>
        <p:blipFill>
          <a:blip r:embed="rId5"/>
          <a:stretch>
            <a:fillRect/>
          </a:stretch>
        </p:blipFill>
        <p:spPr>
          <a:xfrm>
            <a:off x="5905500" y="2739430"/>
            <a:ext cx="2854960" cy="3677920"/>
          </a:xfrm>
          <a:prstGeom prst="rect">
            <a:avLst/>
          </a:prstGeom>
        </p:spPr>
      </p:pic>
    </p:spTree>
    <p:extLst>
      <p:ext uri="{BB962C8B-B14F-4D97-AF65-F5344CB8AC3E}">
        <p14:creationId xmlns:p14="http://schemas.microsoft.com/office/powerpoint/2010/main" val="2188701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1079500"/>
            <a:ext cx="3011461" cy="369332"/>
          </a:xfrm>
          <a:prstGeom prst="rect">
            <a:avLst/>
          </a:prstGeom>
          <a:noFill/>
        </p:spPr>
        <p:txBody>
          <a:bodyPr wrap="none" rtlCol="0">
            <a:spAutoFit/>
          </a:bodyPr>
          <a:lstStyle/>
          <a:p>
            <a:r>
              <a:rPr lang="en-GB" dirty="0" smtClean="0"/>
              <a:t>3 Uncollected receivable $900</a:t>
            </a:r>
            <a:endParaRPr lang="en-GB" dirty="0"/>
          </a:p>
        </p:txBody>
      </p:sp>
      <p:sp>
        <p:nvSpPr>
          <p:cNvPr id="4" name="Slide Number Placeholder 3"/>
          <p:cNvSpPr>
            <a:spLocks noGrp="1"/>
          </p:cNvSpPr>
          <p:nvPr>
            <p:ph type="sldNum" sz="quarter" idx="12"/>
          </p:nvPr>
        </p:nvSpPr>
        <p:spPr/>
        <p:txBody>
          <a:bodyPr/>
          <a:lstStyle/>
          <a:p>
            <a:fld id="{5716ADD4-8105-1A4D-BD15-C0FAC416C5BD}" type="slidenum">
              <a:rPr lang="en-GB" smtClean="0"/>
              <a:t>5</a:t>
            </a:fld>
            <a:endParaRPr lang="en-GB" dirty="0"/>
          </a:p>
        </p:txBody>
      </p:sp>
      <p:sp>
        <p:nvSpPr>
          <p:cNvPr id="13" name="Notched Right Arrow 12"/>
          <p:cNvSpPr/>
          <p:nvPr/>
        </p:nvSpPr>
        <p:spPr>
          <a:xfrm rot="5400000">
            <a:off x="6993200" y="2257882"/>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Notched Right Arrow 13"/>
          <p:cNvSpPr/>
          <p:nvPr/>
        </p:nvSpPr>
        <p:spPr>
          <a:xfrm rot="10800000">
            <a:off x="5593470" y="4474754"/>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5" name="Notched Right Arrow 14"/>
          <p:cNvSpPr/>
          <p:nvPr/>
        </p:nvSpPr>
        <p:spPr>
          <a:xfrm>
            <a:off x="3206948" y="1028700"/>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3" name="Title 1"/>
          <p:cNvSpPr txBox="1">
            <a:spLocks/>
          </p:cNvSpPr>
          <p:nvPr/>
        </p:nvSpPr>
        <p:spPr>
          <a:xfrm>
            <a:off x="685800" y="180771"/>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Uncollected</a:t>
            </a:r>
            <a:endParaRPr lang="en-GB" sz="2400" dirty="0"/>
          </a:p>
        </p:txBody>
      </p:sp>
      <p:pic>
        <p:nvPicPr>
          <p:cNvPr id="2" name="Picture 1"/>
          <p:cNvPicPr>
            <a:picLocks noChangeAspect="1"/>
          </p:cNvPicPr>
          <p:nvPr/>
        </p:nvPicPr>
        <p:blipFill>
          <a:blip r:embed="rId3"/>
          <a:stretch>
            <a:fillRect/>
          </a:stretch>
        </p:blipFill>
        <p:spPr>
          <a:xfrm>
            <a:off x="3987800" y="811431"/>
            <a:ext cx="4013200" cy="812800"/>
          </a:xfrm>
          <a:prstGeom prst="rect">
            <a:avLst/>
          </a:prstGeom>
        </p:spPr>
      </p:pic>
      <p:pic>
        <p:nvPicPr>
          <p:cNvPr id="7" name="Picture 6"/>
          <p:cNvPicPr>
            <a:picLocks noChangeAspect="1"/>
          </p:cNvPicPr>
          <p:nvPr/>
        </p:nvPicPr>
        <p:blipFill>
          <a:blip r:embed="rId4"/>
          <a:stretch>
            <a:fillRect/>
          </a:stretch>
        </p:blipFill>
        <p:spPr>
          <a:xfrm>
            <a:off x="5919510" y="2734310"/>
            <a:ext cx="2854960" cy="3647440"/>
          </a:xfrm>
          <a:prstGeom prst="rect">
            <a:avLst/>
          </a:prstGeom>
        </p:spPr>
      </p:pic>
      <p:pic>
        <p:nvPicPr>
          <p:cNvPr id="16" name="Picture 15"/>
          <p:cNvPicPr>
            <a:picLocks noChangeAspect="1"/>
          </p:cNvPicPr>
          <p:nvPr/>
        </p:nvPicPr>
        <p:blipFill>
          <a:blip r:embed="rId5"/>
          <a:stretch>
            <a:fillRect/>
          </a:stretch>
        </p:blipFill>
        <p:spPr>
          <a:xfrm>
            <a:off x="683639" y="3718762"/>
            <a:ext cx="4714240" cy="2448560"/>
          </a:xfrm>
          <a:prstGeom prst="rect">
            <a:avLst/>
          </a:prstGeom>
        </p:spPr>
      </p:pic>
    </p:spTree>
    <p:extLst>
      <p:ext uri="{BB962C8B-B14F-4D97-AF65-F5344CB8AC3E}">
        <p14:creationId xmlns:p14="http://schemas.microsoft.com/office/powerpoint/2010/main" val="3841251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1079500"/>
            <a:ext cx="2597473" cy="646331"/>
          </a:xfrm>
          <a:prstGeom prst="rect">
            <a:avLst/>
          </a:prstGeom>
          <a:noFill/>
        </p:spPr>
        <p:txBody>
          <a:bodyPr wrap="none" rtlCol="0">
            <a:spAutoFit/>
          </a:bodyPr>
          <a:lstStyle/>
          <a:p>
            <a:r>
              <a:rPr lang="en-GB" dirty="0" smtClean="0"/>
              <a:t>4 Collect $19,100</a:t>
            </a:r>
          </a:p>
          <a:p>
            <a:r>
              <a:rPr lang="en-GB" dirty="0" smtClean="0"/>
              <a:t>5 Release allowance $100</a:t>
            </a:r>
            <a:endParaRPr lang="en-GB" dirty="0"/>
          </a:p>
        </p:txBody>
      </p:sp>
      <p:sp>
        <p:nvSpPr>
          <p:cNvPr id="4" name="Slide Number Placeholder 3"/>
          <p:cNvSpPr>
            <a:spLocks noGrp="1"/>
          </p:cNvSpPr>
          <p:nvPr>
            <p:ph type="sldNum" sz="quarter" idx="12"/>
          </p:nvPr>
        </p:nvSpPr>
        <p:spPr/>
        <p:txBody>
          <a:bodyPr/>
          <a:lstStyle/>
          <a:p>
            <a:fld id="{5716ADD4-8105-1A4D-BD15-C0FAC416C5BD}" type="slidenum">
              <a:rPr lang="en-GB" smtClean="0"/>
              <a:t>6</a:t>
            </a:fld>
            <a:endParaRPr lang="en-GB" dirty="0"/>
          </a:p>
        </p:txBody>
      </p:sp>
      <p:sp>
        <p:nvSpPr>
          <p:cNvPr id="13" name="Notched Right Arrow 12"/>
          <p:cNvSpPr/>
          <p:nvPr/>
        </p:nvSpPr>
        <p:spPr>
          <a:xfrm rot="5400000">
            <a:off x="6993200" y="2257882"/>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Notched Right Arrow 13"/>
          <p:cNvSpPr/>
          <p:nvPr/>
        </p:nvSpPr>
        <p:spPr>
          <a:xfrm rot="10800000">
            <a:off x="5593470" y="4474754"/>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5" name="Notched Right Arrow 14"/>
          <p:cNvSpPr/>
          <p:nvPr/>
        </p:nvSpPr>
        <p:spPr>
          <a:xfrm>
            <a:off x="3206948" y="1028700"/>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3" name="Title 1"/>
          <p:cNvSpPr txBox="1">
            <a:spLocks/>
          </p:cNvSpPr>
          <p:nvPr/>
        </p:nvSpPr>
        <p:spPr>
          <a:xfrm>
            <a:off x="685800" y="180771"/>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Collect, release</a:t>
            </a:r>
            <a:endParaRPr lang="en-GB" sz="2400" dirty="0"/>
          </a:p>
        </p:txBody>
      </p:sp>
      <p:pic>
        <p:nvPicPr>
          <p:cNvPr id="11" name="Picture 10"/>
          <p:cNvPicPr>
            <a:picLocks noChangeAspect="1"/>
          </p:cNvPicPr>
          <p:nvPr/>
        </p:nvPicPr>
        <p:blipFill>
          <a:blip r:embed="rId3"/>
          <a:stretch>
            <a:fillRect/>
          </a:stretch>
        </p:blipFill>
        <p:spPr>
          <a:xfrm>
            <a:off x="414931" y="3653626"/>
            <a:ext cx="4714240" cy="2367280"/>
          </a:xfrm>
          <a:prstGeom prst="rect">
            <a:avLst/>
          </a:prstGeom>
        </p:spPr>
      </p:pic>
      <p:pic>
        <p:nvPicPr>
          <p:cNvPr id="2" name="Picture 1"/>
          <p:cNvPicPr>
            <a:picLocks noChangeAspect="1"/>
          </p:cNvPicPr>
          <p:nvPr/>
        </p:nvPicPr>
        <p:blipFill>
          <a:blip r:embed="rId4"/>
          <a:stretch>
            <a:fillRect/>
          </a:stretch>
        </p:blipFill>
        <p:spPr>
          <a:xfrm>
            <a:off x="5902008" y="2744306"/>
            <a:ext cx="2854960" cy="3556000"/>
          </a:xfrm>
          <a:prstGeom prst="rect">
            <a:avLst/>
          </a:prstGeom>
        </p:spPr>
      </p:pic>
      <p:pic>
        <p:nvPicPr>
          <p:cNvPr id="7" name="Picture 6"/>
          <p:cNvPicPr>
            <a:picLocks noChangeAspect="1"/>
          </p:cNvPicPr>
          <p:nvPr/>
        </p:nvPicPr>
        <p:blipFill>
          <a:blip r:embed="rId5"/>
          <a:stretch>
            <a:fillRect/>
          </a:stretch>
        </p:blipFill>
        <p:spPr>
          <a:xfrm>
            <a:off x="3987800" y="823902"/>
            <a:ext cx="4013200" cy="1412240"/>
          </a:xfrm>
          <a:prstGeom prst="rect">
            <a:avLst/>
          </a:prstGeom>
        </p:spPr>
      </p:pic>
    </p:spTree>
    <p:extLst>
      <p:ext uri="{BB962C8B-B14F-4D97-AF65-F5344CB8AC3E}">
        <p14:creationId xmlns:p14="http://schemas.microsoft.com/office/powerpoint/2010/main" val="38412516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1358900" y="939800"/>
            <a:ext cx="6413500" cy="4965700"/>
          </a:xfrm>
          <a:prstGeom prst="rect">
            <a:avLst/>
          </a:prstGeom>
        </p:spPr>
      </p:pic>
      <p:pic>
        <p:nvPicPr>
          <p:cNvPr id="19" name="Picture 18"/>
          <p:cNvPicPr>
            <a:picLocks noChangeAspect="1"/>
          </p:cNvPicPr>
          <p:nvPr/>
        </p:nvPicPr>
        <p:blipFill>
          <a:blip r:embed="rId4"/>
          <a:stretch>
            <a:fillRect/>
          </a:stretch>
        </p:blipFill>
        <p:spPr>
          <a:xfrm>
            <a:off x="1358900" y="939800"/>
            <a:ext cx="6413500" cy="4965700"/>
          </a:xfrm>
          <a:prstGeom prst="rect">
            <a:avLst/>
          </a:prstGeom>
        </p:spPr>
      </p:pic>
      <p:pic>
        <p:nvPicPr>
          <p:cNvPr id="23" name="Picture 22"/>
          <p:cNvPicPr>
            <a:picLocks noChangeAspect="1"/>
          </p:cNvPicPr>
          <p:nvPr/>
        </p:nvPicPr>
        <p:blipFill>
          <a:blip r:embed="rId5"/>
          <a:stretch>
            <a:fillRect/>
          </a:stretch>
        </p:blipFill>
        <p:spPr>
          <a:xfrm>
            <a:off x="1358900" y="939800"/>
            <a:ext cx="6413500" cy="4965700"/>
          </a:xfrm>
          <a:prstGeom prst="rect">
            <a:avLst/>
          </a:prstGeom>
        </p:spPr>
      </p:pic>
      <p:pic>
        <p:nvPicPr>
          <p:cNvPr id="21" name="Picture 20"/>
          <p:cNvPicPr>
            <a:picLocks noChangeAspect="1"/>
          </p:cNvPicPr>
          <p:nvPr/>
        </p:nvPicPr>
        <p:blipFill>
          <a:blip r:embed="rId6"/>
          <a:stretch>
            <a:fillRect/>
          </a:stretch>
        </p:blipFill>
        <p:spPr>
          <a:xfrm>
            <a:off x="1358900" y="939800"/>
            <a:ext cx="6413500" cy="4965700"/>
          </a:xfrm>
          <a:prstGeom prst="rect">
            <a:avLst/>
          </a:prstGeom>
        </p:spPr>
      </p:pic>
      <p:sp>
        <p:nvSpPr>
          <p:cNvPr id="2" name="Title 1"/>
          <p:cNvSpPr>
            <a:spLocks noGrp="1"/>
          </p:cNvSpPr>
          <p:nvPr>
            <p:ph type="ctrTitle"/>
          </p:nvPr>
        </p:nvSpPr>
        <p:spPr>
          <a:xfrm>
            <a:off x="685800" y="180771"/>
            <a:ext cx="7772400" cy="640591"/>
          </a:xfrm>
        </p:spPr>
        <p:txBody>
          <a:bodyPr>
            <a:noAutofit/>
          </a:bodyPr>
          <a:lstStyle/>
          <a:p>
            <a:pPr lvl="0" eaLnBrk="0" hangingPunct="0"/>
            <a:r>
              <a:rPr lang="en-US" sz="2400" dirty="0" smtClean="0"/>
              <a:t>Receivables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7</a:t>
            </a:fld>
            <a:endParaRPr lang="en-GB" dirty="0"/>
          </a:p>
        </p:txBody>
      </p:sp>
      <p:sp>
        <p:nvSpPr>
          <p:cNvPr id="3" name="Oval 2"/>
          <p:cNvSpPr/>
          <p:nvPr/>
        </p:nvSpPr>
        <p:spPr>
          <a:xfrm>
            <a:off x="3714750" y="2844800"/>
            <a:ext cx="546100" cy="520700"/>
          </a:xfrm>
          <a:prstGeom prst="ellipse">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9" name="Oval 8"/>
          <p:cNvSpPr/>
          <p:nvPr/>
        </p:nvSpPr>
        <p:spPr>
          <a:xfrm>
            <a:off x="6369050" y="3619500"/>
            <a:ext cx="546100" cy="520700"/>
          </a:xfrm>
          <a:prstGeom prst="ellipse">
            <a:avLst/>
          </a:prstGeom>
          <a:no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5" name="TextBox 4"/>
          <p:cNvSpPr txBox="1"/>
          <p:nvPr/>
        </p:nvSpPr>
        <p:spPr>
          <a:xfrm rot="16200000">
            <a:off x="-116939" y="2462529"/>
            <a:ext cx="2178063" cy="523220"/>
          </a:xfrm>
          <a:prstGeom prst="rect">
            <a:avLst/>
          </a:prstGeom>
          <a:noFill/>
        </p:spPr>
        <p:txBody>
          <a:bodyPr wrap="none" rtlCol="0">
            <a:spAutoFit/>
          </a:bodyPr>
          <a:lstStyle/>
          <a:p>
            <a:pPr algn="ctr"/>
            <a:r>
              <a:rPr lang="en-GB" sz="1400" dirty="0" smtClean="0">
                <a:solidFill>
                  <a:schemeClr val="accent3"/>
                </a:solidFill>
              </a:rPr>
              <a:t>Low % for large businesses,</a:t>
            </a:r>
          </a:p>
          <a:p>
            <a:pPr algn="ctr"/>
            <a:r>
              <a:rPr lang="en-GB" sz="1400" dirty="0" smtClean="0">
                <a:solidFill>
                  <a:schemeClr val="accent3"/>
                </a:solidFill>
              </a:rPr>
              <a:t>Low rate for not yet due</a:t>
            </a:r>
            <a:endParaRPr lang="en-GB" sz="1400" dirty="0">
              <a:solidFill>
                <a:schemeClr val="accent3"/>
              </a:solidFill>
            </a:endParaRPr>
          </a:p>
        </p:txBody>
      </p:sp>
      <p:sp>
        <p:nvSpPr>
          <p:cNvPr id="11" name="TextBox 10"/>
          <p:cNvSpPr txBox="1"/>
          <p:nvPr/>
        </p:nvSpPr>
        <p:spPr>
          <a:xfrm rot="5400000">
            <a:off x="6994020" y="3947575"/>
            <a:ext cx="2728769" cy="523220"/>
          </a:xfrm>
          <a:prstGeom prst="rect">
            <a:avLst/>
          </a:prstGeom>
          <a:noFill/>
        </p:spPr>
        <p:txBody>
          <a:bodyPr wrap="none" rtlCol="0">
            <a:spAutoFit/>
          </a:bodyPr>
          <a:lstStyle/>
          <a:p>
            <a:pPr algn="ctr"/>
            <a:r>
              <a:rPr lang="en-GB" sz="1400" dirty="0" smtClean="0">
                <a:solidFill>
                  <a:schemeClr val="accent2"/>
                </a:solidFill>
              </a:rPr>
              <a:t>High rate for sub-prime consumers</a:t>
            </a:r>
          </a:p>
          <a:p>
            <a:pPr algn="ctr"/>
            <a:r>
              <a:rPr lang="en-GB" sz="1400" dirty="0" smtClean="0">
                <a:solidFill>
                  <a:schemeClr val="accent2"/>
                </a:solidFill>
              </a:rPr>
              <a:t>High rate for very overdue</a:t>
            </a:r>
            <a:endParaRPr lang="en-GB" sz="1400" dirty="0">
              <a:solidFill>
                <a:schemeClr val="accent2"/>
              </a:solidFill>
            </a:endParaRPr>
          </a:p>
        </p:txBody>
      </p:sp>
    </p:spTree>
    <p:extLst>
      <p:ext uri="{BB962C8B-B14F-4D97-AF65-F5344CB8AC3E}">
        <p14:creationId xmlns:p14="http://schemas.microsoft.com/office/powerpoint/2010/main" val="666384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5"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6467"/>
            <a:ext cx="7772400" cy="640591"/>
          </a:xfrm>
          <a:noFill/>
        </p:spPr>
        <p:txBody>
          <a:bodyPr>
            <a:noAutofit/>
          </a:bodyPr>
          <a:lstStyle/>
          <a:p>
            <a:pPr lvl="0" eaLnBrk="0" hangingPunct="0"/>
            <a:r>
              <a:rPr lang="en-US" sz="2400" dirty="0" smtClean="0"/>
              <a:t>The statement of financial position</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8</a:t>
            </a:fld>
            <a:endParaRPr lang="en-GB" dirty="0"/>
          </a:p>
        </p:txBody>
      </p:sp>
      <p:sp>
        <p:nvSpPr>
          <p:cNvPr id="5" name="Rectangle 4"/>
          <p:cNvSpPr/>
          <p:nvPr/>
        </p:nvSpPr>
        <p:spPr>
          <a:xfrm>
            <a:off x="1016067" y="15462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Balance sheet size </a:t>
            </a:r>
            <a:r>
              <a:rPr lang="en-GB" sz="1600" dirty="0" smtClean="0"/>
              <a:t>is measured in currency (e.g. $</a:t>
            </a:r>
            <a:r>
              <a:rPr lang="en-GB" sz="1600" dirty="0" smtClean="0"/>
              <a:t>)</a:t>
            </a:r>
          </a:p>
          <a:p>
            <a:pPr marL="285750" lvl="0" indent="-285750" eaLnBrk="0" hangingPunct="0">
              <a:lnSpc>
                <a:spcPct val="200000"/>
              </a:lnSpc>
              <a:buFont typeface="Arial"/>
              <a:buChar char="•"/>
            </a:pPr>
            <a:r>
              <a:rPr lang="en-GB" sz="1600" dirty="0" smtClean="0"/>
              <a:t>Common size balance sheet (</a:t>
            </a:r>
            <a:r>
              <a:rPr lang="en-GB" sz="1600" dirty="0" smtClean="0"/>
              <a:t>%</a:t>
            </a:r>
            <a:r>
              <a:rPr lang="en-GB" sz="1600" dirty="0" smtClean="0"/>
              <a:t>) adds up to 100% for assets, 100% for liabilities + equity</a:t>
            </a:r>
            <a:r>
              <a:rPr lang="en-GB" sz="1600" dirty="0" smtClean="0"/>
              <a:t> </a:t>
            </a:r>
            <a:endParaRPr lang="en-GB" sz="1600" dirty="0"/>
          </a:p>
          <a:p>
            <a:pPr marL="285750" lvl="0" indent="-285750" eaLnBrk="0" hangingPunct="0">
              <a:lnSpc>
                <a:spcPct val="200000"/>
              </a:lnSpc>
              <a:buFont typeface="Arial"/>
              <a:buChar char="•"/>
            </a:pPr>
            <a:r>
              <a:rPr lang="en-US" sz="1600" dirty="0" smtClean="0"/>
              <a:t>Key balance sheet ratios (x)</a:t>
            </a:r>
            <a:endParaRPr lang="en-GB" sz="1600" dirty="0"/>
          </a:p>
        </p:txBody>
      </p:sp>
      <p:sp>
        <p:nvSpPr>
          <p:cNvPr id="6" name="Rectangle 5"/>
          <p:cNvSpPr/>
          <p:nvPr/>
        </p:nvSpPr>
        <p:spPr>
          <a:xfrm>
            <a:off x="1016067" y="3232610"/>
            <a:ext cx="7128254" cy="2554545"/>
          </a:xfrm>
          <a:prstGeom prst="rect">
            <a:avLst/>
          </a:prstGeom>
        </p:spPr>
        <p:txBody>
          <a:bodyPr wrap="square">
            <a:spAutoFit/>
          </a:bodyPr>
          <a:lstStyle/>
          <a:p>
            <a:r>
              <a:rPr lang="en-US" sz="1600" dirty="0" smtClean="0"/>
              <a:t>Size </a:t>
            </a:r>
            <a:r>
              <a:rPr lang="en-US" sz="1600" dirty="0" smtClean="0"/>
              <a:t>can be measured in many </a:t>
            </a:r>
            <a:r>
              <a:rPr lang="en-US" sz="1600" dirty="0" smtClean="0"/>
              <a:t>ways, including balance sheet. </a:t>
            </a:r>
          </a:p>
          <a:p>
            <a:r>
              <a:rPr lang="en-US" sz="1600" dirty="0" smtClean="0"/>
              <a:t>Assets = liabilities + equity. So either side gives balance sheet size.</a:t>
            </a:r>
            <a:endParaRPr lang="en-US" sz="1600" dirty="0"/>
          </a:p>
          <a:p>
            <a:endParaRPr lang="en-GB" sz="1600" dirty="0"/>
          </a:p>
          <a:p>
            <a:r>
              <a:rPr lang="en-GB" sz="1600" dirty="0" smtClean="0"/>
              <a:t>Balance sheets </a:t>
            </a:r>
            <a:r>
              <a:rPr lang="en-GB" sz="1600" dirty="0" smtClean="0"/>
              <a:t>can </a:t>
            </a:r>
            <a:r>
              <a:rPr lang="en-GB" sz="1600" dirty="0" smtClean="0"/>
              <a:t>be compared by dividing each line by total assets </a:t>
            </a:r>
            <a:r>
              <a:rPr lang="en-GB" sz="1600" dirty="0" smtClean="0"/>
              <a:t>to get </a:t>
            </a:r>
            <a:r>
              <a:rPr lang="en-GB" sz="1600" dirty="0" smtClean="0"/>
              <a:t>% of assets </a:t>
            </a:r>
            <a:r>
              <a:rPr lang="en-GB" sz="1600" dirty="0" smtClean="0"/>
              <a:t>(same as % </a:t>
            </a:r>
            <a:r>
              <a:rPr lang="en-GB" sz="1600" dirty="0" smtClean="0"/>
              <a:t>of liabilities + equity).</a:t>
            </a:r>
            <a:endParaRPr lang="en-GB" sz="1600" dirty="0"/>
          </a:p>
          <a:p>
            <a:endParaRPr lang="en-US" sz="1600" dirty="0" smtClean="0"/>
          </a:p>
          <a:p>
            <a:r>
              <a:rPr lang="en-GB" sz="1600" dirty="0" smtClean="0"/>
              <a:t>Key balance sheet ratios </a:t>
            </a:r>
            <a:r>
              <a:rPr lang="en-GB" sz="1600" dirty="0" smtClean="0"/>
              <a:t>include: current </a:t>
            </a:r>
            <a:r>
              <a:rPr lang="en-GB" sz="1600" dirty="0" smtClean="0"/>
              <a:t>ratio </a:t>
            </a:r>
            <a:r>
              <a:rPr lang="en-GB" sz="1600" dirty="0" smtClean="0"/>
              <a:t>  =    </a:t>
            </a:r>
            <a:r>
              <a:rPr lang="en-GB" sz="1600" u="sng" dirty="0" smtClean="0"/>
              <a:t>current assets</a:t>
            </a:r>
          </a:p>
          <a:p>
            <a:r>
              <a:rPr lang="en-GB" sz="1600" dirty="0" smtClean="0"/>
              <a:t>									current liabilities </a:t>
            </a:r>
          </a:p>
          <a:p>
            <a:r>
              <a:rPr lang="en-GB" sz="1600" dirty="0" smtClean="0"/>
              <a:t>acid</a:t>
            </a:r>
            <a:r>
              <a:rPr lang="en-GB" sz="1600" dirty="0" smtClean="0"/>
              <a:t>-test </a:t>
            </a:r>
            <a:r>
              <a:rPr lang="en-GB" sz="1600" dirty="0" smtClean="0"/>
              <a:t>	=   </a:t>
            </a:r>
            <a:r>
              <a:rPr lang="en-GB" sz="1600" u="sng" dirty="0" smtClean="0"/>
              <a:t>cash &amp; </a:t>
            </a:r>
            <a:r>
              <a:rPr lang="en-GB" sz="1600" u="sng" dirty="0" smtClean="0"/>
              <a:t>short term </a:t>
            </a:r>
            <a:r>
              <a:rPr lang="en-GB" sz="1600" u="sng" dirty="0" smtClean="0"/>
              <a:t>investments + accounts </a:t>
            </a:r>
            <a:r>
              <a:rPr lang="en-GB" sz="1600" u="sng" dirty="0" smtClean="0"/>
              <a:t>&amp; notes </a:t>
            </a:r>
            <a:r>
              <a:rPr lang="en-GB" sz="1600" u="sng" dirty="0" smtClean="0"/>
              <a:t>receivable</a:t>
            </a:r>
            <a:r>
              <a:rPr lang="en-GB" sz="1600" dirty="0" smtClean="0"/>
              <a:t> </a:t>
            </a:r>
            <a:r>
              <a:rPr lang="en-GB" sz="1600" dirty="0" smtClean="0"/>
              <a:t>						</a:t>
            </a:r>
            <a:r>
              <a:rPr lang="en-GB" sz="1600" dirty="0" smtClean="0"/>
              <a:t>	current liabilities</a:t>
            </a:r>
          </a:p>
        </p:txBody>
      </p:sp>
    </p:spTree>
    <p:extLst>
      <p:ext uri="{BB962C8B-B14F-4D97-AF65-F5344CB8AC3E}">
        <p14:creationId xmlns:p14="http://schemas.microsoft.com/office/powerpoint/2010/main" val="12025368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6467"/>
            <a:ext cx="7772400" cy="640591"/>
          </a:xfrm>
          <a:noFill/>
        </p:spPr>
        <p:txBody>
          <a:bodyPr>
            <a:noAutofit/>
          </a:bodyPr>
          <a:lstStyle/>
          <a:p>
            <a:pPr lvl="0" eaLnBrk="0" hangingPunct="0"/>
            <a:r>
              <a:rPr lang="en-US" sz="2400" dirty="0" smtClean="0"/>
              <a:t>Bolt-on acquisition target</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9</a:t>
            </a:fld>
            <a:endParaRPr lang="en-GB" dirty="0"/>
          </a:p>
        </p:txBody>
      </p:sp>
      <p:pic>
        <p:nvPicPr>
          <p:cNvPr id="6" name="Picture 5"/>
          <p:cNvPicPr>
            <a:picLocks noChangeAspect="1"/>
          </p:cNvPicPr>
          <p:nvPr/>
        </p:nvPicPr>
        <p:blipFill>
          <a:blip r:embed="rId3"/>
          <a:stretch>
            <a:fillRect/>
          </a:stretch>
        </p:blipFill>
        <p:spPr>
          <a:xfrm>
            <a:off x="5410200" y="1537858"/>
            <a:ext cx="3276600" cy="2908300"/>
          </a:xfrm>
          <a:prstGeom prst="rect">
            <a:avLst/>
          </a:prstGeom>
        </p:spPr>
      </p:pic>
      <p:pic>
        <p:nvPicPr>
          <p:cNvPr id="7" name="Picture 6"/>
          <p:cNvPicPr>
            <a:picLocks noChangeAspect="1"/>
          </p:cNvPicPr>
          <p:nvPr/>
        </p:nvPicPr>
        <p:blipFill>
          <a:blip r:embed="rId4"/>
          <a:stretch>
            <a:fillRect/>
          </a:stretch>
        </p:blipFill>
        <p:spPr>
          <a:xfrm>
            <a:off x="1652588" y="4864100"/>
            <a:ext cx="5676900" cy="393700"/>
          </a:xfrm>
          <a:prstGeom prst="rect">
            <a:avLst/>
          </a:prstGeom>
        </p:spPr>
      </p:pic>
      <p:pic>
        <p:nvPicPr>
          <p:cNvPr id="8" name="Picture 7"/>
          <p:cNvPicPr>
            <a:picLocks noChangeAspect="1"/>
          </p:cNvPicPr>
          <p:nvPr/>
        </p:nvPicPr>
        <p:blipFill>
          <a:blip r:embed="rId5"/>
          <a:stretch>
            <a:fillRect/>
          </a:stretch>
        </p:blipFill>
        <p:spPr>
          <a:xfrm>
            <a:off x="1652588" y="5435600"/>
            <a:ext cx="5676900" cy="393700"/>
          </a:xfrm>
          <a:prstGeom prst="rect">
            <a:avLst/>
          </a:prstGeom>
        </p:spPr>
      </p:pic>
      <p:pic>
        <p:nvPicPr>
          <p:cNvPr id="9" name="Picture 8"/>
          <p:cNvPicPr>
            <a:picLocks noChangeAspect="1"/>
          </p:cNvPicPr>
          <p:nvPr/>
        </p:nvPicPr>
        <p:blipFill>
          <a:blip r:embed="rId6"/>
          <a:stretch>
            <a:fillRect/>
          </a:stretch>
        </p:blipFill>
        <p:spPr>
          <a:xfrm>
            <a:off x="825500" y="1537858"/>
            <a:ext cx="3873500" cy="2908300"/>
          </a:xfrm>
          <a:prstGeom prst="rect">
            <a:avLst/>
          </a:prstGeom>
        </p:spPr>
      </p:pic>
    </p:spTree>
    <p:extLst>
      <p:ext uri="{BB962C8B-B14F-4D97-AF65-F5344CB8AC3E}">
        <p14:creationId xmlns:p14="http://schemas.microsoft.com/office/powerpoint/2010/main" val="3376774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37388</TotalTime>
  <Words>1341</Words>
  <Application>Microsoft Macintosh PowerPoint</Application>
  <PresentationFormat>On-screen Show (4:3)</PresentationFormat>
  <Paragraphs>122</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ACC 120</vt:lpstr>
      <vt:lpstr>WEEK FOUR: Bad debt, Balance Sheet analysis Class 7 &amp; 8</vt:lpstr>
      <vt:lpstr>Bad debt</vt:lpstr>
      <vt:lpstr>PowerPoint Presentation</vt:lpstr>
      <vt:lpstr>PowerPoint Presentation</vt:lpstr>
      <vt:lpstr>PowerPoint Presentation</vt:lpstr>
      <vt:lpstr>Receivables</vt:lpstr>
      <vt:lpstr>The statement of financial position</vt:lpstr>
      <vt:lpstr>Bolt-on acquisition target</vt:lpstr>
      <vt:lpstr>Case Study: Acquisition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Scruton</dc:creator>
  <cp:lastModifiedBy>Stephen Scruton</cp:lastModifiedBy>
  <cp:revision>369</cp:revision>
  <dcterms:created xsi:type="dcterms:W3CDTF">2017-07-22T10:45:13Z</dcterms:created>
  <dcterms:modified xsi:type="dcterms:W3CDTF">2017-10-01T09:18:53Z</dcterms:modified>
</cp:coreProperties>
</file>