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300" r:id="rId4"/>
    <p:sldId id="303" r:id="rId5"/>
    <p:sldId id="302" r:id="rId6"/>
    <p:sldId id="301" r:id="rId7"/>
    <p:sldId id="304" r:id="rId8"/>
    <p:sldId id="307" r:id="rId9"/>
    <p:sldId id="308" r:id="rId10"/>
    <p:sldId id="309" r:id="rId11"/>
    <p:sldId id="305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14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06" autoAdjust="0"/>
    <p:restoredTop sz="99806" autoAdjust="0"/>
  </p:normalViewPr>
  <p:slideViewPr>
    <p:cSldViewPr snapToGrid="0" snapToObjects="1" showGuides="1">
      <p:cViewPr>
        <p:scale>
          <a:sx n="100" d="100"/>
          <a:sy n="100" d="100"/>
        </p:scale>
        <p:origin x="-480" y="-328"/>
      </p:cViewPr>
      <p:guideLst>
        <p:guide orient="horz" pos="3466"/>
        <p:guide pos="2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7E383-3E61-1F46-8E4C-C781B239F1CC}" type="datetimeFigureOut">
              <a:rPr lang="en-US" smtClean="0"/>
              <a:t>04/10/17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2F94F-4A1D-7146-9803-BF2860A14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9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DB17-AE8E-7944-864B-C903CA8C502D}" type="datetimeFigureOut">
              <a:rPr lang="en-US" smtClean="0"/>
              <a:t>04/10/17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3A1B4-9A5A-5344-B095-316B7B9A13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627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Exceptions: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Notes receivable included in current assets but are a financial asset so in financing cash flow.</a:t>
            </a:r>
          </a:p>
          <a:p>
            <a:r>
              <a:rPr lang="en-GB" baseline="0" dirty="0" smtClean="0"/>
              <a:t>Short term debt in current liabilities but a financing cash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Exceptions: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Notes receivable included in current assets but are a financial asset so in financing cash flow.</a:t>
            </a:r>
          </a:p>
          <a:p>
            <a:r>
              <a:rPr lang="en-GB" baseline="0" dirty="0" smtClean="0"/>
              <a:t>Short term debt in current liabilities but a financing cash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Exceptions: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Notes receivable included in current assets but are a financial asset so in financing cash flow.</a:t>
            </a:r>
          </a:p>
          <a:p>
            <a:r>
              <a:rPr lang="en-GB" baseline="0" dirty="0" smtClean="0"/>
              <a:t>Short term debt in current liabilities but a financing cash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A1B4-9A5A-5344-B095-316B7B9A132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9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58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69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9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84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2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1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6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81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46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12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6ADD4-8105-1A4D-BD15-C0FAC416C5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5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302103"/>
            <a:ext cx="70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ACC 120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47488" y="6394436"/>
            <a:ext cx="1849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Professor Stephen Scruton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FF77065-4DA1-3C43-9975-98EC785C4A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79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 cmpd="dbl">
            <a:solidFill>
              <a:schemeClr val="tx1"/>
            </a:solidFill>
          </a:ln>
        </p:spPr>
        <p:txBody>
          <a:bodyPr/>
          <a:lstStyle/>
          <a:p>
            <a:r>
              <a:rPr lang="en-GB" dirty="0" smtClean="0"/>
              <a:t>ACC 120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1: the runway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Week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26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926188" y="4860409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-$</a:t>
            </a:r>
            <a:r>
              <a:rPr lang="en-GB" dirty="0" smtClean="0">
                <a:solidFill>
                  <a:schemeClr val="accent5"/>
                </a:solidFill>
              </a:rPr>
              <a:t>25,000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5565" y="4875798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of debt principal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80037" y="4513740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5"/>
                </a:solidFill>
              </a:rPr>
              <a:t>$10,000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062" y="4581586"/>
            <a:ext cx="3455937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Proceeds from loans &amp; borrowings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27236" y="4268947"/>
            <a:ext cx="8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-$</a:t>
            </a:r>
            <a:r>
              <a:rPr lang="en-GB" dirty="0" smtClean="0">
                <a:solidFill>
                  <a:schemeClr val="accent5"/>
                </a:solidFill>
              </a:rPr>
              <a:t>2,400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65565" y="4276786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of dividend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80037" y="3309262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8064A2"/>
                </a:solidFill>
              </a:rPr>
              <a:t>-$</a:t>
            </a:r>
            <a:r>
              <a:rPr lang="en-GB" dirty="0" smtClean="0">
                <a:solidFill>
                  <a:srgbClr val="8064A2"/>
                </a:solidFill>
              </a:rPr>
              <a:t>18,000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66336" y="3328025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Purchase of long-term investments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12567" y="3015060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8064A2"/>
                </a:solidFill>
              </a:rPr>
              <a:t>$9,000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2055" y="3043148"/>
            <a:ext cx="3434281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Sale of </a:t>
            </a:r>
            <a:r>
              <a:rPr lang="en-US" sz="1600" dirty="0" smtClean="0">
                <a:solidFill>
                  <a:srgbClr val="000000"/>
                </a:solidFill>
              </a:rPr>
              <a:t>tangible, intangible assets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25636" y="2721928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8064A2"/>
                </a:solidFill>
              </a:rPr>
              <a:t>-$</a:t>
            </a:r>
            <a:r>
              <a:rPr lang="en-GB" dirty="0" smtClean="0">
                <a:solidFill>
                  <a:srgbClr val="8064A2"/>
                </a:solidFill>
              </a:rPr>
              <a:t>28,000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52055" y="2749968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Purchase of tangible, intangible assets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65565" y="1791841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Payments of interest &amp; income tax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65565" y="1505089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Other operating payments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65565" y="1218704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Payments to employees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65565" y="937032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to suppliers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50000" y="6356350"/>
            <a:ext cx="2133600" cy="365125"/>
          </a:xfrm>
        </p:spPr>
        <p:txBody>
          <a:bodyPr/>
          <a:lstStyle/>
          <a:p>
            <a:fld id="{5716ADD4-8105-1A4D-BD15-C0FAC416C5BD}" type="slidenum">
              <a:rPr lang="en-GB" smtClean="0"/>
              <a:t>10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634980" y="5835134"/>
            <a:ext cx="9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Opening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990674" y="5844143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$30,500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013662" y="2418566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8064A2"/>
                </a:solidFill>
              </a:rPr>
              <a:t>$14,000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93408" y="4008794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5"/>
                </a:solidFill>
              </a:rPr>
              <a:t>$10,000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3967" y="637064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274,500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8753" y="6119336"/>
            <a:ext cx="85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Closing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004265" y="6119336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$40,600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4930292" y="944562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-$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96,400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1236" y="1226026"/>
            <a:ext cx="113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-$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108,000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47467" y="1508601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-$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21,600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4208" y="1780083"/>
            <a:ext cx="8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-$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8,000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9988" y="662008"/>
            <a:ext cx="342457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Collections from customers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4589" y="2450424"/>
            <a:ext cx="3428158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Sale of </a:t>
            </a:r>
            <a:r>
              <a:rPr lang="en-US" sz="1600" dirty="0" smtClean="0">
                <a:solidFill>
                  <a:srgbClr val="000000"/>
                </a:solidFill>
              </a:rPr>
              <a:t>tangible, intangible assets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482600" y="53475"/>
            <a:ext cx="7772400" cy="64059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/>
            <a:r>
              <a:rPr lang="is-IS" sz="2400" dirty="0" smtClean="0"/>
              <a:t>… </a:t>
            </a:r>
            <a:r>
              <a:rPr lang="en-US" sz="2400" dirty="0" smtClean="0"/>
              <a:t>sort </a:t>
            </a:r>
            <a:r>
              <a:rPr lang="is-IS" sz="2400" dirty="0" smtClean="0">
                <a:solidFill>
                  <a:srgbClr val="000000"/>
                </a:solidFill>
              </a:rPr>
              <a:t>… sum.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65565" y="3989487"/>
            <a:ext cx="3446123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Issuance of shares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686930" y="2177990"/>
            <a:ext cx="1267880" cy="8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57487" y="2085915"/>
            <a:ext cx="20562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E46C0A"/>
                </a:solidFill>
              </a:rPr>
              <a:t>Operating cash flow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54810" y="2115365"/>
            <a:ext cx="9442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$40,500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701308" y="3704679"/>
            <a:ext cx="1261055" cy="2396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51948" y="3601640"/>
            <a:ext cx="19650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4"/>
                </a:solidFill>
              </a:rPr>
              <a:t>Investing cash flow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73118" y="3631090"/>
            <a:ext cx="1014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4"/>
                </a:solidFill>
              </a:rPr>
              <a:t>-$23,500</a:t>
            </a:r>
            <a:endParaRPr lang="en-GB" dirty="0">
              <a:solidFill>
                <a:schemeClr val="accent4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806794" y="5245336"/>
            <a:ext cx="1155569" cy="87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23224" y="5216761"/>
            <a:ext cx="20103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5"/>
                </a:solidFill>
              </a:rPr>
              <a:t>Financing cash flow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06698" y="5246211"/>
            <a:ext cx="8979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5"/>
                </a:solidFill>
              </a:rPr>
              <a:t>-$7,400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51875" y="5543034"/>
            <a:ext cx="136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Net increase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5977974" y="5590143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</a:t>
            </a:r>
            <a:r>
              <a:rPr lang="en-GB" dirty="0" smtClean="0"/>
              <a:t>10</a:t>
            </a:r>
            <a:r>
              <a:rPr lang="en-GB" dirty="0" smtClean="0"/>
              <a:t>,100</a:t>
            </a:r>
            <a:endParaRPr lang="en-GB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940005" y="5614668"/>
            <a:ext cx="1155569" cy="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966865" y="6184104"/>
            <a:ext cx="1155569" cy="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8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8600" y="178559"/>
            <a:ext cx="3076912" cy="640591"/>
          </a:xfrm>
          <a:noFill/>
        </p:spPr>
        <p:txBody>
          <a:bodyPr>
            <a:noAutofit/>
          </a:bodyPr>
          <a:lstStyle/>
          <a:p>
            <a:pPr lvl="0" eaLnBrk="0" hangingPunct="0"/>
            <a:r>
              <a:rPr lang="en-US" sz="2400" dirty="0" smtClean="0"/>
              <a:t>Fuller example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11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2" y="1788644"/>
            <a:ext cx="4968240" cy="2753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440" y="610385"/>
            <a:ext cx="3515360" cy="56591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453235" y="1172400"/>
            <a:ext cx="3039407" cy="102042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53235" y="1172400"/>
            <a:ext cx="3039407" cy="174774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53235" y="1172400"/>
            <a:ext cx="3039407" cy="22036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07139" y="4168535"/>
            <a:ext cx="1085503" cy="9552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31154" y="1324378"/>
            <a:ext cx="1161488" cy="117240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31154" y="2192823"/>
            <a:ext cx="1161488" cy="97700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5232400"/>
            <a:ext cx="28777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Note: PP&amp;E = tangible assets</a:t>
            </a:r>
          </a:p>
          <a:p>
            <a:pPr algn="ctr"/>
            <a:r>
              <a:rPr lang="en-GB" sz="1600" dirty="0" smtClean="0"/>
              <a:t>(Property, Plant &amp; Equipment)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20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100" y="490867"/>
            <a:ext cx="7772400" cy="640591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285750" lvl="0" indent="-285750" eaLnBrk="0" hangingPunct="0"/>
            <a:r>
              <a:rPr lang="en-US" sz="2400" dirty="0" smtClean="0">
                <a:solidFill>
                  <a:srgbClr val="008000"/>
                </a:solidFill>
              </a:rPr>
              <a:t>Case </a:t>
            </a:r>
            <a:r>
              <a:rPr lang="en-US" sz="2400" dirty="0">
                <a:solidFill>
                  <a:srgbClr val="008000"/>
                </a:solidFill>
              </a:rPr>
              <a:t>study: cash burn and the runway! </a:t>
            </a:r>
            <a:r>
              <a:rPr lang="en-US" sz="2400" dirty="0" smtClean="0">
                <a:solidFill>
                  <a:srgbClr val="008000"/>
                </a:solidFill>
              </a:rPr>
              <a:t/>
            </a:r>
            <a:br>
              <a:rPr lang="en-US" sz="2400" dirty="0" smtClean="0">
                <a:solidFill>
                  <a:srgbClr val="008000"/>
                </a:solidFill>
              </a:rPr>
            </a:br>
            <a:r>
              <a:rPr lang="en-US" sz="2400" dirty="0" smtClean="0">
                <a:solidFill>
                  <a:srgbClr val="008000"/>
                </a:solidFill>
              </a:rPr>
              <a:t>Funding </a:t>
            </a:r>
            <a:r>
              <a:rPr lang="en-US" sz="2400" dirty="0">
                <a:solidFill>
                  <a:srgbClr val="008000"/>
                </a:solidFill>
              </a:rPr>
              <a:t>and launching a start-up</a:t>
            </a:r>
            <a:endParaRPr lang="en-GB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5867" y="1304938"/>
            <a:ext cx="7670733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GB" sz="1600" dirty="0" smtClean="0"/>
              <a:t>It is our third </a:t>
            </a:r>
            <a:r>
              <a:rPr lang="en-GB" sz="1600" dirty="0" smtClean="0"/>
              <a:t>year. We focus on cash flow, make new decisions (blue)</a:t>
            </a:r>
          </a:p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GB" sz="1600" dirty="0" smtClean="0"/>
              <a:t>Draw 2 opportunity and 1 hazard card, complete Journal and Ledgers</a:t>
            </a:r>
          </a:p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GB" sz="1600" dirty="0" smtClean="0"/>
              <a:t>Apply Cash Flow Labels, sign, sort, sum </a:t>
            </a:r>
            <a:r>
              <a:rPr lang="en-GB" sz="1600" dirty="0" smtClean="0"/>
              <a:t>in </a:t>
            </a:r>
            <a:r>
              <a:rPr lang="en-GB" sz="1600" dirty="0"/>
              <a:t>the </a:t>
            </a:r>
            <a:r>
              <a:rPr lang="en-GB" sz="1600" dirty="0" smtClean="0"/>
              <a:t>Statement of Cash Flow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1016067" y="2889710"/>
            <a:ext cx="71282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smtClean="0"/>
              <a:t>Based on your business, decide: (1) how much of sales are Credit revenues; (2) what % of cost is Cost of Goods Sold; (3) if your growth needs more Tangibles and Investments; (4) if you have spare cash to pay yourselves a dividend!; (5) if you have little cash and need to issue shares (now at $200!) or a new LT loan. Only change blue numbers. Make decisions reasonable size!</a:t>
            </a:r>
            <a:endParaRPr lang="en-US" sz="1600" dirty="0" smtClean="0"/>
          </a:p>
          <a:p>
            <a:endParaRPr lang="en-US" sz="1600" dirty="0"/>
          </a:p>
          <a:p>
            <a:r>
              <a:rPr lang="en-GB" sz="1600" dirty="0" smtClean="0"/>
              <a:t>Draw cards. </a:t>
            </a:r>
            <a:r>
              <a:rPr lang="en-GB" sz="1600" dirty="0"/>
              <a:t>C</a:t>
            </a:r>
            <a:r>
              <a:rPr lang="en-GB" sz="1600" dirty="0" smtClean="0"/>
              <a:t>omplete the Journal and Ledgers. Homework score (now 0-20) affects a card.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GB" sz="1600" dirty="0" smtClean="0"/>
              <a:t>Replace Cash Ledger explanations with Cash Flow Labels. </a:t>
            </a:r>
            <a:r>
              <a:rPr lang="en-GB" sz="1600" dirty="0"/>
              <a:t>C</a:t>
            </a:r>
            <a:r>
              <a:rPr lang="en-GB" sz="1600" dirty="0" smtClean="0"/>
              <a:t>omplete the Cash Flow Statement (column AG), </a:t>
            </a:r>
            <a:r>
              <a:rPr lang="en-GB" sz="1600" dirty="0" smtClean="0"/>
              <a:t>r</a:t>
            </a:r>
            <a:r>
              <a:rPr lang="en-GB" sz="1600" dirty="0" smtClean="0"/>
              <a:t>emembering to change sign for credits (from the right side of the Cash Ledger) that reduce cash.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54446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267"/>
            <a:ext cx="7772400" cy="640591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3366FF"/>
                </a:solidFill>
              </a:rPr>
              <a:t>WEEK FIVE:</a:t>
            </a:r>
            <a:r>
              <a:rPr lang="en-US" sz="2400" dirty="0">
                <a:solidFill>
                  <a:srgbClr val="3366FF"/>
                </a:solidFill>
              </a:rPr>
              <a:t> Cash flow</a:t>
            </a:r>
            <a:r>
              <a:rPr lang="en-GB" sz="2400" dirty="0">
                <a:solidFill>
                  <a:srgbClr val="3366FF"/>
                </a:solidFill>
              </a:rPr>
              <a:t/>
            </a:r>
            <a:br>
              <a:rPr lang="en-GB" sz="2400" dirty="0">
                <a:solidFill>
                  <a:srgbClr val="3366FF"/>
                </a:solidFill>
              </a:rPr>
            </a:br>
            <a:r>
              <a:rPr lang="en-US" sz="2400" dirty="0" smtClean="0">
                <a:solidFill>
                  <a:srgbClr val="3366FF"/>
                </a:solidFill>
              </a:rPr>
              <a:t>Class 9 &amp; 10</a:t>
            </a:r>
            <a:r>
              <a:rPr lang="en-GB" sz="2400" dirty="0" smtClean="0">
                <a:solidFill>
                  <a:srgbClr val="3366FF"/>
                </a:solidFill>
                <a:effectLst/>
              </a:rPr>
              <a:t> </a:t>
            </a:r>
            <a:endParaRPr lang="en-GB" sz="2400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16067" y="1763358"/>
            <a:ext cx="7670733" cy="202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US" sz="1600" dirty="0" smtClean="0"/>
              <a:t>Statement of Cash Flow: </a:t>
            </a:r>
            <a:r>
              <a:rPr lang="en-US" sz="1600" dirty="0" smtClean="0"/>
              <a:t>the Direct </a:t>
            </a:r>
            <a:r>
              <a:rPr lang="en-US" sz="1600" dirty="0" smtClean="0"/>
              <a:t>Method</a:t>
            </a:r>
            <a:endParaRPr lang="en-GB" sz="1600" dirty="0"/>
          </a:p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US" sz="1600" dirty="0" smtClean="0"/>
              <a:t>Activities: Operating</a:t>
            </a:r>
            <a:r>
              <a:rPr lang="en-US" sz="1600" dirty="0"/>
              <a:t>, </a:t>
            </a:r>
            <a:r>
              <a:rPr lang="en-US" sz="1600" dirty="0" smtClean="0"/>
              <a:t>Investing</a:t>
            </a:r>
            <a:r>
              <a:rPr lang="en-US" sz="1600" dirty="0"/>
              <a:t>, </a:t>
            </a:r>
            <a:r>
              <a:rPr lang="en-US" sz="1600" dirty="0" smtClean="0"/>
              <a:t>Financing</a:t>
            </a:r>
            <a:endParaRPr lang="en-GB" sz="1600" dirty="0"/>
          </a:p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US" sz="1600" dirty="0"/>
              <a:t>Case study: </a:t>
            </a:r>
            <a:r>
              <a:rPr lang="en-US" sz="1600" dirty="0" smtClean="0"/>
              <a:t>time to focus on Cash Flow</a:t>
            </a:r>
            <a:endParaRPr lang="en-GB" sz="1600" dirty="0"/>
          </a:p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1016066" y="3449730"/>
            <a:ext cx="725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Direct Method takes figures directly from the Cash Ledger, applies Cash Flow labels, plus or minus signs, and sorts them into </a:t>
            </a:r>
            <a:r>
              <a:rPr lang="is-IS" sz="1600" dirty="0" smtClean="0"/>
              <a:t>…</a:t>
            </a:r>
          </a:p>
          <a:p>
            <a:endParaRPr lang="is-IS" sz="1600" dirty="0"/>
          </a:p>
          <a:p>
            <a:r>
              <a:rPr lang="is-IS" sz="1600" dirty="0" smtClean="0"/>
              <a:t>... Operating cash flows, Investing </a:t>
            </a:r>
            <a:r>
              <a:rPr lang="is-IS" sz="1600" dirty="0"/>
              <a:t>cash flows, </a:t>
            </a:r>
            <a:r>
              <a:rPr lang="is-IS" sz="1600" dirty="0" smtClean="0"/>
              <a:t>and Financing </a:t>
            </a:r>
            <a:r>
              <a:rPr lang="is-IS" sz="1600" dirty="0"/>
              <a:t>cash </a:t>
            </a:r>
            <a:r>
              <a:rPr lang="is-IS" sz="1600" dirty="0" smtClean="0"/>
              <a:t>flows</a:t>
            </a:r>
            <a:r>
              <a:rPr lang="is-IS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450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16066" y="3232610"/>
            <a:ext cx="76707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Cash Flow is for a </a:t>
            </a:r>
            <a:r>
              <a:rPr lang="en-US" sz="1600" dirty="0" smtClean="0"/>
              <a:t>period, not at a date. It </a:t>
            </a:r>
            <a:r>
              <a:rPr lang="en-US" sz="1600" dirty="0" smtClean="0"/>
              <a:t>analyses</a:t>
            </a:r>
            <a:r>
              <a:rPr lang="en-US" sz="1600" dirty="0" smtClean="0"/>
              <a:t> change in cash </a:t>
            </a:r>
            <a:r>
              <a:rPr lang="en-US" sz="1600" dirty="0" smtClean="0"/>
              <a:t>between two balance </a:t>
            </a:r>
            <a:r>
              <a:rPr lang="en-US" sz="1600" dirty="0" smtClean="0"/>
              <a:t>sheets (e.g. 30</a:t>
            </a:r>
            <a:r>
              <a:rPr lang="en-US" sz="1600" dirty="0" smtClean="0"/>
              <a:t>/9/17 to 30/9/18</a:t>
            </a:r>
            <a:r>
              <a:rPr lang="en-US" sz="1600" dirty="0" smtClean="0"/>
              <a:t>)</a:t>
            </a:r>
            <a:r>
              <a:rPr lang="en-US" sz="1600" dirty="0" smtClean="0"/>
              <a:t>, so its scale depends on its period.</a:t>
            </a:r>
            <a:endParaRPr lang="en-US" sz="1600" dirty="0" smtClean="0"/>
          </a:p>
          <a:p>
            <a:endParaRPr lang="en-GB" sz="1600" dirty="0"/>
          </a:p>
          <a:p>
            <a:r>
              <a:rPr lang="en-GB" sz="1600" dirty="0" smtClean="0"/>
              <a:t>Operating cash flow includes collection from customers, paying suppliers &amp; employees. Investing includes buying and selling </a:t>
            </a:r>
            <a:r>
              <a:rPr lang="en-GB" sz="1600" dirty="0" smtClean="0"/>
              <a:t>non</a:t>
            </a:r>
            <a:r>
              <a:rPr lang="en-GB" sz="1600" dirty="0" smtClean="0"/>
              <a:t>-current assets</a:t>
            </a:r>
            <a:r>
              <a:rPr lang="en-GB" sz="1600" dirty="0" smtClean="0"/>
              <a:t>. </a:t>
            </a:r>
            <a:r>
              <a:rPr lang="en-GB" sz="1600" dirty="0" smtClean="0"/>
              <a:t>Financing includes transactions with shareholders (issuing new equity, dividends, etc.) and borrowing &amp; repaying debt</a:t>
            </a:r>
            <a:r>
              <a:rPr lang="en-GB" sz="1600" dirty="0" smtClean="0"/>
              <a:t>.</a:t>
            </a:r>
          </a:p>
          <a:p>
            <a:endParaRPr lang="en-GB" sz="1600" dirty="0"/>
          </a:p>
          <a:p>
            <a:r>
              <a:rPr lang="en-GB" sz="1600" dirty="0" smtClean="0"/>
              <a:t>Start-ups estimate the ‘runway’: the time until their cash flow ‘burn’ consumes their cash. Cash Flow is one of the four main </a:t>
            </a:r>
            <a:r>
              <a:rPr lang="en-GB" sz="1600" dirty="0"/>
              <a:t>Financial Accounting </a:t>
            </a:r>
            <a:r>
              <a:rPr lang="en-GB" sz="1600" dirty="0" smtClean="0"/>
              <a:t>Statements, so widely used in financial markets by investors and creditors.</a:t>
            </a:r>
            <a:endParaRPr lang="en-GB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921" y="895810"/>
            <a:ext cx="7772400" cy="640591"/>
          </a:xfrm>
          <a:noFill/>
        </p:spPr>
        <p:txBody>
          <a:bodyPr>
            <a:noAutofit/>
          </a:bodyPr>
          <a:lstStyle/>
          <a:p>
            <a:pPr lvl="0" eaLnBrk="0" hangingPunct="0"/>
            <a:r>
              <a:rPr lang="en-US" sz="2400" dirty="0" smtClean="0"/>
              <a:t>Statement of </a:t>
            </a:r>
            <a:r>
              <a:rPr lang="en-US" sz="2400" dirty="0"/>
              <a:t>C</a:t>
            </a:r>
            <a:r>
              <a:rPr lang="en-US" sz="2400" dirty="0" smtClean="0"/>
              <a:t>ash Flow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16067" y="1546238"/>
            <a:ext cx="7670733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GB" sz="1600" dirty="0" smtClean="0"/>
              <a:t>Cash Flow explains </a:t>
            </a:r>
            <a:r>
              <a:rPr lang="en-GB" sz="1600" dirty="0" smtClean="0"/>
              <a:t>Cash </a:t>
            </a:r>
            <a:r>
              <a:rPr lang="en-GB" sz="1600" dirty="0" smtClean="0"/>
              <a:t>&amp; Cash </a:t>
            </a:r>
            <a:r>
              <a:rPr lang="en-GB" sz="1600" dirty="0" smtClean="0"/>
              <a:t>Equivalent change</a:t>
            </a:r>
            <a:endParaRPr lang="en-GB" sz="1600" dirty="0" smtClean="0"/>
          </a:p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GB" sz="1600" dirty="0" smtClean="0"/>
              <a:t>Its</a:t>
            </a:r>
            <a:r>
              <a:rPr lang="en-GB" sz="1600" dirty="0" smtClean="0"/>
              <a:t> </a:t>
            </a:r>
            <a:r>
              <a:rPr lang="en-GB" sz="1600" dirty="0" smtClean="0"/>
              <a:t>scale ($) depends on </a:t>
            </a:r>
            <a:r>
              <a:rPr lang="en-GB" sz="1600" dirty="0" smtClean="0"/>
              <a:t>period: </a:t>
            </a:r>
            <a:r>
              <a:rPr lang="en-GB" sz="1600" dirty="0" smtClean="0"/>
              <a:t>month, quarter, year</a:t>
            </a:r>
          </a:p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GB" sz="1600" dirty="0" smtClean="0"/>
              <a:t>Helps explain the Runway for a start-up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1223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267"/>
            <a:ext cx="7772400" cy="640591"/>
          </a:xfrm>
          <a:noFill/>
        </p:spPr>
        <p:txBody>
          <a:bodyPr>
            <a:noAutofit/>
          </a:bodyPr>
          <a:lstStyle/>
          <a:p>
            <a:pPr lvl="0" eaLnBrk="0" hangingPunct="0"/>
            <a:r>
              <a:rPr lang="en-US" sz="2400" dirty="0" smtClean="0"/>
              <a:t>Operating Cash Flow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4</a:t>
            </a:fld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016067" y="1546238"/>
            <a:ext cx="7950133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GB" sz="1600" dirty="0" smtClean="0"/>
              <a:t>Direct Method: from </a:t>
            </a:r>
            <a:r>
              <a:rPr lang="en-GB" sz="1600" dirty="0" smtClean="0"/>
              <a:t>the Cash Ledger</a:t>
            </a:r>
          </a:p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GB" sz="1600" dirty="0" smtClean="0"/>
              <a:t>Indirect Method: from </a:t>
            </a:r>
            <a:r>
              <a:rPr lang="en-GB" sz="1600" dirty="0" smtClean="0"/>
              <a:t>Income, </a:t>
            </a:r>
            <a:r>
              <a:rPr lang="en-GB" sz="1600" dirty="0" smtClean="0"/>
              <a:t>adjust </a:t>
            </a:r>
            <a:r>
              <a:rPr lang="en-GB" sz="1600" dirty="0" smtClean="0"/>
              <a:t>for non-cash income (e.g. depreciation)</a:t>
            </a:r>
            <a:endParaRPr lang="en-GB" sz="1600" dirty="0"/>
          </a:p>
          <a:p>
            <a:pPr marL="285750" lvl="0" indent="-285750" eaLnBrk="0" hangingPunct="0">
              <a:lnSpc>
                <a:spcPct val="200000"/>
              </a:lnSpc>
              <a:buFont typeface="Arial"/>
              <a:buChar char="•"/>
            </a:pPr>
            <a:r>
              <a:rPr lang="en-US" sz="1600" dirty="0" smtClean="0"/>
              <a:t>Direct easier, Indirect more common</a:t>
            </a:r>
            <a:endParaRPr lang="en-GB" sz="1600" dirty="0"/>
          </a:p>
        </p:txBody>
      </p:sp>
      <p:sp>
        <p:nvSpPr>
          <p:cNvPr id="25" name="Rectangle 24"/>
          <p:cNvSpPr/>
          <p:nvPr/>
        </p:nvSpPr>
        <p:spPr>
          <a:xfrm>
            <a:off x="1016066" y="3232610"/>
            <a:ext cx="72643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The direct method is </a:t>
            </a:r>
            <a:r>
              <a:rPr lang="en-GB" sz="1600" dirty="0" smtClean="0"/>
              <a:t>easier: divide </a:t>
            </a:r>
            <a:r>
              <a:rPr lang="en-GB" sz="1600" dirty="0" smtClean="0"/>
              <a:t>the Cash Ledger into Operating, Investing, Financing </a:t>
            </a:r>
            <a:r>
              <a:rPr lang="en-GB" sz="1600" dirty="0" smtClean="0"/>
              <a:t>cash flow, with labels.</a:t>
            </a:r>
            <a:r>
              <a:rPr lang="en-GB" sz="1600" dirty="0"/>
              <a:t> </a:t>
            </a:r>
            <a:r>
              <a:rPr lang="en-GB" sz="1600" dirty="0" smtClean="0"/>
              <a:t>Operating </a:t>
            </a:r>
            <a:r>
              <a:rPr lang="en-GB" sz="1600" dirty="0" smtClean="0"/>
              <a:t>Cash Flow </a:t>
            </a:r>
            <a:r>
              <a:rPr lang="en-GB" sz="1600" dirty="0" smtClean="0"/>
              <a:t>by label </a:t>
            </a:r>
            <a:r>
              <a:rPr lang="en-GB" sz="1600" dirty="0" smtClean="0"/>
              <a:t>is </a:t>
            </a:r>
            <a:r>
              <a:rPr lang="en-GB" sz="1600" dirty="0" smtClean="0"/>
              <a:t>the main </a:t>
            </a:r>
            <a:r>
              <a:rPr lang="en-GB" sz="1600" dirty="0" smtClean="0"/>
              <a:t>advantage: </a:t>
            </a:r>
            <a:r>
              <a:rPr lang="en-GB" sz="1600" dirty="0" smtClean="0"/>
              <a:t>investors</a:t>
            </a:r>
            <a:r>
              <a:rPr lang="en-GB" sz="1600" dirty="0" smtClean="0"/>
              <a:t>, creditors, etc. </a:t>
            </a:r>
            <a:r>
              <a:rPr lang="en-GB" sz="1600" dirty="0" smtClean="0"/>
              <a:t>see </a:t>
            </a:r>
            <a:r>
              <a:rPr lang="en-GB" sz="1600" dirty="0" smtClean="0"/>
              <a:t>how Operating </a:t>
            </a:r>
            <a:r>
              <a:rPr lang="en-GB" sz="1600" dirty="0" smtClean="0"/>
              <a:t>cash </a:t>
            </a:r>
            <a:r>
              <a:rPr lang="en-GB" sz="1600" dirty="0"/>
              <a:t>f</a:t>
            </a:r>
            <a:r>
              <a:rPr lang="en-GB" sz="1600" dirty="0" smtClean="0"/>
              <a:t>low was </a:t>
            </a:r>
            <a:r>
              <a:rPr lang="en-GB" sz="1600" dirty="0" smtClean="0"/>
              <a:t>produced &amp; used.</a:t>
            </a:r>
          </a:p>
          <a:p>
            <a:endParaRPr lang="en-GB" sz="1600" dirty="0"/>
          </a:p>
          <a:p>
            <a:r>
              <a:rPr lang="en-GB" sz="1600" dirty="0"/>
              <a:t>I</a:t>
            </a:r>
            <a:r>
              <a:rPr lang="en-GB" sz="1600" dirty="0" smtClean="0"/>
              <a:t>nvestors</a:t>
            </a:r>
            <a:r>
              <a:rPr lang="en-GB" sz="1600" dirty="0" smtClean="0"/>
              <a:t>, creditors, etc. </a:t>
            </a:r>
            <a:r>
              <a:rPr lang="en-GB" sz="1600" dirty="0" smtClean="0"/>
              <a:t>also want Income </a:t>
            </a:r>
            <a:r>
              <a:rPr lang="en-GB" sz="1600" dirty="0" smtClean="0"/>
              <a:t>and</a:t>
            </a:r>
            <a:r>
              <a:rPr lang="en-GB" sz="1600" dirty="0" smtClean="0"/>
              <a:t> Cash </a:t>
            </a:r>
            <a:r>
              <a:rPr lang="en-GB" sz="1600" dirty="0"/>
              <a:t>F</a:t>
            </a:r>
            <a:r>
              <a:rPr lang="en-GB" sz="1600" dirty="0" smtClean="0"/>
              <a:t>low </a:t>
            </a:r>
            <a:r>
              <a:rPr lang="en-GB" sz="1600" dirty="0" smtClean="0"/>
              <a:t>reconciled </a:t>
            </a:r>
            <a:r>
              <a:rPr lang="mr-IN" sz="1600" dirty="0" smtClean="0"/>
              <a:t>–</a:t>
            </a:r>
            <a:r>
              <a:rPr lang="en-GB" sz="1600" dirty="0" smtClean="0"/>
              <a:t> </a:t>
            </a:r>
            <a:r>
              <a:rPr lang="en-GB" sz="1600" dirty="0" smtClean="0"/>
              <a:t>the Indirect Method </a:t>
            </a:r>
            <a:r>
              <a:rPr lang="mr-IN" sz="1600" dirty="0" smtClean="0"/>
              <a:t>–</a:t>
            </a:r>
            <a:r>
              <a:rPr lang="en-GB" sz="1600" dirty="0" smtClean="0"/>
              <a:t> which is more </a:t>
            </a:r>
            <a:r>
              <a:rPr lang="en-GB" sz="1600" dirty="0" smtClean="0"/>
              <a:t>often </a:t>
            </a:r>
            <a:r>
              <a:rPr lang="en-GB" sz="1600" dirty="0" smtClean="0"/>
              <a:t>reported. </a:t>
            </a:r>
            <a:r>
              <a:rPr lang="en-GB" sz="1600" dirty="0" smtClean="0"/>
              <a:t>We will study the Indirect Method after the Income Statement. </a:t>
            </a:r>
            <a:r>
              <a:rPr lang="en-GB" sz="1600" dirty="0" smtClean="0"/>
              <a:t>First </a:t>
            </a:r>
            <a:r>
              <a:rPr lang="en-GB" sz="1600" dirty="0" smtClean="0"/>
              <a:t>the Direct Method ...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1388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267"/>
            <a:ext cx="7772400" cy="640591"/>
          </a:xfrm>
          <a:noFill/>
        </p:spPr>
        <p:txBody>
          <a:bodyPr>
            <a:noAutofit/>
          </a:bodyPr>
          <a:lstStyle/>
          <a:p>
            <a:pPr lvl="0" eaLnBrk="0" hangingPunct="0"/>
            <a:r>
              <a:rPr lang="en-US" sz="2400" dirty="0" smtClean="0"/>
              <a:t>Relationship to balance sheet (usually)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52600" y="2819400"/>
            <a:ext cx="28956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Current assets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2819400"/>
            <a:ext cx="2971800" cy="76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Current liabilities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3581400"/>
            <a:ext cx="2895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Long-term assets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3581400"/>
            <a:ext cx="2971800" cy="76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Long-term liabilities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8200" y="4343400"/>
            <a:ext cx="29718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latin typeface="Georgia" charset="0"/>
              </a:rPr>
              <a:t>Owners</a:t>
            </a:r>
            <a:r>
              <a:rPr lang="ja-JP" altLang="en-US" sz="2400" smtClean="0">
                <a:solidFill>
                  <a:srgbClr val="FFFFFF"/>
                </a:solidFill>
                <a:latin typeface="Georgia" charset="0"/>
              </a:rPr>
              <a:t>’</a:t>
            </a:r>
            <a:r>
              <a:rPr lang="en-US" sz="2400" dirty="0" smtClean="0">
                <a:solidFill>
                  <a:srgbClr val="FFFFFF"/>
                </a:solidFill>
                <a:latin typeface="Georgia" charset="0"/>
              </a:rPr>
              <a:t> equity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6200" y="4020343"/>
            <a:ext cx="1676400" cy="646113"/>
            <a:chOff x="76200" y="4020343"/>
            <a:chExt cx="1676400" cy="646113"/>
          </a:xfrm>
        </p:grpSpPr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6200" y="4020343"/>
              <a:ext cx="12954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Investing cash flows</a:t>
              </a:r>
            </a:p>
          </p:txBody>
        </p:sp>
        <p:cxnSp>
          <p:nvCxnSpPr>
            <p:cNvPr id="16" name="Straight Arrow Connector 15"/>
            <p:cNvCxnSpPr>
              <a:cxnSpLocks noChangeShapeType="1"/>
              <a:stCxn id="14" idx="3"/>
              <a:endCxn id="9" idx="1"/>
            </p:cNvCxnSpPr>
            <p:nvPr/>
          </p:nvCxnSpPr>
          <p:spPr bwMode="auto">
            <a:xfrm>
              <a:off x="1371600" y="4343400"/>
              <a:ext cx="381000" cy="0"/>
            </a:xfrm>
            <a:prstGeom prst="straightConnector1">
              <a:avLst/>
            </a:prstGeom>
            <a:noFill/>
            <a:ln w="31750">
              <a:solidFill>
                <a:srgbClr val="5C92B5"/>
              </a:solidFill>
              <a:round/>
              <a:headEnd/>
              <a:tailEnd type="arrow" w="med" len="med"/>
            </a:ln>
            <a:effectLst>
              <a:outerShdw blurRad="635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7620000" y="3962400"/>
            <a:ext cx="1524000" cy="762000"/>
            <a:chOff x="7620000" y="3962400"/>
            <a:chExt cx="1524000" cy="762000"/>
          </a:xfrm>
        </p:grpSpPr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7848600" y="3962400"/>
              <a:ext cx="12954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Financing cash flows</a:t>
              </a:r>
            </a:p>
          </p:txBody>
        </p:sp>
        <p:cxnSp>
          <p:nvCxnSpPr>
            <p:cNvPr id="18" name="Straight Arrow Connector 17"/>
            <p:cNvCxnSpPr>
              <a:cxnSpLocks noChangeShapeType="1"/>
              <a:stCxn id="13" idx="1"/>
              <a:endCxn id="10" idx="3"/>
            </p:cNvCxnSpPr>
            <p:nvPr/>
          </p:nvCxnSpPr>
          <p:spPr bwMode="auto">
            <a:xfrm flipH="1" flipV="1">
              <a:off x="7620000" y="3962400"/>
              <a:ext cx="228600" cy="323057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Arrow Connector 18"/>
            <p:cNvCxnSpPr>
              <a:cxnSpLocks noChangeShapeType="1"/>
              <a:stCxn id="13" idx="1"/>
              <a:endCxn id="11" idx="3"/>
            </p:cNvCxnSpPr>
            <p:nvPr/>
          </p:nvCxnSpPr>
          <p:spPr bwMode="auto">
            <a:xfrm flipH="1">
              <a:off x="7620000" y="4285457"/>
              <a:ext cx="228600" cy="438943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" name="Group 51"/>
          <p:cNvGrpSpPr/>
          <p:nvPr/>
        </p:nvGrpSpPr>
        <p:grpSpPr>
          <a:xfrm>
            <a:off x="3200400" y="1762349"/>
            <a:ext cx="2933700" cy="1057051"/>
            <a:chOff x="3200400" y="1762349"/>
            <a:chExt cx="2933700" cy="1057051"/>
          </a:xfrm>
        </p:grpSpPr>
        <p:cxnSp>
          <p:nvCxnSpPr>
            <p:cNvPr id="15" name="Straight Arrow Connector 14"/>
            <p:cNvCxnSpPr>
              <a:cxnSpLocks noChangeShapeType="1"/>
              <a:stCxn id="20" idx="2"/>
              <a:endCxn id="7" idx="0"/>
            </p:cNvCxnSpPr>
            <p:nvPr/>
          </p:nvCxnSpPr>
          <p:spPr bwMode="auto">
            <a:xfrm flipH="1">
              <a:off x="3200400" y="2408462"/>
              <a:ext cx="1447800" cy="410938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6"/>
            <p:cNvCxnSpPr>
              <a:cxnSpLocks noChangeShapeType="1"/>
              <a:stCxn id="20" idx="2"/>
              <a:endCxn id="8" idx="0"/>
            </p:cNvCxnSpPr>
            <p:nvPr/>
          </p:nvCxnSpPr>
          <p:spPr bwMode="auto">
            <a:xfrm>
              <a:off x="4648200" y="2408462"/>
              <a:ext cx="1485900" cy="410938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635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4000500" y="1762349"/>
              <a:ext cx="12954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Operating cash flows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42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915"/>
            <a:ext cx="7772400" cy="640591"/>
          </a:xfrm>
          <a:noFill/>
        </p:spPr>
        <p:txBody>
          <a:bodyPr>
            <a:noAutofit/>
          </a:bodyPr>
          <a:lstStyle/>
          <a:p>
            <a:pPr lvl="0" eaLnBrk="0" hangingPunct="0"/>
            <a:r>
              <a:rPr lang="en-US" sz="2400" dirty="0" smtClean="0"/>
              <a:t>Cash </a:t>
            </a:r>
            <a:r>
              <a:rPr lang="en-US" sz="2400" dirty="0" smtClean="0"/>
              <a:t>flows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ADD4-8105-1A4D-BD15-C0FAC416C5BD}" type="slidenum">
              <a:rPr lang="en-GB" smtClean="0"/>
              <a:t>6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270" y="1459904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Collections from customers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270" y="1883350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Receipts of interests &amp; dividends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70" y="2264350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Sale of short-term investments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270" y="2645350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Other operating receipts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3379182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Sale of </a:t>
            </a:r>
            <a:r>
              <a:rPr lang="en-US" sz="1600" dirty="0" smtClean="0">
                <a:solidFill>
                  <a:srgbClr val="000000"/>
                </a:solidFill>
              </a:rPr>
              <a:t>tangible, intangible assets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3793936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Sale of long-term investments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4174936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Collections of loans from others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5010606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Issuance of shares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5391606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Sale of treasury shares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5772606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Proceeds from loans &amp; borrowings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2600" y="3379182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Purchase of tangible, intangible assets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3793936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Purchase of long-term investments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2600" y="4174936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Making loans to others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97470" y="1307504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to suppliers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7470" y="1688504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Payments to employees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97470" y="2069504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Payments of interest &amp; income tax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470" y="2450504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Purchase of short-term investments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470" y="2831504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Other operating payments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5196760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Repurchase of shares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2600" y="5577760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Purchase of treasury shares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2600" y="5958760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of debt principal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62600" y="4815760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of dividend</a:t>
            </a:r>
          </a:p>
        </p:txBody>
      </p:sp>
      <p:sp>
        <p:nvSpPr>
          <p:cNvPr id="30" name="Flowchart: Alternate Process 35"/>
          <p:cNvSpPr/>
          <p:nvPr/>
        </p:nvSpPr>
        <p:spPr>
          <a:xfrm>
            <a:off x="3821070" y="1383704"/>
            <a:ext cx="1524000" cy="1676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Operating Activities</a:t>
            </a:r>
          </a:p>
        </p:txBody>
      </p:sp>
      <p:sp>
        <p:nvSpPr>
          <p:cNvPr id="31" name="Flowchart: Alternate Process 36"/>
          <p:cNvSpPr/>
          <p:nvPr/>
        </p:nvSpPr>
        <p:spPr>
          <a:xfrm>
            <a:off x="3810000" y="3489136"/>
            <a:ext cx="1524000" cy="9144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Investing Activities</a:t>
            </a:r>
          </a:p>
        </p:txBody>
      </p:sp>
      <p:sp>
        <p:nvSpPr>
          <p:cNvPr id="32" name="Flowchart: Alternate Process 37"/>
          <p:cNvSpPr/>
          <p:nvPr/>
        </p:nvSpPr>
        <p:spPr>
          <a:xfrm>
            <a:off x="3810000" y="4815760"/>
            <a:ext cx="1524000" cy="14478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Financing Activities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44742" y="743113"/>
            <a:ext cx="2692690" cy="64059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/>
            <a:r>
              <a:rPr lang="en-US" sz="2000" dirty="0" smtClean="0"/>
              <a:t>Inflow</a:t>
            </a:r>
            <a:endParaRPr lang="en-GB" sz="2000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798023" y="743113"/>
            <a:ext cx="2692690" cy="64059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/>
            <a:r>
              <a:rPr lang="en-US" sz="2000" dirty="0" smtClean="0"/>
              <a:t>Outflow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1742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00" y="576971"/>
            <a:ext cx="7772400" cy="640591"/>
          </a:xfrm>
          <a:noFill/>
        </p:spPr>
        <p:txBody>
          <a:bodyPr>
            <a:noAutofit/>
          </a:bodyPr>
          <a:lstStyle/>
          <a:p>
            <a:pPr lvl="0" eaLnBrk="0" hangingPunct="0"/>
            <a:r>
              <a:rPr lang="en-US" sz="2400" dirty="0" smtClean="0"/>
              <a:t>Take the </a:t>
            </a:r>
            <a:r>
              <a:rPr lang="en-US" sz="2400" dirty="0" smtClean="0"/>
              <a:t>Cash </a:t>
            </a:r>
            <a:r>
              <a:rPr lang="en-US" sz="2400" dirty="0"/>
              <a:t>L</a:t>
            </a:r>
            <a:r>
              <a:rPr lang="en-US" sz="2400" dirty="0" smtClean="0"/>
              <a:t>edger </a:t>
            </a:r>
            <a:r>
              <a:rPr lang="en-US" sz="2400" dirty="0" smtClean="0"/>
              <a:t>...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88100" y="6356350"/>
            <a:ext cx="2133600" cy="365125"/>
          </a:xfrm>
        </p:spPr>
        <p:txBody>
          <a:bodyPr/>
          <a:lstStyle/>
          <a:p>
            <a:fld id="{5716ADD4-8105-1A4D-BD15-C0FAC416C5BD}" type="slidenum">
              <a:rPr lang="en-GB" smtClean="0"/>
              <a:t>7</a:t>
            </a:fld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24705" y="1624994"/>
            <a:ext cx="2504595" cy="1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3105" y="1255662"/>
            <a:ext cx="129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Cash ledger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36886" y="1682234"/>
            <a:ext cx="9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Opening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772100" y="2123043"/>
            <a:ext cx="154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Cash revenues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254955" y="2554843"/>
            <a:ext cx="106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Collected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565275" y="3001328"/>
            <a:ext cx="175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Sale of Tangibles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039816" y="3406775"/>
            <a:ext cx="227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Sale of LT investments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995258" y="3814207"/>
            <a:ext cx="131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Issue shares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82307" y="4222592"/>
            <a:ext cx="13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New </a:t>
            </a:r>
            <a:r>
              <a:rPr lang="en-GB" dirty="0" smtClean="0"/>
              <a:t>LT loan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447980" y="1691243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$30,500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330985" y="2554843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$128,500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447980" y="3017124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$14,000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552274" y="3427294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$9,000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445285" y="3814207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$10,000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330985" y="2116098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$146,000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450674" y="4222592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$10,000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460653" y="5484336"/>
            <a:ext cx="85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Closing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413465" y="5484336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$40,600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69200" y="1639332"/>
            <a:ext cx="0" cy="4231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8997" y="211816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Purchase inventory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5831697" y="2554843"/>
            <a:ext cx="17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Interest expense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828496" y="299446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Purchase </a:t>
            </a:r>
            <a:r>
              <a:rPr lang="en-GB" dirty="0" smtClean="0"/>
              <a:t>Tangibles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5815796" y="340602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Purchase of LT investments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818997" y="3803650"/>
            <a:ext cx="203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 expenses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818997" y="4205843"/>
            <a:ext cx="261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Other operating expenses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817552" y="4637248"/>
            <a:ext cx="138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Pay dividend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5817552" y="5069443"/>
            <a:ext cx="149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Repay </a:t>
            </a:r>
            <a:r>
              <a:rPr lang="en-GB" dirty="0" smtClean="0"/>
              <a:t>ST loan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4741165" y="2116098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$96,400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728465" y="3007162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$28,000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728465" y="3416737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$18,000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4729481" y="3814207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$108,000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4732674" y="4222592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$21,600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741165" y="2554843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$8,000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731159" y="4641692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$2,400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4742181" y="5069443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$25,000</a:t>
            </a:r>
            <a:endParaRPr lang="en-GB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316288" y="5438775"/>
            <a:ext cx="2487114" cy="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7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50000" y="6356350"/>
            <a:ext cx="2133600" cy="365125"/>
          </a:xfrm>
        </p:spPr>
        <p:txBody>
          <a:bodyPr/>
          <a:lstStyle/>
          <a:p>
            <a:fld id="{5716ADD4-8105-1A4D-BD15-C0FAC416C5BD}" type="slidenum">
              <a:rPr lang="en-GB" smtClean="0"/>
              <a:t>8</a:t>
            </a:fld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86605" y="1624994"/>
            <a:ext cx="2504595" cy="1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5005" y="1255662"/>
            <a:ext cx="129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Cash ledger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98786" y="1682234"/>
            <a:ext cx="9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Opening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409880" y="1691243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$30,500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292885" y="2554843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E46C0A"/>
                </a:solidFill>
              </a:rPr>
              <a:t>$128,500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09880" y="3017124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8064A2"/>
                </a:solidFill>
              </a:rPr>
              <a:t>$14,000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4174" y="3427294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8064A2"/>
                </a:solidFill>
              </a:rPr>
              <a:t>$9,000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07185" y="3814207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5"/>
                </a:solidFill>
              </a:rPr>
              <a:t>$10,000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92885" y="2116098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E46C0A"/>
                </a:solidFill>
              </a:rPr>
              <a:t>$146,000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12574" y="4222592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5"/>
                </a:solidFill>
              </a:rPr>
              <a:t>$10,000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2553" y="5484336"/>
            <a:ext cx="85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Closing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375365" y="5484336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$40,600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31100" y="1639332"/>
            <a:ext cx="0" cy="4231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3065" y="2116098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E46C0A"/>
                </a:solidFill>
              </a:rPr>
              <a:t>$96,400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90365" y="3007162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8064A2"/>
                </a:solidFill>
              </a:rPr>
              <a:t>$28,000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90365" y="3416737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8064A2"/>
                </a:solidFill>
              </a:rPr>
              <a:t>$18,000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91381" y="3814207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E46C0A"/>
                </a:solidFill>
              </a:rPr>
              <a:t>$108,000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94574" y="4222592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E46C0A"/>
                </a:solidFill>
              </a:rPr>
              <a:t>$21,600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03065" y="2554843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E46C0A"/>
                </a:solidFill>
              </a:rPr>
              <a:t>$8,000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3059" y="4641692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$2,400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04081" y="5069443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$25,000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278188" y="5438775"/>
            <a:ext cx="2487114" cy="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4331" y="2156262"/>
            <a:ext cx="337536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Collections from customers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9116" y="2544783"/>
            <a:ext cx="337536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Collections from customers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1" y="3023582"/>
            <a:ext cx="337536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Sale of </a:t>
            </a:r>
            <a:r>
              <a:rPr lang="en-US" sz="1600" dirty="0" smtClean="0">
                <a:solidFill>
                  <a:srgbClr val="000000"/>
                </a:solidFill>
              </a:rPr>
              <a:t>tangible, intangible assets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1" y="3429982"/>
            <a:ext cx="337536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Sale of </a:t>
            </a:r>
            <a:r>
              <a:rPr lang="en-US" sz="1600" dirty="0" smtClean="0">
                <a:solidFill>
                  <a:srgbClr val="000000"/>
                </a:solidFill>
              </a:rPr>
              <a:t>LT investments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622300" y="297571"/>
            <a:ext cx="7772400" cy="64059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/>
            <a:r>
              <a:rPr lang="is-IS" sz="2400" dirty="0" smtClean="0"/>
              <a:t>… </a:t>
            </a:r>
            <a:r>
              <a:rPr lang="en-US" sz="2400" dirty="0" smtClean="0"/>
              <a:t>apply Cash Flow </a:t>
            </a:r>
            <a:r>
              <a:rPr lang="en-GB" sz="2400" dirty="0" smtClean="0">
                <a:solidFill>
                  <a:srgbClr val="000000"/>
                </a:solidFill>
              </a:rPr>
              <a:t>labels </a:t>
            </a:r>
            <a:r>
              <a:rPr lang="is-IS" sz="2400" dirty="0" smtClean="0">
                <a:solidFill>
                  <a:srgbClr val="000000"/>
                </a:solidFill>
              </a:rPr>
              <a:t>…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1" y="3880306"/>
            <a:ext cx="3375365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Issuance of shares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-1" y="4277738"/>
            <a:ext cx="3375365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Proceeds from loans &amp; borrowings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85391" y="2115492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to suppliers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85391" y="2522121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Payments of interest &amp; income tax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82602" y="4218840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Other operating payments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86407" y="3825329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Payments to employees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86407" y="3007162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Purchase of tangible, intangible assets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86407" y="3375323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Purchase of long-term investments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76900" y="4657884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of dividend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82602" y="5056743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of debt principal</a:t>
            </a:r>
          </a:p>
        </p:txBody>
      </p:sp>
    </p:spTree>
    <p:extLst>
      <p:ext uri="{BB962C8B-B14F-4D97-AF65-F5344CB8AC3E}">
        <p14:creationId xmlns:p14="http://schemas.microsoft.com/office/powerpoint/2010/main" val="293561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50000" y="6356350"/>
            <a:ext cx="2133600" cy="365125"/>
          </a:xfrm>
        </p:spPr>
        <p:txBody>
          <a:bodyPr/>
          <a:lstStyle/>
          <a:p>
            <a:fld id="{5716ADD4-8105-1A4D-BD15-C0FAC416C5BD}" type="slidenum">
              <a:rPr lang="en-GB" smtClean="0"/>
              <a:t>9</a:t>
            </a:fld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86605" y="1624994"/>
            <a:ext cx="2504595" cy="1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8786" y="1682234"/>
            <a:ext cx="9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Opening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409880" y="1691243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$30,500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292885" y="2554843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E46C0A"/>
                </a:solidFill>
              </a:rPr>
              <a:t>$128,500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09880" y="3017124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8064A2"/>
                </a:solidFill>
              </a:rPr>
              <a:t>$14,000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4174" y="3427294"/>
            <a:ext cx="8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8064A2"/>
                </a:solidFill>
              </a:rPr>
              <a:t>$9,000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07185" y="3814207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5"/>
                </a:solidFill>
              </a:rPr>
              <a:t>$10,000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92885" y="2116098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E46C0A"/>
                </a:solidFill>
              </a:rPr>
              <a:t>$146,000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12574" y="4222592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5"/>
                </a:solidFill>
              </a:rPr>
              <a:t>$10,000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2553" y="5484336"/>
            <a:ext cx="85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Closing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375365" y="5484336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$40,600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31100" y="1639332"/>
            <a:ext cx="0" cy="4231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3065" y="2116098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E46C0A"/>
                </a:solidFill>
              </a:rPr>
              <a:t>-$</a:t>
            </a:r>
            <a:r>
              <a:rPr lang="en-GB" dirty="0" smtClean="0">
                <a:solidFill>
                  <a:srgbClr val="E46C0A"/>
                </a:solidFill>
              </a:rPr>
              <a:t>96,400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90365" y="3007162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8064A2"/>
                </a:solidFill>
              </a:rPr>
              <a:t>-$</a:t>
            </a:r>
            <a:r>
              <a:rPr lang="en-GB" dirty="0" smtClean="0">
                <a:solidFill>
                  <a:srgbClr val="8064A2"/>
                </a:solidFill>
              </a:rPr>
              <a:t>28,000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90365" y="3416737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8064A2"/>
                </a:solidFill>
              </a:rPr>
              <a:t>-$</a:t>
            </a:r>
            <a:r>
              <a:rPr lang="en-GB" dirty="0" smtClean="0">
                <a:solidFill>
                  <a:srgbClr val="8064A2"/>
                </a:solidFill>
              </a:rPr>
              <a:t>18,000</a:t>
            </a:r>
            <a:endParaRPr lang="en-GB" dirty="0">
              <a:solidFill>
                <a:srgbClr val="8064A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91381" y="3814207"/>
            <a:ext cx="113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E46C0A"/>
                </a:solidFill>
              </a:rPr>
              <a:t>-$</a:t>
            </a:r>
            <a:r>
              <a:rPr lang="en-GB" dirty="0" smtClean="0">
                <a:solidFill>
                  <a:srgbClr val="E46C0A"/>
                </a:solidFill>
              </a:rPr>
              <a:t>108,000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94574" y="4222592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E46C0A"/>
                </a:solidFill>
              </a:rPr>
              <a:t>-$</a:t>
            </a:r>
            <a:r>
              <a:rPr lang="en-GB" dirty="0" smtClean="0">
                <a:solidFill>
                  <a:srgbClr val="E46C0A"/>
                </a:solidFill>
              </a:rPr>
              <a:t>21,600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03065" y="2554843"/>
            <a:ext cx="8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E46C0A"/>
                </a:solidFill>
              </a:rPr>
              <a:t>-$</a:t>
            </a:r>
            <a:r>
              <a:rPr lang="en-GB" dirty="0" smtClean="0">
                <a:solidFill>
                  <a:srgbClr val="E46C0A"/>
                </a:solidFill>
              </a:rPr>
              <a:t>8,000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3059" y="4641692"/>
            <a:ext cx="8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-$</a:t>
            </a:r>
            <a:r>
              <a:rPr lang="en-GB" dirty="0" smtClean="0">
                <a:solidFill>
                  <a:schemeClr val="accent5"/>
                </a:solidFill>
              </a:rPr>
              <a:t>2,400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04081" y="5069443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-$</a:t>
            </a:r>
            <a:r>
              <a:rPr lang="en-GB" dirty="0" smtClean="0">
                <a:solidFill>
                  <a:schemeClr val="accent5"/>
                </a:solidFill>
              </a:rPr>
              <a:t>25,000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278188" y="5438775"/>
            <a:ext cx="2487114" cy="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4331" y="2156262"/>
            <a:ext cx="337536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Collections from customers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9116" y="2544783"/>
            <a:ext cx="337536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Collections from customers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1" y="3023582"/>
            <a:ext cx="337536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Sale of </a:t>
            </a:r>
            <a:r>
              <a:rPr lang="en-US" sz="1600" dirty="0" smtClean="0">
                <a:solidFill>
                  <a:srgbClr val="000000"/>
                </a:solidFill>
              </a:rPr>
              <a:t>tangible, intangible assets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1" y="3429982"/>
            <a:ext cx="337536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Sale of </a:t>
            </a:r>
            <a:r>
              <a:rPr lang="en-US" sz="1600" dirty="0" smtClean="0">
                <a:solidFill>
                  <a:srgbClr val="000000"/>
                </a:solidFill>
              </a:rPr>
              <a:t>tangible, intangible assets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482600" y="256675"/>
            <a:ext cx="7772400" cy="64059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/>
            <a:r>
              <a:rPr lang="is-IS" sz="2400" dirty="0" smtClean="0"/>
              <a:t>… </a:t>
            </a:r>
            <a:r>
              <a:rPr lang="en-US" sz="2400" dirty="0" smtClean="0"/>
              <a:t>sign </a:t>
            </a:r>
            <a:r>
              <a:rPr lang="is-IS" sz="2400" dirty="0" smtClean="0">
                <a:solidFill>
                  <a:srgbClr val="000000"/>
                </a:solidFill>
              </a:rPr>
              <a:t>…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1" y="3880306"/>
            <a:ext cx="3375365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Issuance of shares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-1" y="4277738"/>
            <a:ext cx="3375365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Proceeds from loans &amp; borrowings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85391" y="2115492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to suppliers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85391" y="2522121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Payments of interest &amp; income tax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82602" y="4218840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Other operating payments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86407" y="3825329"/>
            <a:ext cx="34290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Payments to employees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86407" y="3007162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Purchase of tangible, intangible assets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86407" y="3375323"/>
            <a:ext cx="3429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Purchase of long-term investments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76900" y="4657884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of dividend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82602" y="5056743"/>
            <a:ext cx="342900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Payment of debt principal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703065" y="2060575"/>
            <a:ext cx="313435" cy="3441700"/>
          </a:xfrm>
          <a:prstGeom prst="roundRect">
            <a:avLst/>
          </a:prstGeom>
          <a:noFill/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8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43427</TotalTime>
  <Words>1257</Words>
  <Application>Microsoft Macintosh PowerPoint</Application>
  <PresentationFormat>On-screen Show (4:3)</PresentationFormat>
  <Paragraphs>249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ACC 120</vt:lpstr>
      <vt:lpstr>WEEK FIVE: Cash flow Class 9 &amp; 10 </vt:lpstr>
      <vt:lpstr>Statement of Cash Flow</vt:lpstr>
      <vt:lpstr>Operating Cash Flow</vt:lpstr>
      <vt:lpstr>Relationship to balance sheet (usually)</vt:lpstr>
      <vt:lpstr>Cash flows</vt:lpstr>
      <vt:lpstr>Take the Cash Ledger ...</vt:lpstr>
      <vt:lpstr>PowerPoint Presentation</vt:lpstr>
      <vt:lpstr>PowerPoint Presentation</vt:lpstr>
      <vt:lpstr>PowerPoint Presentation</vt:lpstr>
      <vt:lpstr>Fuller example</vt:lpstr>
      <vt:lpstr>Case study: cash burn and the runway!  Funding and launching a start-up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Scruton</dc:creator>
  <cp:lastModifiedBy>Stephen Scruton</cp:lastModifiedBy>
  <cp:revision>378</cp:revision>
  <cp:lastPrinted>2017-10-08T18:22:37Z</cp:lastPrinted>
  <dcterms:created xsi:type="dcterms:W3CDTF">2017-07-22T10:45:13Z</dcterms:created>
  <dcterms:modified xsi:type="dcterms:W3CDTF">2017-10-09T09:22:01Z</dcterms:modified>
</cp:coreProperties>
</file>