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handoutMasterIdLst>
    <p:handoutMasterId r:id="rId16"/>
  </p:handoutMasterIdLst>
  <p:sldIdLst>
    <p:sldId id="310" r:id="rId2"/>
    <p:sldId id="311" r:id="rId3"/>
    <p:sldId id="320" r:id="rId4"/>
    <p:sldId id="321" r:id="rId5"/>
    <p:sldId id="322" r:id="rId6"/>
    <p:sldId id="324" r:id="rId7"/>
    <p:sldId id="323" r:id="rId8"/>
    <p:sldId id="327" r:id="rId9"/>
    <p:sldId id="326" r:id="rId10"/>
    <p:sldId id="388" r:id="rId11"/>
    <p:sldId id="387" r:id="rId12"/>
    <p:sldId id="389" r:id="rId13"/>
    <p:sldId id="328"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1403C"/>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595" autoAdjust="0"/>
    <p:restoredTop sz="86506" autoAdjust="0"/>
  </p:normalViewPr>
  <p:slideViewPr>
    <p:cSldViewPr snapToGrid="0" snapToObjects="1" showGuides="1">
      <p:cViewPr>
        <p:scale>
          <a:sx n="100" d="100"/>
          <a:sy n="100" d="100"/>
        </p:scale>
        <p:origin x="-1464" y="-352"/>
      </p:cViewPr>
      <p:guideLst>
        <p:guide orient="horz" pos="562"/>
        <p:guide pos="2097"/>
      </p:guideLst>
    </p:cSldViewPr>
  </p:slideViewPr>
  <p:notesTextViewPr>
    <p:cViewPr>
      <p:scale>
        <a:sx n="100" d="100"/>
        <a:sy n="100" d="100"/>
      </p:scale>
      <p:origin x="0" y="0"/>
    </p:cViewPr>
  </p:notesTextViewPr>
  <p:sorterViewPr>
    <p:cViewPr>
      <p:scale>
        <a:sx n="66" d="100"/>
        <a:sy n="66" d="100"/>
      </p:scale>
      <p:origin x="0" y="384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notesMaster" Target="notesMasters/notesMaster1.xml"/><Relationship Id="rId16" Type="http://schemas.openxmlformats.org/officeDocument/2006/relationships/handoutMaster" Target="handoutMasters/handoutMaster1.xml"/><Relationship Id="rId17" Type="http://schemas.openxmlformats.org/officeDocument/2006/relationships/printerSettings" Target="printerSettings/printerSettings1.bin"/><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137E383-3E61-1F46-8E4C-C781B239F1CC}" type="datetimeFigureOut">
              <a:rPr lang="en-US" smtClean="0"/>
              <a:t>22/10/17</a:t>
            </a:fld>
            <a:endParaRPr lang="en-GB"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3C2F94F-4A1D-7146-9803-BF2860A14040}" type="slidenum">
              <a:rPr lang="en-GB" smtClean="0"/>
              <a:t>‹#›</a:t>
            </a:fld>
            <a:endParaRPr lang="en-GB" dirty="0"/>
          </a:p>
        </p:txBody>
      </p:sp>
    </p:spTree>
    <p:extLst>
      <p:ext uri="{BB962C8B-B14F-4D97-AF65-F5344CB8AC3E}">
        <p14:creationId xmlns:p14="http://schemas.microsoft.com/office/powerpoint/2010/main" val="179319527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87DB17-AE8E-7944-864B-C903CA8C502D}" type="datetimeFigureOut">
              <a:rPr lang="en-US" smtClean="0"/>
              <a:t>22/10/17</a:t>
            </a:fld>
            <a:endParaRPr lang="en-GB"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E43A1B4-9A5A-5344-B095-316B7B9A1328}" type="slidenum">
              <a:rPr lang="en-GB" smtClean="0"/>
              <a:t>‹#›</a:t>
            </a:fld>
            <a:endParaRPr lang="en-GB" dirty="0"/>
          </a:p>
        </p:txBody>
      </p:sp>
    </p:spTree>
    <p:extLst>
      <p:ext uri="{BB962C8B-B14F-4D97-AF65-F5344CB8AC3E}">
        <p14:creationId xmlns:p14="http://schemas.microsoft.com/office/powerpoint/2010/main" val="889627422"/>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E43A1B4-9A5A-5344-B095-316B7B9A1328}" type="slidenum">
              <a:rPr lang="en-GB" smtClean="0"/>
              <a:t>2</a:t>
            </a:fld>
            <a:endParaRPr lang="en-GB" dirty="0"/>
          </a:p>
        </p:txBody>
      </p:sp>
    </p:spTree>
    <p:extLst>
      <p:ext uri="{BB962C8B-B14F-4D97-AF65-F5344CB8AC3E}">
        <p14:creationId xmlns:p14="http://schemas.microsoft.com/office/powerpoint/2010/main" val="30856909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Research costs are expenses but Development is capitalised and amortised. Development must meet six tests technical feasibility, intention to complete, ability to use or sell, future economic benefit, adequate resources to complete, able to reliably measure attributable expenditure.</a:t>
            </a:r>
          </a:p>
        </p:txBody>
      </p:sp>
      <p:sp>
        <p:nvSpPr>
          <p:cNvPr id="4" name="Slide Number Placeholder 3"/>
          <p:cNvSpPr>
            <a:spLocks noGrp="1"/>
          </p:cNvSpPr>
          <p:nvPr>
            <p:ph type="sldNum" sz="quarter" idx="10"/>
          </p:nvPr>
        </p:nvSpPr>
        <p:spPr/>
        <p:txBody>
          <a:bodyPr/>
          <a:lstStyle/>
          <a:p>
            <a:fld id="{4E43A1B4-9A5A-5344-B095-316B7B9A1328}" type="slidenum">
              <a:rPr lang="en-GB" smtClean="0"/>
              <a:t>11</a:t>
            </a:fld>
            <a:endParaRPr lang="en-GB" dirty="0"/>
          </a:p>
        </p:txBody>
      </p:sp>
    </p:spTree>
    <p:extLst>
      <p:ext uri="{BB962C8B-B14F-4D97-AF65-F5344CB8AC3E}">
        <p14:creationId xmlns:p14="http://schemas.microsoft.com/office/powerpoint/2010/main" val="21203973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Research costs are expenses but Development is capitalised and amortised. Development must meet six tests technical feasibility, intention to complete, ability to use or sell, future economic benefit, adequate resources to complete, able to reliably measure attributable expenditure.</a:t>
            </a:r>
          </a:p>
        </p:txBody>
      </p:sp>
      <p:sp>
        <p:nvSpPr>
          <p:cNvPr id="4" name="Slide Number Placeholder 3"/>
          <p:cNvSpPr>
            <a:spLocks noGrp="1"/>
          </p:cNvSpPr>
          <p:nvPr>
            <p:ph type="sldNum" sz="quarter" idx="10"/>
          </p:nvPr>
        </p:nvSpPr>
        <p:spPr/>
        <p:txBody>
          <a:bodyPr/>
          <a:lstStyle/>
          <a:p>
            <a:fld id="{4E43A1B4-9A5A-5344-B095-316B7B9A1328}" type="slidenum">
              <a:rPr lang="en-GB" smtClean="0"/>
              <a:t>12</a:t>
            </a:fld>
            <a:endParaRPr lang="en-GB" dirty="0"/>
          </a:p>
        </p:txBody>
      </p:sp>
    </p:spTree>
    <p:extLst>
      <p:ext uri="{BB962C8B-B14F-4D97-AF65-F5344CB8AC3E}">
        <p14:creationId xmlns:p14="http://schemas.microsoft.com/office/powerpoint/2010/main" val="21203973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aseline="0" dirty="0" smtClean="0"/>
          </a:p>
        </p:txBody>
      </p:sp>
      <p:sp>
        <p:nvSpPr>
          <p:cNvPr id="4" name="Slide Number Placeholder 3"/>
          <p:cNvSpPr>
            <a:spLocks noGrp="1"/>
          </p:cNvSpPr>
          <p:nvPr>
            <p:ph type="sldNum" sz="quarter" idx="10"/>
          </p:nvPr>
        </p:nvSpPr>
        <p:spPr/>
        <p:txBody>
          <a:bodyPr/>
          <a:lstStyle/>
          <a:p>
            <a:fld id="{4E43A1B4-9A5A-5344-B095-316B7B9A1328}" type="slidenum">
              <a:rPr lang="en-GB" smtClean="0"/>
              <a:t>13</a:t>
            </a:fld>
            <a:endParaRPr lang="en-GB" dirty="0"/>
          </a:p>
        </p:txBody>
      </p:sp>
    </p:spTree>
    <p:extLst>
      <p:ext uri="{BB962C8B-B14F-4D97-AF65-F5344CB8AC3E}">
        <p14:creationId xmlns:p14="http://schemas.microsoft.com/office/powerpoint/2010/main" val="21203973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Considered</a:t>
            </a:r>
            <a:r>
              <a:rPr lang="en-GB" baseline="0" dirty="0" smtClean="0"/>
              <a:t> capital expenditure if it increases capacity or useful life, otherwise just operating expenditure.</a:t>
            </a:r>
          </a:p>
          <a:p>
            <a:r>
              <a:rPr lang="en-GB" baseline="0" dirty="0" smtClean="0"/>
              <a:t>Cost to maintain or restore working order is </a:t>
            </a:r>
            <a:r>
              <a:rPr lang="en-GB" baseline="0" dirty="0" err="1" smtClean="0"/>
              <a:t>opex</a:t>
            </a:r>
            <a:r>
              <a:rPr lang="en-GB" baseline="0" dirty="0" smtClean="0"/>
              <a:t>.</a:t>
            </a:r>
          </a:p>
          <a:p>
            <a:r>
              <a:rPr lang="en-GB" baseline="0" dirty="0" smtClean="0"/>
              <a:t>Capex added to an asset account. Tangible assets have several sub-ledgers.</a:t>
            </a:r>
          </a:p>
          <a:p>
            <a:endParaRPr lang="en-GB" baseline="0" dirty="0" smtClean="0"/>
          </a:p>
          <a:p>
            <a:endParaRPr lang="en-GB" baseline="0" dirty="0" smtClean="0"/>
          </a:p>
        </p:txBody>
      </p:sp>
      <p:sp>
        <p:nvSpPr>
          <p:cNvPr id="4" name="Slide Number Placeholder 3"/>
          <p:cNvSpPr>
            <a:spLocks noGrp="1"/>
          </p:cNvSpPr>
          <p:nvPr>
            <p:ph type="sldNum" sz="quarter" idx="10"/>
          </p:nvPr>
        </p:nvSpPr>
        <p:spPr/>
        <p:txBody>
          <a:bodyPr/>
          <a:lstStyle/>
          <a:p>
            <a:fld id="{4E43A1B4-9A5A-5344-B095-316B7B9A1328}" type="slidenum">
              <a:rPr lang="en-GB" smtClean="0"/>
              <a:t>3</a:t>
            </a:fld>
            <a:endParaRPr lang="en-GB" dirty="0"/>
          </a:p>
        </p:txBody>
      </p:sp>
    </p:spTree>
    <p:extLst>
      <p:ext uri="{BB962C8B-B14F-4D97-AF65-F5344CB8AC3E}">
        <p14:creationId xmlns:p14="http://schemas.microsoft.com/office/powerpoint/2010/main" val="32756037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Where a purchase is</a:t>
            </a:r>
            <a:r>
              <a:rPr lang="en-GB" baseline="0" dirty="0" smtClean="0"/>
              <a:t> made that contains more than one category (e.g. a purchase of land with buildings and equipment) then the total capital expenditure is allocated to categories in proportion to the market value of the assets purchased. For example if market value is 50% land, 40% buildings, 10% equipment and expenditure is $1m then the allocation is $500k / $400k / $100k.</a:t>
            </a:r>
          </a:p>
          <a:p>
            <a:endParaRPr lang="en-GB" baseline="0" dirty="0" smtClean="0"/>
          </a:p>
          <a:p>
            <a:r>
              <a:rPr lang="en-GB" baseline="0" dirty="0" smtClean="0"/>
              <a:t>Depreciation and Amortisation contra accounts against the gross value of the asset.</a:t>
            </a:r>
          </a:p>
          <a:p>
            <a:r>
              <a:rPr lang="en-GB" baseline="0" dirty="0" smtClean="0"/>
              <a:t>Credit the contra account, increasing Accumulated D&amp;A, reducing net value.</a:t>
            </a:r>
          </a:p>
          <a:p>
            <a:r>
              <a:rPr lang="en-GB" baseline="0" dirty="0" smtClean="0"/>
              <a:t>Debit as an expense, reduces equity.</a:t>
            </a:r>
          </a:p>
          <a:p>
            <a:endParaRPr lang="en-GB" baseline="0" dirty="0" smtClean="0"/>
          </a:p>
          <a:p>
            <a:r>
              <a:rPr lang="en-GB" baseline="0" dirty="0" smtClean="0"/>
              <a:t>Misunderstandings:</a:t>
            </a:r>
          </a:p>
          <a:p>
            <a:r>
              <a:rPr lang="en-GB" baseline="0" dirty="0" smtClean="0"/>
              <a:t>Depreciation is not a valuation process (as the asset was at cost not value).</a:t>
            </a:r>
          </a:p>
          <a:p>
            <a:r>
              <a:rPr lang="en-GB" baseline="0" dirty="0" smtClean="0"/>
              <a:t>Depreciation is not a fund to replace the assets (as it is a non-cash charge).</a:t>
            </a:r>
          </a:p>
          <a:p>
            <a:endParaRPr lang="en-GB" baseline="0" dirty="0" smtClean="0"/>
          </a:p>
          <a:p>
            <a:r>
              <a:rPr lang="en-GB" baseline="0" dirty="0" smtClean="0"/>
              <a:t>PPE also called Fixed Assets</a:t>
            </a:r>
          </a:p>
          <a:p>
            <a:r>
              <a:rPr lang="en-GB" baseline="0" dirty="0" smtClean="0"/>
              <a:t>Equipment includes anything up to aeroplanes.</a:t>
            </a:r>
          </a:p>
          <a:p>
            <a:r>
              <a:rPr lang="en-GB" baseline="0" dirty="0" smtClean="0"/>
              <a:t>Construction in Progress is at cumulative cost, not depreciated (or amortized) until completed.</a:t>
            </a:r>
          </a:p>
          <a:p>
            <a:endParaRPr lang="en-GB" baseline="0" dirty="0" smtClean="0"/>
          </a:p>
          <a:p>
            <a:r>
              <a:rPr lang="en-US" sz="1200" dirty="0" smtClean="0"/>
              <a:t>Some examples of Intangible assets are goodwill, trademarks and trade names, internal use software, customer relationships, patent and technology, and marketing rights.</a:t>
            </a:r>
          </a:p>
          <a:p>
            <a:endParaRPr lang="en-US" sz="1200" baseline="0" dirty="0" smtClean="0"/>
          </a:p>
          <a:p>
            <a:r>
              <a:rPr lang="en-US" sz="1200" baseline="0" dirty="0" smtClean="0"/>
              <a:t>Special accounting for investment properties and agricultural assets.</a:t>
            </a:r>
            <a:endParaRPr lang="en-GB" baseline="0" dirty="0" smtClean="0"/>
          </a:p>
          <a:p>
            <a:endParaRPr lang="en-GB" dirty="0"/>
          </a:p>
        </p:txBody>
      </p:sp>
      <p:sp>
        <p:nvSpPr>
          <p:cNvPr id="4" name="Slide Number Placeholder 3"/>
          <p:cNvSpPr>
            <a:spLocks noGrp="1"/>
          </p:cNvSpPr>
          <p:nvPr>
            <p:ph type="sldNum" sz="quarter" idx="10"/>
          </p:nvPr>
        </p:nvSpPr>
        <p:spPr/>
        <p:txBody>
          <a:bodyPr/>
          <a:lstStyle/>
          <a:p>
            <a:fld id="{4E43A1B4-9A5A-5344-B095-316B7B9A1328}" type="slidenum">
              <a:rPr lang="en-GB" smtClean="0"/>
              <a:t>4</a:t>
            </a:fld>
            <a:endParaRPr lang="en-GB" dirty="0"/>
          </a:p>
        </p:txBody>
      </p:sp>
    </p:spTree>
    <p:extLst>
      <p:ext uri="{BB962C8B-B14F-4D97-AF65-F5344CB8AC3E}">
        <p14:creationId xmlns:p14="http://schemas.microsoft.com/office/powerpoint/2010/main" val="7833219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Cost does not change</a:t>
            </a:r>
          </a:p>
          <a:p>
            <a:r>
              <a:rPr lang="en-GB" dirty="0" smtClean="0"/>
              <a:t>Useful</a:t>
            </a:r>
            <a:r>
              <a:rPr lang="en-GB" baseline="0" dirty="0" smtClean="0"/>
              <a:t> life opinion</a:t>
            </a:r>
          </a:p>
          <a:p>
            <a:r>
              <a:rPr lang="en-GB" baseline="0" dirty="0" smtClean="0"/>
              <a:t>Residual value if any</a:t>
            </a:r>
          </a:p>
          <a:p>
            <a:endParaRPr lang="en-GB" baseline="0" dirty="0" smtClean="0"/>
          </a:p>
          <a:p>
            <a:r>
              <a:rPr lang="en-GB" baseline="0" dirty="0" smtClean="0"/>
              <a:t>Straight line found to be used about 84% of the time.</a:t>
            </a:r>
          </a:p>
          <a:p>
            <a:r>
              <a:rPr lang="en-GB" baseline="0" dirty="0" smtClean="0"/>
              <a:t>Units of production used 9% of the time.</a:t>
            </a:r>
          </a:p>
          <a:p>
            <a:r>
              <a:rPr lang="en-GB" baseline="0" dirty="0" smtClean="0"/>
              <a:t>Other methods far less common.</a:t>
            </a:r>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4E43A1B4-9A5A-5344-B095-316B7B9A1328}" type="slidenum">
              <a:rPr lang="en-GB" smtClean="0"/>
              <a:t>5</a:t>
            </a:fld>
            <a:endParaRPr lang="en-GB" dirty="0"/>
          </a:p>
        </p:txBody>
      </p:sp>
    </p:spTree>
    <p:extLst>
      <p:ext uri="{BB962C8B-B14F-4D97-AF65-F5344CB8AC3E}">
        <p14:creationId xmlns:p14="http://schemas.microsoft.com/office/powerpoint/2010/main" val="7833219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Exceptions:</a:t>
            </a:r>
          </a:p>
          <a:p>
            <a:endParaRPr lang="en-GB" baseline="0" dirty="0" smtClean="0"/>
          </a:p>
          <a:p>
            <a:r>
              <a:rPr lang="en-GB" baseline="0" dirty="0" smtClean="0"/>
              <a:t>Notes receivable included in current assets but are a financial asset so in financing cash flow.</a:t>
            </a:r>
          </a:p>
          <a:p>
            <a:r>
              <a:rPr lang="en-GB" baseline="0" dirty="0" smtClean="0"/>
              <a:t>Short term debt in current liabilities but a financing cash flow.</a:t>
            </a:r>
          </a:p>
        </p:txBody>
      </p:sp>
      <p:sp>
        <p:nvSpPr>
          <p:cNvPr id="4" name="Slide Number Placeholder 3"/>
          <p:cNvSpPr>
            <a:spLocks noGrp="1"/>
          </p:cNvSpPr>
          <p:nvPr>
            <p:ph type="sldNum" sz="quarter" idx="10"/>
          </p:nvPr>
        </p:nvSpPr>
        <p:spPr/>
        <p:txBody>
          <a:bodyPr/>
          <a:lstStyle/>
          <a:p>
            <a:fld id="{4E43A1B4-9A5A-5344-B095-316B7B9A1328}" type="slidenum">
              <a:rPr lang="en-GB" smtClean="0"/>
              <a:t>6</a:t>
            </a:fld>
            <a:endParaRPr lang="en-GB" dirty="0"/>
          </a:p>
        </p:txBody>
      </p:sp>
    </p:spTree>
    <p:extLst>
      <p:ext uri="{BB962C8B-B14F-4D97-AF65-F5344CB8AC3E}">
        <p14:creationId xmlns:p14="http://schemas.microsoft.com/office/powerpoint/2010/main" val="21203973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Natural resources are</a:t>
            </a:r>
            <a:r>
              <a:rPr lang="en-GB" baseline="0" dirty="0" smtClean="0"/>
              <a:t> depleted in the same way</a:t>
            </a:r>
            <a:endParaRPr lang="en-GB" dirty="0"/>
          </a:p>
        </p:txBody>
      </p:sp>
      <p:sp>
        <p:nvSpPr>
          <p:cNvPr id="4" name="Slide Number Placeholder 3"/>
          <p:cNvSpPr>
            <a:spLocks noGrp="1"/>
          </p:cNvSpPr>
          <p:nvPr>
            <p:ph type="sldNum" sz="quarter" idx="10"/>
          </p:nvPr>
        </p:nvSpPr>
        <p:spPr/>
        <p:txBody>
          <a:bodyPr/>
          <a:lstStyle/>
          <a:p>
            <a:fld id="{4E43A1B4-9A5A-5344-B095-316B7B9A1328}" type="slidenum">
              <a:rPr lang="en-GB" smtClean="0"/>
              <a:t>7</a:t>
            </a:fld>
            <a:endParaRPr lang="en-GB" dirty="0"/>
          </a:p>
        </p:txBody>
      </p:sp>
    </p:spTree>
    <p:extLst>
      <p:ext uri="{BB962C8B-B14F-4D97-AF65-F5344CB8AC3E}">
        <p14:creationId xmlns:p14="http://schemas.microsoft.com/office/powerpoint/2010/main" val="7833219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Research costs are expenses but Development is capitalised and amortised. Development must meet six tests technical feasibility, intention to complete, ability to use or sell, future economic benefit, adequate resources to complete, able to reliably measure attributable expenditure.</a:t>
            </a:r>
          </a:p>
        </p:txBody>
      </p:sp>
      <p:sp>
        <p:nvSpPr>
          <p:cNvPr id="4" name="Slide Number Placeholder 3"/>
          <p:cNvSpPr>
            <a:spLocks noGrp="1"/>
          </p:cNvSpPr>
          <p:nvPr>
            <p:ph type="sldNum" sz="quarter" idx="10"/>
          </p:nvPr>
        </p:nvSpPr>
        <p:spPr/>
        <p:txBody>
          <a:bodyPr/>
          <a:lstStyle/>
          <a:p>
            <a:fld id="{4E43A1B4-9A5A-5344-B095-316B7B9A1328}" type="slidenum">
              <a:rPr lang="en-GB" smtClean="0"/>
              <a:t>8</a:t>
            </a:fld>
            <a:endParaRPr lang="en-GB" dirty="0"/>
          </a:p>
        </p:txBody>
      </p:sp>
    </p:spTree>
    <p:extLst>
      <p:ext uri="{BB962C8B-B14F-4D97-AF65-F5344CB8AC3E}">
        <p14:creationId xmlns:p14="http://schemas.microsoft.com/office/powerpoint/2010/main" val="21203973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Changes</a:t>
            </a:r>
            <a:r>
              <a:rPr lang="en-GB" baseline="0" dirty="0" smtClean="0"/>
              <a:t> due to </a:t>
            </a:r>
          </a:p>
          <a:p>
            <a:endParaRPr lang="en-GB" baseline="0" dirty="0" smtClean="0"/>
          </a:p>
          <a:p>
            <a:r>
              <a:rPr lang="en-GB" sz="1200" b="0" i="0" u="none" strike="noStrike" kern="1200" dirty="0" smtClean="0">
                <a:solidFill>
                  <a:schemeClr val="tx1"/>
                </a:solidFill>
                <a:effectLst/>
                <a:latin typeface="+mn-lt"/>
                <a:ea typeface="+mn-ea"/>
                <a:cs typeface="+mn-cs"/>
              </a:rPr>
              <a:t>Useful life extension, leading to revaluation gain,</a:t>
            </a:r>
            <a:r>
              <a:rPr lang="en-GB" sz="1200" b="0" i="0" u="none" strike="noStrike" kern="1200" baseline="0" dirty="0" smtClean="0">
                <a:solidFill>
                  <a:schemeClr val="tx1"/>
                </a:solidFill>
                <a:effectLst/>
                <a:latin typeface="+mn-lt"/>
                <a:ea typeface="+mn-ea"/>
                <a:cs typeface="+mn-cs"/>
              </a:rPr>
              <a:t> lower depreciation.</a:t>
            </a:r>
          </a:p>
          <a:p>
            <a:r>
              <a:rPr lang="en-GB" sz="1200" b="0" i="0" u="none" strike="noStrike" kern="1200" baseline="0" dirty="0" smtClean="0">
                <a:solidFill>
                  <a:schemeClr val="tx1"/>
                </a:solidFill>
                <a:effectLst/>
                <a:latin typeface="+mn-lt"/>
                <a:ea typeface="+mn-ea"/>
                <a:cs typeface="+mn-cs"/>
              </a:rPr>
              <a:t>Residual value cut, leading to impairment loss, in this case same depreciation.</a:t>
            </a:r>
          </a:p>
          <a:p>
            <a:r>
              <a:rPr lang="en-GB" sz="1200" b="0" i="0" u="none" strike="noStrike" kern="1200" baseline="0" dirty="0" smtClean="0">
                <a:solidFill>
                  <a:schemeClr val="tx1"/>
                </a:solidFill>
                <a:effectLst/>
                <a:latin typeface="+mn-lt"/>
                <a:ea typeface="+mn-ea"/>
                <a:cs typeface="+mn-cs"/>
              </a:rPr>
              <a:t>Fully depreciated, zero depreciation.</a:t>
            </a:r>
            <a:endParaRPr lang="en-GB" dirty="0"/>
          </a:p>
        </p:txBody>
      </p:sp>
      <p:sp>
        <p:nvSpPr>
          <p:cNvPr id="4" name="Slide Number Placeholder 3"/>
          <p:cNvSpPr>
            <a:spLocks noGrp="1"/>
          </p:cNvSpPr>
          <p:nvPr>
            <p:ph type="sldNum" sz="quarter" idx="10"/>
          </p:nvPr>
        </p:nvSpPr>
        <p:spPr/>
        <p:txBody>
          <a:bodyPr/>
          <a:lstStyle/>
          <a:p>
            <a:fld id="{4E43A1B4-9A5A-5344-B095-316B7B9A1328}" type="slidenum">
              <a:rPr lang="en-GB" smtClean="0"/>
              <a:t>9</a:t>
            </a:fld>
            <a:endParaRPr lang="en-GB" dirty="0"/>
          </a:p>
        </p:txBody>
      </p:sp>
    </p:spTree>
    <p:extLst>
      <p:ext uri="{BB962C8B-B14F-4D97-AF65-F5344CB8AC3E}">
        <p14:creationId xmlns:p14="http://schemas.microsoft.com/office/powerpoint/2010/main" val="7833219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Research costs are expenses but Development is capitalised and amortised. Development must meet six tests technical feasibility, intention to complete, ability to use or sell, future economic benefit, adequate resources to complete, able to reliably measure attributable expenditure.</a:t>
            </a:r>
          </a:p>
        </p:txBody>
      </p:sp>
      <p:sp>
        <p:nvSpPr>
          <p:cNvPr id="4" name="Slide Number Placeholder 3"/>
          <p:cNvSpPr>
            <a:spLocks noGrp="1"/>
          </p:cNvSpPr>
          <p:nvPr>
            <p:ph type="sldNum" sz="quarter" idx="10"/>
          </p:nvPr>
        </p:nvSpPr>
        <p:spPr/>
        <p:txBody>
          <a:bodyPr/>
          <a:lstStyle/>
          <a:p>
            <a:fld id="{4E43A1B4-9A5A-5344-B095-316B7B9A1328}" type="slidenum">
              <a:rPr lang="en-GB" smtClean="0"/>
              <a:t>10</a:t>
            </a:fld>
            <a:endParaRPr lang="en-GB" dirty="0"/>
          </a:p>
        </p:txBody>
      </p:sp>
    </p:spTree>
    <p:extLst>
      <p:ext uri="{BB962C8B-B14F-4D97-AF65-F5344CB8AC3E}">
        <p14:creationId xmlns:p14="http://schemas.microsoft.com/office/powerpoint/2010/main" val="21203973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GB"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GB"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5716ADD4-8105-1A4D-BD15-C0FAC416C5BD}" type="slidenum">
              <a:rPr lang="en-GB" smtClean="0"/>
              <a:t>‹#›</a:t>
            </a:fld>
            <a:endParaRPr lang="en-GB" dirty="0"/>
          </a:p>
        </p:txBody>
      </p:sp>
    </p:spTree>
    <p:extLst>
      <p:ext uri="{BB962C8B-B14F-4D97-AF65-F5344CB8AC3E}">
        <p14:creationId xmlns:p14="http://schemas.microsoft.com/office/powerpoint/2010/main" val="23315897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GB"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GB"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5716ADD4-8105-1A4D-BD15-C0FAC416C5BD}" type="slidenum">
              <a:rPr lang="en-GB" smtClean="0"/>
              <a:t>‹#›</a:t>
            </a:fld>
            <a:endParaRPr lang="en-GB" dirty="0"/>
          </a:p>
        </p:txBody>
      </p:sp>
    </p:spTree>
    <p:extLst>
      <p:ext uri="{BB962C8B-B14F-4D97-AF65-F5344CB8AC3E}">
        <p14:creationId xmlns:p14="http://schemas.microsoft.com/office/powerpoint/2010/main" val="15286963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GB"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GB"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5716ADD4-8105-1A4D-BD15-C0FAC416C5BD}" type="slidenum">
              <a:rPr lang="en-GB" smtClean="0"/>
              <a:t>‹#›</a:t>
            </a:fld>
            <a:endParaRPr lang="en-GB" dirty="0"/>
          </a:p>
        </p:txBody>
      </p:sp>
    </p:spTree>
    <p:extLst>
      <p:ext uri="{BB962C8B-B14F-4D97-AF65-F5344CB8AC3E}">
        <p14:creationId xmlns:p14="http://schemas.microsoft.com/office/powerpoint/2010/main" val="12526919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GB"/>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GB"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GB"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5716ADD4-8105-1A4D-BD15-C0FAC416C5BD}" type="slidenum">
              <a:rPr lang="en-GB" smtClean="0"/>
              <a:t>‹#›</a:t>
            </a:fld>
            <a:endParaRPr lang="en-GB" dirty="0"/>
          </a:p>
        </p:txBody>
      </p:sp>
    </p:spTree>
    <p:extLst>
      <p:ext uri="{BB962C8B-B14F-4D97-AF65-F5344CB8AC3E}">
        <p14:creationId xmlns:p14="http://schemas.microsoft.com/office/powerpoint/2010/main" val="20698413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GB"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GB"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5716ADD4-8105-1A4D-BD15-C0FAC416C5BD}" type="slidenum">
              <a:rPr lang="en-GB" smtClean="0"/>
              <a:t>‹#›</a:t>
            </a:fld>
            <a:endParaRPr lang="en-GB" dirty="0"/>
          </a:p>
        </p:txBody>
      </p:sp>
    </p:spTree>
    <p:extLst>
      <p:ext uri="{BB962C8B-B14F-4D97-AF65-F5344CB8AC3E}">
        <p14:creationId xmlns:p14="http://schemas.microsoft.com/office/powerpoint/2010/main" val="3365207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GB"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GB" dirty="0"/>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5716ADD4-8105-1A4D-BD15-C0FAC416C5BD}" type="slidenum">
              <a:rPr lang="en-GB" smtClean="0"/>
              <a:t>‹#›</a:t>
            </a:fld>
            <a:endParaRPr lang="en-GB" dirty="0"/>
          </a:p>
        </p:txBody>
      </p:sp>
    </p:spTree>
    <p:extLst>
      <p:ext uri="{BB962C8B-B14F-4D97-AF65-F5344CB8AC3E}">
        <p14:creationId xmlns:p14="http://schemas.microsoft.com/office/powerpoint/2010/main" val="33581743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7" name="Date Placeholder 6"/>
          <p:cNvSpPr>
            <a:spLocks noGrp="1"/>
          </p:cNvSpPr>
          <p:nvPr>
            <p:ph type="dt" sz="half" idx="10"/>
          </p:nvPr>
        </p:nvSpPr>
        <p:spPr>
          <a:xfrm>
            <a:off x="457200" y="6356350"/>
            <a:ext cx="2133600" cy="365125"/>
          </a:xfrm>
          <a:prstGeom prst="rect">
            <a:avLst/>
          </a:prstGeom>
        </p:spPr>
        <p:txBody>
          <a:bodyPr/>
          <a:lstStyle/>
          <a:p>
            <a:endParaRPr lang="en-GB" dirty="0"/>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GB" dirty="0"/>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5716ADD4-8105-1A4D-BD15-C0FAC416C5BD}" type="slidenum">
              <a:rPr lang="en-GB" smtClean="0"/>
              <a:t>‹#›</a:t>
            </a:fld>
            <a:endParaRPr lang="en-GB" dirty="0"/>
          </a:p>
        </p:txBody>
      </p:sp>
    </p:spTree>
    <p:extLst>
      <p:ext uri="{BB962C8B-B14F-4D97-AF65-F5344CB8AC3E}">
        <p14:creationId xmlns:p14="http://schemas.microsoft.com/office/powerpoint/2010/main" val="35326453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GB"/>
          </a:p>
        </p:txBody>
      </p:sp>
      <p:sp>
        <p:nvSpPr>
          <p:cNvPr id="3" name="Date Placeholder 2"/>
          <p:cNvSpPr>
            <a:spLocks noGrp="1"/>
          </p:cNvSpPr>
          <p:nvPr>
            <p:ph type="dt" sz="half" idx="10"/>
          </p:nvPr>
        </p:nvSpPr>
        <p:spPr>
          <a:xfrm>
            <a:off x="457200" y="6356350"/>
            <a:ext cx="2133600" cy="365125"/>
          </a:xfrm>
          <a:prstGeom prst="rect">
            <a:avLst/>
          </a:prstGeom>
        </p:spPr>
        <p:txBody>
          <a:bodyPr/>
          <a:lstStyle/>
          <a:p>
            <a:endParaRPr lang="en-GB" dirty="0"/>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GB" dirty="0"/>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5716ADD4-8105-1A4D-BD15-C0FAC416C5BD}" type="slidenum">
              <a:rPr lang="en-GB" smtClean="0"/>
              <a:t>‹#›</a:t>
            </a:fld>
            <a:endParaRPr lang="en-GB" dirty="0"/>
          </a:p>
        </p:txBody>
      </p:sp>
    </p:spTree>
    <p:extLst>
      <p:ext uri="{BB962C8B-B14F-4D97-AF65-F5344CB8AC3E}">
        <p14:creationId xmlns:p14="http://schemas.microsoft.com/office/powerpoint/2010/main" val="33588152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endParaRPr lang="en-GB" dirty="0"/>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GB" dirty="0"/>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5716ADD4-8105-1A4D-BD15-C0FAC416C5BD}" type="slidenum">
              <a:rPr lang="en-GB" smtClean="0"/>
              <a:t>‹#›</a:t>
            </a:fld>
            <a:endParaRPr lang="en-GB" dirty="0"/>
          </a:p>
        </p:txBody>
      </p:sp>
    </p:spTree>
    <p:extLst>
      <p:ext uri="{BB962C8B-B14F-4D97-AF65-F5344CB8AC3E}">
        <p14:creationId xmlns:p14="http://schemas.microsoft.com/office/powerpoint/2010/main" val="22034621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GB"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GB" dirty="0"/>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5716ADD4-8105-1A4D-BD15-C0FAC416C5BD}" type="slidenum">
              <a:rPr lang="en-GB" smtClean="0"/>
              <a:t>‹#›</a:t>
            </a:fld>
            <a:endParaRPr lang="en-GB" dirty="0"/>
          </a:p>
        </p:txBody>
      </p:sp>
    </p:spTree>
    <p:extLst>
      <p:ext uri="{BB962C8B-B14F-4D97-AF65-F5344CB8AC3E}">
        <p14:creationId xmlns:p14="http://schemas.microsoft.com/office/powerpoint/2010/main" val="22251242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GB"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GB" dirty="0"/>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5716ADD4-8105-1A4D-BD15-C0FAC416C5BD}" type="slidenum">
              <a:rPr lang="en-GB" smtClean="0"/>
              <a:t>‹#›</a:t>
            </a:fld>
            <a:endParaRPr lang="en-GB" dirty="0"/>
          </a:p>
        </p:txBody>
      </p:sp>
    </p:spTree>
    <p:extLst>
      <p:ext uri="{BB962C8B-B14F-4D97-AF65-F5344CB8AC3E}">
        <p14:creationId xmlns:p14="http://schemas.microsoft.com/office/powerpoint/2010/main" val="118115971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GB"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8" name="TextBox 7"/>
          <p:cNvSpPr txBox="1"/>
          <p:nvPr userDrawn="1"/>
        </p:nvSpPr>
        <p:spPr>
          <a:xfrm>
            <a:off x="457200" y="6302103"/>
            <a:ext cx="706594" cy="276999"/>
          </a:xfrm>
          <a:prstGeom prst="rect">
            <a:avLst/>
          </a:prstGeom>
          <a:noFill/>
        </p:spPr>
        <p:txBody>
          <a:bodyPr wrap="none" rtlCol="0">
            <a:spAutoFit/>
          </a:bodyPr>
          <a:lstStyle/>
          <a:p>
            <a:r>
              <a:rPr lang="en-GB" sz="1200" dirty="0" smtClean="0">
                <a:solidFill>
                  <a:schemeClr val="bg1">
                    <a:lumMod val="50000"/>
                  </a:schemeClr>
                </a:solidFill>
              </a:rPr>
              <a:t>ACC 120</a:t>
            </a:r>
            <a:endParaRPr lang="en-GB" sz="1200" dirty="0">
              <a:solidFill>
                <a:schemeClr val="bg1">
                  <a:lumMod val="50000"/>
                </a:schemeClr>
              </a:solidFill>
            </a:endParaRPr>
          </a:p>
        </p:txBody>
      </p:sp>
      <p:sp>
        <p:nvSpPr>
          <p:cNvPr id="9" name="TextBox 8"/>
          <p:cNvSpPr txBox="1"/>
          <p:nvPr userDrawn="1"/>
        </p:nvSpPr>
        <p:spPr>
          <a:xfrm>
            <a:off x="3647488" y="6394436"/>
            <a:ext cx="1849034" cy="276999"/>
          </a:xfrm>
          <a:prstGeom prst="rect">
            <a:avLst/>
          </a:prstGeom>
          <a:noFill/>
        </p:spPr>
        <p:txBody>
          <a:bodyPr wrap="none" rtlCol="0">
            <a:spAutoFit/>
          </a:bodyPr>
          <a:lstStyle/>
          <a:p>
            <a:pPr algn="ctr"/>
            <a:r>
              <a:rPr lang="en-GB" sz="1200" dirty="0" smtClean="0">
                <a:solidFill>
                  <a:schemeClr val="bg1">
                    <a:lumMod val="50000"/>
                  </a:schemeClr>
                </a:solidFill>
              </a:rPr>
              <a:t>Professor Stephen Scruton</a:t>
            </a:r>
            <a:endParaRPr lang="en-GB" sz="1200" dirty="0">
              <a:solidFill>
                <a:schemeClr val="bg1">
                  <a:lumMod val="50000"/>
                </a:schemeClr>
              </a:solidFill>
            </a:endParaRPr>
          </a:p>
        </p:txBody>
      </p:sp>
      <p:sp>
        <p:nvSpPr>
          <p:cNvPr id="11" name="Slide Number Placeholder 10"/>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bg1">
                    <a:lumMod val="50000"/>
                  </a:schemeClr>
                </a:solidFill>
              </a:defRPr>
            </a:lvl1pPr>
          </a:lstStyle>
          <a:p>
            <a:fld id="{7FF77065-4DA1-3C43-9975-98EC785C4A65}" type="slidenum">
              <a:rPr lang="en-GB" smtClean="0"/>
              <a:pPr/>
              <a:t>‹#›</a:t>
            </a:fld>
            <a:endParaRPr lang="en-GB" dirty="0"/>
          </a:p>
        </p:txBody>
      </p:sp>
    </p:spTree>
    <p:extLst>
      <p:ext uri="{BB962C8B-B14F-4D97-AF65-F5344CB8AC3E}">
        <p14:creationId xmlns:p14="http://schemas.microsoft.com/office/powerpoint/2010/main" val="24147948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emf"/><Relationship Id="rId4" Type="http://schemas.openxmlformats.org/officeDocument/2006/relationships/image" Target="../media/image3.emf"/><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3" Type="http://schemas.openxmlformats.org/officeDocument/2006/relationships/image" Target="../media/image4.emf"/><Relationship Id="rId4" Type="http://schemas.openxmlformats.org/officeDocument/2006/relationships/image" Target="../media/image5.emf"/><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3" Type="http://schemas.openxmlformats.org/officeDocument/2006/relationships/image" Target="../media/image4.emf"/><Relationship Id="rId4" Type="http://schemas.openxmlformats.org/officeDocument/2006/relationships/image" Target="../media/image6.emf"/><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7.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ln w="38100" cmpd="dbl">
            <a:solidFill>
              <a:schemeClr val="tx1"/>
            </a:solidFill>
          </a:ln>
        </p:spPr>
        <p:txBody>
          <a:bodyPr/>
          <a:lstStyle/>
          <a:p>
            <a:r>
              <a:rPr lang="en-GB" dirty="0" smtClean="0"/>
              <a:t>ACC 120</a:t>
            </a:r>
            <a:endParaRPr lang="en-GB" dirty="0"/>
          </a:p>
        </p:txBody>
      </p:sp>
      <p:sp>
        <p:nvSpPr>
          <p:cNvPr id="3" name="Subtitle 2"/>
          <p:cNvSpPr>
            <a:spLocks noGrp="1"/>
          </p:cNvSpPr>
          <p:nvPr>
            <p:ph type="subTitle" idx="1"/>
          </p:nvPr>
        </p:nvSpPr>
        <p:spPr/>
        <p:txBody>
          <a:bodyPr/>
          <a:lstStyle/>
          <a:p>
            <a:r>
              <a:rPr lang="en-GB" dirty="0" smtClean="0">
                <a:solidFill>
                  <a:schemeClr val="tx1"/>
                </a:solidFill>
              </a:rPr>
              <a:t>Part 2: Invest and Grow</a:t>
            </a:r>
            <a:endParaRPr lang="en-GB" dirty="0">
              <a:solidFill>
                <a:schemeClr val="tx1"/>
              </a:solidFill>
            </a:endParaRPr>
          </a:p>
        </p:txBody>
      </p:sp>
      <p:sp>
        <p:nvSpPr>
          <p:cNvPr id="4" name="Slide Number Placeholder 3"/>
          <p:cNvSpPr>
            <a:spLocks noGrp="1"/>
          </p:cNvSpPr>
          <p:nvPr>
            <p:ph type="sldNum" sz="quarter" idx="12"/>
          </p:nvPr>
        </p:nvSpPr>
        <p:spPr/>
        <p:txBody>
          <a:bodyPr/>
          <a:lstStyle/>
          <a:p>
            <a:fld id="{5716ADD4-8105-1A4D-BD15-C0FAC416C5BD}" type="slidenum">
              <a:rPr lang="en-GB" smtClean="0"/>
              <a:t>1</a:t>
            </a:fld>
            <a:endParaRPr lang="en-GB" dirty="0"/>
          </a:p>
        </p:txBody>
      </p:sp>
    </p:spTree>
    <p:extLst>
      <p:ext uri="{BB962C8B-B14F-4D97-AF65-F5344CB8AC3E}">
        <p14:creationId xmlns:p14="http://schemas.microsoft.com/office/powerpoint/2010/main" val="3226629119"/>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54367"/>
            <a:ext cx="7772400" cy="640591"/>
          </a:xfrm>
          <a:noFill/>
        </p:spPr>
        <p:txBody>
          <a:bodyPr>
            <a:noAutofit/>
          </a:bodyPr>
          <a:lstStyle/>
          <a:p>
            <a:pPr lvl="0" eaLnBrk="0" hangingPunct="0"/>
            <a:r>
              <a:rPr lang="en-US" sz="2400" dirty="0" smtClean="0"/>
              <a:t>Calculations</a:t>
            </a:r>
            <a:endParaRPr lang="en-GB" sz="2400" dirty="0"/>
          </a:p>
        </p:txBody>
      </p:sp>
      <p:sp>
        <p:nvSpPr>
          <p:cNvPr id="4" name="Slide Number Placeholder 3"/>
          <p:cNvSpPr>
            <a:spLocks noGrp="1"/>
          </p:cNvSpPr>
          <p:nvPr>
            <p:ph type="sldNum" sz="quarter" idx="12"/>
          </p:nvPr>
        </p:nvSpPr>
        <p:spPr/>
        <p:txBody>
          <a:bodyPr/>
          <a:lstStyle/>
          <a:p>
            <a:fld id="{5716ADD4-8105-1A4D-BD15-C0FAC416C5BD}" type="slidenum">
              <a:rPr lang="en-GB" smtClean="0"/>
              <a:t>10</a:t>
            </a:fld>
            <a:endParaRPr lang="en-GB" dirty="0"/>
          </a:p>
        </p:txBody>
      </p:sp>
      <p:sp>
        <p:nvSpPr>
          <p:cNvPr id="7" name="Rectangle 6"/>
          <p:cNvSpPr/>
          <p:nvPr/>
        </p:nvSpPr>
        <p:spPr>
          <a:xfrm>
            <a:off x="990666" y="861596"/>
            <a:ext cx="7670733" cy="1528624"/>
          </a:xfrm>
          <a:prstGeom prst="rect">
            <a:avLst/>
          </a:prstGeom>
        </p:spPr>
        <p:txBody>
          <a:bodyPr wrap="square">
            <a:spAutoFit/>
          </a:bodyPr>
          <a:lstStyle/>
          <a:p>
            <a:pPr marL="285750" lvl="0" indent="-285750" eaLnBrk="0" hangingPunct="0">
              <a:lnSpc>
                <a:spcPct val="200000"/>
              </a:lnSpc>
              <a:buFont typeface="Arial"/>
              <a:buChar char="•"/>
            </a:pPr>
            <a:r>
              <a:rPr lang="en-GB" sz="1600" dirty="0" smtClean="0"/>
              <a:t>Cost: higher cost, higher charge for the year</a:t>
            </a:r>
          </a:p>
          <a:p>
            <a:pPr marL="285750" lvl="0" indent="-285750" eaLnBrk="0" hangingPunct="0">
              <a:lnSpc>
                <a:spcPct val="200000"/>
              </a:lnSpc>
              <a:buFont typeface="Arial"/>
              <a:buChar char="•"/>
            </a:pPr>
            <a:r>
              <a:rPr lang="en-GB" sz="1600" dirty="0" smtClean="0"/>
              <a:t>Residual value: higher residual value, lower charge for the year</a:t>
            </a:r>
          </a:p>
          <a:p>
            <a:pPr marL="285750" lvl="0" indent="-285750" eaLnBrk="0" hangingPunct="0">
              <a:lnSpc>
                <a:spcPct val="200000"/>
              </a:lnSpc>
              <a:buFont typeface="Arial"/>
              <a:buChar char="•"/>
            </a:pPr>
            <a:r>
              <a:rPr lang="en-US" sz="1600" dirty="0" smtClean="0"/>
              <a:t>Useful life: higher useful life, lower charge for the year</a:t>
            </a:r>
            <a:endParaRPr lang="en-GB" sz="1600" dirty="0"/>
          </a:p>
        </p:txBody>
      </p:sp>
      <p:sp>
        <p:nvSpPr>
          <p:cNvPr id="3" name="TextBox 2"/>
          <p:cNvSpPr txBox="1"/>
          <p:nvPr/>
        </p:nvSpPr>
        <p:spPr>
          <a:xfrm>
            <a:off x="990666" y="5291037"/>
            <a:ext cx="7124634" cy="1001813"/>
          </a:xfrm>
          <a:prstGeom prst="rect">
            <a:avLst/>
          </a:prstGeom>
          <a:noFill/>
        </p:spPr>
        <p:txBody>
          <a:bodyPr wrap="square" rtlCol="0">
            <a:spAutoFit/>
          </a:bodyPr>
          <a:lstStyle/>
          <a:p>
            <a:pPr>
              <a:lnSpc>
                <a:spcPct val="110000"/>
              </a:lnSpc>
            </a:pPr>
            <a:r>
              <a:rPr lang="en-GB" dirty="0" smtClean="0"/>
              <a:t>Here Tangibles have higher cost but longer life than Intangibles.</a:t>
            </a:r>
          </a:p>
          <a:p>
            <a:pPr>
              <a:lnSpc>
                <a:spcPct val="110000"/>
              </a:lnSpc>
            </a:pPr>
            <a:r>
              <a:rPr lang="en-GB" dirty="0" smtClean="0"/>
              <a:t>Higher residual values reduce the charge </a:t>
            </a:r>
            <a:r>
              <a:rPr lang="en-GB" dirty="0" smtClean="0"/>
              <a:t>for the </a:t>
            </a:r>
            <a:r>
              <a:rPr lang="en-GB" dirty="0" smtClean="0"/>
              <a:t>year.</a:t>
            </a:r>
          </a:p>
          <a:p>
            <a:pPr>
              <a:lnSpc>
                <a:spcPct val="110000"/>
              </a:lnSpc>
            </a:pPr>
            <a:r>
              <a:rPr lang="en-GB" dirty="0" smtClean="0"/>
              <a:t>Higher useful lives reduce the charge for the year.</a:t>
            </a:r>
            <a:endParaRPr lang="en-GB" dirty="0"/>
          </a:p>
        </p:txBody>
      </p:sp>
      <p:pic>
        <p:nvPicPr>
          <p:cNvPr id="11" name="Picture 10"/>
          <p:cNvPicPr>
            <a:picLocks noChangeAspect="1"/>
          </p:cNvPicPr>
          <p:nvPr/>
        </p:nvPicPr>
        <p:blipFill>
          <a:blip r:embed="rId3"/>
          <a:stretch>
            <a:fillRect/>
          </a:stretch>
        </p:blipFill>
        <p:spPr>
          <a:xfrm>
            <a:off x="990666" y="2501898"/>
            <a:ext cx="6160770" cy="1213485"/>
          </a:xfrm>
          <a:prstGeom prst="rect">
            <a:avLst/>
          </a:prstGeom>
        </p:spPr>
      </p:pic>
      <p:pic>
        <p:nvPicPr>
          <p:cNvPr id="12" name="Picture 11"/>
          <p:cNvPicPr>
            <a:picLocks noChangeAspect="1"/>
          </p:cNvPicPr>
          <p:nvPr/>
        </p:nvPicPr>
        <p:blipFill>
          <a:blip r:embed="rId4"/>
          <a:stretch>
            <a:fillRect/>
          </a:stretch>
        </p:blipFill>
        <p:spPr>
          <a:xfrm>
            <a:off x="990666" y="3868635"/>
            <a:ext cx="6160770" cy="1213485"/>
          </a:xfrm>
          <a:prstGeom prst="rect">
            <a:avLst/>
          </a:prstGeom>
        </p:spPr>
      </p:pic>
    </p:spTree>
    <p:extLst>
      <p:ext uri="{BB962C8B-B14F-4D97-AF65-F5344CB8AC3E}">
        <p14:creationId xmlns:p14="http://schemas.microsoft.com/office/powerpoint/2010/main" val="391199493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14667"/>
            <a:ext cx="7772400" cy="640591"/>
          </a:xfrm>
          <a:noFill/>
        </p:spPr>
        <p:txBody>
          <a:bodyPr>
            <a:noAutofit/>
          </a:bodyPr>
          <a:lstStyle/>
          <a:p>
            <a:pPr lvl="0" eaLnBrk="0" hangingPunct="0"/>
            <a:r>
              <a:rPr lang="en-US" sz="2400" dirty="0" smtClean="0"/>
              <a:t>Notes to the Balance Sheet</a:t>
            </a:r>
            <a:endParaRPr lang="en-GB" sz="2400" dirty="0"/>
          </a:p>
        </p:txBody>
      </p:sp>
      <p:sp>
        <p:nvSpPr>
          <p:cNvPr id="4" name="Slide Number Placeholder 3"/>
          <p:cNvSpPr>
            <a:spLocks noGrp="1"/>
          </p:cNvSpPr>
          <p:nvPr>
            <p:ph type="sldNum" sz="quarter" idx="12"/>
          </p:nvPr>
        </p:nvSpPr>
        <p:spPr/>
        <p:txBody>
          <a:bodyPr/>
          <a:lstStyle/>
          <a:p>
            <a:fld id="{5716ADD4-8105-1A4D-BD15-C0FAC416C5BD}" type="slidenum">
              <a:rPr lang="en-GB" smtClean="0"/>
              <a:t>11</a:t>
            </a:fld>
            <a:endParaRPr lang="en-GB" dirty="0"/>
          </a:p>
        </p:txBody>
      </p:sp>
      <p:sp>
        <p:nvSpPr>
          <p:cNvPr id="5" name="TextBox 4"/>
          <p:cNvSpPr txBox="1"/>
          <p:nvPr/>
        </p:nvSpPr>
        <p:spPr>
          <a:xfrm>
            <a:off x="973588" y="5626100"/>
            <a:ext cx="6926596" cy="697114"/>
          </a:xfrm>
          <a:prstGeom prst="rect">
            <a:avLst/>
          </a:prstGeom>
          <a:noFill/>
        </p:spPr>
        <p:txBody>
          <a:bodyPr wrap="none" rtlCol="0">
            <a:spAutoFit/>
          </a:bodyPr>
          <a:lstStyle/>
          <a:p>
            <a:pPr>
              <a:lnSpc>
                <a:spcPct val="110000"/>
              </a:lnSpc>
            </a:pPr>
            <a:r>
              <a:rPr lang="en-GB" dirty="0" smtClean="0"/>
              <a:t>Notes to the Balance Sheet show the original Cost </a:t>
            </a:r>
            <a:r>
              <a:rPr lang="is-IS" dirty="0" smtClean="0"/>
              <a:t>… and Depreciation</a:t>
            </a:r>
          </a:p>
          <a:p>
            <a:pPr>
              <a:lnSpc>
                <a:spcPct val="110000"/>
              </a:lnSpc>
            </a:pPr>
            <a:r>
              <a:rPr lang="is-IS" dirty="0" smtClean="0"/>
              <a:t>Net book value = Cost – Depreciation. This goes onto the Balance Sheet.</a:t>
            </a:r>
          </a:p>
        </p:txBody>
      </p:sp>
      <p:pic>
        <p:nvPicPr>
          <p:cNvPr id="8" name="Picture 7"/>
          <p:cNvPicPr>
            <a:picLocks noChangeAspect="1"/>
          </p:cNvPicPr>
          <p:nvPr/>
        </p:nvPicPr>
        <p:blipFill>
          <a:blip r:embed="rId3"/>
          <a:stretch>
            <a:fillRect/>
          </a:stretch>
        </p:blipFill>
        <p:spPr>
          <a:xfrm>
            <a:off x="973588" y="3403422"/>
            <a:ext cx="7200000" cy="2114903"/>
          </a:xfrm>
          <a:prstGeom prst="rect">
            <a:avLst/>
          </a:prstGeom>
        </p:spPr>
      </p:pic>
      <p:pic>
        <p:nvPicPr>
          <p:cNvPr id="3" name="Picture 2"/>
          <p:cNvPicPr>
            <a:picLocks noChangeAspect="1"/>
          </p:cNvPicPr>
          <p:nvPr/>
        </p:nvPicPr>
        <p:blipFill>
          <a:blip r:embed="rId4"/>
          <a:stretch>
            <a:fillRect/>
          </a:stretch>
        </p:blipFill>
        <p:spPr>
          <a:xfrm>
            <a:off x="973588" y="892175"/>
            <a:ext cx="7200000" cy="2348164"/>
          </a:xfrm>
          <a:prstGeom prst="rect">
            <a:avLst/>
          </a:prstGeom>
        </p:spPr>
      </p:pic>
    </p:spTree>
    <p:extLst>
      <p:ext uri="{BB962C8B-B14F-4D97-AF65-F5344CB8AC3E}">
        <p14:creationId xmlns:p14="http://schemas.microsoft.com/office/powerpoint/2010/main" val="152154168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14667"/>
            <a:ext cx="7772400" cy="640591"/>
          </a:xfrm>
          <a:noFill/>
        </p:spPr>
        <p:txBody>
          <a:bodyPr>
            <a:noAutofit/>
          </a:bodyPr>
          <a:lstStyle/>
          <a:p>
            <a:pPr lvl="0" eaLnBrk="0" hangingPunct="0"/>
            <a:r>
              <a:rPr lang="en-US" sz="2400" dirty="0" smtClean="0"/>
              <a:t>Revaluation</a:t>
            </a:r>
            <a:endParaRPr lang="en-GB" sz="2400" dirty="0"/>
          </a:p>
        </p:txBody>
      </p:sp>
      <p:sp>
        <p:nvSpPr>
          <p:cNvPr id="4" name="Slide Number Placeholder 3"/>
          <p:cNvSpPr>
            <a:spLocks noGrp="1"/>
          </p:cNvSpPr>
          <p:nvPr>
            <p:ph type="sldNum" sz="quarter" idx="12"/>
          </p:nvPr>
        </p:nvSpPr>
        <p:spPr/>
        <p:txBody>
          <a:bodyPr/>
          <a:lstStyle/>
          <a:p>
            <a:fld id="{5716ADD4-8105-1A4D-BD15-C0FAC416C5BD}" type="slidenum">
              <a:rPr lang="en-GB" smtClean="0"/>
              <a:t>12</a:t>
            </a:fld>
            <a:endParaRPr lang="en-GB" dirty="0"/>
          </a:p>
        </p:txBody>
      </p:sp>
      <p:sp>
        <p:nvSpPr>
          <p:cNvPr id="5" name="TextBox 4"/>
          <p:cNvSpPr txBox="1"/>
          <p:nvPr/>
        </p:nvSpPr>
        <p:spPr>
          <a:xfrm>
            <a:off x="973588" y="5524500"/>
            <a:ext cx="7783764" cy="1001813"/>
          </a:xfrm>
          <a:prstGeom prst="rect">
            <a:avLst/>
          </a:prstGeom>
          <a:noFill/>
        </p:spPr>
        <p:txBody>
          <a:bodyPr wrap="none" rtlCol="0">
            <a:spAutoFit/>
          </a:bodyPr>
          <a:lstStyle/>
          <a:p>
            <a:pPr>
              <a:lnSpc>
                <a:spcPct val="110000"/>
              </a:lnSpc>
            </a:pPr>
            <a:r>
              <a:rPr lang="en-GB" dirty="0" smtClean="0"/>
              <a:t>We didn’t charge depreciation in 2017/18</a:t>
            </a:r>
            <a:endParaRPr lang="is-IS" dirty="0" smtClean="0"/>
          </a:p>
          <a:p>
            <a:pPr>
              <a:lnSpc>
                <a:spcPct val="110000"/>
              </a:lnSpc>
            </a:pPr>
            <a:r>
              <a:rPr lang="is-IS" dirty="0" smtClean="0"/>
              <a:t>We didn’t reduce depreciation for any residual value</a:t>
            </a:r>
          </a:p>
          <a:p>
            <a:pPr>
              <a:lnSpc>
                <a:spcPct val="110000"/>
              </a:lnSpc>
            </a:pPr>
            <a:r>
              <a:rPr lang="is-IS" dirty="0" smtClean="0"/>
              <a:t>We didn’t have an account and contra so based D&amp;A on net Tangibles not Cost</a:t>
            </a:r>
            <a:endParaRPr lang="is-IS" dirty="0" smtClean="0"/>
          </a:p>
        </p:txBody>
      </p:sp>
      <p:pic>
        <p:nvPicPr>
          <p:cNvPr id="8" name="Picture 7"/>
          <p:cNvPicPr>
            <a:picLocks noChangeAspect="1"/>
          </p:cNvPicPr>
          <p:nvPr/>
        </p:nvPicPr>
        <p:blipFill>
          <a:blip r:embed="rId3"/>
          <a:stretch>
            <a:fillRect/>
          </a:stretch>
        </p:blipFill>
        <p:spPr>
          <a:xfrm>
            <a:off x="973588" y="3403422"/>
            <a:ext cx="7200000" cy="2114903"/>
          </a:xfrm>
          <a:prstGeom prst="rect">
            <a:avLst/>
          </a:prstGeom>
        </p:spPr>
      </p:pic>
      <p:pic>
        <p:nvPicPr>
          <p:cNvPr id="3" name="Picture 2"/>
          <p:cNvPicPr>
            <a:picLocks noChangeAspect="1"/>
          </p:cNvPicPr>
          <p:nvPr/>
        </p:nvPicPr>
        <p:blipFill>
          <a:blip r:embed="rId4"/>
          <a:stretch>
            <a:fillRect/>
          </a:stretch>
        </p:blipFill>
        <p:spPr>
          <a:xfrm>
            <a:off x="973588" y="892175"/>
            <a:ext cx="7200000" cy="2348164"/>
          </a:xfrm>
          <a:prstGeom prst="rect">
            <a:avLst/>
          </a:prstGeom>
        </p:spPr>
      </p:pic>
      <p:sp>
        <p:nvSpPr>
          <p:cNvPr id="6" name="Oval 5"/>
          <p:cNvSpPr/>
          <p:nvPr/>
        </p:nvSpPr>
        <p:spPr>
          <a:xfrm>
            <a:off x="4573588" y="3873500"/>
            <a:ext cx="787400" cy="279400"/>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sp>
        <p:nvSpPr>
          <p:cNvPr id="9" name="Oval 8"/>
          <p:cNvSpPr/>
          <p:nvPr/>
        </p:nvSpPr>
        <p:spPr>
          <a:xfrm>
            <a:off x="6362700" y="3873500"/>
            <a:ext cx="1028700" cy="279400"/>
          </a:xfrm>
          <a:prstGeom prst="ellipse">
            <a:avLst/>
          </a:prstGeom>
          <a:noFill/>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sp>
        <p:nvSpPr>
          <p:cNvPr id="10" name="Oval 9"/>
          <p:cNvSpPr/>
          <p:nvPr/>
        </p:nvSpPr>
        <p:spPr>
          <a:xfrm>
            <a:off x="4573589" y="3873500"/>
            <a:ext cx="3600000" cy="279400"/>
          </a:xfrm>
          <a:prstGeom prst="ellipse">
            <a:avLst/>
          </a:prstGeom>
          <a:noFill/>
          <a:ln>
            <a:solidFill>
              <a:srgbClr val="4F81BD"/>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sp>
        <p:nvSpPr>
          <p:cNvPr id="11" name="Oval 10"/>
          <p:cNvSpPr/>
          <p:nvPr/>
        </p:nvSpPr>
        <p:spPr>
          <a:xfrm>
            <a:off x="4179888" y="5613400"/>
            <a:ext cx="787400" cy="279400"/>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sp>
        <p:nvSpPr>
          <p:cNvPr id="12" name="Oval 11"/>
          <p:cNvSpPr/>
          <p:nvPr/>
        </p:nvSpPr>
        <p:spPr>
          <a:xfrm>
            <a:off x="4266067" y="5892800"/>
            <a:ext cx="2706613" cy="279400"/>
          </a:xfrm>
          <a:prstGeom prst="ellipse">
            <a:avLst/>
          </a:prstGeom>
          <a:noFill/>
          <a:ln>
            <a:solidFill>
              <a:srgbClr val="4F81BD"/>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sp>
        <p:nvSpPr>
          <p:cNvPr id="13" name="Oval 12"/>
          <p:cNvSpPr/>
          <p:nvPr/>
        </p:nvSpPr>
        <p:spPr>
          <a:xfrm>
            <a:off x="6223000" y="6216650"/>
            <a:ext cx="1409700" cy="279400"/>
          </a:xfrm>
          <a:prstGeom prst="ellipse">
            <a:avLst/>
          </a:prstGeom>
          <a:noFill/>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spTree>
    <p:extLst>
      <p:ext uri="{BB962C8B-B14F-4D97-AF65-F5344CB8AC3E}">
        <p14:creationId xmlns:p14="http://schemas.microsoft.com/office/powerpoint/2010/main" val="76798159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79767"/>
            <a:ext cx="7772400" cy="640591"/>
          </a:xfrm>
          <a:solidFill>
            <a:srgbClr val="FFFFFF"/>
          </a:solidFill>
        </p:spPr>
        <p:txBody>
          <a:bodyPr>
            <a:noAutofit/>
          </a:bodyPr>
          <a:lstStyle/>
          <a:p>
            <a:pPr marL="285750" lvl="0" indent="-285750" eaLnBrk="0" hangingPunct="0"/>
            <a:r>
              <a:rPr lang="en-US" sz="2400" dirty="0" smtClean="0">
                <a:solidFill>
                  <a:srgbClr val="008000"/>
                </a:solidFill>
              </a:rPr>
              <a:t>Case </a:t>
            </a:r>
            <a:r>
              <a:rPr lang="en-US" sz="2400" dirty="0">
                <a:solidFill>
                  <a:srgbClr val="008000"/>
                </a:solidFill>
              </a:rPr>
              <a:t>study: </a:t>
            </a:r>
            <a:r>
              <a:rPr lang="en-US" sz="2400" dirty="0" smtClean="0">
                <a:solidFill>
                  <a:srgbClr val="008000"/>
                </a:solidFill>
              </a:rPr>
              <a:t>invest and grow</a:t>
            </a:r>
            <a:endParaRPr lang="en-GB" sz="2400" dirty="0">
              <a:solidFill>
                <a:srgbClr val="008000"/>
              </a:solidFill>
            </a:endParaRPr>
          </a:p>
        </p:txBody>
      </p:sp>
      <p:sp>
        <p:nvSpPr>
          <p:cNvPr id="4" name="Slide Number Placeholder 3"/>
          <p:cNvSpPr>
            <a:spLocks noGrp="1"/>
          </p:cNvSpPr>
          <p:nvPr>
            <p:ph type="sldNum" sz="quarter" idx="12"/>
          </p:nvPr>
        </p:nvSpPr>
        <p:spPr/>
        <p:txBody>
          <a:bodyPr/>
          <a:lstStyle/>
          <a:p>
            <a:fld id="{5716ADD4-8105-1A4D-BD15-C0FAC416C5BD}" type="slidenum">
              <a:rPr lang="en-GB" smtClean="0"/>
              <a:t>13</a:t>
            </a:fld>
            <a:endParaRPr lang="en-GB" dirty="0"/>
          </a:p>
        </p:txBody>
      </p:sp>
      <p:sp>
        <p:nvSpPr>
          <p:cNvPr id="5" name="Rectangle 4"/>
          <p:cNvSpPr/>
          <p:nvPr/>
        </p:nvSpPr>
        <p:spPr>
          <a:xfrm>
            <a:off x="1016067" y="1165238"/>
            <a:ext cx="7670733" cy="1528624"/>
          </a:xfrm>
          <a:prstGeom prst="rect">
            <a:avLst/>
          </a:prstGeom>
          <a:noFill/>
        </p:spPr>
        <p:txBody>
          <a:bodyPr wrap="square">
            <a:spAutoFit/>
          </a:bodyPr>
          <a:lstStyle/>
          <a:p>
            <a:pPr marL="285750" lvl="0" indent="-285750" eaLnBrk="0" hangingPunct="0">
              <a:lnSpc>
                <a:spcPct val="200000"/>
              </a:lnSpc>
              <a:buFont typeface="Arial"/>
              <a:buChar char="•"/>
            </a:pPr>
            <a:r>
              <a:rPr lang="en-GB" sz="1600" dirty="0" smtClean="0"/>
              <a:t>Invest to grow: decide how much to invest in Tangibles, Intangibles, Investments </a:t>
            </a:r>
            <a:endParaRPr lang="en-GB" sz="1600" dirty="0" smtClean="0"/>
          </a:p>
          <a:p>
            <a:pPr marL="285750" lvl="0" indent="-285750" eaLnBrk="0" hangingPunct="0">
              <a:lnSpc>
                <a:spcPct val="200000"/>
              </a:lnSpc>
              <a:buFont typeface="Arial"/>
              <a:buChar char="•"/>
            </a:pPr>
            <a:r>
              <a:rPr lang="en-GB" sz="1600" dirty="0" smtClean="0"/>
              <a:t>Issue Equity </a:t>
            </a:r>
            <a:r>
              <a:rPr lang="en-GB" sz="1600" dirty="0" smtClean="0"/>
              <a:t>($0-</a:t>
            </a:r>
            <a:r>
              <a:rPr lang="en-GB" sz="1600" dirty="0" smtClean="0"/>
              <a:t>40,000) at a higher share price if you wish.</a:t>
            </a:r>
            <a:endParaRPr lang="en-GB" sz="1600" dirty="0" smtClean="0"/>
          </a:p>
          <a:p>
            <a:pPr marL="285750" lvl="0" indent="-285750" eaLnBrk="0" hangingPunct="0">
              <a:lnSpc>
                <a:spcPct val="200000"/>
              </a:lnSpc>
              <a:buFont typeface="Arial"/>
              <a:buChar char="•"/>
            </a:pPr>
            <a:r>
              <a:rPr lang="en-GB" sz="1600" dirty="0" smtClean="0"/>
              <a:t>Draw </a:t>
            </a:r>
            <a:r>
              <a:rPr lang="en-GB" sz="1600" dirty="0" smtClean="0"/>
              <a:t>2 </a:t>
            </a:r>
            <a:r>
              <a:rPr lang="en-GB" sz="1600" dirty="0" smtClean="0"/>
              <a:t>opportunity </a:t>
            </a:r>
            <a:r>
              <a:rPr lang="en-GB" sz="1600" dirty="0" smtClean="0"/>
              <a:t>cards and 1 hazard </a:t>
            </a:r>
            <a:r>
              <a:rPr lang="en-GB" sz="1600" dirty="0" smtClean="0"/>
              <a:t>card, r</a:t>
            </a:r>
            <a:r>
              <a:rPr lang="en-US" sz="1600" dirty="0" err="1" smtClean="0"/>
              <a:t>ecalculate</a:t>
            </a:r>
            <a:r>
              <a:rPr lang="en-US" sz="1600" dirty="0" smtClean="0"/>
              <a:t> D&amp;A, affects Note</a:t>
            </a:r>
          </a:p>
        </p:txBody>
      </p:sp>
      <p:pic>
        <p:nvPicPr>
          <p:cNvPr id="3" name="Picture 2"/>
          <p:cNvPicPr>
            <a:picLocks noChangeAspect="1"/>
          </p:cNvPicPr>
          <p:nvPr/>
        </p:nvPicPr>
        <p:blipFill>
          <a:blip r:embed="rId3"/>
          <a:stretch>
            <a:fillRect/>
          </a:stretch>
        </p:blipFill>
        <p:spPr>
          <a:xfrm>
            <a:off x="470800" y="2797640"/>
            <a:ext cx="7200000" cy="1415119"/>
          </a:xfrm>
          <a:prstGeom prst="rect">
            <a:avLst/>
          </a:prstGeom>
        </p:spPr>
      </p:pic>
      <p:sp>
        <p:nvSpPr>
          <p:cNvPr id="8" name="Oval 7"/>
          <p:cNvSpPr/>
          <p:nvPr/>
        </p:nvSpPr>
        <p:spPr>
          <a:xfrm>
            <a:off x="4181700" y="3251200"/>
            <a:ext cx="3600000" cy="279400"/>
          </a:xfrm>
          <a:prstGeom prst="ellipse">
            <a:avLst/>
          </a:prstGeom>
          <a:noFill/>
          <a:ln>
            <a:solidFill>
              <a:srgbClr val="4F81BD"/>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sp>
        <p:nvSpPr>
          <p:cNvPr id="9" name="Oval 8"/>
          <p:cNvSpPr/>
          <p:nvPr/>
        </p:nvSpPr>
        <p:spPr>
          <a:xfrm>
            <a:off x="4219800" y="3708400"/>
            <a:ext cx="3600000" cy="279400"/>
          </a:xfrm>
          <a:prstGeom prst="ellipse">
            <a:avLst/>
          </a:prstGeom>
          <a:noFill/>
          <a:ln>
            <a:solidFill>
              <a:schemeClr val="accent3"/>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sp>
        <p:nvSpPr>
          <p:cNvPr id="10" name="TextBox 9"/>
          <p:cNvSpPr txBox="1"/>
          <p:nvPr/>
        </p:nvSpPr>
        <p:spPr>
          <a:xfrm>
            <a:off x="372150" y="4338558"/>
            <a:ext cx="8368144" cy="1984133"/>
          </a:xfrm>
          <a:prstGeom prst="rect">
            <a:avLst/>
          </a:prstGeom>
          <a:noFill/>
        </p:spPr>
        <p:txBody>
          <a:bodyPr wrap="square" rtlCol="0">
            <a:spAutoFit/>
          </a:bodyPr>
          <a:lstStyle/>
          <a:p>
            <a:pPr marL="0" lvl="1">
              <a:lnSpc>
                <a:spcPct val="110000"/>
              </a:lnSpc>
            </a:pPr>
            <a:r>
              <a:rPr lang="en-US" sz="1600" dirty="0" smtClean="0"/>
              <a:t>Change </a:t>
            </a:r>
            <a:r>
              <a:rPr lang="en-US" sz="1600" dirty="0"/>
              <a:t>residual value </a:t>
            </a:r>
            <a:r>
              <a:rPr lang="en-US" sz="1600" dirty="0" smtClean="0"/>
              <a:t>or </a:t>
            </a:r>
            <a:r>
              <a:rPr lang="en-US" sz="1600" dirty="0"/>
              <a:t>useful life </a:t>
            </a:r>
            <a:r>
              <a:rPr lang="en-US" sz="1600" dirty="0" smtClean="0"/>
              <a:t>(cards). Depreciation charges </a:t>
            </a:r>
            <a:r>
              <a:rPr lang="en-US" sz="1600" dirty="0"/>
              <a:t>for </a:t>
            </a:r>
            <a:r>
              <a:rPr lang="en-US" sz="1600" dirty="0" smtClean="0"/>
              <a:t>year changes for four years. Add up Total. Compare Total with </a:t>
            </a:r>
            <a:r>
              <a:rPr lang="en-US" sz="1600" dirty="0"/>
              <a:t>closing </a:t>
            </a:r>
            <a:r>
              <a:rPr lang="en-US" sz="1600" dirty="0" smtClean="0"/>
              <a:t>Depreciation </a:t>
            </a:r>
            <a:r>
              <a:rPr lang="en-US" sz="1600" dirty="0"/>
              <a:t>(</a:t>
            </a:r>
            <a:r>
              <a:rPr lang="en-US" sz="1600" dirty="0" smtClean="0"/>
              <a:t>G67). </a:t>
            </a:r>
          </a:p>
          <a:p>
            <a:pPr marL="285750" lvl="1" indent="-285750">
              <a:lnSpc>
                <a:spcPct val="110000"/>
              </a:lnSpc>
              <a:buFont typeface="Arial"/>
              <a:buChar char="•"/>
            </a:pPr>
            <a:r>
              <a:rPr lang="en-US" sz="1600" dirty="0" smtClean="0"/>
              <a:t>Depreciation &gt; Total: revalue by the difference (debit Depreciation contra; credit Equity), explanation ‘Revalue Tangibles’; revalue difference in Note (G65)</a:t>
            </a:r>
          </a:p>
          <a:p>
            <a:pPr marL="285750" lvl="1" indent="-285750">
              <a:lnSpc>
                <a:spcPct val="110000"/>
              </a:lnSpc>
              <a:buFont typeface="Arial"/>
              <a:buChar char="•"/>
            </a:pPr>
            <a:r>
              <a:rPr lang="en-US" sz="1600" dirty="0"/>
              <a:t>Depreciation </a:t>
            </a:r>
            <a:r>
              <a:rPr lang="en-US" sz="1600" dirty="0" smtClean="0"/>
              <a:t>&lt; Total: impair by </a:t>
            </a:r>
            <a:r>
              <a:rPr lang="en-US" sz="1600" dirty="0"/>
              <a:t>the difference </a:t>
            </a:r>
            <a:r>
              <a:rPr lang="en-US" sz="1600" dirty="0" smtClean="0"/>
              <a:t>(debit Equity; credit </a:t>
            </a:r>
            <a:r>
              <a:rPr lang="en-US" sz="1600" dirty="0"/>
              <a:t>Depreciation </a:t>
            </a:r>
            <a:r>
              <a:rPr lang="en-US" sz="1600" dirty="0" smtClean="0"/>
              <a:t>contra)</a:t>
            </a:r>
            <a:r>
              <a:rPr lang="en-US" sz="1600" dirty="0"/>
              <a:t>, explanation </a:t>
            </a:r>
            <a:r>
              <a:rPr lang="en-US" sz="1600" dirty="0" smtClean="0"/>
              <a:t>‘Impair </a:t>
            </a:r>
            <a:r>
              <a:rPr lang="en-US" sz="1600" dirty="0"/>
              <a:t>Tangibles</a:t>
            </a:r>
            <a:r>
              <a:rPr lang="en-US" sz="1600" dirty="0" smtClean="0"/>
              <a:t>’; impair difference (negative number in G66)</a:t>
            </a:r>
          </a:p>
          <a:p>
            <a:pPr marL="0" lvl="1">
              <a:lnSpc>
                <a:spcPct val="110000"/>
              </a:lnSpc>
            </a:pPr>
            <a:r>
              <a:rPr lang="en-US" sz="1600" dirty="0" smtClean="0"/>
              <a:t>Repeat for Intangibles. If you have time, work on your group presentation.</a:t>
            </a:r>
            <a:endParaRPr lang="en-GB" dirty="0"/>
          </a:p>
        </p:txBody>
      </p:sp>
      <p:sp>
        <p:nvSpPr>
          <p:cNvPr id="11" name="Oval 10"/>
          <p:cNvSpPr/>
          <p:nvPr/>
        </p:nvSpPr>
        <p:spPr>
          <a:xfrm>
            <a:off x="4219800" y="3949700"/>
            <a:ext cx="3600000" cy="279400"/>
          </a:xfrm>
          <a:prstGeom prst="ellipse">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sp>
        <p:nvSpPr>
          <p:cNvPr id="12" name="TextBox 11"/>
          <p:cNvSpPr txBox="1"/>
          <p:nvPr/>
        </p:nvSpPr>
        <p:spPr>
          <a:xfrm>
            <a:off x="7702067" y="3881527"/>
            <a:ext cx="1038227" cy="369332"/>
          </a:xfrm>
          <a:prstGeom prst="rect">
            <a:avLst/>
          </a:prstGeom>
          <a:noFill/>
        </p:spPr>
        <p:txBody>
          <a:bodyPr wrap="none" rtlCol="0">
            <a:spAutoFit/>
          </a:bodyPr>
          <a:lstStyle/>
          <a:p>
            <a:r>
              <a:rPr lang="en-GB" dirty="0" smtClean="0">
                <a:solidFill>
                  <a:srgbClr val="FF0000"/>
                </a:solidFill>
              </a:rPr>
              <a:t> Total = ?</a:t>
            </a:r>
            <a:endParaRPr lang="en-GB" dirty="0">
              <a:solidFill>
                <a:srgbClr val="FF0000"/>
              </a:solidFill>
            </a:endParaRPr>
          </a:p>
        </p:txBody>
      </p:sp>
    </p:spTree>
    <p:extLst>
      <p:ext uri="{BB962C8B-B14F-4D97-AF65-F5344CB8AC3E}">
        <p14:creationId xmlns:p14="http://schemas.microsoft.com/office/powerpoint/2010/main" val="49391274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p:bldP spid="11" grpId="0" animBg="1"/>
      <p:bldP spid="1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16000" y="897267"/>
            <a:ext cx="7772400" cy="640591"/>
          </a:xfrm>
        </p:spPr>
        <p:txBody>
          <a:bodyPr>
            <a:noAutofit/>
          </a:bodyPr>
          <a:lstStyle/>
          <a:p>
            <a:pPr algn="l"/>
            <a:r>
              <a:rPr lang="en-US" sz="2400" b="1" dirty="0">
                <a:solidFill>
                  <a:srgbClr val="3366FF"/>
                </a:solidFill>
              </a:rPr>
              <a:t>WEEK </a:t>
            </a:r>
            <a:r>
              <a:rPr lang="en-US" sz="2400" b="1" dirty="0" smtClean="0">
                <a:solidFill>
                  <a:srgbClr val="3366FF"/>
                </a:solidFill>
              </a:rPr>
              <a:t>SEVEN: </a:t>
            </a:r>
            <a:r>
              <a:rPr lang="en-US" sz="2400" dirty="0" smtClean="0">
                <a:solidFill>
                  <a:srgbClr val="3366FF"/>
                </a:solidFill>
              </a:rPr>
              <a:t>Capital investment</a:t>
            </a:r>
            <a:br>
              <a:rPr lang="en-US" sz="2400" dirty="0" smtClean="0">
                <a:solidFill>
                  <a:srgbClr val="3366FF"/>
                </a:solidFill>
              </a:rPr>
            </a:br>
            <a:r>
              <a:rPr lang="en-US" sz="2400" dirty="0" smtClean="0">
                <a:solidFill>
                  <a:srgbClr val="3366FF"/>
                </a:solidFill>
              </a:rPr>
              <a:t>Class 13 &amp; 14</a:t>
            </a:r>
            <a:r>
              <a:rPr lang="en-GB" sz="2400" dirty="0" smtClean="0">
                <a:solidFill>
                  <a:srgbClr val="3366FF"/>
                </a:solidFill>
                <a:effectLst/>
              </a:rPr>
              <a:t> </a:t>
            </a:r>
            <a:endParaRPr lang="en-GB" sz="2400" dirty="0">
              <a:solidFill>
                <a:srgbClr val="3366FF"/>
              </a:solidFill>
            </a:endParaRPr>
          </a:p>
        </p:txBody>
      </p:sp>
      <p:sp>
        <p:nvSpPr>
          <p:cNvPr id="4" name="Slide Number Placeholder 3"/>
          <p:cNvSpPr>
            <a:spLocks noGrp="1"/>
          </p:cNvSpPr>
          <p:nvPr>
            <p:ph type="sldNum" sz="quarter" idx="12"/>
          </p:nvPr>
        </p:nvSpPr>
        <p:spPr/>
        <p:txBody>
          <a:bodyPr/>
          <a:lstStyle/>
          <a:p>
            <a:fld id="{5716ADD4-8105-1A4D-BD15-C0FAC416C5BD}" type="slidenum">
              <a:rPr lang="en-GB" smtClean="0"/>
              <a:t>2</a:t>
            </a:fld>
            <a:endParaRPr lang="en-GB" dirty="0"/>
          </a:p>
        </p:txBody>
      </p:sp>
      <p:sp>
        <p:nvSpPr>
          <p:cNvPr id="5" name="Rectangle 4"/>
          <p:cNvSpPr/>
          <p:nvPr/>
        </p:nvSpPr>
        <p:spPr>
          <a:xfrm>
            <a:off x="1016067" y="1763358"/>
            <a:ext cx="7442133" cy="1292662"/>
          </a:xfrm>
          <a:prstGeom prst="rect">
            <a:avLst/>
          </a:prstGeom>
        </p:spPr>
        <p:txBody>
          <a:bodyPr wrap="square">
            <a:spAutoFit/>
          </a:bodyPr>
          <a:lstStyle/>
          <a:p>
            <a:pPr marL="285750" indent="-285750" eaLnBrk="0" hangingPunct="0">
              <a:spcAft>
                <a:spcPts val="1800"/>
              </a:spcAft>
              <a:buFont typeface="Arial"/>
              <a:buChar char="•"/>
            </a:pPr>
            <a:r>
              <a:rPr lang="en-US" sz="1600" dirty="0" smtClean="0"/>
              <a:t>Capital </a:t>
            </a:r>
            <a:r>
              <a:rPr lang="en-US" sz="1600" dirty="0"/>
              <a:t>expenditure </a:t>
            </a:r>
            <a:r>
              <a:rPr lang="en-US" sz="1600" dirty="0" smtClean="0"/>
              <a:t>increases Tangibles and Intangibles</a:t>
            </a:r>
            <a:endParaRPr lang="en-GB" sz="1600" dirty="0"/>
          </a:p>
          <a:p>
            <a:pPr marL="285750" indent="-285750" eaLnBrk="0" hangingPunct="0">
              <a:spcAft>
                <a:spcPts val="1800"/>
              </a:spcAft>
              <a:buFont typeface="Arial"/>
              <a:buChar char="•"/>
            </a:pPr>
            <a:r>
              <a:rPr lang="en-US" sz="1600" dirty="0" smtClean="0"/>
              <a:t>Depreciation and Amortization of </a:t>
            </a:r>
            <a:r>
              <a:rPr lang="en-US" sz="1600" dirty="0"/>
              <a:t>non-current assets: nature and </a:t>
            </a:r>
            <a:r>
              <a:rPr lang="en-US" sz="1600" dirty="0" smtClean="0"/>
              <a:t>calculations</a:t>
            </a:r>
            <a:endParaRPr lang="en-GB" sz="1600" dirty="0"/>
          </a:p>
          <a:p>
            <a:pPr marL="285750" indent="-285750" eaLnBrk="0" hangingPunct="0">
              <a:spcAft>
                <a:spcPts val="1800"/>
              </a:spcAft>
              <a:buFont typeface="Arial"/>
              <a:buChar char="•"/>
            </a:pPr>
            <a:r>
              <a:rPr lang="en-GB" sz="1600" dirty="0" smtClean="0"/>
              <a:t>Revaluation and Impairment</a:t>
            </a:r>
            <a:endParaRPr lang="en-GB" sz="1600" dirty="0"/>
          </a:p>
        </p:txBody>
      </p:sp>
      <p:sp>
        <p:nvSpPr>
          <p:cNvPr id="6" name="Rectangle 5"/>
          <p:cNvSpPr/>
          <p:nvPr/>
        </p:nvSpPr>
        <p:spPr>
          <a:xfrm>
            <a:off x="1016067" y="3449730"/>
            <a:ext cx="7128254" cy="1785104"/>
          </a:xfrm>
          <a:prstGeom prst="rect">
            <a:avLst/>
          </a:prstGeom>
        </p:spPr>
        <p:txBody>
          <a:bodyPr wrap="square">
            <a:spAutoFit/>
          </a:bodyPr>
          <a:lstStyle/>
          <a:p>
            <a:pPr>
              <a:spcAft>
                <a:spcPts val="1200"/>
              </a:spcAft>
            </a:pPr>
            <a:r>
              <a:rPr lang="en-US" sz="1600" dirty="0" smtClean="0"/>
              <a:t>What is Capital Investment? How does it grow our Tangibles and Intangibles?</a:t>
            </a:r>
          </a:p>
          <a:p>
            <a:pPr>
              <a:spcAft>
                <a:spcPts val="1200"/>
              </a:spcAft>
            </a:pPr>
            <a:r>
              <a:rPr lang="en-US" sz="1600" dirty="0" smtClean="0"/>
              <a:t>How do we account for value changing over time, as they are used, or as natural resources are depleted?</a:t>
            </a:r>
          </a:p>
          <a:p>
            <a:pPr>
              <a:spcAft>
                <a:spcPts val="1200"/>
              </a:spcAft>
            </a:pPr>
            <a:r>
              <a:rPr lang="en-US" sz="1600" dirty="0" smtClean="0"/>
              <a:t>How can we revalue (upwards) or impair (downwards) value in the accounts?</a:t>
            </a:r>
          </a:p>
          <a:p>
            <a:pPr>
              <a:spcAft>
                <a:spcPts val="1200"/>
              </a:spcAft>
            </a:pPr>
            <a:endParaRPr lang="en-GB" sz="1600" dirty="0"/>
          </a:p>
        </p:txBody>
      </p:sp>
    </p:spTree>
    <p:extLst>
      <p:ext uri="{BB962C8B-B14F-4D97-AF65-F5344CB8AC3E}">
        <p14:creationId xmlns:p14="http://schemas.microsoft.com/office/powerpoint/2010/main" val="372497362"/>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716ADD4-8105-1A4D-BD15-C0FAC416C5BD}" type="slidenum">
              <a:rPr lang="en-GB" smtClean="0"/>
              <a:t>3</a:t>
            </a:fld>
            <a:endParaRPr lang="en-GB" dirty="0"/>
          </a:p>
        </p:txBody>
      </p:sp>
      <p:sp>
        <p:nvSpPr>
          <p:cNvPr id="7" name="Title 1"/>
          <p:cNvSpPr txBox="1">
            <a:spLocks/>
          </p:cNvSpPr>
          <p:nvPr/>
        </p:nvSpPr>
        <p:spPr>
          <a:xfrm>
            <a:off x="689065" y="246407"/>
            <a:ext cx="7772400" cy="640591"/>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eaLnBrk="0" hangingPunct="0"/>
            <a:r>
              <a:rPr lang="en-US" sz="2400" dirty="0" smtClean="0"/>
              <a:t>Capital Expenditure (Capex)</a:t>
            </a:r>
          </a:p>
          <a:p>
            <a:pPr eaLnBrk="0" hangingPunct="0"/>
            <a:r>
              <a:rPr lang="en-GB" sz="2000" dirty="0" smtClean="0"/>
              <a:t>“The sum of all costs incurred to bring the asset to its intended use”</a:t>
            </a:r>
            <a:endParaRPr lang="en-GB" sz="2000" dirty="0"/>
          </a:p>
        </p:txBody>
      </p:sp>
      <p:graphicFrame>
        <p:nvGraphicFramePr>
          <p:cNvPr id="10" name="Content Placeholder 9"/>
          <p:cNvGraphicFramePr>
            <a:graphicFrameLocks noGrp="1"/>
          </p:cNvGraphicFramePr>
          <p:nvPr>
            <p:ph idx="1"/>
            <p:extLst>
              <p:ext uri="{D42A27DB-BD31-4B8C-83A1-F6EECF244321}">
                <p14:modId xmlns:p14="http://schemas.microsoft.com/office/powerpoint/2010/main" val="2208539586"/>
              </p:ext>
            </p:extLst>
          </p:nvPr>
        </p:nvGraphicFramePr>
        <p:xfrm>
          <a:off x="454025" y="1272230"/>
          <a:ext cx="8229600" cy="4860925"/>
        </p:xfrm>
        <a:graphic>
          <a:graphicData uri="http://schemas.openxmlformats.org/drawingml/2006/table">
            <a:tbl>
              <a:tblPr/>
              <a:tblGrid>
                <a:gridCol w="3276600"/>
                <a:gridCol w="4953000"/>
              </a:tblGrid>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a:ln>
                            <a:noFill/>
                          </a:ln>
                          <a:solidFill>
                            <a:srgbClr val="FFFFFF"/>
                          </a:solidFill>
                          <a:effectLst/>
                          <a:latin typeface="Georgia" charset="0"/>
                          <a:ea typeface="ＭＳ Ｐゴシック" charset="0"/>
                          <a:cs typeface="Arial" charset="0"/>
                        </a:rPr>
                        <a:t>Asset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a:ln>
                            <a:noFill/>
                          </a:ln>
                          <a:solidFill>
                            <a:srgbClr val="FFFFFF"/>
                          </a:solidFill>
                          <a:effectLst/>
                          <a:latin typeface="Georgia" charset="0"/>
                          <a:ea typeface="ＭＳ Ｐゴシック" charset="0"/>
                          <a:cs typeface="Arial" charset="0"/>
                        </a:rPr>
                        <a:t>Costs included</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r>
              <a:tr h="10509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rgbClr val="000000"/>
                          </a:solidFill>
                          <a:effectLst/>
                          <a:latin typeface="Georgia" charset="0"/>
                          <a:ea typeface="ＭＳ Ｐゴシック" charset="0"/>
                          <a:cs typeface="Arial" charset="0"/>
                        </a:rPr>
                        <a:t>Land</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FD8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Georgia" charset="0"/>
                          <a:ea typeface="ＭＳ Ｐゴシック" charset="0"/>
                          <a:cs typeface="Arial" charset="0"/>
                        </a:rPr>
                        <a:t>Purchase price, commissions, survey &amp; legal fees, and back property taxes paid;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Georgia" charset="0"/>
                          <a:ea typeface="ＭＳ Ｐゴシック" charset="0"/>
                          <a:cs typeface="Arial" charset="0"/>
                        </a:rPr>
                        <a:t>grading and removing unwanted buildings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FD8D9"/>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a:ln>
                            <a:noFill/>
                          </a:ln>
                          <a:solidFill>
                            <a:srgbClr val="000000"/>
                          </a:solidFill>
                          <a:effectLst/>
                          <a:latin typeface="Georgia" charset="0"/>
                          <a:ea typeface="ＭＳ Ｐゴシック" charset="0"/>
                          <a:cs typeface="Arial" charset="0"/>
                        </a:rPr>
                        <a:t>Land Improvements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E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Georgia" charset="0"/>
                          <a:ea typeface="ＭＳ Ｐゴシック" charset="0"/>
                          <a:cs typeface="Arial" charset="0"/>
                        </a:rPr>
                        <a:t>Fencing, paving, security systems &amp; lighting</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ED"/>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a:ln>
                            <a:noFill/>
                          </a:ln>
                          <a:solidFill>
                            <a:srgbClr val="000000"/>
                          </a:solidFill>
                          <a:effectLst/>
                          <a:latin typeface="Georgia" charset="0"/>
                          <a:ea typeface="ＭＳ Ｐゴシック" charset="0"/>
                          <a:cs typeface="Arial" charset="0"/>
                        </a:rPr>
                        <a:t>Building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a:ln>
                            <a:noFill/>
                          </a:ln>
                          <a:solidFill>
                            <a:srgbClr val="000000"/>
                          </a:solidFill>
                          <a:effectLst/>
                          <a:latin typeface="Georgia" charset="0"/>
                          <a:ea typeface="ＭＳ Ｐゴシック" charset="0"/>
                          <a:cs typeface="Arial" charset="0"/>
                        </a:rPr>
                        <a:t>Constructed</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FD8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Georgia" charset="0"/>
                          <a:ea typeface="ＭＳ Ｐゴシック" charset="0"/>
                          <a:cs typeface="Arial" charset="0"/>
                        </a:rPr>
                        <a:t>Architectural fees, contractors</a:t>
                      </a:r>
                      <a:r>
                        <a:rPr kumimoji="0" lang="ja-JP" altLang="en-US" sz="2000" b="0" i="0" u="none" strike="noStrike" cap="none" normalizeH="0" baseline="0">
                          <a:ln>
                            <a:noFill/>
                          </a:ln>
                          <a:solidFill>
                            <a:srgbClr val="000000"/>
                          </a:solidFill>
                          <a:effectLst/>
                          <a:latin typeface="Georgia" charset="0"/>
                          <a:ea typeface="ＭＳ Ｐゴシック" charset="0"/>
                          <a:cs typeface="Arial" charset="0"/>
                        </a:rPr>
                        <a:t>’</a:t>
                      </a:r>
                      <a:r>
                        <a:rPr kumimoji="0" lang="en-US" sz="2000" b="0" i="0" u="none" strike="noStrike" cap="none" normalizeH="0" baseline="0">
                          <a:ln>
                            <a:noFill/>
                          </a:ln>
                          <a:solidFill>
                            <a:srgbClr val="000000"/>
                          </a:solidFill>
                          <a:effectLst/>
                          <a:latin typeface="Georgia" charset="0"/>
                          <a:ea typeface="ＭＳ Ｐゴシック" charset="0"/>
                          <a:cs typeface="Arial" charset="0"/>
                        </a:rPr>
                        <a:t> charges, materials, labor, and overhead; interest on funds borrowed</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FD8D9"/>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a:ln>
                            <a:noFill/>
                          </a:ln>
                          <a:solidFill>
                            <a:srgbClr val="000000"/>
                          </a:solidFill>
                          <a:effectLst/>
                          <a:latin typeface="Georgia" charset="0"/>
                          <a:ea typeface="ＭＳ Ｐゴシック" charset="0"/>
                          <a:cs typeface="Arial" charset="0"/>
                        </a:rPr>
                        <a:t>Building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a:ln>
                            <a:noFill/>
                          </a:ln>
                          <a:solidFill>
                            <a:srgbClr val="000000"/>
                          </a:solidFill>
                          <a:effectLst/>
                          <a:latin typeface="Georgia" charset="0"/>
                          <a:ea typeface="ＭＳ Ｐゴシック" charset="0"/>
                          <a:cs typeface="Arial" charset="0"/>
                        </a:rPr>
                        <a:t>Purchased</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E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Georgia" charset="0"/>
                          <a:ea typeface="ＭＳ Ｐゴシック" charset="0"/>
                          <a:cs typeface="Arial" charset="0"/>
                        </a:rPr>
                        <a:t>Purchase price, broker</a:t>
                      </a:r>
                      <a:r>
                        <a:rPr kumimoji="0" lang="ja-JP" altLang="en-US" sz="2000" b="0" i="0" u="none" strike="noStrike" cap="none" normalizeH="0" baseline="0">
                          <a:ln>
                            <a:noFill/>
                          </a:ln>
                          <a:solidFill>
                            <a:srgbClr val="000000"/>
                          </a:solidFill>
                          <a:effectLst/>
                          <a:latin typeface="Georgia" charset="0"/>
                          <a:ea typeface="ＭＳ Ｐゴシック" charset="0"/>
                          <a:cs typeface="Arial" charset="0"/>
                        </a:rPr>
                        <a:t>’</a:t>
                      </a:r>
                      <a:r>
                        <a:rPr kumimoji="0" lang="en-US" sz="2000" b="0" i="0" u="none" strike="noStrike" cap="none" normalizeH="0" baseline="0">
                          <a:ln>
                            <a:noFill/>
                          </a:ln>
                          <a:solidFill>
                            <a:srgbClr val="000000"/>
                          </a:solidFill>
                          <a:effectLst/>
                          <a:latin typeface="Georgia" charset="0"/>
                          <a:ea typeface="ＭＳ Ｐゴシック" charset="0"/>
                          <a:cs typeface="Arial" charset="0"/>
                        </a:rPr>
                        <a:t>s commission, taxes paid and all costs to repair and renovate building</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ED"/>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a:ln>
                            <a:noFill/>
                          </a:ln>
                          <a:solidFill>
                            <a:srgbClr val="000000"/>
                          </a:solidFill>
                          <a:effectLst/>
                          <a:latin typeface="Georgia" charset="0"/>
                          <a:ea typeface="ＭＳ Ｐゴシック" charset="0"/>
                          <a:cs typeface="Arial" charset="0"/>
                        </a:rPr>
                        <a:t>Equipment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FD8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Georgia" charset="0"/>
                          <a:ea typeface="ＭＳ Ｐゴシック" charset="0"/>
                          <a:cs typeface="Arial" charset="0"/>
                        </a:rPr>
                        <a:t>Purchase price, transportation, insurance in transit, sale tax, installation and testing</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FD8D9"/>
                    </a:solidFill>
                  </a:tcPr>
                </a:tc>
              </a:tr>
            </a:tbl>
          </a:graphicData>
        </a:graphic>
      </p:graphicFrame>
    </p:spTree>
    <p:extLst>
      <p:ext uri="{BB962C8B-B14F-4D97-AF65-F5344CB8AC3E}">
        <p14:creationId xmlns:p14="http://schemas.microsoft.com/office/powerpoint/2010/main" val="929155669"/>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716ADD4-8105-1A4D-BD15-C0FAC416C5BD}" type="slidenum">
              <a:rPr lang="en-GB" smtClean="0"/>
              <a:t>4</a:t>
            </a:fld>
            <a:endParaRPr lang="en-GB"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723521898"/>
              </p:ext>
            </p:extLst>
          </p:nvPr>
        </p:nvGraphicFramePr>
        <p:xfrm>
          <a:off x="457200" y="1724798"/>
          <a:ext cx="8229600" cy="4354554"/>
        </p:xfrm>
        <a:graphic>
          <a:graphicData uri="http://schemas.openxmlformats.org/drawingml/2006/table">
            <a:tbl>
              <a:tblPr/>
              <a:tblGrid>
                <a:gridCol w="381000"/>
                <a:gridCol w="4267200"/>
                <a:gridCol w="3581400"/>
              </a:tblGrid>
              <a:tr h="640033">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Georgia" charset="0"/>
                          <a:ea typeface="ＭＳ Ｐゴシック" charset="0"/>
                          <a:cs typeface="Arial" charset="0"/>
                        </a:rPr>
                        <a:t>Asset</a:t>
                      </a:r>
                      <a:endParaRPr kumimoji="0" lang="en-US" sz="1800" b="1" i="0" u="none" strike="noStrike" cap="none" normalizeH="0" baseline="0" dirty="0">
                        <a:ln>
                          <a:noFill/>
                        </a:ln>
                        <a:solidFill>
                          <a:schemeClr val="tx1"/>
                        </a:solidFill>
                        <a:effectLst/>
                        <a:latin typeface="Georgia" charset="0"/>
                        <a:ea typeface="ＭＳ Ｐゴシック" charset="0"/>
                        <a:cs typeface="Arial"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Georgia" charset="0"/>
                          <a:ea typeface="ＭＳ Ｐゴシック" charset="0"/>
                          <a:cs typeface="Arial" charset="0"/>
                        </a:rPr>
                        <a:t>(Balance Sheet)</a:t>
                      </a:r>
                    </a:p>
                  </a:txBody>
                  <a:tcPr marT="45717" marB="45717" horzOverflow="overflow">
                    <a:lnL w="12700" cap="flat" cmpd="sng" algn="ctr">
                      <a:solidFill>
                        <a:srgbClr val="C4652D"/>
                      </a:solidFill>
                      <a:prstDash val="solid"/>
                      <a:round/>
                      <a:headEnd type="none" w="med" len="med"/>
                      <a:tailEnd type="none" w="med" len="med"/>
                    </a:lnL>
                    <a:lnR w="12700" cap="flat" cmpd="sng" algn="ctr">
                      <a:solidFill>
                        <a:srgbClr val="C4652D"/>
                      </a:solidFill>
                      <a:prstDash val="solid"/>
                      <a:round/>
                      <a:headEnd type="none" w="med" len="med"/>
                      <a:tailEnd type="none" w="med" len="med"/>
                    </a:lnR>
                    <a:lnT w="12700" cap="flat" cmpd="sng" algn="ctr">
                      <a:solidFill>
                        <a:srgbClr val="C4652D"/>
                      </a:solidFill>
                      <a:prstDash val="solid"/>
                      <a:round/>
                      <a:headEnd type="none" w="med" len="med"/>
                      <a:tailEnd type="none" w="med" len="med"/>
                    </a:lnT>
                    <a:lnB w="25400" cap="flat" cmpd="sng" algn="ctr">
                      <a:solidFill>
                        <a:srgbClr val="C4652D"/>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Georgia" charset="0"/>
                          <a:ea typeface="ＭＳ Ｐゴシック" charset="0"/>
                          <a:cs typeface="Arial" charset="0"/>
                        </a:rPr>
                        <a:t>Expense</a:t>
                      </a:r>
                      <a:endParaRPr kumimoji="0" lang="en-US" sz="1800" b="1" i="0" u="none" strike="noStrike" cap="none" normalizeH="0" baseline="0" dirty="0">
                        <a:ln>
                          <a:noFill/>
                        </a:ln>
                        <a:solidFill>
                          <a:schemeClr val="tx1"/>
                        </a:solidFill>
                        <a:effectLst/>
                        <a:latin typeface="Georgia" charset="0"/>
                        <a:ea typeface="ＭＳ Ｐゴシック" charset="0"/>
                        <a:cs typeface="Arial"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Georgia" charset="0"/>
                          <a:ea typeface="ＭＳ Ｐゴシック" charset="0"/>
                          <a:cs typeface="Arial" charset="0"/>
                        </a:rPr>
                        <a:t>(Income Statement)</a:t>
                      </a:r>
                    </a:p>
                  </a:txBody>
                  <a:tcPr marT="45717" marB="45717" horzOverflow="overflow">
                    <a:lnL w="12700" cap="flat" cmpd="sng" algn="ctr">
                      <a:solidFill>
                        <a:srgbClr val="C4652D"/>
                      </a:solidFill>
                      <a:prstDash val="solid"/>
                      <a:round/>
                      <a:headEnd type="none" w="med" len="med"/>
                      <a:tailEnd type="none" w="med" len="med"/>
                    </a:lnL>
                    <a:lnR w="12700" cap="flat" cmpd="sng" algn="ctr">
                      <a:solidFill>
                        <a:srgbClr val="C4652D"/>
                      </a:solidFill>
                      <a:prstDash val="solid"/>
                      <a:round/>
                      <a:headEnd type="none" w="med" len="med"/>
                      <a:tailEnd type="none" w="med" len="med"/>
                    </a:lnR>
                    <a:lnT w="12700" cap="flat" cmpd="sng" algn="ctr">
                      <a:solidFill>
                        <a:srgbClr val="C4652D"/>
                      </a:solidFill>
                      <a:prstDash val="solid"/>
                      <a:round/>
                      <a:headEnd type="none" w="med" len="med"/>
                      <a:tailEnd type="none" w="med" len="med"/>
                    </a:lnT>
                    <a:lnB w="25400" cap="flat" cmpd="sng" algn="ctr">
                      <a:solidFill>
                        <a:srgbClr val="C4652D"/>
                      </a:solidFill>
                      <a:prstDash val="solid"/>
                      <a:round/>
                      <a:headEnd type="none" w="med" len="med"/>
                      <a:tailEnd type="none" w="med" len="med"/>
                    </a:lnB>
                    <a:lnTlToBr>
                      <a:noFill/>
                    </a:lnTlToBr>
                    <a:lnBlToTr>
                      <a:noFill/>
                    </a:lnBlToTr>
                    <a:noFill/>
                  </a:tcPr>
                </a:tc>
              </a:tr>
              <a:tr h="371448">
                <a:tc gridSpan="2">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Georgia" charset="0"/>
                          <a:ea typeface="ＭＳ Ｐゴシック" charset="0"/>
                          <a:cs typeface="Arial" charset="0"/>
                        </a:rPr>
                        <a:t>Tangibles</a:t>
                      </a:r>
                      <a:endParaRPr kumimoji="0" lang="en-US" sz="1800" b="1" i="0" u="none" strike="noStrike" cap="none" normalizeH="0" baseline="0" dirty="0">
                        <a:ln>
                          <a:noFill/>
                        </a:ln>
                        <a:solidFill>
                          <a:schemeClr val="tx1"/>
                        </a:solidFill>
                        <a:effectLst/>
                        <a:latin typeface="Georgia" charset="0"/>
                        <a:ea typeface="ＭＳ Ｐゴシック" charset="0"/>
                        <a:cs typeface="Arial" charset="0"/>
                      </a:endParaRPr>
                    </a:p>
                  </a:txBody>
                  <a:tcPr marT="45717" marB="45717" horzOverflow="overflow">
                    <a:lnL w="12700" cap="flat" cmpd="sng" algn="ctr">
                      <a:solidFill>
                        <a:srgbClr val="C4652D"/>
                      </a:solidFill>
                      <a:prstDash val="solid"/>
                      <a:round/>
                      <a:headEnd type="none" w="med" len="med"/>
                      <a:tailEnd type="none" w="med" len="med"/>
                    </a:lnL>
                    <a:lnR w="12700" cap="flat" cmpd="sng" algn="ctr">
                      <a:solidFill>
                        <a:srgbClr val="C4652D"/>
                      </a:solidFill>
                      <a:prstDash val="solid"/>
                      <a:round/>
                      <a:headEnd type="none" w="med" len="med"/>
                      <a:tailEnd type="none" w="med" len="med"/>
                    </a:lnR>
                    <a:lnT w="25400" cap="flat" cmpd="sng" algn="ctr">
                      <a:solidFill>
                        <a:srgbClr val="C4652D"/>
                      </a:solidFill>
                      <a:prstDash val="solid"/>
                      <a:round/>
                      <a:headEnd type="none" w="med" len="med"/>
                      <a:tailEnd type="none" w="med" len="med"/>
                    </a:lnT>
                    <a:lnB w="12700" cap="flat" cmpd="sng" algn="ctr">
                      <a:solidFill>
                        <a:srgbClr val="C4652D"/>
                      </a:solidFill>
                      <a:prstDash val="solid"/>
                      <a:round/>
                      <a:headEnd type="none" w="med" len="med"/>
                      <a:tailEnd type="none" w="med" len="med"/>
                    </a:lnB>
                    <a:lnTlToBr>
                      <a:noFill/>
                    </a:lnTlToBr>
                    <a:lnBlToTr>
                      <a:noFill/>
                    </a:lnBlToTr>
                    <a:solidFill>
                      <a:srgbClr val="C4652D">
                        <a:alpha val="20000"/>
                      </a:srgbClr>
                    </a:solidFill>
                  </a:tcPr>
                </a:tc>
                <a:tc h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dirty="0">
                        <a:ln>
                          <a:noFill/>
                        </a:ln>
                        <a:solidFill>
                          <a:schemeClr val="tx1"/>
                        </a:solidFill>
                        <a:effectLst/>
                        <a:latin typeface="Georgia" charset="0"/>
                        <a:ea typeface="ＭＳ Ｐゴシック" charset="0"/>
                        <a:cs typeface="Arial" charset="0"/>
                      </a:endParaRPr>
                    </a:p>
                  </a:txBody>
                  <a:tcPr marT="45717" marB="45717" horzOverflow="overflow">
                    <a:lnL w="12700" cap="flat" cmpd="sng" algn="ctr">
                      <a:solidFill>
                        <a:srgbClr val="C4652D"/>
                      </a:solidFill>
                      <a:prstDash val="solid"/>
                      <a:round/>
                      <a:headEnd type="none" w="med" len="med"/>
                      <a:tailEnd type="none" w="med" len="med"/>
                    </a:lnL>
                    <a:lnR w="12700" cap="flat" cmpd="sng" algn="ctr">
                      <a:solidFill>
                        <a:srgbClr val="C4652D"/>
                      </a:solidFill>
                      <a:prstDash val="solid"/>
                      <a:round/>
                      <a:headEnd type="none" w="med" len="med"/>
                      <a:tailEnd type="none" w="med" len="med"/>
                    </a:lnR>
                    <a:lnT w="25400" cap="flat" cmpd="sng" algn="ctr">
                      <a:solidFill>
                        <a:srgbClr val="C4652D"/>
                      </a:solidFill>
                      <a:prstDash val="solid"/>
                      <a:round/>
                      <a:headEnd type="none" w="med" len="med"/>
                      <a:tailEnd type="none" w="med" len="med"/>
                    </a:lnT>
                    <a:lnB w="12700" cap="flat" cmpd="sng" algn="ctr">
                      <a:solidFill>
                        <a:srgbClr val="C4652D"/>
                      </a:solidFill>
                      <a:prstDash val="solid"/>
                      <a:round/>
                      <a:headEnd type="none" w="med" len="med"/>
                      <a:tailEnd type="none" w="med" len="med"/>
                    </a:lnB>
                    <a:lnTlToBr>
                      <a:noFill/>
                    </a:lnTlToBr>
                    <a:lnBlToTr>
                      <a:noFill/>
                    </a:lnBlToTr>
                    <a:solidFill>
                      <a:srgbClr val="C4652D">
                        <a:alpha val="20000"/>
                      </a:srgbClr>
                    </a:solidFill>
                  </a:tcPr>
                </a:tc>
              </a:tr>
              <a:tr h="371448">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dirty="0">
                        <a:ln>
                          <a:noFill/>
                        </a:ln>
                        <a:solidFill>
                          <a:schemeClr val="tx1"/>
                        </a:solidFill>
                        <a:effectLst/>
                        <a:latin typeface="Georgia" charset="0"/>
                        <a:ea typeface="ＭＳ Ｐゴシック" charset="0"/>
                        <a:cs typeface="Arial" charset="0"/>
                      </a:endParaRPr>
                    </a:p>
                  </a:txBody>
                  <a:tcPr marT="45717" marB="45717" horzOverflow="overflow">
                    <a:lnL w="12700" cap="flat" cmpd="sng" algn="ctr">
                      <a:solidFill>
                        <a:srgbClr val="C4652D"/>
                      </a:solidFill>
                      <a:prstDash val="solid"/>
                      <a:round/>
                      <a:headEnd type="none" w="med" len="med"/>
                      <a:tailEnd type="none" w="med" len="med"/>
                    </a:lnL>
                    <a:lnR w="12700" cap="flat" cmpd="sng" algn="ctr">
                      <a:solidFill>
                        <a:srgbClr val="C4652D"/>
                      </a:solidFill>
                      <a:prstDash val="solid"/>
                      <a:round/>
                      <a:headEnd type="none" w="med" len="med"/>
                      <a:tailEnd type="none" w="med" len="med"/>
                    </a:lnR>
                    <a:lnT w="12700" cap="flat" cmpd="sng" algn="ctr">
                      <a:solidFill>
                        <a:srgbClr val="C4652D"/>
                      </a:solidFill>
                      <a:prstDash val="solid"/>
                      <a:round/>
                      <a:headEnd type="none" w="med" len="med"/>
                      <a:tailEnd type="none" w="med" len="med"/>
                    </a:lnT>
                    <a:lnB w="12700" cap="flat" cmpd="sng" algn="ctr">
                      <a:solidFill>
                        <a:srgbClr val="C4652D"/>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Georgia" charset="0"/>
                          <a:ea typeface="ＭＳ Ｐゴシック" charset="0"/>
                          <a:cs typeface="Arial" charset="0"/>
                        </a:rPr>
                        <a:t>Freehold Land</a:t>
                      </a:r>
                    </a:p>
                  </a:txBody>
                  <a:tcPr marT="45717" marB="45717" horzOverflow="overflow">
                    <a:lnL w="12700" cap="flat" cmpd="sng" algn="ctr">
                      <a:solidFill>
                        <a:srgbClr val="C4652D"/>
                      </a:solidFill>
                      <a:prstDash val="solid"/>
                      <a:round/>
                      <a:headEnd type="none" w="med" len="med"/>
                      <a:tailEnd type="none" w="med" len="med"/>
                    </a:lnL>
                    <a:lnR w="12700" cap="flat" cmpd="sng" algn="ctr">
                      <a:solidFill>
                        <a:srgbClr val="C4652D"/>
                      </a:solidFill>
                      <a:prstDash val="solid"/>
                      <a:round/>
                      <a:headEnd type="none" w="med" len="med"/>
                      <a:tailEnd type="none" w="med" len="med"/>
                    </a:lnR>
                    <a:lnT w="12700" cap="flat" cmpd="sng" algn="ctr">
                      <a:solidFill>
                        <a:srgbClr val="C4652D"/>
                      </a:solidFill>
                      <a:prstDash val="solid"/>
                      <a:round/>
                      <a:headEnd type="none" w="med" len="med"/>
                      <a:tailEnd type="none" w="med" len="med"/>
                    </a:lnT>
                    <a:lnB w="12700" cap="flat" cmpd="sng" algn="ctr">
                      <a:solidFill>
                        <a:srgbClr val="C4652D"/>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Georgia" charset="0"/>
                          <a:ea typeface="ＭＳ Ｐゴシック" charset="0"/>
                          <a:cs typeface="Arial" charset="0"/>
                        </a:rPr>
                        <a:t>None</a:t>
                      </a:r>
                    </a:p>
                  </a:txBody>
                  <a:tcPr marT="45717" marB="45717" horzOverflow="overflow">
                    <a:lnL w="12700" cap="flat" cmpd="sng" algn="ctr">
                      <a:solidFill>
                        <a:srgbClr val="C4652D"/>
                      </a:solidFill>
                      <a:prstDash val="solid"/>
                      <a:round/>
                      <a:headEnd type="none" w="med" len="med"/>
                      <a:tailEnd type="none" w="med" len="med"/>
                    </a:lnL>
                    <a:lnR w="12700" cap="flat" cmpd="sng" algn="ctr">
                      <a:solidFill>
                        <a:srgbClr val="C4652D"/>
                      </a:solidFill>
                      <a:prstDash val="solid"/>
                      <a:round/>
                      <a:headEnd type="none" w="med" len="med"/>
                      <a:tailEnd type="none" w="med" len="med"/>
                    </a:lnR>
                    <a:lnT w="12700" cap="flat" cmpd="sng" algn="ctr">
                      <a:solidFill>
                        <a:srgbClr val="C4652D"/>
                      </a:solidFill>
                      <a:prstDash val="solid"/>
                      <a:round/>
                      <a:headEnd type="none" w="med" len="med"/>
                      <a:tailEnd type="none" w="med" len="med"/>
                    </a:lnT>
                    <a:lnB w="12700" cap="flat" cmpd="sng" algn="ctr">
                      <a:solidFill>
                        <a:srgbClr val="C4652D"/>
                      </a:solidFill>
                      <a:prstDash val="solid"/>
                      <a:round/>
                      <a:headEnd type="none" w="med" len="med"/>
                      <a:tailEnd type="none" w="med" len="med"/>
                    </a:lnB>
                    <a:lnTlToBr>
                      <a:noFill/>
                    </a:lnTlToBr>
                    <a:lnBlToTr>
                      <a:noFill/>
                    </a:lnBlToTr>
                    <a:noFill/>
                  </a:tcPr>
                </a:tc>
              </a:tr>
              <a:tr h="371448">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dirty="0">
                        <a:ln>
                          <a:noFill/>
                        </a:ln>
                        <a:solidFill>
                          <a:schemeClr val="tx1"/>
                        </a:solidFill>
                        <a:effectLst/>
                        <a:latin typeface="Georgia" charset="0"/>
                        <a:ea typeface="ＭＳ Ｐゴシック" charset="0"/>
                        <a:cs typeface="Arial" charset="0"/>
                      </a:endParaRPr>
                    </a:p>
                  </a:txBody>
                  <a:tcPr marT="45717" marB="45717" horzOverflow="overflow">
                    <a:lnL w="12700" cap="flat" cmpd="sng" algn="ctr">
                      <a:solidFill>
                        <a:srgbClr val="C4652D"/>
                      </a:solidFill>
                      <a:prstDash val="solid"/>
                      <a:round/>
                      <a:headEnd type="none" w="med" len="med"/>
                      <a:tailEnd type="none" w="med" len="med"/>
                    </a:lnL>
                    <a:lnR w="12700" cap="flat" cmpd="sng" algn="ctr">
                      <a:solidFill>
                        <a:srgbClr val="C4652D"/>
                      </a:solidFill>
                      <a:prstDash val="solid"/>
                      <a:round/>
                      <a:headEnd type="none" w="med" len="med"/>
                      <a:tailEnd type="none" w="med" len="med"/>
                    </a:lnR>
                    <a:lnT w="12700" cap="flat" cmpd="sng" algn="ctr">
                      <a:solidFill>
                        <a:srgbClr val="C4652D"/>
                      </a:solidFill>
                      <a:prstDash val="solid"/>
                      <a:round/>
                      <a:headEnd type="none" w="med" len="med"/>
                      <a:tailEnd type="none" w="med" len="med"/>
                    </a:lnT>
                    <a:lnB w="12700" cap="flat" cmpd="sng" algn="ctr">
                      <a:solidFill>
                        <a:srgbClr val="C4652D"/>
                      </a:solidFill>
                      <a:prstDash val="solid"/>
                      <a:round/>
                      <a:headEnd type="none" w="med" len="med"/>
                      <a:tailEnd type="none" w="med" len="med"/>
                    </a:lnB>
                    <a:lnTlToBr>
                      <a:noFill/>
                    </a:lnTlToBr>
                    <a:lnBlToTr>
                      <a:noFill/>
                    </a:lnBlToTr>
                    <a:solidFill>
                      <a:srgbClr val="C4652D">
                        <a:alpha val="20000"/>
                      </a:srgb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Georgia" charset="0"/>
                          <a:ea typeface="ＭＳ Ｐゴシック" charset="0"/>
                          <a:cs typeface="Arial" charset="0"/>
                        </a:rPr>
                        <a:t>Leasehold land</a:t>
                      </a:r>
                    </a:p>
                  </a:txBody>
                  <a:tcPr marT="45717" marB="45717" horzOverflow="overflow">
                    <a:lnL w="12700" cap="flat" cmpd="sng" algn="ctr">
                      <a:solidFill>
                        <a:srgbClr val="C4652D"/>
                      </a:solidFill>
                      <a:prstDash val="solid"/>
                      <a:round/>
                      <a:headEnd type="none" w="med" len="med"/>
                      <a:tailEnd type="none" w="med" len="med"/>
                    </a:lnL>
                    <a:lnR w="12700" cap="flat" cmpd="sng" algn="ctr">
                      <a:solidFill>
                        <a:srgbClr val="C4652D"/>
                      </a:solidFill>
                      <a:prstDash val="solid"/>
                      <a:round/>
                      <a:headEnd type="none" w="med" len="med"/>
                      <a:tailEnd type="none" w="med" len="med"/>
                    </a:lnR>
                    <a:lnT w="12700" cap="flat" cmpd="sng" algn="ctr">
                      <a:solidFill>
                        <a:srgbClr val="C4652D"/>
                      </a:solidFill>
                      <a:prstDash val="solid"/>
                      <a:round/>
                      <a:headEnd type="none" w="med" len="med"/>
                      <a:tailEnd type="none" w="med" len="med"/>
                    </a:lnT>
                    <a:lnB w="12700" cap="flat" cmpd="sng" algn="ctr">
                      <a:solidFill>
                        <a:srgbClr val="C4652D"/>
                      </a:solidFill>
                      <a:prstDash val="solid"/>
                      <a:round/>
                      <a:headEnd type="none" w="med" len="med"/>
                      <a:tailEnd type="none" w="med" len="med"/>
                    </a:lnB>
                    <a:lnTlToBr>
                      <a:noFill/>
                    </a:lnTlToBr>
                    <a:lnBlToTr>
                      <a:noFill/>
                    </a:lnBlToTr>
                    <a:solidFill>
                      <a:srgbClr val="C4652D">
                        <a:alpha val="2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Georgia" charset="0"/>
                          <a:ea typeface="ＭＳ Ｐゴシック" charset="0"/>
                          <a:cs typeface="Arial" charset="0"/>
                        </a:rPr>
                        <a:t>Depreciation</a:t>
                      </a:r>
                    </a:p>
                  </a:txBody>
                  <a:tcPr marT="45717" marB="45717" horzOverflow="overflow">
                    <a:lnL w="12700" cap="flat" cmpd="sng" algn="ctr">
                      <a:solidFill>
                        <a:srgbClr val="C4652D"/>
                      </a:solidFill>
                      <a:prstDash val="solid"/>
                      <a:round/>
                      <a:headEnd type="none" w="med" len="med"/>
                      <a:tailEnd type="none" w="med" len="med"/>
                    </a:lnL>
                    <a:lnR w="12700" cap="flat" cmpd="sng" algn="ctr">
                      <a:solidFill>
                        <a:srgbClr val="C4652D"/>
                      </a:solidFill>
                      <a:prstDash val="solid"/>
                      <a:round/>
                      <a:headEnd type="none" w="med" len="med"/>
                      <a:tailEnd type="none" w="med" len="med"/>
                    </a:lnR>
                    <a:lnT w="12700" cap="flat" cmpd="sng" algn="ctr">
                      <a:solidFill>
                        <a:srgbClr val="C4652D"/>
                      </a:solidFill>
                      <a:prstDash val="solid"/>
                      <a:round/>
                      <a:headEnd type="none" w="med" len="med"/>
                      <a:tailEnd type="none" w="med" len="med"/>
                    </a:lnT>
                    <a:lnB w="12700" cap="flat" cmpd="sng" algn="ctr">
                      <a:solidFill>
                        <a:srgbClr val="C4652D"/>
                      </a:solidFill>
                      <a:prstDash val="solid"/>
                      <a:round/>
                      <a:headEnd type="none" w="med" len="med"/>
                      <a:tailEnd type="none" w="med" len="med"/>
                    </a:lnB>
                    <a:lnTlToBr>
                      <a:noFill/>
                    </a:lnTlToBr>
                    <a:lnBlToTr>
                      <a:noFill/>
                    </a:lnBlToTr>
                    <a:solidFill>
                      <a:srgbClr val="C4652D">
                        <a:alpha val="20000"/>
                      </a:srgbClr>
                    </a:solidFill>
                  </a:tcPr>
                </a:tc>
              </a:tr>
              <a:tr h="371448">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dirty="0">
                        <a:ln>
                          <a:noFill/>
                        </a:ln>
                        <a:solidFill>
                          <a:schemeClr val="tx1"/>
                        </a:solidFill>
                        <a:effectLst/>
                        <a:latin typeface="Georgia" charset="0"/>
                        <a:ea typeface="ＭＳ Ｐゴシック" charset="0"/>
                        <a:cs typeface="Arial" charset="0"/>
                      </a:endParaRPr>
                    </a:p>
                  </a:txBody>
                  <a:tcPr marT="45717" marB="45717" horzOverflow="overflow">
                    <a:lnL w="12700" cap="flat" cmpd="sng" algn="ctr">
                      <a:solidFill>
                        <a:srgbClr val="C4652D"/>
                      </a:solidFill>
                      <a:prstDash val="solid"/>
                      <a:round/>
                      <a:headEnd type="none" w="med" len="med"/>
                      <a:tailEnd type="none" w="med" len="med"/>
                    </a:lnL>
                    <a:lnR w="12700" cap="flat" cmpd="sng" algn="ctr">
                      <a:solidFill>
                        <a:srgbClr val="C4652D"/>
                      </a:solidFill>
                      <a:prstDash val="solid"/>
                      <a:round/>
                      <a:headEnd type="none" w="med" len="med"/>
                      <a:tailEnd type="none" w="med" len="med"/>
                    </a:lnR>
                    <a:lnT w="12700" cap="flat" cmpd="sng" algn="ctr">
                      <a:solidFill>
                        <a:srgbClr val="C4652D"/>
                      </a:solidFill>
                      <a:prstDash val="solid"/>
                      <a:round/>
                      <a:headEnd type="none" w="med" len="med"/>
                      <a:tailEnd type="none" w="med" len="med"/>
                    </a:lnT>
                    <a:lnB w="12700" cap="flat" cmpd="sng" algn="ctr">
                      <a:solidFill>
                        <a:srgbClr val="C4652D"/>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Georgia" charset="0"/>
                          <a:ea typeface="ＭＳ Ｐゴシック" charset="0"/>
                          <a:cs typeface="Arial" charset="0"/>
                        </a:rPr>
                        <a:t>Buildings, Machinery &amp; Equipment</a:t>
                      </a:r>
                    </a:p>
                  </a:txBody>
                  <a:tcPr marT="45717" marB="45717" horzOverflow="overflow">
                    <a:lnL w="12700" cap="flat" cmpd="sng" algn="ctr">
                      <a:solidFill>
                        <a:srgbClr val="C4652D"/>
                      </a:solidFill>
                      <a:prstDash val="solid"/>
                      <a:round/>
                      <a:headEnd type="none" w="med" len="med"/>
                      <a:tailEnd type="none" w="med" len="med"/>
                    </a:lnL>
                    <a:lnR w="12700" cap="flat" cmpd="sng" algn="ctr">
                      <a:solidFill>
                        <a:srgbClr val="C4652D"/>
                      </a:solidFill>
                      <a:prstDash val="solid"/>
                      <a:round/>
                      <a:headEnd type="none" w="med" len="med"/>
                      <a:tailEnd type="none" w="med" len="med"/>
                    </a:lnR>
                    <a:lnT w="12700" cap="flat" cmpd="sng" algn="ctr">
                      <a:solidFill>
                        <a:srgbClr val="C4652D"/>
                      </a:solidFill>
                      <a:prstDash val="solid"/>
                      <a:round/>
                      <a:headEnd type="none" w="med" len="med"/>
                      <a:tailEnd type="none" w="med" len="med"/>
                    </a:lnT>
                    <a:lnB w="12700" cap="flat" cmpd="sng" algn="ctr">
                      <a:solidFill>
                        <a:srgbClr val="C4652D"/>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Georgia" charset="0"/>
                          <a:ea typeface="ＭＳ Ｐゴシック" charset="0"/>
                          <a:cs typeface="Arial" charset="0"/>
                        </a:rPr>
                        <a:t>Depreciation</a:t>
                      </a:r>
                    </a:p>
                  </a:txBody>
                  <a:tcPr marT="45717" marB="45717" horzOverflow="overflow">
                    <a:lnL w="12700" cap="flat" cmpd="sng" algn="ctr">
                      <a:solidFill>
                        <a:srgbClr val="C4652D"/>
                      </a:solidFill>
                      <a:prstDash val="solid"/>
                      <a:round/>
                      <a:headEnd type="none" w="med" len="med"/>
                      <a:tailEnd type="none" w="med" len="med"/>
                    </a:lnL>
                    <a:lnR w="12700" cap="flat" cmpd="sng" algn="ctr">
                      <a:solidFill>
                        <a:srgbClr val="C4652D"/>
                      </a:solidFill>
                      <a:prstDash val="solid"/>
                      <a:round/>
                      <a:headEnd type="none" w="med" len="med"/>
                      <a:tailEnd type="none" w="med" len="med"/>
                    </a:lnR>
                    <a:lnT w="12700" cap="flat" cmpd="sng" algn="ctr">
                      <a:solidFill>
                        <a:srgbClr val="C4652D"/>
                      </a:solidFill>
                      <a:prstDash val="solid"/>
                      <a:round/>
                      <a:headEnd type="none" w="med" len="med"/>
                      <a:tailEnd type="none" w="med" len="med"/>
                    </a:lnT>
                    <a:lnB w="12700" cap="flat" cmpd="sng" algn="ctr">
                      <a:solidFill>
                        <a:srgbClr val="C4652D"/>
                      </a:solidFill>
                      <a:prstDash val="solid"/>
                      <a:round/>
                      <a:headEnd type="none" w="med" len="med"/>
                      <a:tailEnd type="none" w="med" len="med"/>
                    </a:lnB>
                    <a:lnTlToBr>
                      <a:noFill/>
                    </a:lnTlToBr>
                    <a:lnBlToTr>
                      <a:noFill/>
                    </a:lnBlToTr>
                    <a:noFill/>
                  </a:tcPr>
                </a:tc>
              </a:tr>
              <a:tr h="371448">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dirty="0">
                        <a:ln>
                          <a:noFill/>
                        </a:ln>
                        <a:solidFill>
                          <a:schemeClr val="tx1"/>
                        </a:solidFill>
                        <a:effectLst/>
                        <a:latin typeface="Georgia" charset="0"/>
                        <a:ea typeface="ＭＳ Ｐゴシック" charset="0"/>
                        <a:cs typeface="Arial" charset="0"/>
                      </a:endParaRPr>
                    </a:p>
                  </a:txBody>
                  <a:tcPr marT="45717" marB="45717" horzOverflow="overflow">
                    <a:lnL w="12700" cap="flat" cmpd="sng" algn="ctr">
                      <a:solidFill>
                        <a:srgbClr val="C4652D"/>
                      </a:solidFill>
                      <a:prstDash val="solid"/>
                      <a:round/>
                      <a:headEnd type="none" w="med" len="med"/>
                      <a:tailEnd type="none" w="med" len="med"/>
                    </a:lnL>
                    <a:lnR w="12700" cap="flat" cmpd="sng" algn="ctr">
                      <a:solidFill>
                        <a:srgbClr val="C4652D"/>
                      </a:solidFill>
                      <a:prstDash val="solid"/>
                      <a:round/>
                      <a:headEnd type="none" w="med" len="med"/>
                      <a:tailEnd type="none" w="med" len="med"/>
                    </a:lnR>
                    <a:lnT w="12700" cap="flat" cmpd="sng" algn="ctr">
                      <a:solidFill>
                        <a:srgbClr val="C4652D"/>
                      </a:solidFill>
                      <a:prstDash val="solid"/>
                      <a:round/>
                      <a:headEnd type="none" w="med" len="med"/>
                      <a:tailEnd type="none" w="med" len="med"/>
                    </a:lnT>
                    <a:lnB w="12700" cap="flat" cmpd="sng" algn="ctr">
                      <a:solidFill>
                        <a:srgbClr val="C4652D"/>
                      </a:solidFill>
                      <a:prstDash val="solid"/>
                      <a:round/>
                      <a:headEnd type="none" w="med" len="med"/>
                      <a:tailEnd type="none" w="med" len="med"/>
                    </a:lnB>
                    <a:lnTlToBr>
                      <a:noFill/>
                    </a:lnTlToBr>
                    <a:lnBlToTr>
                      <a:noFill/>
                    </a:lnBlToTr>
                    <a:solidFill>
                      <a:srgbClr val="C4652D">
                        <a:alpha val="20000"/>
                      </a:srgb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Georgia" charset="0"/>
                          <a:ea typeface="ＭＳ Ｐゴシック" charset="0"/>
                          <a:cs typeface="Arial" charset="0"/>
                        </a:rPr>
                        <a:t>Furniture &amp; Fixtures</a:t>
                      </a:r>
                    </a:p>
                  </a:txBody>
                  <a:tcPr marT="45717" marB="45717" horzOverflow="overflow">
                    <a:lnL w="12700" cap="flat" cmpd="sng" algn="ctr">
                      <a:solidFill>
                        <a:srgbClr val="C4652D"/>
                      </a:solidFill>
                      <a:prstDash val="solid"/>
                      <a:round/>
                      <a:headEnd type="none" w="med" len="med"/>
                      <a:tailEnd type="none" w="med" len="med"/>
                    </a:lnL>
                    <a:lnR w="12700" cap="flat" cmpd="sng" algn="ctr">
                      <a:solidFill>
                        <a:srgbClr val="C4652D"/>
                      </a:solidFill>
                      <a:prstDash val="solid"/>
                      <a:round/>
                      <a:headEnd type="none" w="med" len="med"/>
                      <a:tailEnd type="none" w="med" len="med"/>
                    </a:lnR>
                    <a:lnT w="12700" cap="flat" cmpd="sng" algn="ctr">
                      <a:solidFill>
                        <a:srgbClr val="C4652D"/>
                      </a:solidFill>
                      <a:prstDash val="solid"/>
                      <a:round/>
                      <a:headEnd type="none" w="med" len="med"/>
                      <a:tailEnd type="none" w="med" len="med"/>
                    </a:lnT>
                    <a:lnB w="12700" cap="flat" cmpd="sng" algn="ctr">
                      <a:solidFill>
                        <a:srgbClr val="C4652D"/>
                      </a:solidFill>
                      <a:prstDash val="solid"/>
                      <a:round/>
                      <a:headEnd type="none" w="med" len="med"/>
                      <a:tailEnd type="none" w="med" len="med"/>
                    </a:lnB>
                    <a:lnTlToBr>
                      <a:noFill/>
                    </a:lnTlToBr>
                    <a:lnBlToTr>
                      <a:noFill/>
                    </a:lnBlToTr>
                    <a:solidFill>
                      <a:srgbClr val="C4652D">
                        <a:alpha val="2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Georgia" charset="0"/>
                          <a:ea typeface="ＭＳ Ｐゴシック" charset="0"/>
                          <a:cs typeface="Arial" charset="0"/>
                        </a:rPr>
                        <a:t>Depreciation</a:t>
                      </a:r>
                    </a:p>
                  </a:txBody>
                  <a:tcPr marT="45717" marB="45717" horzOverflow="overflow">
                    <a:lnL w="12700" cap="flat" cmpd="sng" algn="ctr">
                      <a:solidFill>
                        <a:srgbClr val="C4652D"/>
                      </a:solidFill>
                      <a:prstDash val="solid"/>
                      <a:round/>
                      <a:headEnd type="none" w="med" len="med"/>
                      <a:tailEnd type="none" w="med" len="med"/>
                    </a:lnL>
                    <a:lnR w="12700" cap="flat" cmpd="sng" algn="ctr">
                      <a:solidFill>
                        <a:srgbClr val="C4652D"/>
                      </a:solidFill>
                      <a:prstDash val="solid"/>
                      <a:round/>
                      <a:headEnd type="none" w="med" len="med"/>
                      <a:tailEnd type="none" w="med" len="med"/>
                    </a:lnR>
                    <a:lnT w="12700" cap="flat" cmpd="sng" algn="ctr">
                      <a:solidFill>
                        <a:srgbClr val="C4652D"/>
                      </a:solidFill>
                      <a:prstDash val="solid"/>
                      <a:round/>
                      <a:headEnd type="none" w="med" len="med"/>
                      <a:tailEnd type="none" w="med" len="med"/>
                    </a:lnT>
                    <a:lnB w="12700" cap="flat" cmpd="sng" algn="ctr">
                      <a:solidFill>
                        <a:srgbClr val="C4652D"/>
                      </a:solidFill>
                      <a:prstDash val="solid"/>
                      <a:round/>
                      <a:headEnd type="none" w="med" len="med"/>
                      <a:tailEnd type="none" w="med" len="med"/>
                    </a:lnB>
                    <a:lnTlToBr>
                      <a:noFill/>
                    </a:lnTlToBr>
                    <a:lnBlToTr>
                      <a:noFill/>
                    </a:lnBlToTr>
                    <a:solidFill>
                      <a:srgbClr val="C4652D">
                        <a:alpha val="20000"/>
                      </a:srgbClr>
                    </a:solidFill>
                  </a:tcPr>
                </a:tc>
              </a:tr>
              <a:tr h="371448">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dirty="0">
                        <a:ln>
                          <a:noFill/>
                        </a:ln>
                        <a:solidFill>
                          <a:schemeClr val="tx1"/>
                        </a:solidFill>
                        <a:effectLst/>
                        <a:latin typeface="Georgia" charset="0"/>
                        <a:ea typeface="ＭＳ Ｐゴシック" charset="0"/>
                        <a:cs typeface="Arial" charset="0"/>
                      </a:endParaRPr>
                    </a:p>
                  </a:txBody>
                  <a:tcPr marT="45717" marB="45717" horzOverflow="overflow">
                    <a:lnL w="12700" cap="flat" cmpd="sng" algn="ctr">
                      <a:solidFill>
                        <a:srgbClr val="C4652D"/>
                      </a:solidFill>
                      <a:prstDash val="solid"/>
                      <a:round/>
                      <a:headEnd type="none" w="med" len="med"/>
                      <a:tailEnd type="none" w="med" len="med"/>
                    </a:lnL>
                    <a:lnR w="12700" cap="flat" cmpd="sng" algn="ctr">
                      <a:solidFill>
                        <a:srgbClr val="C4652D"/>
                      </a:solidFill>
                      <a:prstDash val="solid"/>
                      <a:round/>
                      <a:headEnd type="none" w="med" len="med"/>
                      <a:tailEnd type="none" w="med" len="med"/>
                    </a:lnR>
                    <a:lnT w="12700" cap="flat" cmpd="sng" algn="ctr">
                      <a:solidFill>
                        <a:srgbClr val="C4652D"/>
                      </a:solidFill>
                      <a:prstDash val="solid"/>
                      <a:round/>
                      <a:headEnd type="none" w="med" len="med"/>
                      <a:tailEnd type="none" w="med" len="med"/>
                    </a:lnT>
                    <a:lnB w="12700" cap="flat" cmpd="sng" algn="ctr">
                      <a:solidFill>
                        <a:srgbClr val="C4652D"/>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Georgia" charset="0"/>
                          <a:ea typeface="ＭＳ Ｐゴシック" charset="0"/>
                          <a:cs typeface="Arial" charset="0"/>
                        </a:rPr>
                        <a:t>Land Improvements</a:t>
                      </a:r>
                    </a:p>
                  </a:txBody>
                  <a:tcPr marT="45717" marB="45717" horzOverflow="overflow">
                    <a:lnL w="12700" cap="flat" cmpd="sng" algn="ctr">
                      <a:solidFill>
                        <a:srgbClr val="C4652D"/>
                      </a:solidFill>
                      <a:prstDash val="solid"/>
                      <a:round/>
                      <a:headEnd type="none" w="med" len="med"/>
                      <a:tailEnd type="none" w="med" len="med"/>
                    </a:lnL>
                    <a:lnR w="12700" cap="flat" cmpd="sng" algn="ctr">
                      <a:solidFill>
                        <a:srgbClr val="C4652D"/>
                      </a:solidFill>
                      <a:prstDash val="solid"/>
                      <a:round/>
                      <a:headEnd type="none" w="med" len="med"/>
                      <a:tailEnd type="none" w="med" len="med"/>
                    </a:lnR>
                    <a:lnT w="12700" cap="flat" cmpd="sng" algn="ctr">
                      <a:solidFill>
                        <a:srgbClr val="C4652D"/>
                      </a:solidFill>
                      <a:prstDash val="solid"/>
                      <a:round/>
                      <a:headEnd type="none" w="med" len="med"/>
                      <a:tailEnd type="none" w="med" len="med"/>
                    </a:lnT>
                    <a:lnB w="12700" cap="flat" cmpd="sng" algn="ctr">
                      <a:solidFill>
                        <a:srgbClr val="C4652D"/>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Georgia" charset="0"/>
                          <a:ea typeface="ＭＳ Ｐゴシック" charset="0"/>
                          <a:cs typeface="Arial" charset="0"/>
                        </a:rPr>
                        <a:t>Depreciation</a:t>
                      </a:r>
                    </a:p>
                  </a:txBody>
                  <a:tcPr marT="45717" marB="45717" horzOverflow="overflow">
                    <a:lnL w="12700" cap="flat" cmpd="sng" algn="ctr">
                      <a:solidFill>
                        <a:srgbClr val="C4652D"/>
                      </a:solidFill>
                      <a:prstDash val="solid"/>
                      <a:round/>
                      <a:headEnd type="none" w="med" len="med"/>
                      <a:tailEnd type="none" w="med" len="med"/>
                    </a:lnL>
                    <a:lnR w="12700" cap="flat" cmpd="sng" algn="ctr">
                      <a:solidFill>
                        <a:srgbClr val="C4652D"/>
                      </a:solidFill>
                      <a:prstDash val="solid"/>
                      <a:round/>
                      <a:headEnd type="none" w="med" len="med"/>
                      <a:tailEnd type="none" w="med" len="med"/>
                    </a:lnR>
                    <a:lnT w="12700" cap="flat" cmpd="sng" algn="ctr">
                      <a:solidFill>
                        <a:srgbClr val="C4652D"/>
                      </a:solidFill>
                      <a:prstDash val="solid"/>
                      <a:round/>
                      <a:headEnd type="none" w="med" len="med"/>
                      <a:tailEnd type="none" w="med" len="med"/>
                    </a:lnT>
                    <a:lnB w="12700" cap="flat" cmpd="sng" algn="ctr">
                      <a:solidFill>
                        <a:srgbClr val="C4652D"/>
                      </a:solidFill>
                      <a:prstDash val="solid"/>
                      <a:round/>
                      <a:headEnd type="none" w="med" len="med"/>
                      <a:tailEnd type="none" w="med" len="med"/>
                    </a:lnB>
                    <a:lnTlToBr>
                      <a:noFill/>
                    </a:lnTlToBr>
                    <a:lnBlToTr>
                      <a:noFill/>
                    </a:lnBlToTr>
                    <a:noFill/>
                  </a:tcPr>
                </a:tc>
              </a:tr>
              <a:tr h="371448">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GB" sz="1800" b="1" i="0" u="none" strike="noStrike" cap="none" normalizeH="0" baseline="0" dirty="0">
                        <a:ln>
                          <a:noFill/>
                        </a:ln>
                        <a:solidFill>
                          <a:schemeClr val="tx1"/>
                        </a:solidFill>
                        <a:effectLst/>
                        <a:latin typeface="Georgia" charset="0"/>
                        <a:ea typeface="ＭＳ Ｐゴシック" charset="0"/>
                        <a:cs typeface="Arial" charset="0"/>
                      </a:endParaRPr>
                    </a:p>
                  </a:txBody>
                  <a:tcPr marT="45717" marB="45717" horzOverflow="overflow">
                    <a:lnL w="12700" cap="flat" cmpd="sng" algn="ctr">
                      <a:solidFill>
                        <a:srgbClr val="C4652D"/>
                      </a:solidFill>
                      <a:prstDash val="solid"/>
                      <a:round/>
                      <a:headEnd type="none" w="med" len="med"/>
                      <a:tailEnd type="none" w="med" len="med"/>
                    </a:lnL>
                    <a:lnR w="12700" cap="flat" cmpd="sng" algn="ctr">
                      <a:solidFill>
                        <a:srgbClr val="C4652D"/>
                      </a:solidFill>
                      <a:prstDash val="solid"/>
                      <a:round/>
                      <a:headEnd type="none" w="med" len="med"/>
                      <a:tailEnd type="none" w="med" len="med"/>
                    </a:lnR>
                    <a:lnT w="12700" cap="flat" cmpd="sng" algn="ctr">
                      <a:solidFill>
                        <a:srgbClr val="C4652D"/>
                      </a:solidFill>
                      <a:prstDash val="solid"/>
                      <a:round/>
                      <a:headEnd type="none" w="med" len="med"/>
                      <a:tailEnd type="none" w="med" len="med"/>
                    </a:lnT>
                    <a:lnB w="12700" cap="flat" cmpd="sng" algn="ctr">
                      <a:solidFill>
                        <a:srgbClr val="C4652D"/>
                      </a:solidFill>
                      <a:prstDash val="solid"/>
                      <a:round/>
                      <a:headEnd type="none" w="med" len="med"/>
                      <a:tailEnd type="none" w="med" len="med"/>
                    </a:lnB>
                    <a:lnTlToBr>
                      <a:noFill/>
                    </a:lnTlToBr>
                    <a:lnBlToTr>
                      <a:noFill/>
                    </a:lnBlToTr>
                    <a:solidFill>
                      <a:srgbClr val="C4652D">
                        <a:alpha val="20000"/>
                      </a:srgb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Georgia" charset="0"/>
                          <a:ea typeface="ＭＳ Ｐゴシック" charset="0"/>
                          <a:cs typeface="Arial" charset="0"/>
                        </a:rPr>
                        <a:t>Natural Resources</a:t>
                      </a:r>
                    </a:p>
                  </a:txBody>
                  <a:tcPr marT="45717" marB="45717" horzOverflow="overflow">
                    <a:lnL w="12700" cap="flat" cmpd="sng" algn="ctr">
                      <a:solidFill>
                        <a:srgbClr val="C4652D"/>
                      </a:solidFill>
                      <a:prstDash val="solid"/>
                      <a:round/>
                      <a:headEnd type="none" w="med" len="med"/>
                      <a:tailEnd type="none" w="med" len="med"/>
                    </a:lnL>
                    <a:lnR w="12700" cap="flat" cmpd="sng" algn="ctr">
                      <a:solidFill>
                        <a:srgbClr val="C4652D"/>
                      </a:solidFill>
                      <a:prstDash val="solid"/>
                      <a:round/>
                      <a:headEnd type="none" w="med" len="med"/>
                      <a:tailEnd type="none" w="med" len="med"/>
                    </a:lnR>
                    <a:lnT w="12700" cap="flat" cmpd="sng" algn="ctr">
                      <a:solidFill>
                        <a:srgbClr val="C4652D"/>
                      </a:solidFill>
                      <a:prstDash val="solid"/>
                      <a:round/>
                      <a:headEnd type="none" w="med" len="med"/>
                      <a:tailEnd type="none" w="med" len="med"/>
                    </a:lnT>
                    <a:lnB w="12700" cap="flat" cmpd="sng" algn="ctr">
                      <a:solidFill>
                        <a:srgbClr val="C4652D"/>
                      </a:solidFill>
                      <a:prstDash val="solid"/>
                      <a:round/>
                      <a:headEnd type="none" w="med" len="med"/>
                      <a:tailEnd type="none" w="med" len="med"/>
                    </a:lnB>
                    <a:lnTlToBr>
                      <a:noFill/>
                    </a:lnTlToBr>
                    <a:lnBlToTr>
                      <a:noFill/>
                    </a:lnBlToTr>
                    <a:solidFill>
                      <a:srgbClr val="C4652D">
                        <a:alpha val="2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Georgia" charset="0"/>
                          <a:ea typeface="ＭＳ Ｐゴシック" charset="0"/>
                          <a:cs typeface="Arial" charset="0"/>
                        </a:rPr>
                        <a:t>Depletion</a:t>
                      </a:r>
                    </a:p>
                  </a:txBody>
                  <a:tcPr marT="45717" marB="45717" horzOverflow="overflow">
                    <a:lnL w="12700" cap="flat" cmpd="sng" algn="ctr">
                      <a:solidFill>
                        <a:srgbClr val="C4652D"/>
                      </a:solidFill>
                      <a:prstDash val="solid"/>
                      <a:round/>
                      <a:headEnd type="none" w="med" len="med"/>
                      <a:tailEnd type="none" w="med" len="med"/>
                    </a:lnL>
                    <a:lnR w="12700" cap="flat" cmpd="sng" algn="ctr">
                      <a:solidFill>
                        <a:srgbClr val="C4652D"/>
                      </a:solidFill>
                      <a:prstDash val="solid"/>
                      <a:round/>
                      <a:headEnd type="none" w="med" len="med"/>
                      <a:tailEnd type="none" w="med" len="med"/>
                    </a:lnR>
                    <a:lnT w="12700" cap="flat" cmpd="sng" algn="ctr">
                      <a:solidFill>
                        <a:srgbClr val="C4652D"/>
                      </a:solidFill>
                      <a:prstDash val="solid"/>
                      <a:round/>
                      <a:headEnd type="none" w="med" len="med"/>
                      <a:tailEnd type="none" w="med" len="med"/>
                    </a:lnT>
                    <a:lnB w="12700" cap="flat" cmpd="sng" algn="ctr">
                      <a:solidFill>
                        <a:srgbClr val="C4652D"/>
                      </a:solidFill>
                      <a:prstDash val="solid"/>
                      <a:round/>
                      <a:headEnd type="none" w="med" len="med"/>
                      <a:tailEnd type="none" w="med" len="med"/>
                    </a:lnB>
                    <a:lnTlToBr>
                      <a:noFill/>
                    </a:lnTlToBr>
                    <a:lnBlToTr>
                      <a:noFill/>
                    </a:lnBlToTr>
                    <a:solidFill>
                      <a:srgbClr val="C4652D">
                        <a:alpha val="20000"/>
                      </a:srgbClr>
                    </a:solidFill>
                  </a:tcPr>
                </a:tc>
              </a:tr>
              <a:tr h="371448">
                <a:tc gridSpan="2">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Georgia" charset="0"/>
                          <a:ea typeface="ＭＳ Ｐゴシック" charset="0"/>
                          <a:cs typeface="Arial" charset="0"/>
                        </a:rPr>
                        <a:t>Intangibles</a:t>
                      </a:r>
                    </a:p>
                  </a:txBody>
                  <a:tcPr marT="45717" marB="45717" horzOverflow="overflow">
                    <a:lnL w="12700" cap="flat" cmpd="sng" algn="ctr">
                      <a:solidFill>
                        <a:srgbClr val="C4652D"/>
                      </a:solidFill>
                      <a:prstDash val="solid"/>
                      <a:round/>
                      <a:headEnd type="none" w="med" len="med"/>
                      <a:tailEnd type="none" w="med" len="med"/>
                    </a:lnL>
                    <a:lnR w="12700" cap="flat" cmpd="sng" algn="ctr">
                      <a:solidFill>
                        <a:srgbClr val="C4652D"/>
                      </a:solidFill>
                      <a:prstDash val="solid"/>
                      <a:round/>
                      <a:headEnd type="none" w="med" len="med"/>
                      <a:tailEnd type="none" w="med" len="med"/>
                    </a:lnR>
                    <a:lnT w="12700" cap="flat" cmpd="sng" algn="ctr">
                      <a:solidFill>
                        <a:srgbClr val="C4652D"/>
                      </a:solidFill>
                      <a:prstDash val="solid"/>
                      <a:round/>
                      <a:headEnd type="none" w="med" len="med"/>
                      <a:tailEnd type="none" w="med" len="med"/>
                    </a:lnT>
                    <a:lnB w="12700" cap="flat" cmpd="sng" algn="ctr">
                      <a:solidFill>
                        <a:srgbClr val="C4652D"/>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dirty="0">
                        <a:ln>
                          <a:noFill/>
                        </a:ln>
                        <a:solidFill>
                          <a:schemeClr val="tx1"/>
                        </a:solidFill>
                        <a:effectLst/>
                        <a:latin typeface="Georgia" charset="0"/>
                        <a:ea typeface="ＭＳ Ｐゴシック" charset="0"/>
                        <a:cs typeface="Arial" charset="0"/>
                      </a:endParaRPr>
                    </a:p>
                  </a:txBody>
                  <a:tcPr marT="45717" marB="45717" horzOverflow="overflow">
                    <a:lnL w="12700" cap="flat" cmpd="sng" algn="ctr">
                      <a:solidFill>
                        <a:srgbClr val="C4652D"/>
                      </a:solidFill>
                      <a:prstDash val="solid"/>
                      <a:round/>
                      <a:headEnd type="none" w="med" len="med"/>
                      <a:tailEnd type="none" w="med" len="med"/>
                    </a:lnL>
                    <a:lnR w="12700" cap="flat" cmpd="sng" algn="ctr">
                      <a:solidFill>
                        <a:srgbClr val="C4652D"/>
                      </a:solidFill>
                      <a:prstDash val="solid"/>
                      <a:round/>
                      <a:headEnd type="none" w="med" len="med"/>
                      <a:tailEnd type="none" w="med" len="med"/>
                    </a:lnR>
                    <a:lnT w="12700" cap="flat" cmpd="sng" algn="ctr">
                      <a:solidFill>
                        <a:srgbClr val="C4652D"/>
                      </a:solidFill>
                      <a:prstDash val="solid"/>
                      <a:round/>
                      <a:headEnd type="none" w="med" len="med"/>
                      <a:tailEnd type="none" w="med" len="med"/>
                    </a:lnT>
                    <a:lnB w="12700" cap="flat" cmpd="sng" algn="ctr">
                      <a:solidFill>
                        <a:srgbClr val="C4652D"/>
                      </a:solidFill>
                      <a:prstDash val="solid"/>
                      <a:round/>
                      <a:headEnd type="none" w="med" len="med"/>
                      <a:tailEnd type="none" w="med" len="med"/>
                    </a:lnB>
                    <a:lnTlToBr>
                      <a:noFill/>
                    </a:lnTlToBr>
                    <a:lnBlToTr>
                      <a:noFill/>
                    </a:lnBlToTr>
                    <a:noFill/>
                  </a:tcPr>
                </a:tc>
              </a:tr>
              <a:tr h="371448">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GB" sz="1800" b="1" i="0" u="none" strike="noStrike" cap="none" normalizeH="0" baseline="0" dirty="0">
                        <a:ln>
                          <a:noFill/>
                        </a:ln>
                        <a:solidFill>
                          <a:schemeClr val="tx1"/>
                        </a:solidFill>
                        <a:effectLst/>
                        <a:latin typeface="Georgia" charset="0"/>
                        <a:ea typeface="ＭＳ Ｐゴシック" charset="0"/>
                        <a:cs typeface="Arial" charset="0"/>
                      </a:endParaRPr>
                    </a:p>
                  </a:txBody>
                  <a:tcPr marT="45717" marB="45717" horzOverflow="overflow">
                    <a:lnL w="12700" cap="flat" cmpd="sng" algn="ctr">
                      <a:solidFill>
                        <a:srgbClr val="C4652D"/>
                      </a:solidFill>
                      <a:prstDash val="solid"/>
                      <a:round/>
                      <a:headEnd type="none" w="med" len="med"/>
                      <a:tailEnd type="none" w="med" len="med"/>
                    </a:lnL>
                    <a:lnR w="12700" cap="flat" cmpd="sng" algn="ctr">
                      <a:solidFill>
                        <a:srgbClr val="C4652D"/>
                      </a:solidFill>
                      <a:prstDash val="solid"/>
                      <a:round/>
                      <a:headEnd type="none" w="med" len="med"/>
                      <a:tailEnd type="none" w="med" len="med"/>
                    </a:lnR>
                    <a:lnT w="12700" cap="flat" cmpd="sng" algn="ctr">
                      <a:solidFill>
                        <a:srgbClr val="C4652D"/>
                      </a:solidFill>
                      <a:prstDash val="solid"/>
                      <a:round/>
                      <a:headEnd type="none" w="med" len="med"/>
                      <a:tailEnd type="none" w="med" len="med"/>
                    </a:lnT>
                    <a:lnB w="12700" cap="flat" cmpd="sng" algn="ctr">
                      <a:solidFill>
                        <a:srgbClr val="C4652D"/>
                      </a:solidFill>
                      <a:prstDash val="solid"/>
                      <a:round/>
                      <a:headEnd type="none" w="med" len="med"/>
                      <a:tailEnd type="none" w="med" len="med"/>
                    </a:lnB>
                    <a:lnTlToBr>
                      <a:noFill/>
                    </a:lnTlToBr>
                    <a:lnBlToTr>
                      <a:noFill/>
                    </a:lnBlToTr>
                    <a:solidFill>
                      <a:srgbClr val="C4652D">
                        <a:alpha val="20000"/>
                      </a:srgb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Georgia" charset="0"/>
                          <a:ea typeface="ＭＳ Ｐゴシック" charset="0"/>
                          <a:cs typeface="Arial" charset="0"/>
                        </a:rPr>
                        <a:t>Intangibles with finite useful lives</a:t>
                      </a:r>
                    </a:p>
                  </a:txBody>
                  <a:tcPr marT="45717" marB="45717" horzOverflow="overflow">
                    <a:lnL w="12700" cap="flat" cmpd="sng" algn="ctr">
                      <a:solidFill>
                        <a:srgbClr val="C4652D"/>
                      </a:solidFill>
                      <a:prstDash val="solid"/>
                      <a:round/>
                      <a:headEnd type="none" w="med" len="med"/>
                      <a:tailEnd type="none" w="med" len="med"/>
                    </a:lnL>
                    <a:lnR w="12700" cap="flat" cmpd="sng" algn="ctr">
                      <a:solidFill>
                        <a:srgbClr val="C4652D"/>
                      </a:solidFill>
                      <a:prstDash val="solid"/>
                      <a:round/>
                      <a:headEnd type="none" w="med" len="med"/>
                      <a:tailEnd type="none" w="med" len="med"/>
                    </a:lnR>
                    <a:lnT w="12700" cap="flat" cmpd="sng" algn="ctr">
                      <a:solidFill>
                        <a:srgbClr val="C4652D"/>
                      </a:solidFill>
                      <a:prstDash val="solid"/>
                      <a:round/>
                      <a:headEnd type="none" w="med" len="med"/>
                      <a:tailEnd type="none" w="med" len="med"/>
                    </a:lnT>
                    <a:lnB w="12700" cap="flat" cmpd="sng" algn="ctr">
                      <a:solidFill>
                        <a:srgbClr val="C4652D"/>
                      </a:solidFill>
                      <a:prstDash val="solid"/>
                      <a:round/>
                      <a:headEnd type="none" w="med" len="med"/>
                      <a:tailEnd type="none" w="med" len="med"/>
                    </a:lnB>
                    <a:lnTlToBr>
                      <a:noFill/>
                    </a:lnTlToBr>
                    <a:lnBlToTr>
                      <a:noFill/>
                    </a:lnBlToTr>
                    <a:solidFill>
                      <a:srgbClr val="C4652D">
                        <a:alpha val="2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Georgia" charset="0"/>
                          <a:ea typeface="ＭＳ Ｐゴシック" charset="0"/>
                          <a:cs typeface="Arial" charset="0"/>
                        </a:rPr>
                        <a:t>Amortization</a:t>
                      </a:r>
                    </a:p>
                  </a:txBody>
                  <a:tcPr marT="45717" marB="45717" horzOverflow="overflow">
                    <a:lnL w="12700" cap="flat" cmpd="sng" algn="ctr">
                      <a:solidFill>
                        <a:srgbClr val="C4652D"/>
                      </a:solidFill>
                      <a:prstDash val="solid"/>
                      <a:round/>
                      <a:headEnd type="none" w="med" len="med"/>
                      <a:tailEnd type="none" w="med" len="med"/>
                    </a:lnL>
                    <a:lnR w="12700" cap="flat" cmpd="sng" algn="ctr">
                      <a:solidFill>
                        <a:srgbClr val="C4652D"/>
                      </a:solidFill>
                      <a:prstDash val="solid"/>
                      <a:round/>
                      <a:headEnd type="none" w="med" len="med"/>
                      <a:tailEnd type="none" w="med" len="med"/>
                    </a:lnR>
                    <a:lnT w="12700" cap="flat" cmpd="sng" algn="ctr">
                      <a:solidFill>
                        <a:srgbClr val="C4652D"/>
                      </a:solidFill>
                      <a:prstDash val="solid"/>
                      <a:round/>
                      <a:headEnd type="none" w="med" len="med"/>
                      <a:tailEnd type="none" w="med" len="med"/>
                    </a:lnT>
                    <a:lnB w="12700" cap="flat" cmpd="sng" algn="ctr">
                      <a:solidFill>
                        <a:srgbClr val="C4652D"/>
                      </a:solidFill>
                      <a:prstDash val="solid"/>
                      <a:round/>
                      <a:headEnd type="none" w="med" len="med"/>
                      <a:tailEnd type="none" w="med" len="med"/>
                    </a:lnB>
                    <a:lnTlToBr>
                      <a:noFill/>
                    </a:lnTlToBr>
                    <a:lnBlToTr>
                      <a:noFill/>
                    </a:lnBlToTr>
                    <a:solidFill>
                      <a:srgbClr val="C4652D">
                        <a:alpha val="20000"/>
                      </a:srgbClr>
                    </a:solidFill>
                  </a:tcPr>
                </a:tc>
              </a:tr>
              <a:tr h="371448">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GB" sz="1800" b="1" i="0" u="none" strike="noStrike" cap="none" normalizeH="0" baseline="0" dirty="0">
                        <a:ln>
                          <a:noFill/>
                        </a:ln>
                        <a:solidFill>
                          <a:schemeClr val="tx1"/>
                        </a:solidFill>
                        <a:effectLst/>
                        <a:latin typeface="Georgia" charset="0"/>
                        <a:ea typeface="ＭＳ Ｐゴシック" charset="0"/>
                        <a:cs typeface="Arial" charset="0"/>
                      </a:endParaRPr>
                    </a:p>
                  </a:txBody>
                  <a:tcPr marT="45717" marB="45717" horzOverflow="overflow">
                    <a:lnL w="12700" cap="flat" cmpd="sng" algn="ctr">
                      <a:solidFill>
                        <a:srgbClr val="C4652D"/>
                      </a:solidFill>
                      <a:prstDash val="solid"/>
                      <a:round/>
                      <a:headEnd type="none" w="med" len="med"/>
                      <a:tailEnd type="none" w="med" len="med"/>
                    </a:lnL>
                    <a:lnR w="12700" cap="flat" cmpd="sng" algn="ctr">
                      <a:solidFill>
                        <a:srgbClr val="C4652D"/>
                      </a:solidFill>
                      <a:prstDash val="solid"/>
                      <a:round/>
                      <a:headEnd type="none" w="med" len="med"/>
                      <a:tailEnd type="none" w="med" len="med"/>
                    </a:lnR>
                    <a:lnT w="12700" cap="flat" cmpd="sng" algn="ctr">
                      <a:solidFill>
                        <a:srgbClr val="C4652D"/>
                      </a:solidFill>
                      <a:prstDash val="solid"/>
                      <a:round/>
                      <a:headEnd type="none" w="med" len="med"/>
                      <a:tailEnd type="none" w="med" len="med"/>
                    </a:lnT>
                    <a:lnB w="12700" cap="flat" cmpd="sng" algn="ctr">
                      <a:solidFill>
                        <a:srgbClr val="C4652D"/>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Georgia" charset="0"/>
                          <a:ea typeface="ＭＳ Ｐゴシック" charset="0"/>
                          <a:cs typeface="Arial" charset="0"/>
                        </a:rPr>
                        <a:t>Intangibles with indefinite useful lives</a:t>
                      </a:r>
                    </a:p>
                  </a:txBody>
                  <a:tcPr marT="45717" marB="45717" horzOverflow="overflow">
                    <a:lnL w="12700" cap="flat" cmpd="sng" algn="ctr">
                      <a:solidFill>
                        <a:srgbClr val="C4652D"/>
                      </a:solidFill>
                      <a:prstDash val="solid"/>
                      <a:round/>
                      <a:headEnd type="none" w="med" len="med"/>
                      <a:tailEnd type="none" w="med" len="med"/>
                    </a:lnL>
                    <a:lnR w="12700" cap="flat" cmpd="sng" algn="ctr">
                      <a:solidFill>
                        <a:srgbClr val="C4652D"/>
                      </a:solidFill>
                      <a:prstDash val="solid"/>
                      <a:round/>
                      <a:headEnd type="none" w="med" len="med"/>
                      <a:tailEnd type="none" w="med" len="med"/>
                    </a:lnR>
                    <a:lnT w="12700" cap="flat" cmpd="sng" algn="ctr">
                      <a:solidFill>
                        <a:srgbClr val="C4652D"/>
                      </a:solidFill>
                      <a:prstDash val="solid"/>
                      <a:round/>
                      <a:headEnd type="none" w="med" len="med"/>
                      <a:tailEnd type="none" w="med" len="med"/>
                    </a:lnT>
                    <a:lnB w="12700" cap="flat" cmpd="sng" algn="ctr">
                      <a:solidFill>
                        <a:srgbClr val="C4652D"/>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Georgia" charset="0"/>
                          <a:ea typeface="ＭＳ Ｐゴシック" charset="0"/>
                          <a:cs typeface="Arial" charset="0"/>
                        </a:rPr>
                        <a:t>None</a:t>
                      </a:r>
                    </a:p>
                  </a:txBody>
                  <a:tcPr marT="45717" marB="45717" horzOverflow="overflow">
                    <a:lnL w="12700" cap="flat" cmpd="sng" algn="ctr">
                      <a:solidFill>
                        <a:srgbClr val="C4652D"/>
                      </a:solidFill>
                      <a:prstDash val="solid"/>
                      <a:round/>
                      <a:headEnd type="none" w="med" len="med"/>
                      <a:tailEnd type="none" w="med" len="med"/>
                    </a:lnL>
                    <a:lnR w="12700" cap="flat" cmpd="sng" algn="ctr">
                      <a:solidFill>
                        <a:srgbClr val="C4652D"/>
                      </a:solidFill>
                      <a:prstDash val="solid"/>
                      <a:round/>
                      <a:headEnd type="none" w="med" len="med"/>
                      <a:tailEnd type="none" w="med" len="med"/>
                    </a:lnR>
                    <a:lnT w="12700" cap="flat" cmpd="sng" algn="ctr">
                      <a:solidFill>
                        <a:srgbClr val="C4652D"/>
                      </a:solidFill>
                      <a:prstDash val="solid"/>
                      <a:round/>
                      <a:headEnd type="none" w="med" len="med"/>
                      <a:tailEnd type="none" w="med" len="med"/>
                    </a:lnT>
                    <a:lnB w="12700" cap="flat" cmpd="sng" algn="ctr">
                      <a:solidFill>
                        <a:srgbClr val="C4652D"/>
                      </a:solidFill>
                      <a:prstDash val="solid"/>
                      <a:round/>
                      <a:headEnd type="none" w="med" len="med"/>
                      <a:tailEnd type="none" w="med" len="med"/>
                    </a:lnB>
                    <a:lnTlToBr>
                      <a:noFill/>
                    </a:lnTlToBr>
                    <a:lnBlToTr>
                      <a:noFill/>
                    </a:lnBlToTr>
                    <a:noFill/>
                  </a:tcPr>
                </a:tc>
              </a:tr>
            </a:tbl>
          </a:graphicData>
        </a:graphic>
      </p:graphicFrame>
      <p:sp>
        <p:nvSpPr>
          <p:cNvPr id="7" name="Title 1"/>
          <p:cNvSpPr txBox="1">
            <a:spLocks/>
          </p:cNvSpPr>
          <p:nvPr/>
        </p:nvSpPr>
        <p:spPr>
          <a:xfrm>
            <a:off x="701765" y="563907"/>
            <a:ext cx="7772400" cy="640591"/>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eaLnBrk="0" hangingPunct="0"/>
            <a:r>
              <a:rPr lang="en-US" sz="2400" dirty="0" smtClean="0"/>
              <a:t>Tangibles and Intangibles</a:t>
            </a:r>
          </a:p>
          <a:p>
            <a:pPr eaLnBrk="0" hangingPunct="0"/>
            <a:r>
              <a:rPr lang="en-US" sz="2000" dirty="0" smtClean="0"/>
              <a:t>Depreciation and </a:t>
            </a:r>
            <a:r>
              <a:rPr lang="en-GB" sz="2000" dirty="0" smtClean="0"/>
              <a:t>Amortization</a:t>
            </a:r>
            <a:r>
              <a:rPr lang="en-US" sz="2000" dirty="0" smtClean="0"/>
              <a:t> (D&amp;A)</a:t>
            </a:r>
            <a:endParaRPr lang="en-GB" sz="2000" dirty="0"/>
          </a:p>
        </p:txBody>
      </p:sp>
    </p:spTree>
    <p:extLst>
      <p:ext uri="{BB962C8B-B14F-4D97-AF65-F5344CB8AC3E}">
        <p14:creationId xmlns:p14="http://schemas.microsoft.com/office/powerpoint/2010/main" val="680859735"/>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716ADD4-8105-1A4D-BD15-C0FAC416C5BD}" type="slidenum">
              <a:rPr lang="en-GB" smtClean="0"/>
              <a:t>5</a:t>
            </a:fld>
            <a:endParaRPr lang="en-GB" dirty="0"/>
          </a:p>
        </p:txBody>
      </p:sp>
      <p:sp>
        <p:nvSpPr>
          <p:cNvPr id="7" name="Title 1"/>
          <p:cNvSpPr txBox="1">
            <a:spLocks/>
          </p:cNvSpPr>
          <p:nvPr/>
        </p:nvSpPr>
        <p:spPr>
          <a:xfrm>
            <a:off x="701765" y="551207"/>
            <a:ext cx="7772400" cy="640591"/>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eaLnBrk="0" hangingPunct="0"/>
            <a:r>
              <a:rPr lang="en-US" sz="2400" dirty="0" smtClean="0"/>
              <a:t>Tangibles (or Intangibles)</a:t>
            </a:r>
          </a:p>
          <a:p>
            <a:pPr eaLnBrk="0" hangingPunct="0"/>
            <a:r>
              <a:rPr lang="en-GB" sz="2000" dirty="0" smtClean="0"/>
              <a:t>Straight line</a:t>
            </a:r>
            <a:r>
              <a:rPr lang="en-US" sz="2000" dirty="0"/>
              <a:t> </a:t>
            </a:r>
            <a:r>
              <a:rPr lang="is-IS" sz="2000" dirty="0" smtClean="0"/>
              <a:t>… if assets wear out with time</a:t>
            </a:r>
            <a:endParaRPr lang="en-GB" sz="2000" dirty="0"/>
          </a:p>
        </p:txBody>
      </p:sp>
      <p:grpSp>
        <p:nvGrpSpPr>
          <p:cNvPr id="27" name="Group 26"/>
          <p:cNvGrpSpPr/>
          <p:nvPr/>
        </p:nvGrpSpPr>
        <p:grpSpPr>
          <a:xfrm>
            <a:off x="5808675" y="3006953"/>
            <a:ext cx="884579" cy="646331"/>
            <a:chOff x="5808675" y="3006953"/>
            <a:chExt cx="884579" cy="646331"/>
          </a:xfrm>
        </p:grpSpPr>
        <p:sp>
          <p:nvSpPr>
            <p:cNvPr id="19" name="TextBox 18"/>
            <p:cNvSpPr txBox="1"/>
            <p:nvPr/>
          </p:nvSpPr>
          <p:spPr>
            <a:xfrm>
              <a:off x="5827162" y="3006953"/>
              <a:ext cx="866092" cy="646331"/>
            </a:xfrm>
            <a:prstGeom prst="rect">
              <a:avLst/>
            </a:prstGeom>
            <a:noFill/>
          </p:spPr>
          <p:txBody>
            <a:bodyPr wrap="none" rtlCol="0">
              <a:spAutoFit/>
            </a:bodyPr>
            <a:lstStyle/>
            <a:p>
              <a:r>
                <a:rPr lang="en-GB" sz="3600" dirty="0" smtClean="0"/>
                <a:t>}</a:t>
              </a:r>
              <a:r>
                <a:rPr lang="en-GB" sz="2000" dirty="0" smtClean="0"/>
                <a:t> Gain</a:t>
              </a:r>
              <a:endParaRPr lang="en-GB" sz="2000" dirty="0"/>
            </a:p>
          </p:txBody>
        </p:sp>
        <p:sp>
          <p:nvSpPr>
            <p:cNvPr id="18" name="Oval 17"/>
            <p:cNvSpPr/>
            <p:nvPr/>
          </p:nvSpPr>
          <p:spPr>
            <a:xfrm>
              <a:off x="5808675" y="3073400"/>
              <a:ext cx="180000" cy="181601"/>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grpSp>
      <p:grpSp>
        <p:nvGrpSpPr>
          <p:cNvPr id="26" name="Group 25"/>
          <p:cNvGrpSpPr/>
          <p:nvPr/>
        </p:nvGrpSpPr>
        <p:grpSpPr>
          <a:xfrm>
            <a:off x="116963" y="1885552"/>
            <a:ext cx="7669431" cy="3325812"/>
            <a:chOff x="116963" y="1720452"/>
            <a:chExt cx="7669431" cy="3325812"/>
          </a:xfrm>
        </p:grpSpPr>
        <p:sp>
          <p:nvSpPr>
            <p:cNvPr id="3" name="Rectangle 2"/>
            <p:cNvSpPr/>
            <p:nvPr/>
          </p:nvSpPr>
          <p:spPr>
            <a:xfrm>
              <a:off x="701765" y="1969914"/>
              <a:ext cx="7084629" cy="292452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5" name="TextBox 4"/>
            <p:cNvSpPr txBox="1"/>
            <p:nvPr/>
          </p:nvSpPr>
          <p:spPr>
            <a:xfrm>
              <a:off x="116963" y="1720452"/>
              <a:ext cx="642899" cy="400110"/>
            </a:xfrm>
            <a:prstGeom prst="rect">
              <a:avLst/>
            </a:prstGeom>
            <a:noFill/>
          </p:spPr>
          <p:txBody>
            <a:bodyPr wrap="none" rtlCol="0">
              <a:spAutoFit/>
            </a:bodyPr>
            <a:lstStyle/>
            <a:p>
              <a:r>
                <a:rPr lang="en-GB" sz="2000" dirty="0" smtClean="0"/>
                <a:t>Cost</a:t>
              </a:r>
              <a:endParaRPr lang="en-GB" sz="2000" dirty="0"/>
            </a:p>
          </p:txBody>
        </p:sp>
        <p:sp>
          <p:nvSpPr>
            <p:cNvPr id="14" name="TextBox 13"/>
            <p:cNvSpPr txBox="1"/>
            <p:nvPr/>
          </p:nvSpPr>
          <p:spPr>
            <a:xfrm>
              <a:off x="181995" y="4646154"/>
              <a:ext cx="314659" cy="400110"/>
            </a:xfrm>
            <a:prstGeom prst="rect">
              <a:avLst/>
            </a:prstGeom>
            <a:noFill/>
          </p:spPr>
          <p:txBody>
            <a:bodyPr wrap="none" rtlCol="0">
              <a:spAutoFit/>
            </a:bodyPr>
            <a:lstStyle/>
            <a:p>
              <a:r>
                <a:rPr lang="en-GB" sz="2000" dirty="0" smtClean="0"/>
                <a:t>0</a:t>
              </a:r>
              <a:endParaRPr lang="en-GB" sz="2000" dirty="0"/>
            </a:p>
          </p:txBody>
        </p:sp>
      </p:grpSp>
      <p:sp>
        <p:nvSpPr>
          <p:cNvPr id="8" name="TextBox 7"/>
          <p:cNvSpPr txBox="1"/>
          <p:nvPr/>
        </p:nvSpPr>
        <p:spPr>
          <a:xfrm>
            <a:off x="6777381" y="5143359"/>
            <a:ext cx="2000443" cy="400110"/>
          </a:xfrm>
          <a:prstGeom prst="rect">
            <a:avLst/>
          </a:prstGeom>
          <a:noFill/>
        </p:spPr>
        <p:txBody>
          <a:bodyPr wrap="none" rtlCol="0">
            <a:spAutoFit/>
          </a:bodyPr>
          <a:lstStyle/>
          <a:p>
            <a:r>
              <a:rPr lang="en-GB" sz="2000" dirty="0" smtClean="0"/>
              <a:t>Useful life (years)</a:t>
            </a:r>
            <a:endParaRPr lang="en-GB" sz="2000" dirty="0"/>
          </a:p>
        </p:txBody>
      </p:sp>
      <p:grpSp>
        <p:nvGrpSpPr>
          <p:cNvPr id="25" name="Group 24"/>
          <p:cNvGrpSpPr/>
          <p:nvPr/>
        </p:nvGrpSpPr>
        <p:grpSpPr>
          <a:xfrm>
            <a:off x="701765" y="4309563"/>
            <a:ext cx="7084629" cy="749972"/>
            <a:chOff x="701765" y="4144463"/>
            <a:chExt cx="7084629" cy="749972"/>
          </a:xfrm>
        </p:grpSpPr>
        <p:sp>
          <p:nvSpPr>
            <p:cNvPr id="9" name="Rectangle 8"/>
            <p:cNvSpPr/>
            <p:nvPr/>
          </p:nvSpPr>
          <p:spPr>
            <a:xfrm>
              <a:off x="701765" y="4144463"/>
              <a:ext cx="7084629" cy="749972"/>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GB"/>
            </a:p>
          </p:txBody>
        </p:sp>
        <p:sp>
          <p:nvSpPr>
            <p:cNvPr id="10" name="TextBox 9"/>
            <p:cNvSpPr txBox="1"/>
            <p:nvPr/>
          </p:nvSpPr>
          <p:spPr>
            <a:xfrm>
              <a:off x="3410655" y="4313891"/>
              <a:ext cx="1709522" cy="400110"/>
            </a:xfrm>
            <a:prstGeom prst="rect">
              <a:avLst/>
            </a:prstGeom>
            <a:noFill/>
          </p:spPr>
          <p:txBody>
            <a:bodyPr wrap="none" rtlCol="0">
              <a:spAutoFit/>
            </a:bodyPr>
            <a:lstStyle/>
            <a:p>
              <a:r>
                <a:rPr lang="en-GB" sz="2000" dirty="0" smtClean="0"/>
                <a:t>Residual Value</a:t>
              </a:r>
              <a:endParaRPr lang="en-GB" sz="2000" dirty="0"/>
            </a:p>
          </p:txBody>
        </p:sp>
      </p:grpSp>
      <p:sp>
        <p:nvSpPr>
          <p:cNvPr id="11" name="Right Triangle 10"/>
          <p:cNvSpPr/>
          <p:nvPr/>
        </p:nvSpPr>
        <p:spPr>
          <a:xfrm rot="10800000">
            <a:off x="701765" y="2135014"/>
            <a:ext cx="7084629" cy="2174549"/>
          </a:xfrm>
          <a:prstGeom prst="rtTriangl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GB"/>
          </a:p>
        </p:txBody>
      </p:sp>
      <p:sp>
        <p:nvSpPr>
          <p:cNvPr id="12" name="TextBox 11"/>
          <p:cNvSpPr txBox="1"/>
          <p:nvPr/>
        </p:nvSpPr>
        <p:spPr>
          <a:xfrm rot="499150">
            <a:off x="2103593" y="2382346"/>
            <a:ext cx="2929558" cy="400110"/>
          </a:xfrm>
          <a:prstGeom prst="rect">
            <a:avLst/>
          </a:prstGeom>
          <a:noFill/>
        </p:spPr>
        <p:txBody>
          <a:bodyPr wrap="none" rtlCol="0">
            <a:spAutoFit/>
          </a:bodyPr>
          <a:lstStyle/>
          <a:p>
            <a:r>
              <a:rPr lang="en-GB" sz="2000" dirty="0" smtClean="0"/>
              <a:t>Accumulated depreciation</a:t>
            </a:r>
            <a:endParaRPr lang="en-GB" sz="2000" dirty="0"/>
          </a:p>
        </p:txBody>
      </p:sp>
      <p:sp>
        <p:nvSpPr>
          <p:cNvPr id="13" name="TextBox 12"/>
          <p:cNvSpPr txBox="1"/>
          <p:nvPr/>
        </p:nvSpPr>
        <p:spPr>
          <a:xfrm rot="1042208">
            <a:off x="733874" y="2912572"/>
            <a:ext cx="4965873" cy="400110"/>
          </a:xfrm>
          <a:prstGeom prst="rect">
            <a:avLst/>
          </a:prstGeom>
          <a:noFill/>
        </p:spPr>
        <p:txBody>
          <a:bodyPr wrap="none" rtlCol="0">
            <a:spAutoFit/>
          </a:bodyPr>
          <a:lstStyle/>
          <a:p>
            <a:r>
              <a:rPr lang="en-GB" sz="2000" dirty="0" smtClean="0"/>
              <a:t>Book value = cost – accumulated depreciation</a:t>
            </a:r>
            <a:endParaRPr lang="en-GB" sz="2000" dirty="0"/>
          </a:p>
        </p:txBody>
      </p:sp>
      <p:grpSp>
        <p:nvGrpSpPr>
          <p:cNvPr id="22" name="Group 21"/>
          <p:cNvGrpSpPr/>
          <p:nvPr/>
        </p:nvGrpSpPr>
        <p:grpSpPr>
          <a:xfrm>
            <a:off x="5809932" y="1126397"/>
            <a:ext cx="400110" cy="3933138"/>
            <a:chOff x="6190932" y="961297"/>
            <a:chExt cx="400110" cy="3933138"/>
          </a:xfrm>
        </p:grpSpPr>
        <p:cxnSp>
          <p:nvCxnSpPr>
            <p:cNvPr id="16" name="Straight Connector 15"/>
            <p:cNvCxnSpPr/>
            <p:nvPr/>
          </p:nvCxnSpPr>
          <p:spPr>
            <a:xfrm flipH="1" flipV="1">
              <a:off x="6265875" y="1119673"/>
              <a:ext cx="50127" cy="3774762"/>
            </a:xfrm>
            <a:prstGeom prst="line">
              <a:avLst/>
            </a:prstGeom>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rot="16200000">
              <a:off x="5864152" y="1288077"/>
              <a:ext cx="1053669" cy="400110"/>
            </a:xfrm>
            <a:prstGeom prst="rect">
              <a:avLst/>
            </a:prstGeom>
            <a:noFill/>
          </p:spPr>
          <p:txBody>
            <a:bodyPr wrap="none" rtlCol="0">
              <a:spAutoFit/>
            </a:bodyPr>
            <a:lstStyle/>
            <a:p>
              <a:r>
                <a:rPr lang="en-GB" sz="2000" dirty="0" smtClean="0"/>
                <a:t>Disposal</a:t>
              </a:r>
              <a:endParaRPr lang="en-GB" sz="2000" dirty="0"/>
            </a:p>
          </p:txBody>
        </p:sp>
      </p:grpSp>
      <p:grpSp>
        <p:nvGrpSpPr>
          <p:cNvPr id="28" name="Group 27"/>
          <p:cNvGrpSpPr/>
          <p:nvPr/>
        </p:nvGrpSpPr>
        <p:grpSpPr>
          <a:xfrm>
            <a:off x="5801762" y="3553053"/>
            <a:ext cx="831528" cy="654448"/>
            <a:chOff x="5801762" y="3387953"/>
            <a:chExt cx="831528" cy="654448"/>
          </a:xfrm>
        </p:grpSpPr>
        <p:sp>
          <p:nvSpPr>
            <p:cNvPr id="21" name="TextBox 20"/>
            <p:cNvSpPr txBox="1"/>
            <p:nvPr/>
          </p:nvSpPr>
          <p:spPr>
            <a:xfrm>
              <a:off x="5801762" y="3387953"/>
              <a:ext cx="831528" cy="646331"/>
            </a:xfrm>
            <a:prstGeom prst="rect">
              <a:avLst/>
            </a:prstGeom>
            <a:noFill/>
          </p:spPr>
          <p:txBody>
            <a:bodyPr wrap="none" rtlCol="0">
              <a:spAutoFit/>
            </a:bodyPr>
            <a:lstStyle/>
            <a:p>
              <a:r>
                <a:rPr lang="en-GB" sz="3600" dirty="0" smtClean="0">
                  <a:solidFill>
                    <a:srgbClr val="FF0000"/>
                  </a:solidFill>
                </a:rPr>
                <a:t>}</a:t>
              </a:r>
              <a:r>
                <a:rPr lang="en-GB" sz="2000" dirty="0" smtClean="0">
                  <a:solidFill>
                    <a:srgbClr val="FF0000"/>
                  </a:solidFill>
                </a:rPr>
                <a:t> Loss</a:t>
              </a:r>
              <a:endParaRPr lang="en-GB" sz="2000" dirty="0">
                <a:solidFill>
                  <a:srgbClr val="FF0000"/>
                </a:solidFill>
              </a:endParaRPr>
            </a:p>
          </p:txBody>
        </p:sp>
        <p:sp>
          <p:nvSpPr>
            <p:cNvPr id="23" name="Oval 22"/>
            <p:cNvSpPr/>
            <p:nvPr/>
          </p:nvSpPr>
          <p:spPr>
            <a:xfrm>
              <a:off x="5808675" y="3860800"/>
              <a:ext cx="180000" cy="181601"/>
            </a:xfrm>
            <a:prstGeom prst="ellipse">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grpSp>
      <p:sp>
        <p:nvSpPr>
          <p:cNvPr id="32" name="TextBox 31"/>
          <p:cNvSpPr txBox="1"/>
          <p:nvPr/>
        </p:nvSpPr>
        <p:spPr>
          <a:xfrm>
            <a:off x="1447800" y="5676900"/>
            <a:ext cx="6262389" cy="646331"/>
          </a:xfrm>
          <a:prstGeom prst="rect">
            <a:avLst/>
          </a:prstGeom>
          <a:noFill/>
        </p:spPr>
        <p:txBody>
          <a:bodyPr wrap="none" rtlCol="0">
            <a:spAutoFit/>
          </a:bodyPr>
          <a:lstStyle/>
          <a:p>
            <a:r>
              <a:rPr lang="en-GB" dirty="0" smtClean="0"/>
              <a:t>Depreciation (or Amortisation) per year = [</a:t>
            </a:r>
            <a:r>
              <a:rPr lang="en-GB" u="sng" dirty="0" smtClean="0"/>
              <a:t>cost – residual value</a:t>
            </a:r>
            <a:r>
              <a:rPr lang="en-GB" dirty="0" smtClean="0"/>
              <a:t>]</a:t>
            </a:r>
            <a:r>
              <a:rPr lang="en-GB" u="sng" dirty="0" smtClean="0"/>
              <a:t> </a:t>
            </a:r>
          </a:p>
          <a:p>
            <a:r>
              <a:rPr lang="en-GB" dirty="0"/>
              <a:t>	</a:t>
            </a:r>
            <a:r>
              <a:rPr lang="en-GB" dirty="0" smtClean="0"/>
              <a:t>								     useful life</a:t>
            </a:r>
            <a:endParaRPr lang="en-GB" dirty="0"/>
          </a:p>
        </p:txBody>
      </p:sp>
    </p:spTree>
    <p:extLst>
      <p:ext uri="{BB962C8B-B14F-4D97-AF65-F5344CB8AC3E}">
        <p14:creationId xmlns:p14="http://schemas.microsoft.com/office/powerpoint/2010/main" val="34771378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54367"/>
            <a:ext cx="7772400" cy="640591"/>
          </a:xfrm>
          <a:noFill/>
        </p:spPr>
        <p:txBody>
          <a:bodyPr>
            <a:noAutofit/>
          </a:bodyPr>
          <a:lstStyle/>
          <a:p>
            <a:pPr eaLnBrk="0" hangingPunct="0"/>
            <a:r>
              <a:rPr lang="en-US" sz="2400" dirty="0" smtClean="0"/>
              <a:t>D&amp;A Policy Choices</a:t>
            </a:r>
            <a:endParaRPr lang="en-GB" sz="2400" dirty="0"/>
          </a:p>
        </p:txBody>
      </p:sp>
      <p:sp>
        <p:nvSpPr>
          <p:cNvPr id="4" name="Slide Number Placeholder 3"/>
          <p:cNvSpPr>
            <a:spLocks noGrp="1"/>
          </p:cNvSpPr>
          <p:nvPr>
            <p:ph type="sldNum" sz="quarter" idx="12"/>
          </p:nvPr>
        </p:nvSpPr>
        <p:spPr/>
        <p:txBody>
          <a:bodyPr/>
          <a:lstStyle/>
          <a:p>
            <a:fld id="{5716ADD4-8105-1A4D-BD15-C0FAC416C5BD}" type="slidenum">
              <a:rPr lang="en-GB" smtClean="0"/>
              <a:t>6</a:t>
            </a:fld>
            <a:endParaRPr lang="en-GB" dirty="0"/>
          </a:p>
        </p:txBody>
      </p:sp>
      <p:sp>
        <p:nvSpPr>
          <p:cNvPr id="21" name="Rectangle 20"/>
          <p:cNvSpPr/>
          <p:nvPr/>
        </p:nvSpPr>
        <p:spPr>
          <a:xfrm>
            <a:off x="1016066" y="1001296"/>
            <a:ext cx="7670733" cy="1528624"/>
          </a:xfrm>
          <a:prstGeom prst="rect">
            <a:avLst/>
          </a:prstGeom>
        </p:spPr>
        <p:txBody>
          <a:bodyPr wrap="square">
            <a:spAutoFit/>
          </a:bodyPr>
          <a:lstStyle/>
          <a:p>
            <a:pPr marL="285750" lvl="0" indent="-285750" eaLnBrk="0" hangingPunct="0">
              <a:lnSpc>
                <a:spcPct val="200000"/>
              </a:lnSpc>
              <a:buFont typeface="Arial"/>
              <a:buChar char="•"/>
            </a:pPr>
            <a:r>
              <a:rPr lang="en-GB" sz="1600" dirty="0" smtClean="0"/>
              <a:t>Tax: D&amp;A or capital allowances</a:t>
            </a:r>
          </a:p>
          <a:p>
            <a:pPr marL="285750" lvl="0" indent="-285750" eaLnBrk="0" hangingPunct="0">
              <a:lnSpc>
                <a:spcPct val="200000"/>
              </a:lnSpc>
              <a:buFont typeface="Arial"/>
              <a:buChar char="•"/>
            </a:pPr>
            <a:r>
              <a:rPr lang="en-GB" sz="1600" dirty="0" smtClean="0"/>
              <a:t>Firms may change useful life, residual value, method </a:t>
            </a:r>
          </a:p>
          <a:p>
            <a:pPr marL="285750" lvl="0" indent="-285750" eaLnBrk="0" hangingPunct="0">
              <a:lnSpc>
                <a:spcPct val="200000"/>
              </a:lnSpc>
              <a:buFont typeface="Arial"/>
              <a:buChar char="•"/>
            </a:pPr>
            <a:r>
              <a:rPr lang="en-US" sz="1600" dirty="0" smtClean="0"/>
              <a:t>Revaluation/impairment: if carrying (book) value ≠ recoverable amount</a:t>
            </a:r>
            <a:endParaRPr lang="en-GB" sz="1600" dirty="0"/>
          </a:p>
        </p:txBody>
      </p:sp>
      <p:sp>
        <p:nvSpPr>
          <p:cNvPr id="25" name="Rectangle 24"/>
          <p:cNvSpPr/>
          <p:nvPr/>
        </p:nvSpPr>
        <p:spPr>
          <a:xfrm>
            <a:off x="965266" y="2673810"/>
            <a:ext cx="7238933" cy="629916"/>
          </a:xfrm>
          <a:prstGeom prst="rect">
            <a:avLst/>
          </a:prstGeom>
        </p:spPr>
        <p:txBody>
          <a:bodyPr wrap="square">
            <a:spAutoFit/>
          </a:bodyPr>
          <a:lstStyle/>
          <a:p>
            <a:pPr>
              <a:lnSpc>
                <a:spcPct val="110000"/>
              </a:lnSpc>
            </a:pPr>
            <a:r>
              <a:rPr lang="en-GB" sz="1600" dirty="0" smtClean="0"/>
              <a:t>In some countries, depreciation can affect tax, encouraging faster depreciation; other countries offer capital allowances instead of D&amp;A</a:t>
            </a:r>
          </a:p>
        </p:txBody>
      </p:sp>
      <p:sp>
        <p:nvSpPr>
          <p:cNvPr id="6" name="Rectangle 5"/>
          <p:cNvSpPr/>
          <p:nvPr/>
        </p:nvSpPr>
        <p:spPr>
          <a:xfrm>
            <a:off x="965266" y="3398774"/>
            <a:ext cx="7238933" cy="629916"/>
          </a:xfrm>
          <a:prstGeom prst="rect">
            <a:avLst/>
          </a:prstGeom>
        </p:spPr>
        <p:txBody>
          <a:bodyPr wrap="square">
            <a:spAutoFit/>
          </a:bodyPr>
          <a:lstStyle/>
          <a:p>
            <a:pPr>
              <a:lnSpc>
                <a:spcPct val="110000"/>
              </a:lnSpc>
            </a:pPr>
            <a:r>
              <a:rPr lang="en-GB" sz="1600" dirty="0" smtClean="0"/>
              <a:t>Firms may change useful life, units, residual value, changing D&amp;A; or change method (straight line/units/other less common methods)</a:t>
            </a:r>
          </a:p>
        </p:txBody>
      </p:sp>
      <p:sp>
        <p:nvSpPr>
          <p:cNvPr id="7" name="Rectangle 6"/>
          <p:cNvSpPr/>
          <p:nvPr/>
        </p:nvSpPr>
        <p:spPr>
          <a:xfrm>
            <a:off x="965266" y="4245737"/>
            <a:ext cx="7238933" cy="629916"/>
          </a:xfrm>
          <a:prstGeom prst="rect">
            <a:avLst/>
          </a:prstGeom>
        </p:spPr>
        <p:txBody>
          <a:bodyPr wrap="square">
            <a:spAutoFit/>
          </a:bodyPr>
          <a:lstStyle/>
          <a:p>
            <a:pPr>
              <a:lnSpc>
                <a:spcPct val="110000"/>
              </a:lnSpc>
            </a:pPr>
            <a:r>
              <a:rPr lang="en-GB" sz="1600" dirty="0" smtClean="0"/>
              <a:t>Revaluation/impairment: carrying value  = cost – accumulated depreciation; recoverable amount = higher </a:t>
            </a:r>
            <a:r>
              <a:rPr lang="en-GB" sz="1600" dirty="0"/>
              <a:t>of </a:t>
            </a:r>
            <a:r>
              <a:rPr lang="en-GB" sz="1600" dirty="0" smtClean="0"/>
              <a:t>‘value </a:t>
            </a:r>
            <a:r>
              <a:rPr lang="en-GB" sz="1600" dirty="0"/>
              <a:t>in </a:t>
            </a:r>
            <a:r>
              <a:rPr lang="en-GB" sz="1600" dirty="0" smtClean="0"/>
              <a:t>use’ and ‘fair value’ minus cost to sell </a:t>
            </a:r>
          </a:p>
        </p:txBody>
      </p:sp>
      <p:sp>
        <p:nvSpPr>
          <p:cNvPr id="8" name="Rectangle 7"/>
          <p:cNvSpPr/>
          <p:nvPr/>
        </p:nvSpPr>
        <p:spPr>
          <a:xfrm>
            <a:off x="965266" y="4918139"/>
            <a:ext cx="7238933" cy="629916"/>
          </a:xfrm>
          <a:prstGeom prst="rect">
            <a:avLst/>
          </a:prstGeom>
        </p:spPr>
        <p:txBody>
          <a:bodyPr wrap="square">
            <a:spAutoFit/>
          </a:bodyPr>
          <a:lstStyle/>
          <a:p>
            <a:pPr marL="285750" indent="-285750">
              <a:lnSpc>
                <a:spcPct val="110000"/>
              </a:lnSpc>
              <a:buFont typeface="Arial"/>
              <a:buChar char="•"/>
            </a:pPr>
            <a:r>
              <a:rPr lang="en-GB" sz="1600" dirty="0" smtClean="0"/>
              <a:t>If </a:t>
            </a:r>
            <a:r>
              <a:rPr lang="en-GB" sz="1600" dirty="0"/>
              <a:t>carrying value &lt; recoverable </a:t>
            </a:r>
            <a:r>
              <a:rPr lang="en-GB" sz="1600" dirty="0" smtClean="0"/>
              <a:t>amount, </a:t>
            </a:r>
            <a:r>
              <a:rPr lang="en-GB" sz="1600" dirty="0"/>
              <a:t>and fair value can be measured </a:t>
            </a:r>
            <a:r>
              <a:rPr lang="en-GB" sz="1600" dirty="0" smtClean="0"/>
              <a:t>reliably, then </a:t>
            </a:r>
            <a:r>
              <a:rPr lang="en-GB" sz="1600" dirty="0"/>
              <a:t>revaluation (gain) increases carrying value to recoverable </a:t>
            </a:r>
            <a:r>
              <a:rPr lang="en-GB" sz="1600" dirty="0" smtClean="0"/>
              <a:t>amount</a:t>
            </a:r>
            <a:endParaRPr lang="en-GB" sz="1600" dirty="0"/>
          </a:p>
        </p:txBody>
      </p:sp>
      <p:sp>
        <p:nvSpPr>
          <p:cNvPr id="9" name="Rectangle 8"/>
          <p:cNvSpPr/>
          <p:nvPr/>
        </p:nvSpPr>
        <p:spPr>
          <a:xfrm>
            <a:off x="1016066" y="5548055"/>
            <a:ext cx="7238933" cy="629916"/>
          </a:xfrm>
          <a:prstGeom prst="rect">
            <a:avLst/>
          </a:prstGeom>
        </p:spPr>
        <p:txBody>
          <a:bodyPr wrap="square">
            <a:spAutoFit/>
          </a:bodyPr>
          <a:lstStyle/>
          <a:p>
            <a:pPr marL="285750" indent="-285750">
              <a:lnSpc>
                <a:spcPct val="110000"/>
              </a:lnSpc>
              <a:buFont typeface="Arial"/>
              <a:buChar char="•"/>
            </a:pPr>
            <a:r>
              <a:rPr lang="en-GB" sz="1600" dirty="0" smtClean="0"/>
              <a:t>If carrying value &gt; recoverable amount, then impairment (loss) reduces carrying value to recoverable amount</a:t>
            </a:r>
          </a:p>
        </p:txBody>
      </p:sp>
    </p:spTree>
    <p:extLst>
      <p:ext uri="{BB962C8B-B14F-4D97-AF65-F5344CB8AC3E}">
        <p14:creationId xmlns:p14="http://schemas.microsoft.com/office/powerpoint/2010/main" val="353866255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6" grpId="0"/>
      <p:bldP spid="7" grpId="0"/>
      <p:bldP spid="8" grpId="0"/>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Group 25"/>
          <p:cNvGrpSpPr/>
          <p:nvPr/>
        </p:nvGrpSpPr>
        <p:grpSpPr>
          <a:xfrm>
            <a:off x="116963" y="1923652"/>
            <a:ext cx="7669431" cy="3325812"/>
            <a:chOff x="116963" y="1720452"/>
            <a:chExt cx="7669431" cy="3325812"/>
          </a:xfrm>
        </p:grpSpPr>
        <p:sp>
          <p:nvSpPr>
            <p:cNvPr id="3" name="Rectangle 2"/>
            <p:cNvSpPr/>
            <p:nvPr/>
          </p:nvSpPr>
          <p:spPr>
            <a:xfrm>
              <a:off x="701765" y="1969914"/>
              <a:ext cx="7084629" cy="292452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5" name="TextBox 4"/>
            <p:cNvSpPr txBox="1"/>
            <p:nvPr/>
          </p:nvSpPr>
          <p:spPr>
            <a:xfrm>
              <a:off x="116963" y="1720452"/>
              <a:ext cx="642899" cy="400110"/>
            </a:xfrm>
            <a:prstGeom prst="rect">
              <a:avLst/>
            </a:prstGeom>
            <a:noFill/>
          </p:spPr>
          <p:txBody>
            <a:bodyPr wrap="none" rtlCol="0">
              <a:spAutoFit/>
            </a:bodyPr>
            <a:lstStyle/>
            <a:p>
              <a:r>
                <a:rPr lang="en-GB" sz="2000" dirty="0" smtClean="0"/>
                <a:t>Cost</a:t>
              </a:r>
              <a:endParaRPr lang="en-GB" sz="2000" dirty="0"/>
            </a:p>
          </p:txBody>
        </p:sp>
        <p:sp>
          <p:nvSpPr>
            <p:cNvPr id="14" name="TextBox 13"/>
            <p:cNvSpPr txBox="1"/>
            <p:nvPr/>
          </p:nvSpPr>
          <p:spPr>
            <a:xfrm>
              <a:off x="181995" y="4646154"/>
              <a:ext cx="314659" cy="400110"/>
            </a:xfrm>
            <a:prstGeom prst="rect">
              <a:avLst/>
            </a:prstGeom>
            <a:noFill/>
          </p:spPr>
          <p:txBody>
            <a:bodyPr wrap="none" rtlCol="0">
              <a:spAutoFit/>
            </a:bodyPr>
            <a:lstStyle/>
            <a:p>
              <a:r>
                <a:rPr lang="en-GB" sz="2000" dirty="0" smtClean="0"/>
                <a:t>0</a:t>
              </a:r>
              <a:endParaRPr lang="en-GB" sz="2000" dirty="0"/>
            </a:p>
          </p:txBody>
        </p:sp>
      </p:grpSp>
      <p:grpSp>
        <p:nvGrpSpPr>
          <p:cNvPr id="35" name="Group 34"/>
          <p:cNvGrpSpPr/>
          <p:nvPr/>
        </p:nvGrpSpPr>
        <p:grpSpPr>
          <a:xfrm>
            <a:off x="632862" y="2125264"/>
            <a:ext cx="7188200" cy="2286000"/>
            <a:chOff x="632862" y="1922064"/>
            <a:chExt cx="7188200" cy="2286000"/>
          </a:xfrm>
        </p:grpSpPr>
        <p:pic>
          <p:nvPicPr>
            <p:cNvPr id="31" name="Picture 30"/>
            <p:cNvPicPr>
              <a:picLocks noChangeAspect="1"/>
            </p:cNvPicPr>
            <p:nvPr/>
          </p:nvPicPr>
          <p:blipFill>
            <a:blip r:embed="rId3"/>
            <a:stretch>
              <a:fillRect/>
            </a:stretch>
          </p:blipFill>
          <p:spPr>
            <a:xfrm rot="10800000">
              <a:off x="632862" y="1922064"/>
              <a:ext cx="7188200" cy="2286000"/>
            </a:xfrm>
            <a:prstGeom prst="rect">
              <a:avLst/>
            </a:prstGeom>
          </p:spPr>
        </p:pic>
        <p:sp>
          <p:nvSpPr>
            <p:cNvPr id="33" name="TextBox 32"/>
            <p:cNvSpPr txBox="1"/>
            <p:nvPr/>
          </p:nvSpPr>
          <p:spPr>
            <a:xfrm rot="1422197">
              <a:off x="777343" y="3160600"/>
              <a:ext cx="2208833" cy="400110"/>
            </a:xfrm>
            <a:prstGeom prst="rect">
              <a:avLst/>
            </a:prstGeom>
            <a:noFill/>
          </p:spPr>
          <p:txBody>
            <a:bodyPr wrap="none" rtlCol="0">
              <a:spAutoFit/>
            </a:bodyPr>
            <a:lstStyle/>
            <a:p>
              <a:r>
                <a:rPr lang="en-GB" sz="2000" dirty="0" smtClean="0"/>
                <a:t>Units of production</a:t>
              </a:r>
              <a:endParaRPr lang="en-GB" sz="2000" dirty="0"/>
            </a:p>
          </p:txBody>
        </p:sp>
      </p:grpSp>
      <p:sp>
        <p:nvSpPr>
          <p:cNvPr id="4" name="Slide Number Placeholder 3"/>
          <p:cNvSpPr>
            <a:spLocks noGrp="1"/>
          </p:cNvSpPr>
          <p:nvPr>
            <p:ph type="sldNum" sz="quarter" idx="12"/>
          </p:nvPr>
        </p:nvSpPr>
        <p:spPr/>
        <p:txBody>
          <a:bodyPr/>
          <a:lstStyle/>
          <a:p>
            <a:fld id="{5716ADD4-8105-1A4D-BD15-C0FAC416C5BD}" type="slidenum">
              <a:rPr lang="en-GB" smtClean="0"/>
              <a:t>7</a:t>
            </a:fld>
            <a:endParaRPr lang="en-GB" dirty="0"/>
          </a:p>
        </p:txBody>
      </p:sp>
      <p:sp>
        <p:nvSpPr>
          <p:cNvPr id="7" name="Title 1"/>
          <p:cNvSpPr txBox="1">
            <a:spLocks/>
          </p:cNvSpPr>
          <p:nvPr/>
        </p:nvSpPr>
        <p:spPr>
          <a:xfrm>
            <a:off x="701765" y="551207"/>
            <a:ext cx="7772400" cy="640591"/>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eaLnBrk="0" hangingPunct="0"/>
            <a:r>
              <a:rPr lang="en-US" sz="2400" dirty="0" smtClean="0"/>
              <a:t>Tangibles (and Intangibles and Natural </a:t>
            </a:r>
            <a:r>
              <a:rPr lang="en-US" sz="2400" dirty="0"/>
              <a:t>R</a:t>
            </a:r>
            <a:r>
              <a:rPr lang="en-US" sz="2400" dirty="0" smtClean="0"/>
              <a:t>esources)</a:t>
            </a:r>
          </a:p>
          <a:p>
            <a:pPr eaLnBrk="0" hangingPunct="0"/>
            <a:r>
              <a:rPr lang="en-GB" sz="2000" dirty="0" smtClean="0"/>
              <a:t>Units of production</a:t>
            </a:r>
            <a:r>
              <a:rPr lang="en-US" sz="2000" dirty="0"/>
              <a:t> </a:t>
            </a:r>
            <a:r>
              <a:rPr lang="is-IS" sz="2000" dirty="0" smtClean="0"/>
              <a:t>… if</a:t>
            </a:r>
            <a:r>
              <a:rPr lang="en-US" sz="2000" dirty="0" smtClean="0"/>
              <a:t> assets wear out (is used or depleted)</a:t>
            </a:r>
            <a:endParaRPr lang="en-GB" sz="2000" dirty="0"/>
          </a:p>
        </p:txBody>
      </p:sp>
      <p:sp>
        <p:nvSpPr>
          <p:cNvPr id="8" name="TextBox 7"/>
          <p:cNvSpPr txBox="1"/>
          <p:nvPr/>
        </p:nvSpPr>
        <p:spPr>
          <a:xfrm>
            <a:off x="7176767" y="5181459"/>
            <a:ext cx="1230625" cy="400110"/>
          </a:xfrm>
          <a:prstGeom prst="rect">
            <a:avLst/>
          </a:prstGeom>
          <a:noFill/>
        </p:spPr>
        <p:txBody>
          <a:bodyPr wrap="none" rtlCol="0">
            <a:spAutoFit/>
          </a:bodyPr>
          <a:lstStyle/>
          <a:p>
            <a:pPr algn="ctr"/>
            <a:r>
              <a:rPr lang="en-GB" sz="2000" dirty="0" smtClean="0"/>
              <a:t>Useful life</a:t>
            </a:r>
            <a:endParaRPr lang="en-GB" sz="2000" dirty="0"/>
          </a:p>
        </p:txBody>
      </p:sp>
      <p:sp>
        <p:nvSpPr>
          <p:cNvPr id="9" name="Rectangle 8"/>
          <p:cNvSpPr/>
          <p:nvPr/>
        </p:nvSpPr>
        <p:spPr>
          <a:xfrm>
            <a:off x="701765" y="4347663"/>
            <a:ext cx="7084629" cy="749972"/>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GB"/>
          </a:p>
        </p:txBody>
      </p:sp>
      <p:sp>
        <p:nvSpPr>
          <p:cNvPr id="11" name="Right Triangle 10"/>
          <p:cNvSpPr/>
          <p:nvPr/>
        </p:nvSpPr>
        <p:spPr>
          <a:xfrm rot="10800000">
            <a:off x="701765" y="2173114"/>
            <a:ext cx="7084629" cy="2174549"/>
          </a:xfrm>
          <a:prstGeom prst="rtTriangl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GB"/>
          </a:p>
        </p:txBody>
      </p:sp>
      <p:grpSp>
        <p:nvGrpSpPr>
          <p:cNvPr id="15" name="Group 14"/>
          <p:cNvGrpSpPr/>
          <p:nvPr/>
        </p:nvGrpSpPr>
        <p:grpSpPr>
          <a:xfrm>
            <a:off x="647700" y="2146300"/>
            <a:ext cx="7188200" cy="2286000"/>
            <a:chOff x="647700" y="1930400"/>
            <a:chExt cx="7188200" cy="2286000"/>
          </a:xfrm>
        </p:grpSpPr>
        <p:pic>
          <p:nvPicPr>
            <p:cNvPr id="6" name="Picture 5"/>
            <p:cNvPicPr>
              <a:picLocks noChangeAspect="1"/>
            </p:cNvPicPr>
            <p:nvPr/>
          </p:nvPicPr>
          <p:blipFill>
            <a:blip r:embed="rId3"/>
            <a:stretch>
              <a:fillRect/>
            </a:stretch>
          </p:blipFill>
          <p:spPr>
            <a:xfrm>
              <a:off x="647700" y="1930400"/>
              <a:ext cx="7188200" cy="2286000"/>
            </a:xfrm>
            <a:prstGeom prst="rect">
              <a:avLst/>
            </a:prstGeom>
          </p:spPr>
        </p:pic>
        <p:sp>
          <p:nvSpPr>
            <p:cNvPr id="32" name="TextBox 31"/>
            <p:cNvSpPr txBox="1"/>
            <p:nvPr/>
          </p:nvSpPr>
          <p:spPr>
            <a:xfrm rot="717944">
              <a:off x="3663342" y="2082800"/>
              <a:ext cx="2208833" cy="400110"/>
            </a:xfrm>
            <a:prstGeom prst="rect">
              <a:avLst/>
            </a:prstGeom>
            <a:noFill/>
          </p:spPr>
          <p:txBody>
            <a:bodyPr wrap="none" rtlCol="0">
              <a:spAutoFit/>
            </a:bodyPr>
            <a:lstStyle/>
            <a:p>
              <a:r>
                <a:rPr lang="en-GB" sz="2000" dirty="0" smtClean="0"/>
                <a:t>Units of production</a:t>
              </a:r>
              <a:endParaRPr lang="en-GB" sz="2000" dirty="0"/>
            </a:p>
          </p:txBody>
        </p:sp>
      </p:grpSp>
      <p:grpSp>
        <p:nvGrpSpPr>
          <p:cNvPr id="22" name="Group 21"/>
          <p:cNvGrpSpPr/>
          <p:nvPr/>
        </p:nvGrpSpPr>
        <p:grpSpPr>
          <a:xfrm>
            <a:off x="5809932" y="1164497"/>
            <a:ext cx="400110" cy="3933138"/>
            <a:chOff x="6190932" y="961297"/>
            <a:chExt cx="400110" cy="3933138"/>
          </a:xfrm>
        </p:grpSpPr>
        <p:cxnSp>
          <p:nvCxnSpPr>
            <p:cNvPr id="16" name="Straight Connector 15"/>
            <p:cNvCxnSpPr/>
            <p:nvPr/>
          </p:nvCxnSpPr>
          <p:spPr>
            <a:xfrm flipH="1" flipV="1">
              <a:off x="6265875" y="1119673"/>
              <a:ext cx="50127" cy="3774762"/>
            </a:xfrm>
            <a:prstGeom prst="line">
              <a:avLst/>
            </a:prstGeom>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rot="16200000">
              <a:off x="5864152" y="1288077"/>
              <a:ext cx="1053669" cy="400110"/>
            </a:xfrm>
            <a:prstGeom prst="rect">
              <a:avLst/>
            </a:prstGeom>
            <a:noFill/>
          </p:spPr>
          <p:txBody>
            <a:bodyPr wrap="none" rtlCol="0">
              <a:spAutoFit/>
            </a:bodyPr>
            <a:lstStyle/>
            <a:p>
              <a:r>
                <a:rPr lang="en-GB" sz="2000" dirty="0" smtClean="0"/>
                <a:t>Disposal</a:t>
              </a:r>
              <a:endParaRPr lang="en-GB" sz="2000" dirty="0"/>
            </a:p>
          </p:txBody>
        </p:sp>
      </p:grpSp>
      <p:sp>
        <p:nvSpPr>
          <p:cNvPr id="18" name="Oval 17"/>
          <p:cNvSpPr/>
          <p:nvPr/>
        </p:nvSpPr>
        <p:spPr>
          <a:xfrm>
            <a:off x="5808675" y="3276600"/>
            <a:ext cx="180000" cy="181601"/>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3" name="Oval 22"/>
          <p:cNvSpPr/>
          <p:nvPr/>
        </p:nvSpPr>
        <p:spPr>
          <a:xfrm>
            <a:off x="5808675" y="4064000"/>
            <a:ext cx="180000" cy="181601"/>
          </a:xfrm>
          <a:prstGeom prst="ellipse">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cxnSp>
        <p:nvCxnSpPr>
          <p:cNvPr id="30" name="Straight Connector 29"/>
          <p:cNvCxnSpPr>
            <a:stCxn id="11" idx="4"/>
          </p:cNvCxnSpPr>
          <p:nvPr/>
        </p:nvCxnSpPr>
        <p:spPr>
          <a:xfrm>
            <a:off x="701765" y="2173114"/>
            <a:ext cx="7084629" cy="217454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29" name="TextBox 28"/>
          <p:cNvSpPr txBox="1"/>
          <p:nvPr/>
        </p:nvSpPr>
        <p:spPr>
          <a:xfrm rot="1107347">
            <a:off x="6497981" y="3768644"/>
            <a:ext cx="1439016" cy="400110"/>
          </a:xfrm>
          <a:prstGeom prst="rect">
            <a:avLst/>
          </a:prstGeom>
          <a:noFill/>
        </p:spPr>
        <p:txBody>
          <a:bodyPr wrap="none" rtlCol="0">
            <a:spAutoFit/>
          </a:bodyPr>
          <a:lstStyle/>
          <a:p>
            <a:r>
              <a:rPr lang="en-GB" sz="2000" dirty="0" smtClean="0"/>
              <a:t>Straight line</a:t>
            </a:r>
            <a:endParaRPr lang="en-GB" sz="2000" dirty="0"/>
          </a:p>
        </p:txBody>
      </p:sp>
      <p:sp>
        <p:nvSpPr>
          <p:cNvPr id="34" name="Freeform 33"/>
          <p:cNvSpPr/>
          <p:nvPr/>
        </p:nvSpPr>
        <p:spPr>
          <a:xfrm>
            <a:off x="698500" y="2184400"/>
            <a:ext cx="7073900" cy="2159000"/>
          </a:xfrm>
          <a:custGeom>
            <a:avLst/>
            <a:gdLst>
              <a:gd name="connsiteX0" fmla="*/ 0 w 7073900"/>
              <a:gd name="connsiteY0" fmla="*/ 0 h 2159000"/>
              <a:gd name="connsiteX1" fmla="*/ 2832100 w 7073900"/>
              <a:gd name="connsiteY1" fmla="*/ 571500 h 2159000"/>
              <a:gd name="connsiteX2" fmla="*/ 4191000 w 7073900"/>
              <a:gd name="connsiteY2" fmla="*/ 1663700 h 2159000"/>
              <a:gd name="connsiteX3" fmla="*/ 7073900 w 7073900"/>
              <a:gd name="connsiteY3" fmla="*/ 2159000 h 2159000"/>
            </a:gdLst>
            <a:ahLst/>
            <a:cxnLst>
              <a:cxn ang="0">
                <a:pos x="connsiteX0" y="connsiteY0"/>
              </a:cxn>
              <a:cxn ang="0">
                <a:pos x="connsiteX1" y="connsiteY1"/>
              </a:cxn>
              <a:cxn ang="0">
                <a:pos x="connsiteX2" y="connsiteY2"/>
              </a:cxn>
              <a:cxn ang="0">
                <a:pos x="connsiteX3" y="connsiteY3"/>
              </a:cxn>
            </a:cxnLst>
            <a:rect l="l" t="t" r="r" b="b"/>
            <a:pathLst>
              <a:path w="7073900" h="2159000">
                <a:moveTo>
                  <a:pt x="0" y="0"/>
                </a:moveTo>
                <a:cubicBezTo>
                  <a:pt x="1066800" y="147108"/>
                  <a:pt x="2133600" y="294217"/>
                  <a:pt x="2832100" y="571500"/>
                </a:cubicBezTo>
                <a:cubicBezTo>
                  <a:pt x="3530600" y="848783"/>
                  <a:pt x="3484033" y="1399117"/>
                  <a:pt x="4191000" y="1663700"/>
                </a:cubicBezTo>
                <a:cubicBezTo>
                  <a:pt x="4897967" y="1928283"/>
                  <a:pt x="6565900" y="2139950"/>
                  <a:pt x="7073900" y="2159000"/>
                </a:cubicBezTo>
              </a:path>
            </a:pathLst>
          </a:custGeom>
          <a:ln>
            <a:solidFill>
              <a:srgbClr val="000000"/>
            </a:solidFill>
            <a:prstDash val="sysDash"/>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p>
        </p:txBody>
      </p:sp>
      <p:sp>
        <p:nvSpPr>
          <p:cNvPr id="36" name="TextBox 35"/>
          <p:cNvSpPr txBox="1"/>
          <p:nvPr/>
        </p:nvSpPr>
        <p:spPr>
          <a:xfrm>
            <a:off x="467693" y="5664200"/>
            <a:ext cx="8216575" cy="646331"/>
          </a:xfrm>
          <a:prstGeom prst="rect">
            <a:avLst/>
          </a:prstGeom>
          <a:noFill/>
        </p:spPr>
        <p:txBody>
          <a:bodyPr wrap="none" rtlCol="0">
            <a:spAutoFit/>
          </a:bodyPr>
          <a:lstStyle/>
          <a:p>
            <a:pPr algn="r"/>
            <a:r>
              <a:rPr lang="en-GB" dirty="0" smtClean="0"/>
              <a:t>Depreciation (or Amortisation) per year = [cost – residual value] x </a:t>
            </a:r>
            <a:r>
              <a:rPr lang="en-GB" u="sng" dirty="0" smtClean="0"/>
              <a:t>units used in period</a:t>
            </a:r>
          </a:p>
          <a:p>
            <a:pPr algn="r"/>
            <a:r>
              <a:rPr lang="en-GB" dirty="0" smtClean="0"/>
              <a:t>                                                            useful life in units</a:t>
            </a:r>
            <a:endParaRPr lang="en-GB" dirty="0"/>
          </a:p>
        </p:txBody>
      </p:sp>
    </p:spTree>
    <p:extLst>
      <p:ext uri="{BB962C8B-B14F-4D97-AF65-F5344CB8AC3E}">
        <p14:creationId xmlns:p14="http://schemas.microsoft.com/office/powerpoint/2010/main" val="291698470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67067"/>
            <a:ext cx="7772400" cy="640591"/>
          </a:xfrm>
          <a:noFill/>
        </p:spPr>
        <p:txBody>
          <a:bodyPr>
            <a:noAutofit/>
          </a:bodyPr>
          <a:lstStyle/>
          <a:p>
            <a:pPr lvl="0" eaLnBrk="0" hangingPunct="0"/>
            <a:r>
              <a:rPr lang="en-US" sz="2400" dirty="0" smtClean="0"/>
              <a:t>Intangibles</a:t>
            </a:r>
            <a:endParaRPr lang="en-GB" sz="2400" dirty="0"/>
          </a:p>
        </p:txBody>
      </p:sp>
      <p:sp>
        <p:nvSpPr>
          <p:cNvPr id="4" name="Slide Number Placeholder 3"/>
          <p:cNvSpPr>
            <a:spLocks noGrp="1"/>
          </p:cNvSpPr>
          <p:nvPr>
            <p:ph type="sldNum" sz="quarter" idx="12"/>
          </p:nvPr>
        </p:nvSpPr>
        <p:spPr/>
        <p:txBody>
          <a:bodyPr/>
          <a:lstStyle/>
          <a:p>
            <a:fld id="{5716ADD4-8105-1A4D-BD15-C0FAC416C5BD}" type="slidenum">
              <a:rPr lang="en-GB" smtClean="0"/>
              <a:t>8</a:t>
            </a:fld>
            <a:endParaRPr lang="en-GB" dirty="0"/>
          </a:p>
        </p:txBody>
      </p:sp>
      <p:sp>
        <p:nvSpPr>
          <p:cNvPr id="21" name="Rectangle 20"/>
          <p:cNvSpPr/>
          <p:nvPr/>
        </p:nvSpPr>
        <p:spPr>
          <a:xfrm>
            <a:off x="1016067" y="1114438"/>
            <a:ext cx="7670733" cy="1528624"/>
          </a:xfrm>
          <a:prstGeom prst="rect">
            <a:avLst/>
          </a:prstGeom>
        </p:spPr>
        <p:txBody>
          <a:bodyPr wrap="square">
            <a:spAutoFit/>
          </a:bodyPr>
          <a:lstStyle/>
          <a:p>
            <a:pPr marL="285750" lvl="0" indent="-285750" eaLnBrk="0" hangingPunct="0">
              <a:lnSpc>
                <a:spcPct val="200000"/>
              </a:lnSpc>
              <a:buFont typeface="Arial"/>
              <a:buChar char="•"/>
            </a:pPr>
            <a:r>
              <a:rPr lang="en-GB" sz="1600" dirty="0" smtClean="0"/>
              <a:t>Software, patents and copyrights, research &amp;</a:t>
            </a:r>
            <a:r>
              <a:rPr lang="en-GB" sz="1600" dirty="0"/>
              <a:t> </a:t>
            </a:r>
            <a:r>
              <a:rPr lang="en-GB" sz="1600" dirty="0" smtClean="0"/>
              <a:t>development: amortised</a:t>
            </a:r>
          </a:p>
          <a:p>
            <a:pPr marL="285750" lvl="0" indent="-285750" eaLnBrk="0" hangingPunct="0">
              <a:lnSpc>
                <a:spcPct val="200000"/>
              </a:lnSpc>
              <a:buFont typeface="Arial"/>
              <a:buChar char="•"/>
            </a:pPr>
            <a:r>
              <a:rPr lang="en-GB" sz="1600" dirty="0" smtClean="0"/>
              <a:t>Trademarks and trade </a:t>
            </a:r>
            <a:r>
              <a:rPr lang="en-GB" sz="1600" dirty="0"/>
              <a:t>n</a:t>
            </a:r>
            <a:r>
              <a:rPr lang="en-GB" sz="1600" dirty="0" smtClean="0"/>
              <a:t>ames, franchises and </a:t>
            </a:r>
            <a:r>
              <a:rPr lang="en-GB" sz="1600" dirty="0"/>
              <a:t>l</a:t>
            </a:r>
            <a:r>
              <a:rPr lang="en-GB" sz="1600" dirty="0" smtClean="0"/>
              <a:t>icences: indefinite / definite life</a:t>
            </a:r>
            <a:endParaRPr lang="en-GB" sz="1600" dirty="0"/>
          </a:p>
          <a:p>
            <a:pPr marL="285750" lvl="0" indent="-285750" eaLnBrk="0" hangingPunct="0">
              <a:lnSpc>
                <a:spcPct val="200000"/>
              </a:lnSpc>
              <a:buFont typeface="Arial"/>
              <a:buChar char="•"/>
            </a:pPr>
            <a:r>
              <a:rPr lang="en-US" sz="1600" dirty="0" smtClean="0"/>
              <a:t>Goodwill: acquired only, indefinite life, impairment tests</a:t>
            </a:r>
            <a:endParaRPr lang="en-GB" sz="1600" dirty="0"/>
          </a:p>
        </p:txBody>
      </p:sp>
      <p:sp>
        <p:nvSpPr>
          <p:cNvPr id="25" name="Rectangle 24"/>
          <p:cNvSpPr/>
          <p:nvPr/>
        </p:nvSpPr>
        <p:spPr>
          <a:xfrm>
            <a:off x="1016066" y="2826210"/>
            <a:ext cx="7238933" cy="830997"/>
          </a:xfrm>
          <a:prstGeom prst="rect">
            <a:avLst/>
          </a:prstGeom>
        </p:spPr>
        <p:txBody>
          <a:bodyPr wrap="square">
            <a:spAutoFit/>
          </a:bodyPr>
          <a:lstStyle/>
          <a:p>
            <a:r>
              <a:rPr lang="en-GB" sz="1600" dirty="0" smtClean="0"/>
              <a:t>Software is amortised. Patent and copyright are amortised over their useful life - the legal duration or economic life if less – but cost is usually low, unless purchased. Research cost is expensed. Development cost is capitalised and amortised.</a:t>
            </a:r>
          </a:p>
        </p:txBody>
      </p:sp>
      <p:sp>
        <p:nvSpPr>
          <p:cNvPr id="6" name="Rectangle 5"/>
          <p:cNvSpPr/>
          <p:nvPr/>
        </p:nvSpPr>
        <p:spPr>
          <a:xfrm>
            <a:off x="1016066" y="4011149"/>
            <a:ext cx="7556434" cy="830997"/>
          </a:xfrm>
          <a:prstGeom prst="rect">
            <a:avLst/>
          </a:prstGeom>
        </p:spPr>
        <p:txBody>
          <a:bodyPr wrap="square">
            <a:spAutoFit/>
          </a:bodyPr>
          <a:lstStyle/>
          <a:p>
            <a:r>
              <a:rPr lang="en-GB" sz="1600" dirty="0" smtClean="0"/>
              <a:t>Trademarks (e.g. logos) and </a:t>
            </a:r>
            <a:r>
              <a:rPr lang="en-GB" sz="1600" dirty="0" err="1"/>
              <a:t>T</a:t>
            </a:r>
            <a:r>
              <a:rPr lang="en-GB" sz="1600" dirty="0" err="1" smtClean="0"/>
              <a:t>radenames</a:t>
            </a:r>
            <a:r>
              <a:rPr lang="en-GB" sz="1600" dirty="0" smtClean="0"/>
              <a:t> (e.g. Nike), purchased franchises and licences:</a:t>
            </a:r>
          </a:p>
          <a:p>
            <a:pPr marL="285750" indent="-285750">
              <a:buFont typeface="Arial"/>
              <a:buChar char="•"/>
            </a:pPr>
            <a:r>
              <a:rPr lang="en-GB" sz="1600" dirty="0" smtClean="0"/>
              <a:t>if indefinite life, subject only to impairment tests</a:t>
            </a:r>
          </a:p>
          <a:p>
            <a:pPr marL="285750" indent="-285750">
              <a:buFont typeface="Arial"/>
              <a:buChar char="•"/>
            </a:pPr>
            <a:r>
              <a:rPr lang="en-GB" sz="1600" dirty="0" smtClean="0"/>
              <a:t>if definite life, amortised</a:t>
            </a:r>
          </a:p>
        </p:txBody>
      </p:sp>
      <p:sp>
        <p:nvSpPr>
          <p:cNvPr id="7" name="Rectangle 6"/>
          <p:cNvSpPr/>
          <p:nvPr/>
        </p:nvSpPr>
        <p:spPr>
          <a:xfrm>
            <a:off x="1016067" y="5088367"/>
            <a:ext cx="7238933" cy="830997"/>
          </a:xfrm>
          <a:prstGeom prst="rect">
            <a:avLst/>
          </a:prstGeom>
        </p:spPr>
        <p:txBody>
          <a:bodyPr wrap="square">
            <a:spAutoFit/>
          </a:bodyPr>
          <a:lstStyle/>
          <a:p>
            <a:r>
              <a:rPr lang="en-GB" sz="1600" dirty="0" smtClean="0"/>
              <a:t>Goodwill is only on acquisition (IAS38): acquisition cost </a:t>
            </a:r>
            <a:r>
              <a:rPr lang="mr-IN" sz="1600" dirty="0" smtClean="0"/>
              <a:t>–</a:t>
            </a:r>
            <a:r>
              <a:rPr lang="en-GB" sz="1600" dirty="0" smtClean="0"/>
              <a:t> acquired Equity. Annual impairment test (US-GAAP amortises, one of its main differences from IFRS).</a:t>
            </a:r>
            <a:r>
              <a:rPr lang="en-GB" sz="1600" dirty="0"/>
              <a:t> Goodwill </a:t>
            </a:r>
            <a:r>
              <a:rPr lang="en-GB" sz="1600" dirty="0" smtClean="0"/>
              <a:t>can be impaired (down) but not re-valued (up).</a:t>
            </a:r>
            <a:endParaRPr lang="en-GB" sz="1600" dirty="0"/>
          </a:p>
        </p:txBody>
      </p:sp>
    </p:spTree>
    <p:extLst>
      <p:ext uri="{BB962C8B-B14F-4D97-AF65-F5344CB8AC3E}">
        <p14:creationId xmlns:p14="http://schemas.microsoft.com/office/powerpoint/2010/main" val="190556335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6" grpId="0"/>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54"/>
          <p:cNvSpPr/>
          <p:nvPr/>
        </p:nvSpPr>
        <p:spPr>
          <a:xfrm>
            <a:off x="1269615" y="1614314"/>
            <a:ext cx="5229610" cy="292452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56" name="Rectangle 55"/>
          <p:cNvSpPr/>
          <p:nvPr/>
        </p:nvSpPr>
        <p:spPr>
          <a:xfrm>
            <a:off x="1269615" y="3788863"/>
            <a:ext cx="5245485" cy="749972"/>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GB"/>
          </a:p>
        </p:txBody>
      </p:sp>
      <p:cxnSp>
        <p:nvCxnSpPr>
          <p:cNvPr id="58" name="Straight Connector 57"/>
          <p:cNvCxnSpPr/>
          <p:nvPr/>
        </p:nvCxnSpPr>
        <p:spPr>
          <a:xfrm>
            <a:off x="3192642" y="2413000"/>
            <a:ext cx="0" cy="2794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 name="Straight Connector 59"/>
          <p:cNvCxnSpPr/>
          <p:nvPr/>
        </p:nvCxnSpPr>
        <p:spPr>
          <a:xfrm>
            <a:off x="3192642" y="2413000"/>
            <a:ext cx="1366654" cy="59054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70" name="Right Triangle 69"/>
          <p:cNvSpPr/>
          <p:nvPr/>
        </p:nvSpPr>
        <p:spPr>
          <a:xfrm rot="10800000">
            <a:off x="1311365" y="1614312"/>
            <a:ext cx="5187860" cy="2174549"/>
          </a:xfrm>
          <a:prstGeom prst="rtTriangle">
            <a:avLst/>
          </a:prstGeom>
          <a:solidFill>
            <a:srgbClr val="D1403C"/>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GB"/>
          </a:p>
        </p:txBody>
      </p:sp>
      <p:sp>
        <p:nvSpPr>
          <p:cNvPr id="71" name="TextBox 70"/>
          <p:cNvSpPr txBox="1"/>
          <p:nvPr/>
        </p:nvSpPr>
        <p:spPr>
          <a:xfrm>
            <a:off x="5744198" y="4647918"/>
            <a:ext cx="1418602" cy="400110"/>
          </a:xfrm>
          <a:prstGeom prst="rect">
            <a:avLst/>
          </a:prstGeom>
          <a:noFill/>
        </p:spPr>
        <p:txBody>
          <a:bodyPr wrap="none" rtlCol="0">
            <a:spAutoFit/>
          </a:bodyPr>
          <a:lstStyle/>
          <a:p>
            <a:pPr algn="ctr"/>
            <a:r>
              <a:rPr lang="en-GB" sz="2000" dirty="0" smtClean="0"/>
              <a:t>Useful life 2</a:t>
            </a:r>
            <a:endParaRPr lang="en-GB" sz="2000" dirty="0"/>
          </a:p>
        </p:txBody>
      </p:sp>
      <p:cxnSp>
        <p:nvCxnSpPr>
          <p:cNvPr id="72" name="Straight Connector 71"/>
          <p:cNvCxnSpPr/>
          <p:nvPr/>
        </p:nvCxnSpPr>
        <p:spPr>
          <a:xfrm>
            <a:off x="6518545" y="3788863"/>
            <a:ext cx="0" cy="940930"/>
          </a:xfrm>
          <a:prstGeom prst="line">
            <a:avLst/>
          </a:prstGeom>
        </p:spPr>
        <p:style>
          <a:lnRef idx="2">
            <a:schemeClr val="accent1"/>
          </a:lnRef>
          <a:fillRef idx="0">
            <a:schemeClr val="accent1"/>
          </a:fillRef>
          <a:effectRef idx="1">
            <a:schemeClr val="accent1"/>
          </a:effectRef>
          <a:fontRef idx="minor">
            <a:schemeClr val="tx1"/>
          </a:fontRef>
        </p:style>
      </p:cxnSp>
      <p:cxnSp>
        <p:nvCxnSpPr>
          <p:cNvPr id="73" name="Straight Connector 72"/>
          <p:cNvCxnSpPr/>
          <p:nvPr/>
        </p:nvCxnSpPr>
        <p:spPr>
          <a:xfrm>
            <a:off x="4559296" y="2992163"/>
            <a:ext cx="1939929" cy="796700"/>
          </a:xfrm>
          <a:prstGeom prst="line">
            <a:avLst/>
          </a:prstGeom>
          <a:ln>
            <a:solidFill>
              <a:schemeClr val="tx1"/>
            </a:solidFill>
            <a:prstDash val="sysDash"/>
          </a:ln>
        </p:spPr>
        <p:style>
          <a:lnRef idx="2">
            <a:schemeClr val="accent1"/>
          </a:lnRef>
          <a:fillRef idx="0">
            <a:schemeClr val="accent1"/>
          </a:fillRef>
          <a:effectRef idx="1">
            <a:schemeClr val="accent1"/>
          </a:effectRef>
          <a:fontRef idx="minor">
            <a:schemeClr val="tx1"/>
          </a:fontRef>
        </p:style>
      </p:cxnSp>
      <p:sp>
        <p:nvSpPr>
          <p:cNvPr id="4" name="Slide Number Placeholder 3"/>
          <p:cNvSpPr>
            <a:spLocks noGrp="1"/>
          </p:cNvSpPr>
          <p:nvPr>
            <p:ph type="sldNum" sz="quarter" idx="12"/>
          </p:nvPr>
        </p:nvSpPr>
        <p:spPr/>
        <p:txBody>
          <a:bodyPr/>
          <a:lstStyle/>
          <a:p>
            <a:fld id="{5716ADD4-8105-1A4D-BD15-C0FAC416C5BD}" type="slidenum">
              <a:rPr lang="en-GB" smtClean="0"/>
              <a:t>9</a:t>
            </a:fld>
            <a:endParaRPr lang="en-GB" dirty="0"/>
          </a:p>
        </p:txBody>
      </p:sp>
      <p:sp>
        <p:nvSpPr>
          <p:cNvPr id="7" name="Title 1"/>
          <p:cNvSpPr txBox="1">
            <a:spLocks/>
          </p:cNvSpPr>
          <p:nvPr/>
        </p:nvSpPr>
        <p:spPr>
          <a:xfrm>
            <a:off x="701765" y="563907"/>
            <a:ext cx="7772400" cy="640591"/>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eaLnBrk="0" hangingPunct="0"/>
            <a:r>
              <a:rPr lang="en-US" sz="2400" dirty="0" smtClean="0"/>
              <a:t>Revaluation and Impairment</a:t>
            </a:r>
          </a:p>
        </p:txBody>
      </p:sp>
      <p:grpSp>
        <p:nvGrpSpPr>
          <p:cNvPr id="2" name="Group 1"/>
          <p:cNvGrpSpPr/>
          <p:nvPr/>
        </p:nvGrpSpPr>
        <p:grpSpPr>
          <a:xfrm>
            <a:off x="6514165" y="1598632"/>
            <a:ext cx="1803220" cy="2940203"/>
            <a:chOff x="6514165" y="1954232"/>
            <a:chExt cx="1803220" cy="2940203"/>
          </a:xfrm>
        </p:grpSpPr>
        <p:sp>
          <p:nvSpPr>
            <p:cNvPr id="61" name="Rectangle 60"/>
            <p:cNvSpPr/>
            <p:nvPr/>
          </p:nvSpPr>
          <p:spPr>
            <a:xfrm>
              <a:off x="6518545" y="4453467"/>
              <a:ext cx="1798840" cy="440968"/>
            </a:xfrm>
            <a:prstGeom prst="rect">
              <a:avLst/>
            </a:prstGeom>
            <a:ln>
              <a:no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GB"/>
            </a:p>
          </p:txBody>
        </p:sp>
        <p:cxnSp>
          <p:nvCxnSpPr>
            <p:cNvPr id="59" name="Straight Connector 58"/>
            <p:cNvCxnSpPr/>
            <p:nvPr/>
          </p:nvCxnSpPr>
          <p:spPr>
            <a:xfrm flipH="1" flipV="1">
              <a:off x="6514165" y="4456280"/>
              <a:ext cx="1803220" cy="26796"/>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62" name="Rectangle 61"/>
            <p:cNvSpPr/>
            <p:nvPr/>
          </p:nvSpPr>
          <p:spPr>
            <a:xfrm>
              <a:off x="6514165" y="1954232"/>
              <a:ext cx="1798840" cy="2475088"/>
            </a:xfrm>
            <a:prstGeom prst="rect">
              <a:avLst/>
            </a:prstGeom>
            <a:solidFill>
              <a:srgbClr val="D1403C"/>
            </a:solidFill>
            <a:ln>
              <a:no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GB"/>
            </a:p>
          </p:txBody>
        </p:sp>
        <p:sp>
          <p:nvSpPr>
            <p:cNvPr id="65" name="TextBox 64"/>
            <p:cNvSpPr txBox="1"/>
            <p:nvPr/>
          </p:nvSpPr>
          <p:spPr>
            <a:xfrm>
              <a:off x="6665004" y="3682999"/>
              <a:ext cx="1437262" cy="707886"/>
            </a:xfrm>
            <a:prstGeom prst="rect">
              <a:avLst/>
            </a:prstGeom>
            <a:noFill/>
          </p:spPr>
          <p:txBody>
            <a:bodyPr wrap="none" rtlCol="0">
              <a:spAutoFit/>
            </a:bodyPr>
            <a:lstStyle/>
            <a:p>
              <a:pPr algn="ctr"/>
              <a:r>
                <a:rPr lang="en-GB" sz="2000" dirty="0" smtClean="0"/>
                <a:t>Fully</a:t>
              </a:r>
            </a:p>
            <a:p>
              <a:pPr algn="ctr"/>
              <a:r>
                <a:rPr lang="en-GB" sz="2000" dirty="0" smtClean="0"/>
                <a:t>depreciated</a:t>
              </a:r>
              <a:endParaRPr lang="en-GB" sz="2000" dirty="0"/>
            </a:p>
          </p:txBody>
        </p:sp>
      </p:grpSp>
      <p:grpSp>
        <p:nvGrpSpPr>
          <p:cNvPr id="35" name="Group 34"/>
          <p:cNvGrpSpPr/>
          <p:nvPr/>
        </p:nvGrpSpPr>
        <p:grpSpPr>
          <a:xfrm>
            <a:off x="363487" y="2293774"/>
            <a:ext cx="6264747" cy="2245061"/>
            <a:chOff x="363487" y="2649374"/>
            <a:chExt cx="6264747" cy="2245061"/>
          </a:xfrm>
        </p:grpSpPr>
        <p:sp>
          <p:nvSpPr>
            <p:cNvPr id="37" name="Rectangle 36"/>
            <p:cNvSpPr/>
            <p:nvPr/>
          </p:nvSpPr>
          <p:spPr>
            <a:xfrm>
              <a:off x="1269616" y="4445000"/>
              <a:ext cx="5229610" cy="449435"/>
            </a:xfrm>
            <a:prstGeom prst="rect">
              <a:avLst/>
            </a:prstGeom>
            <a:ln>
              <a:solidFill>
                <a:srgbClr val="000000"/>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GB"/>
            </a:p>
          </p:txBody>
        </p:sp>
        <p:cxnSp>
          <p:nvCxnSpPr>
            <p:cNvPr id="38" name="Straight Connector 37"/>
            <p:cNvCxnSpPr/>
            <p:nvPr/>
          </p:nvCxnSpPr>
          <p:spPr>
            <a:xfrm>
              <a:off x="4559296" y="3347763"/>
              <a:ext cx="1939929" cy="796700"/>
            </a:xfrm>
            <a:prstGeom prst="line">
              <a:avLst/>
            </a:prstGeom>
            <a:ln>
              <a:solidFill>
                <a:schemeClr val="tx1"/>
              </a:solidFill>
              <a:prstDash val="sysDash"/>
            </a:ln>
          </p:spPr>
          <p:style>
            <a:lnRef idx="2">
              <a:schemeClr val="accent1"/>
            </a:lnRef>
            <a:fillRef idx="0">
              <a:schemeClr val="accent1"/>
            </a:fillRef>
            <a:effectRef idx="1">
              <a:schemeClr val="accent1"/>
            </a:effectRef>
            <a:fontRef idx="minor">
              <a:schemeClr val="tx1"/>
            </a:fontRef>
          </p:style>
        </p:cxnSp>
        <p:sp>
          <p:nvSpPr>
            <p:cNvPr id="43" name="Parallelogram 42"/>
            <p:cNvSpPr/>
            <p:nvPr/>
          </p:nvSpPr>
          <p:spPr>
            <a:xfrm rot="1343604" flipV="1">
              <a:off x="4413478" y="3758952"/>
              <a:ext cx="2214756" cy="283326"/>
            </a:xfrm>
            <a:prstGeom prst="parallelogram">
              <a:avLst>
                <a:gd name="adj" fmla="val 41508"/>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GB"/>
            </a:p>
          </p:txBody>
        </p:sp>
        <p:cxnSp>
          <p:nvCxnSpPr>
            <p:cNvPr id="48" name="Straight Connector 47"/>
            <p:cNvCxnSpPr/>
            <p:nvPr/>
          </p:nvCxnSpPr>
          <p:spPr>
            <a:xfrm>
              <a:off x="4559296" y="3682999"/>
              <a:ext cx="1959249" cy="762001"/>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a:off x="4559296" y="3359149"/>
              <a:ext cx="0" cy="32385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51" name="TextBox 50"/>
            <p:cNvSpPr txBox="1"/>
            <p:nvPr/>
          </p:nvSpPr>
          <p:spPr>
            <a:xfrm>
              <a:off x="3962851" y="2649374"/>
              <a:ext cx="1413217" cy="707886"/>
            </a:xfrm>
            <a:prstGeom prst="rect">
              <a:avLst/>
            </a:prstGeom>
            <a:noFill/>
          </p:spPr>
          <p:txBody>
            <a:bodyPr wrap="none" rtlCol="0">
              <a:spAutoFit/>
            </a:bodyPr>
            <a:lstStyle/>
            <a:p>
              <a:pPr algn="ctr"/>
              <a:r>
                <a:rPr lang="en-GB" sz="2000" dirty="0" smtClean="0"/>
                <a:t>Impairment</a:t>
              </a:r>
            </a:p>
            <a:p>
              <a:pPr algn="ctr"/>
              <a:r>
                <a:rPr lang="en-GB" sz="2000" dirty="0" smtClean="0"/>
                <a:t>loss</a:t>
              </a:r>
              <a:endParaRPr lang="en-GB" sz="2000" dirty="0"/>
            </a:p>
          </p:txBody>
        </p:sp>
        <p:sp>
          <p:nvSpPr>
            <p:cNvPr id="52" name="TextBox 51"/>
            <p:cNvSpPr txBox="1"/>
            <p:nvPr/>
          </p:nvSpPr>
          <p:spPr>
            <a:xfrm>
              <a:off x="363487" y="4206510"/>
              <a:ext cx="932567" cy="400110"/>
            </a:xfrm>
            <a:prstGeom prst="rect">
              <a:avLst/>
            </a:prstGeom>
            <a:noFill/>
          </p:spPr>
          <p:txBody>
            <a:bodyPr wrap="none" rtlCol="0">
              <a:spAutoFit/>
            </a:bodyPr>
            <a:lstStyle/>
            <a:p>
              <a:pPr algn="ctr"/>
              <a:r>
                <a:rPr lang="en-GB" sz="2000" dirty="0" smtClean="0"/>
                <a:t>value 2</a:t>
              </a:r>
              <a:endParaRPr lang="en-GB" sz="2000" dirty="0"/>
            </a:p>
          </p:txBody>
        </p:sp>
      </p:grpSp>
      <p:sp>
        <p:nvSpPr>
          <p:cNvPr id="85" name="TextBox 84"/>
          <p:cNvSpPr txBox="1"/>
          <p:nvPr/>
        </p:nvSpPr>
        <p:spPr>
          <a:xfrm>
            <a:off x="285097" y="3100533"/>
            <a:ext cx="1061934" cy="707886"/>
          </a:xfrm>
          <a:prstGeom prst="rect">
            <a:avLst/>
          </a:prstGeom>
          <a:noFill/>
        </p:spPr>
        <p:txBody>
          <a:bodyPr wrap="none" rtlCol="0">
            <a:spAutoFit/>
          </a:bodyPr>
          <a:lstStyle/>
          <a:p>
            <a:pPr algn="ctr"/>
            <a:r>
              <a:rPr lang="en-GB" sz="2000" dirty="0" smtClean="0"/>
              <a:t>Residual </a:t>
            </a:r>
          </a:p>
          <a:p>
            <a:pPr algn="ctr"/>
            <a:r>
              <a:rPr lang="en-GB" sz="2000" dirty="0" smtClean="0"/>
              <a:t>value 1</a:t>
            </a:r>
          </a:p>
        </p:txBody>
      </p:sp>
      <p:sp>
        <p:nvSpPr>
          <p:cNvPr id="86" name="TextBox 85"/>
          <p:cNvSpPr txBox="1"/>
          <p:nvPr/>
        </p:nvSpPr>
        <p:spPr>
          <a:xfrm>
            <a:off x="605107" y="1388859"/>
            <a:ext cx="642899" cy="400110"/>
          </a:xfrm>
          <a:prstGeom prst="rect">
            <a:avLst/>
          </a:prstGeom>
          <a:noFill/>
        </p:spPr>
        <p:txBody>
          <a:bodyPr wrap="none" rtlCol="0">
            <a:spAutoFit/>
          </a:bodyPr>
          <a:lstStyle/>
          <a:p>
            <a:r>
              <a:rPr lang="en-GB" sz="2000" dirty="0" smtClean="0"/>
              <a:t>Cost</a:t>
            </a:r>
            <a:endParaRPr lang="en-GB" sz="2000" dirty="0"/>
          </a:p>
        </p:txBody>
      </p:sp>
      <p:cxnSp>
        <p:nvCxnSpPr>
          <p:cNvPr id="87" name="Straight Connector 86"/>
          <p:cNvCxnSpPr>
            <a:stCxn id="70" idx="4"/>
          </p:cNvCxnSpPr>
          <p:nvPr/>
        </p:nvCxnSpPr>
        <p:spPr>
          <a:xfrm>
            <a:off x="1311365" y="1614312"/>
            <a:ext cx="1881277" cy="107808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0" name="Straight Connector 89"/>
          <p:cNvCxnSpPr/>
          <p:nvPr/>
        </p:nvCxnSpPr>
        <p:spPr>
          <a:xfrm>
            <a:off x="3192642" y="2692400"/>
            <a:ext cx="1881277" cy="1078088"/>
          </a:xfrm>
          <a:prstGeom prst="line">
            <a:avLst/>
          </a:prstGeom>
          <a:ln w="3175" cmpd="sng">
            <a:solidFill>
              <a:schemeClr val="tx1"/>
            </a:solidFill>
            <a:prstDash val="dash"/>
          </a:ln>
        </p:spPr>
        <p:style>
          <a:lnRef idx="2">
            <a:schemeClr val="accent1"/>
          </a:lnRef>
          <a:fillRef idx="0">
            <a:schemeClr val="accent1"/>
          </a:fillRef>
          <a:effectRef idx="1">
            <a:schemeClr val="accent1"/>
          </a:effectRef>
          <a:fontRef idx="minor">
            <a:schemeClr val="tx1"/>
          </a:fontRef>
        </p:style>
      </p:cxnSp>
      <p:sp>
        <p:nvSpPr>
          <p:cNvPr id="92" name="TextBox 91"/>
          <p:cNvSpPr txBox="1"/>
          <p:nvPr/>
        </p:nvSpPr>
        <p:spPr>
          <a:xfrm>
            <a:off x="4357062" y="4647918"/>
            <a:ext cx="1418602" cy="400110"/>
          </a:xfrm>
          <a:prstGeom prst="rect">
            <a:avLst/>
          </a:prstGeom>
          <a:noFill/>
        </p:spPr>
        <p:txBody>
          <a:bodyPr wrap="none" rtlCol="0">
            <a:spAutoFit/>
          </a:bodyPr>
          <a:lstStyle/>
          <a:p>
            <a:pPr algn="ctr"/>
            <a:r>
              <a:rPr lang="en-GB" sz="2000" dirty="0" smtClean="0"/>
              <a:t>Useful life 1</a:t>
            </a:r>
            <a:endParaRPr lang="en-GB" sz="2000" dirty="0"/>
          </a:p>
        </p:txBody>
      </p:sp>
      <p:cxnSp>
        <p:nvCxnSpPr>
          <p:cNvPr id="93" name="Straight Connector 92"/>
          <p:cNvCxnSpPr/>
          <p:nvPr/>
        </p:nvCxnSpPr>
        <p:spPr>
          <a:xfrm>
            <a:off x="5073920" y="3770488"/>
            <a:ext cx="0" cy="940930"/>
          </a:xfrm>
          <a:prstGeom prst="line">
            <a:avLst/>
          </a:prstGeom>
        </p:spPr>
        <p:style>
          <a:lnRef idx="2">
            <a:schemeClr val="accent1"/>
          </a:lnRef>
          <a:fillRef idx="0">
            <a:schemeClr val="accent1"/>
          </a:fillRef>
          <a:effectRef idx="1">
            <a:schemeClr val="accent1"/>
          </a:effectRef>
          <a:fontRef idx="minor">
            <a:schemeClr val="tx1"/>
          </a:fontRef>
        </p:style>
      </p:cxnSp>
      <p:sp>
        <p:nvSpPr>
          <p:cNvPr id="14" name="Right Triangle 13"/>
          <p:cNvSpPr/>
          <p:nvPr/>
        </p:nvSpPr>
        <p:spPr>
          <a:xfrm rot="12208417">
            <a:off x="1216023" y="1989902"/>
            <a:ext cx="1996333" cy="238820"/>
          </a:xfrm>
          <a:prstGeom prst="rtTriangle">
            <a:avLst/>
          </a:prstGeom>
          <a:solidFill>
            <a:srgbClr val="D1403C"/>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rgbClr val="FF0000"/>
              </a:solidFill>
            </a:endParaRPr>
          </a:p>
        </p:txBody>
      </p:sp>
      <p:sp>
        <p:nvSpPr>
          <p:cNvPr id="94" name="Right Triangle 93"/>
          <p:cNvSpPr/>
          <p:nvPr/>
        </p:nvSpPr>
        <p:spPr>
          <a:xfrm rot="17886039" flipV="1">
            <a:off x="3061404" y="2473323"/>
            <a:ext cx="240775" cy="123155"/>
          </a:xfrm>
          <a:prstGeom prst="rtTriangle">
            <a:avLst/>
          </a:prstGeom>
          <a:solidFill>
            <a:srgbClr val="D1403C"/>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rgbClr val="FF0000"/>
              </a:solidFill>
            </a:endParaRPr>
          </a:p>
        </p:txBody>
      </p:sp>
      <p:sp>
        <p:nvSpPr>
          <p:cNvPr id="74" name="TextBox 73"/>
          <p:cNvSpPr txBox="1"/>
          <p:nvPr/>
        </p:nvSpPr>
        <p:spPr>
          <a:xfrm>
            <a:off x="2513076" y="1751671"/>
            <a:ext cx="1419604" cy="707886"/>
          </a:xfrm>
          <a:prstGeom prst="rect">
            <a:avLst/>
          </a:prstGeom>
          <a:noFill/>
        </p:spPr>
        <p:txBody>
          <a:bodyPr wrap="none" rtlCol="0">
            <a:spAutoFit/>
          </a:bodyPr>
          <a:lstStyle/>
          <a:p>
            <a:pPr algn="ctr"/>
            <a:r>
              <a:rPr lang="en-GB" sz="2000" dirty="0" smtClean="0"/>
              <a:t>Revaluation</a:t>
            </a:r>
          </a:p>
          <a:p>
            <a:pPr algn="ctr"/>
            <a:r>
              <a:rPr lang="en-GB" sz="2000" dirty="0" smtClean="0"/>
              <a:t>gain</a:t>
            </a:r>
            <a:endParaRPr lang="en-GB" sz="2000" dirty="0"/>
          </a:p>
        </p:txBody>
      </p:sp>
      <p:sp>
        <p:nvSpPr>
          <p:cNvPr id="34" name="TextBox 33"/>
          <p:cNvSpPr txBox="1"/>
          <p:nvPr/>
        </p:nvSpPr>
        <p:spPr>
          <a:xfrm>
            <a:off x="345229" y="5016500"/>
            <a:ext cx="7929612" cy="1001813"/>
          </a:xfrm>
          <a:prstGeom prst="rect">
            <a:avLst/>
          </a:prstGeom>
          <a:noFill/>
        </p:spPr>
        <p:txBody>
          <a:bodyPr wrap="none" rtlCol="0">
            <a:spAutoFit/>
          </a:bodyPr>
          <a:lstStyle/>
          <a:p>
            <a:pPr>
              <a:lnSpc>
                <a:spcPct val="110000"/>
              </a:lnSpc>
            </a:pPr>
            <a:r>
              <a:rPr lang="en-GB" dirty="0" smtClean="0"/>
              <a:t>Revaluation: debit Depreciation (decrease contra account</a:t>
            </a:r>
            <a:r>
              <a:rPr lang="en-GB" dirty="0" smtClean="0"/>
              <a:t>); credit Equity (increase)</a:t>
            </a:r>
            <a:endParaRPr lang="is-IS" dirty="0" smtClean="0"/>
          </a:p>
          <a:p>
            <a:pPr lvl="1">
              <a:lnSpc>
                <a:spcPct val="110000"/>
              </a:lnSpc>
            </a:pPr>
            <a:r>
              <a:rPr lang="is-IS" dirty="0" smtClean="0"/>
              <a:t>Or can debit Tangibles (increase); credit Equity (increase)</a:t>
            </a:r>
            <a:endParaRPr lang="is-IS" dirty="0"/>
          </a:p>
          <a:p>
            <a:pPr marL="0" lvl="1">
              <a:lnSpc>
                <a:spcPct val="110000"/>
              </a:lnSpc>
            </a:pPr>
            <a:r>
              <a:rPr lang="is-IS" dirty="0" smtClean="0"/>
              <a:t>Impairment: debit Equity (decrease); credit Depreciaiton (increase contra account)</a:t>
            </a:r>
            <a:endParaRPr lang="is-IS" dirty="0"/>
          </a:p>
        </p:txBody>
      </p:sp>
    </p:spTree>
    <p:extLst>
      <p:ext uri="{BB962C8B-B14F-4D97-AF65-F5344CB8AC3E}">
        <p14:creationId xmlns:p14="http://schemas.microsoft.com/office/powerpoint/2010/main" val="299635380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1" nodeType="clickEffect">
                                  <p:stCondLst>
                                    <p:cond delay="0"/>
                                  </p:stCondLst>
                                  <p:childTnLst>
                                    <p:set>
                                      <p:cBhvr>
                                        <p:cTn id="18"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4" grpId="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37847</TotalTime>
  <Words>1633</Words>
  <Application>Microsoft Macintosh PowerPoint</Application>
  <PresentationFormat>On-screen Show (4:3)</PresentationFormat>
  <Paragraphs>197</Paragraphs>
  <Slides>13</Slides>
  <Notes>12</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ACC 120</vt:lpstr>
      <vt:lpstr>WEEK SEVEN: Capital investment Class 13 &amp; 14 </vt:lpstr>
      <vt:lpstr>PowerPoint Presentation</vt:lpstr>
      <vt:lpstr>PowerPoint Presentation</vt:lpstr>
      <vt:lpstr>PowerPoint Presentation</vt:lpstr>
      <vt:lpstr>D&amp;A Policy Choices</vt:lpstr>
      <vt:lpstr>PowerPoint Presentation</vt:lpstr>
      <vt:lpstr>Intangibles</vt:lpstr>
      <vt:lpstr>PowerPoint Presentation</vt:lpstr>
      <vt:lpstr>Calculations</vt:lpstr>
      <vt:lpstr>Notes to the Balance Sheet</vt:lpstr>
      <vt:lpstr>Revaluation</vt:lpstr>
      <vt:lpstr>Case study: invest and grow</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Stephen Scruton</dc:creator>
  <cp:lastModifiedBy>Stephen Scruton</cp:lastModifiedBy>
  <cp:revision>386</cp:revision>
  <dcterms:created xsi:type="dcterms:W3CDTF">2017-07-22T10:45:13Z</dcterms:created>
  <dcterms:modified xsi:type="dcterms:W3CDTF">2017-10-22T10:47:04Z</dcterms:modified>
</cp:coreProperties>
</file>