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313" r:id="rId2"/>
    <p:sldId id="384" r:id="rId3"/>
    <p:sldId id="385" r:id="rId4"/>
    <p:sldId id="341" r:id="rId5"/>
    <p:sldId id="343" r:id="rId6"/>
    <p:sldId id="337" r:id="rId7"/>
    <p:sldId id="344" r:id="rId8"/>
    <p:sldId id="339" r:id="rId9"/>
    <p:sldId id="345" r:id="rId10"/>
    <p:sldId id="381" r:id="rId11"/>
    <p:sldId id="346" r:id="rId12"/>
    <p:sldId id="382" r:id="rId13"/>
    <p:sldId id="386" r:id="rId14"/>
    <p:sldId id="387" r:id="rId15"/>
    <p:sldId id="388" r:id="rId16"/>
    <p:sldId id="389" r:id="rId17"/>
    <p:sldId id="390" r:id="rId18"/>
    <p:sldId id="391" r:id="rId19"/>
    <p:sldId id="338" r:id="rId20"/>
    <p:sldId id="34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0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95" autoAdjust="0"/>
    <p:restoredTop sz="86506" autoAdjust="0"/>
  </p:normalViewPr>
  <p:slideViewPr>
    <p:cSldViewPr snapToGrid="0" snapToObjects="1" showGuides="1">
      <p:cViewPr>
        <p:scale>
          <a:sx n="100" d="100"/>
          <a:sy n="100" d="100"/>
        </p:scale>
        <p:origin x="-672" y="-992"/>
      </p:cViewPr>
      <p:guideLst>
        <p:guide orient="horz" pos="794"/>
        <p:guide pos="2281"/>
      </p:guideLst>
    </p:cSldViewPr>
  </p:slideViewPr>
  <p:notesTextViewPr>
    <p:cViewPr>
      <p:scale>
        <a:sx n="100" d="100"/>
        <a:sy n="100" d="100"/>
      </p:scale>
      <p:origin x="0" y="0"/>
    </p:cViewPr>
  </p:notesTextViewPr>
  <p:sorterViewPr>
    <p:cViewPr>
      <p:scale>
        <a:sx n="66" d="100"/>
        <a:sy n="66" d="100"/>
      </p:scale>
      <p:origin x="0" y="38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CAFAC1-797D-504E-9497-AB32DC682722}"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1315EE1D-1186-0948-9213-C4D3F82803D5}">
      <dgm:prSet phldrT="[Text]"/>
      <dgm:spPr>
        <a:solidFill>
          <a:schemeClr val="accent4">
            <a:lumMod val="60000"/>
            <a:lumOff val="40000"/>
          </a:schemeClr>
        </a:solidFill>
      </dgm:spPr>
      <dgm:t>
        <a:bodyPr/>
        <a:lstStyle/>
        <a:p>
          <a:r>
            <a:rPr lang="en-US" dirty="0" smtClean="0">
              <a:solidFill>
                <a:srgbClr val="000000"/>
              </a:solidFill>
            </a:rPr>
            <a:t>Statement of Financial Position (Balance Sheet)	</a:t>
          </a:r>
          <a:endParaRPr lang="en-US" dirty="0">
            <a:solidFill>
              <a:srgbClr val="000000"/>
            </a:solidFill>
          </a:endParaRPr>
        </a:p>
      </dgm:t>
    </dgm:pt>
    <dgm:pt modelId="{6E79C5FE-866C-9742-828A-13587FD196E6}" type="parTrans" cxnId="{D90922E2-B28B-E44E-AD1B-A76253F5EA13}">
      <dgm:prSet/>
      <dgm:spPr/>
      <dgm:t>
        <a:bodyPr/>
        <a:lstStyle/>
        <a:p>
          <a:endParaRPr lang="en-US"/>
        </a:p>
      </dgm:t>
    </dgm:pt>
    <dgm:pt modelId="{D666FA87-F744-4546-B734-A3CDB28C5F64}" type="sibTrans" cxnId="{D90922E2-B28B-E44E-AD1B-A76253F5EA13}">
      <dgm:prSet/>
      <dgm:spPr/>
      <dgm:t>
        <a:bodyPr/>
        <a:lstStyle/>
        <a:p>
          <a:endParaRPr lang="en-US"/>
        </a:p>
      </dgm:t>
    </dgm:pt>
    <dgm:pt modelId="{F83D884C-C1C7-DA45-B550-F7797BC8400B}">
      <dgm:prSet phldrT="[Text]"/>
      <dgm:spPr/>
      <dgm:t>
        <a:bodyPr/>
        <a:lstStyle/>
        <a:p>
          <a:r>
            <a:rPr lang="en-US" dirty="0" smtClean="0">
              <a:solidFill>
                <a:srgbClr val="000000"/>
              </a:solidFill>
            </a:rPr>
            <a:t>Statement of Income (P&amp;L) / Comprehensive Income</a:t>
          </a:r>
          <a:endParaRPr lang="en-US" dirty="0">
            <a:solidFill>
              <a:srgbClr val="000000"/>
            </a:solidFill>
          </a:endParaRPr>
        </a:p>
      </dgm:t>
    </dgm:pt>
    <dgm:pt modelId="{3EDCFE36-F9F2-C940-8E54-C4A61F6E7BC5}" type="parTrans" cxnId="{C3A13F37-7834-9143-BCAB-87B066CA4329}">
      <dgm:prSet/>
      <dgm:spPr/>
      <dgm:t>
        <a:bodyPr/>
        <a:lstStyle/>
        <a:p>
          <a:endParaRPr lang="en-US"/>
        </a:p>
      </dgm:t>
    </dgm:pt>
    <dgm:pt modelId="{7630A43D-61BC-3F42-84F2-D7464411147E}" type="sibTrans" cxnId="{C3A13F37-7834-9143-BCAB-87B066CA4329}">
      <dgm:prSet/>
      <dgm:spPr/>
      <dgm:t>
        <a:bodyPr/>
        <a:lstStyle/>
        <a:p>
          <a:endParaRPr lang="en-US"/>
        </a:p>
      </dgm:t>
    </dgm:pt>
    <dgm:pt modelId="{4B61221F-A1E2-3E47-9048-6D01CE7058C3}">
      <dgm:prSet phldrT="[Text]"/>
      <dgm:spPr>
        <a:solidFill>
          <a:srgbClr val="F79646"/>
        </a:solidFill>
      </dgm:spPr>
      <dgm:t>
        <a:bodyPr/>
        <a:lstStyle/>
        <a:p>
          <a:r>
            <a:rPr lang="en-US" dirty="0" smtClean="0">
              <a:solidFill>
                <a:srgbClr val="000000"/>
              </a:solidFill>
            </a:rPr>
            <a:t>Statement of Changes in Equity</a:t>
          </a:r>
          <a:endParaRPr lang="en-US" dirty="0">
            <a:solidFill>
              <a:srgbClr val="000000"/>
            </a:solidFill>
          </a:endParaRPr>
        </a:p>
      </dgm:t>
    </dgm:pt>
    <dgm:pt modelId="{5B0A26C7-E842-9944-AAD7-070AC4DE285B}" type="parTrans" cxnId="{F2ED247C-8510-0942-8036-D0926F09DDA2}">
      <dgm:prSet/>
      <dgm:spPr/>
      <dgm:t>
        <a:bodyPr/>
        <a:lstStyle/>
        <a:p>
          <a:endParaRPr lang="en-US"/>
        </a:p>
      </dgm:t>
    </dgm:pt>
    <dgm:pt modelId="{F07E1C4F-0809-6E41-B20A-E3A2F1E81E22}" type="sibTrans" cxnId="{F2ED247C-8510-0942-8036-D0926F09DDA2}">
      <dgm:prSet/>
      <dgm:spPr/>
      <dgm:t>
        <a:bodyPr/>
        <a:lstStyle/>
        <a:p>
          <a:endParaRPr lang="en-US"/>
        </a:p>
      </dgm:t>
    </dgm:pt>
    <dgm:pt modelId="{BAC32E0B-C75C-5245-B6A7-C5B75C997562}">
      <dgm:prSet phldrT="[Text]"/>
      <dgm:spPr>
        <a:solidFill>
          <a:schemeClr val="accent3"/>
        </a:solidFill>
      </dgm:spPr>
      <dgm:t>
        <a:bodyPr/>
        <a:lstStyle/>
        <a:p>
          <a:r>
            <a:rPr lang="en-US" dirty="0" smtClean="0">
              <a:solidFill>
                <a:srgbClr val="000000"/>
              </a:solidFill>
            </a:rPr>
            <a:t>Statement of Cash Flows</a:t>
          </a:r>
          <a:endParaRPr lang="en-US" dirty="0">
            <a:solidFill>
              <a:srgbClr val="000000"/>
            </a:solidFill>
          </a:endParaRPr>
        </a:p>
      </dgm:t>
    </dgm:pt>
    <dgm:pt modelId="{4A337B2F-7D30-F442-B8BB-4B270DB3798A}" type="parTrans" cxnId="{990C2F27-AE58-7544-8086-B4E9AD3C3757}">
      <dgm:prSet/>
      <dgm:spPr/>
      <dgm:t>
        <a:bodyPr/>
        <a:lstStyle/>
        <a:p>
          <a:endParaRPr lang="en-US"/>
        </a:p>
      </dgm:t>
    </dgm:pt>
    <dgm:pt modelId="{C3D75EF7-BB82-784A-85A8-D940DAB8B3F3}" type="sibTrans" cxnId="{990C2F27-AE58-7544-8086-B4E9AD3C3757}">
      <dgm:prSet/>
      <dgm:spPr/>
      <dgm:t>
        <a:bodyPr/>
        <a:lstStyle/>
        <a:p>
          <a:endParaRPr lang="en-US"/>
        </a:p>
      </dgm:t>
    </dgm:pt>
    <dgm:pt modelId="{52648C8D-ED3A-4743-8FDE-A19B0D969717}">
      <dgm:prSet phldrT="[Text]"/>
      <dgm:spPr>
        <a:solidFill>
          <a:schemeClr val="bg1">
            <a:lumMod val="75000"/>
          </a:schemeClr>
        </a:solidFill>
      </dgm:spPr>
      <dgm:t>
        <a:bodyPr/>
        <a:lstStyle/>
        <a:p>
          <a:r>
            <a:rPr lang="en-US" dirty="0" smtClean="0">
              <a:solidFill>
                <a:srgbClr val="000000"/>
              </a:solidFill>
            </a:rPr>
            <a:t>Notes to the Accounts</a:t>
          </a:r>
          <a:endParaRPr lang="en-US" dirty="0">
            <a:solidFill>
              <a:srgbClr val="000000"/>
            </a:solidFill>
          </a:endParaRPr>
        </a:p>
      </dgm:t>
    </dgm:pt>
    <dgm:pt modelId="{C9AF23EC-18FF-844C-8147-2492E1AF07C2}" type="parTrans" cxnId="{48844A36-05BF-B249-A0BA-1DD96649B8AF}">
      <dgm:prSet/>
      <dgm:spPr/>
      <dgm:t>
        <a:bodyPr/>
        <a:lstStyle/>
        <a:p>
          <a:endParaRPr lang="en-US"/>
        </a:p>
      </dgm:t>
    </dgm:pt>
    <dgm:pt modelId="{D160459D-BF07-7342-BDE3-A481941AF7E0}" type="sibTrans" cxnId="{48844A36-05BF-B249-A0BA-1DD96649B8AF}">
      <dgm:prSet/>
      <dgm:spPr/>
      <dgm:t>
        <a:bodyPr/>
        <a:lstStyle/>
        <a:p>
          <a:endParaRPr lang="en-US"/>
        </a:p>
      </dgm:t>
    </dgm:pt>
    <dgm:pt modelId="{107393E5-EE5E-9144-9C0B-B597C971CE4E}" type="pres">
      <dgm:prSet presAssocID="{54CAFAC1-797D-504E-9497-AB32DC682722}" presName="diagram" presStyleCnt="0">
        <dgm:presLayoutVars>
          <dgm:dir/>
          <dgm:resizeHandles val="exact"/>
        </dgm:presLayoutVars>
      </dgm:prSet>
      <dgm:spPr/>
      <dgm:t>
        <a:bodyPr/>
        <a:lstStyle/>
        <a:p>
          <a:endParaRPr lang="en-GB"/>
        </a:p>
      </dgm:t>
    </dgm:pt>
    <dgm:pt modelId="{64E902F5-FC36-9A46-A278-FB20CE8B1E0D}" type="pres">
      <dgm:prSet presAssocID="{1315EE1D-1186-0948-9213-C4D3F82803D5}" presName="node" presStyleLbl="node1" presStyleIdx="0" presStyleCnt="5">
        <dgm:presLayoutVars>
          <dgm:bulletEnabled val="1"/>
        </dgm:presLayoutVars>
      </dgm:prSet>
      <dgm:spPr/>
      <dgm:t>
        <a:bodyPr/>
        <a:lstStyle/>
        <a:p>
          <a:endParaRPr lang="en-GB"/>
        </a:p>
      </dgm:t>
    </dgm:pt>
    <dgm:pt modelId="{21694C6B-BD4C-5141-9906-F27B47DB09B6}" type="pres">
      <dgm:prSet presAssocID="{D666FA87-F744-4546-B734-A3CDB28C5F64}" presName="sibTrans" presStyleCnt="0"/>
      <dgm:spPr/>
    </dgm:pt>
    <dgm:pt modelId="{6DBEA93D-0466-AF43-97AA-E494742DE6BE}" type="pres">
      <dgm:prSet presAssocID="{F83D884C-C1C7-DA45-B550-F7797BC8400B}" presName="node" presStyleLbl="node1" presStyleIdx="1" presStyleCnt="5">
        <dgm:presLayoutVars>
          <dgm:bulletEnabled val="1"/>
        </dgm:presLayoutVars>
      </dgm:prSet>
      <dgm:spPr/>
      <dgm:t>
        <a:bodyPr/>
        <a:lstStyle/>
        <a:p>
          <a:endParaRPr lang="en-GB"/>
        </a:p>
      </dgm:t>
    </dgm:pt>
    <dgm:pt modelId="{236DA385-5026-AC4D-84E8-6F95C2483B94}" type="pres">
      <dgm:prSet presAssocID="{7630A43D-61BC-3F42-84F2-D7464411147E}" presName="sibTrans" presStyleCnt="0"/>
      <dgm:spPr/>
    </dgm:pt>
    <dgm:pt modelId="{457806C2-9564-E54A-8266-BBC27EB2BD57}" type="pres">
      <dgm:prSet presAssocID="{4B61221F-A1E2-3E47-9048-6D01CE7058C3}" presName="node" presStyleLbl="node1" presStyleIdx="2" presStyleCnt="5">
        <dgm:presLayoutVars>
          <dgm:bulletEnabled val="1"/>
        </dgm:presLayoutVars>
      </dgm:prSet>
      <dgm:spPr/>
      <dgm:t>
        <a:bodyPr/>
        <a:lstStyle/>
        <a:p>
          <a:endParaRPr lang="en-US"/>
        </a:p>
      </dgm:t>
    </dgm:pt>
    <dgm:pt modelId="{85B8EB20-6AC6-824F-8608-1BDF74A8DDD9}" type="pres">
      <dgm:prSet presAssocID="{F07E1C4F-0809-6E41-B20A-E3A2F1E81E22}" presName="sibTrans" presStyleCnt="0"/>
      <dgm:spPr/>
    </dgm:pt>
    <dgm:pt modelId="{C952DB68-01DE-914A-A892-8269327E7DAE}" type="pres">
      <dgm:prSet presAssocID="{BAC32E0B-C75C-5245-B6A7-C5B75C997562}" presName="node" presStyleLbl="node1" presStyleIdx="3" presStyleCnt="5">
        <dgm:presLayoutVars>
          <dgm:bulletEnabled val="1"/>
        </dgm:presLayoutVars>
      </dgm:prSet>
      <dgm:spPr/>
      <dgm:t>
        <a:bodyPr/>
        <a:lstStyle/>
        <a:p>
          <a:endParaRPr lang="en-GB"/>
        </a:p>
      </dgm:t>
    </dgm:pt>
    <dgm:pt modelId="{20C7E1EF-C91B-6B4E-AF34-A25A2499E1C9}" type="pres">
      <dgm:prSet presAssocID="{C3D75EF7-BB82-784A-85A8-D940DAB8B3F3}" presName="sibTrans" presStyleCnt="0"/>
      <dgm:spPr/>
    </dgm:pt>
    <dgm:pt modelId="{7C470531-1F49-9D49-ADFE-EDBAB516349D}" type="pres">
      <dgm:prSet presAssocID="{52648C8D-ED3A-4743-8FDE-A19B0D969717}" presName="node" presStyleLbl="node1" presStyleIdx="4" presStyleCnt="5">
        <dgm:presLayoutVars>
          <dgm:bulletEnabled val="1"/>
        </dgm:presLayoutVars>
      </dgm:prSet>
      <dgm:spPr/>
      <dgm:t>
        <a:bodyPr/>
        <a:lstStyle/>
        <a:p>
          <a:endParaRPr lang="en-GB"/>
        </a:p>
      </dgm:t>
    </dgm:pt>
  </dgm:ptLst>
  <dgm:cxnLst>
    <dgm:cxn modelId="{55C99E15-A10B-AC43-B4A4-D6F20B17B12E}" type="presOf" srcId="{54CAFAC1-797D-504E-9497-AB32DC682722}" destId="{107393E5-EE5E-9144-9C0B-B597C971CE4E}" srcOrd="0" destOrd="0" presId="urn:microsoft.com/office/officeart/2005/8/layout/default"/>
    <dgm:cxn modelId="{C3A13F37-7834-9143-BCAB-87B066CA4329}" srcId="{54CAFAC1-797D-504E-9497-AB32DC682722}" destId="{F83D884C-C1C7-DA45-B550-F7797BC8400B}" srcOrd="1" destOrd="0" parTransId="{3EDCFE36-F9F2-C940-8E54-C4A61F6E7BC5}" sibTransId="{7630A43D-61BC-3F42-84F2-D7464411147E}"/>
    <dgm:cxn modelId="{D90922E2-B28B-E44E-AD1B-A76253F5EA13}" srcId="{54CAFAC1-797D-504E-9497-AB32DC682722}" destId="{1315EE1D-1186-0948-9213-C4D3F82803D5}" srcOrd="0" destOrd="0" parTransId="{6E79C5FE-866C-9742-828A-13587FD196E6}" sibTransId="{D666FA87-F744-4546-B734-A3CDB28C5F64}"/>
    <dgm:cxn modelId="{03C08960-D65C-9B4E-A27E-B71722C0FAC3}" type="presOf" srcId="{4B61221F-A1E2-3E47-9048-6D01CE7058C3}" destId="{457806C2-9564-E54A-8266-BBC27EB2BD57}" srcOrd="0" destOrd="0" presId="urn:microsoft.com/office/officeart/2005/8/layout/default"/>
    <dgm:cxn modelId="{F2ED247C-8510-0942-8036-D0926F09DDA2}" srcId="{54CAFAC1-797D-504E-9497-AB32DC682722}" destId="{4B61221F-A1E2-3E47-9048-6D01CE7058C3}" srcOrd="2" destOrd="0" parTransId="{5B0A26C7-E842-9944-AAD7-070AC4DE285B}" sibTransId="{F07E1C4F-0809-6E41-B20A-E3A2F1E81E22}"/>
    <dgm:cxn modelId="{990C2F27-AE58-7544-8086-B4E9AD3C3757}" srcId="{54CAFAC1-797D-504E-9497-AB32DC682722}" destId="{BAC32E0B-C75C-5245-B6A7-C5B75C997562}" srcOrd="3" destOrd="0" parTransId="{4A337B2F-7D30-F442-B8BB-4B270DB3798A}" sibTransId="{C3D75EF7-BB82-784A-85A8-D940DAB8B3F3}"/>
    <dgm:cxn modelId="{700085F2-4494-3F41-B71F-EB20DA23E05E}" type="presOf" srcId="{BAC32E0B-C75C-5245-B6A7-C5B75C997562}" destId="{C952DB68-01DE-914A-A892-8269327E7DAE}" srcOrd="0" destOrd="0" presId="urn:microsoft.com/office/officeart/2005/8/layout/default"/>
    <dgm:cxn modelId="{48844A36-05BF-B249-A0BA-1DD96649B8AF}" srcId="{54CAFAC1-797D-504E-9497-AB32DC682722}" destId="{52648C8D-ED3A-4743-8FDE-A19B0D969717}" srcOrd="4" destOrd="0" parTransId="{C9AF23EC-18FF-844C-8147-2492E1AF07C2}" sibTransId="{D160459D-BF07-7342-BDE3-A481941AF7E0}"/>
    <dgm:cxn modelId="{B4895E53-6F4B-B042-A327-5AC8526AD632}" type="presOf" srcId="{52648C8D-ED3A-4743-8FDE-A19B0D969717}" destId="{7C470531-1F49-9D49-ADFE-EDBAB516349D}" srcOrd="0" destOrd="0" presId="urn:microsoft.com/office/officeart/2005/8/layout/default"/>
    <dgm:cxn modelId="{0FA91324-8E58-D14C-97C7-6D7F340194BB}" type="presOf" srcId="{F83D884C-C1C7-DA45-B550-F7797BC8400B}" destId="{6DBEA93D-0466-AF43-97AA-E494742DE6BE}" srcOrd="0" destOrd="0" presId="urn:microsoft.com/office/officeart/2005/8/layout/default"/>
    <dgm:cxn modelId="{FF16F069-924C-334E-9D06-7E21053ADD29}" type="presOf" srcId="{1315EE1D-1186-0948-9213-C4D3F82803D5}" destId="{64E902F5-FC36-9A46-A278-FB20CE8B1E0D}" srcOrd="0" destOrd="0" presId="urn:microsoft.com/office/officeart/2005/8/layout/default"/>
    <dgm:cxn modelId="{34FA1CD4-B392-9F40-9D2F-F279F58B95E0}" type="presParOf" srcId="{107393E5-EE5E-9144-9C0B-B597C971CE4E}" destId="{64E902F5-FC36-9A46-A278-FB20CE8B1E0D}" srcOrd="0" destOrd="0" presId="urn:microsoft.com/office/officeart/2005/8/layout/default"/>
    <dgm:cxn modelId="{7B52CEF7-7F14-4B48-8FB0-F4DE121F54BC}" type="presParOf" srcId="{107393E5-EE5E-9144-9C0B-B597C971CE4E}" destId="{21694C6B-BD4C-5141-9906-F27B47DB09B6}" srcOrd="1" destOrd="0" presId="urn:microsoft.com/office/officeart/2005/8/layout/default"/>
    <dgm:cxn modelId="{1C918684-CA7F-FA48-9E0B-2EDEC2101116}" type="presParOf" srcId="{107393E5-EE5E-9144-9C0B-B597C971CE4E}" destId="{6DBEA93D-0466-AF43-97AA-E494742DE6BE}" srcOrd="2" destOrd="0" presId="urn:microsoft.com/office/officeart/2005/8/layout/default"/>
    <dgm:cxn modelId="{A23250F5-1974-8E41-A79F-FE877F59F974}" type="presParOf" srcId="{107393E5-EE5E-9144-9C0B-B597C971CE4E}" destId="{236DA385-5026-AC4D-84E8-6F95C2483B94}" srcOrd="3" destOrd="0" presId="urn:microsoft.com/office/officeart/2005/8/layout/default"/>
    <dgm:cxn modelId="{62196690-A24E-B148-A838-1E881378E7A1}" type="presParOf" srcId="{107393E5-EE5E-9144-9C0B-B597C971CE4E}" destId="{457806C2-9564-E54A-8266-BBC27EB2BD57}" srcOrd="4" destOrd="0" presId="urn:microsoft.com/office/officeart/2005/8/layout/default"/>
    <dgm:cxn modelId="{289F707D-CC8D-EF4A-8B66-7B4DB8250A01}" type="presParOf" srcId="{107393E5-EE5E-9144-9C0B-B597C971CE4E}" destId="{85B8EB20-6AC6-824F-8608-1BDF74A8DDD9}" srcOrd="5" destOrd="0" presId="urn:microsoft.com/office/officeart/2005/8/layout/default"/>
    <dgm:cxn modelId="{2B1A142C-D6AB-2B41-B993-28694AC877FA}" type="presParOf" srcId="{107393E5-EE5E-9144-9C0B-B597C971CE4E}" destId="{C952DB68-01DE-914A-A892-8269327E7DAE}" srcOrd="6" destOrd="0" presId="urn:microsoft.com/office/officeart/2005/8/layout/default"/>
    <dgm:cxn modelId="{1071AD82-C3CC-1E4A-8F36-F7AD9E0050FF}" type="presParOf" srcId="{107393E5-EE5E-9144-9C0B-B597C971CE4E}" destId="{20C7E1EF-C91B-6B4E-AF34-A25A2499E1C9}" srcOrd="7" destOrd="0" presId="urn:microsoft.com/office/officeart/2005/8/layout/default"/>
    <dgm:cxn modelId="{6907671A-337F-A446-A9D6-7634FBFF9F68}" type="presParOf" srcId="{107393E5-EE5E-9144-9C0B-B597C971CE4E}" destId="{7C470531-1F49-9D49-ADFE-EDBAB516349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902F5-FC36-9A46-A278-FB20CE8B1E0D}">
      <dsp:nvSpPr>
        <dsp:cNvPr id="0" name=""/>
        <dsp:cNvSpPr/>
      </dsp:nvSpPr>
      <dsp:spPr>
        <a:xfrm>
          <a:off x="0" y="168190"/>
          <a:ext cx="2857499" cy="1714499"/>
        </a:xfrm>
        <a:prstGeom prst="rect">
          <a:avLst/>
        </a:prstGeom>
        <a:solidFill>
          <a:schemeClr val="accent4">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000000"/>
              </a:solidFill>
            </a:rPr>
            <a:t>Statement of Financial Position (Balance Sheet)	</a:t>
          </a:r>
          <a:endParaRPr lang="en-US" sz="2700" kern="1200" dirty="0">
            <a:solidFill>
              <a:srgbClr val="000000"/>
            </a:solidFill>
          </a:endParaRPr>
        </a:p>
      </dsp:txBody>
      <dsp:txXfrm>
        <a:off x="0" y="168190"/>
        <a:ext cx="2857499" cy="1714499"/>
      </dsp:txXfrm>
    </dsp:sp>
    <dsp:sp modelId="{6DBEA93D-0466-AF43-97AA-E494742DE6BE}">
      <dsp:nvSpPr>
        <dsp:cNvPr id="0" name=""/>
        <dsp:cNvSpPr/>
      </dsp:nvSpPr>
      <dsp:spPr>
        <a:xfrm>
          <a:off x="3143249" y="168190"/>
          <a:ext cx="2857499" cy="1714499"/>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000000"/>
              </a:solidFill>
            </a:rPr>
            <a:t>Statement of Income (P&amp;L) / Comprehensive Income</a:t>
          </a:r>
          <a:endParaRPr lang="en-US" sz="2700" kern="1200" dirty="0">
            <a:solidFill>
              <a:srgbClr val="000000"/>
            </a:solidFill>
          </a:endParaRPr>
        </a:p>
      </dsp:txBody>
      <dsp:txXfrm>
        <a:off x="3143249" y="168190"/>
        <a:ext cx="2857499" cy="1714499"/>
      </dsp:txXfrm>
    </dsp:sp>
    <dsp:sp modelId="{457806C2-9564-E54A-8266-BBC27EB2BD57}">
      <dsp:nvSpPr>
        <dsp:cNvPr id="0" name=""/>
        <dsp:cNvSpPr/>
      </dsp:nvSpPr>
      <dsp:spPr>
        <a:xfrm>
          <a:off x="6286499" y="168190"/>
          <a:ext cx="2857499" cy="1714499"/>
        </a:xfrm>
        <a:prstGeom prst="rect">
          <a:avLst/>
        </a:prstGeom>
        <a:solidFill>
          <a:srgbClr val="F7964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000000"/>
              </a:solidFill>
            </a:rPr>
            <a:t>Statement of Changes in Equity</a:t>
          </a:r>
          <a:endParaRPr lang="en-US" sz="2700" kern="1200" dirty="0">
            <a:solidFill>
              <a:srgbClr val="000000"/>
            </a:solidFill>
          </a:endParaRPr>
        </a:p>
      </dsp:txBody>
      <dsp:txXfrm>
        <a:off x="6286499" y="168190"/>
        <a:ext cx="2857499" cy="1714499"/>
      </dsp:txXfrm>
    </dsp:sp>
    <dsp:sp modelId="{C952DB68-01DE-914A-A892-8269327E7DAE}">
      <dsp:nvSpPr>
        <dsp:cNvPr id="0" name=""/>
        <dsp:cNvSpPr/>
      </dsp:nvSpPr>
      <dsp:spPr>
        <a:xfrm>
          <a:off x="1571624" y="2168439"/>
          <a:ext cx="2857499" cy="1714499"/>
        </a:xfrm>
        <a:prstGeom prst="rect">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000000"/>
              </a:solidFill>
            </a:rPr>
            <a:t>Statement of Cash Flows</a:t>
          </a:r>
          <a:endParaRPr lang="en-US" sz="2700" kern="1200" dirty="0">
            <a:solidFill>
              <a:srgbClr val="000000"/>
            </a:solidFill>
          </a:endParaRPr>
        </a:p>
      </dsp:txBody>
      <dsp:txXfrm>
        <a:off x="1571624" y="2168439"/>
        <a:ext cx="2857499" cy="1714499"/>
      </dsp:txXfrm>
    </dsp:sp>
    <dsp:sp modelId="{7C470531-1F49-9D49-ADFE-EDBAB516349D}">
      <dsp:nvSpPr>
        <dsp:cNvPr id="0" name=""/>
        <dsp:cNvSpPr/>
      </dsp:nvSpPr>
      <dsp:spPr>
        <a:xfrm>
          <a:off x="4714874" y="2168439"/>
          <a:ext cx="2857499" cy="1714499"/>
        </a:xfrm>
        <a:prstGeom prst="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000000"/>
              </a:solidFill>
            </a:rPr>
            <a:t>Notes to the Accounts</a:t>
          </a:r>
          <a:endParaRPr lang="en-US" sz="2700" kern="1200" dirty="0">
            <a:solidFill>
              <a:srgbClr val="000000"/>
            </a:solidFill>
          </a:endParaRPr>
        </a:p>
      </dsp:txBody>
      <dsp:txXfrm>
        <a:off x="4714874" y="2168439"/>
        <a:ext cx="2857499" cy="17144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7E383-3E61-1F46-8E4C-C781B239F1CC}" type="datetimeFigureOut">
              <a:rPr lang="en-US" smtClean="0"/>
              <a:t>30/10/17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C2F94F-4A1D-7146-9803-BF2860A14040}" type="slidenum">
              <a:rPr lang="en-GB" smtClean="0"/>
              <a:t>‹#›</a:t>
            </a:fld>
            <a:endParaRPr lang="en-GB" dirty="0"/>
          </a:p>
        </p:txBody>
      </p:sp>
    </p:spTree>
    <p:extLst>
      <p:ext uri="{BB962C8B-B14F-4D97-AF65-F5344CB8AC3E}">
        <p14:creationId xmlns:p14="http://schemas.microsoft.com/office/powerpoint/2010/main" val="179319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7DB17-AE8E-7944-864B-C903CA8C502D}" type="datetimeFigureOut">
              <a:rPr lang="en-US" smtClean="0"/>
              <a:t>30/10/17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3A1B4-9A5A-5344-B095-316B7B9A1328}" type="slidenum">
              <a:rPr lang="en-GB" smtClean="0"/>
              <a:t>‹#›</a:t>
            </a:fld>
            <a:endParaRPr lang="en-GB" dirty="0"/>
          </a:p>
        </p:txBody>
      </p:sp>
    </p:spTree>
    <p:extLst>
      <p:ext uri="{BB962C8B-B14F-4D97-AF65-F5344CB8AC3E}">
        <p14:creationId xmlns:p14="http://schemas.microsoft.com/office/powerpoint/2010/main" val="8896274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1</a:t>
            </a:fld>
            <a:endParaRPr lang="en-GB" dirty="0"/>
          </a:p>
        </p:txBody>
      </p:sp>
    </p:spTree>
    <p:extLst>
      <p:ext uri="{BB962C8B-B14F-4D97-AF65-F5344CB8AC3E}">
        <p14:creationId xmlns:p14="http://schemas.microsoft.com/office/powerpoint/2010/main" val="3085690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Non-Controlling Interests used to be called minorities to distinguish them from majority shareholders. However, control an majority are not the same.</a:t>
            </a:r>
          </a:p>
        </p:txBody>
      </p:sp>
      <p:sp>
        <p:nvSpPr>
          <p:cNvPr id="4" name="Slide Number Placeholder 3"/>
          <p:cNvSpPr>
            <a:spLocks noGrp="1"/>
          </p:cNvSpPr>
          <p:nvPr>
            <p:ph type="sldNum" sz="quarter" idx="10"/>
          </p:nvPr>
        </p:nvSpPr>
        <p:spPr/>
        <p:txBody>
          <a:bodyPr/>
          <a:lstStyle/>
          <a:p>
            <a:fld id="{4E43A1B4-9A5A-5344-B095-316B7B9A1328}" type="slidenum">
              <a:rPr lang="en-GB" smtClean="0"/>
              <a:t>10</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that expenses</a:t>
            </a:r>
            <a:r>
              <a:rPr lang="en-US" baseline="0" dirty="0" smtClean="0"/>
              <a:t> above D&amp;A (</a:t>
            </a:r>
            <a:r>
              <a:rPr lang="en-US" baseline="0" dirty="0" err="1" smtClean="0"/>
              <a:t>CoS</a:t>
            </a:r>
            <a:r>
              <a:rPr lang="en-US" baseline="0" dirty="0" smtClean="0"/>
              <a:t>, SG&amp;A, R&amp;D etc.) should exclude D&amp;A allocations to avoid double counting.</a:t>
            </a: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11</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12</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that expenses</a:t>
            </a:r>
            <a:r>
              <a:rPr lang="en-US" baseline="0" dirty="0" smtClean="0"/>
              <a:t> above D&amp;A (</a:t>
            </a:r>
            <a:r>
              <a:rPr lang="en-US" baseline="0" dirty="0" err="1" smtClean="0"/>
              <a:t>CoS</a:t>
            </a:r>
            <a:r>
              <a:rPr lang="en-US" baseline="0" dirty="0" smtClean="0"/>
              <a:t>, SG&amp;A, R&amp;D etc.) should exclude D&amp;A allocations to avoid double counting.</a:t>
            </a: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13</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that expenses</a:t>
            </a:r>
            <a:r>
              <a:rPr lang="en-US" baseline="0" dirty="0" smtClean="0"/>
              <a:t> above D&amp;A (</a:t>
            </a:r>
            <a:r>
              <a:rPr lang="en-US" baseline="0" dirty="0" err="1" smtClean="0"/>
              <a:t>CoS</a:t>
            </a:r>
            <a:r>
              <a:rPr lang="en-US" baseline="0" dirty="0" smtClean="0"/>
              <a:t>, SG&amp;A, R&amp;D etc.) should exclude D&amp;A allocations to avoid double counting.</a:t>
            </a: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14</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that expenses</a:t>
            </a:r>
            <a:r>
              <a:rPr lang="en-US" baseline="0" dirty="0" smtClean="0"/>
              <a:t> above D&amp;A (</a:t>
            </a:r>
            <a:r>
              <a:rPr lang="en-US" baseline="0" dirty="0" err="1" smtClean="0"/>
              <a:t>CoS</a:t>
            </a:r>
            <a:r>
              <a:rPr lang="en-US" baseline="0" dirty="0" smtClean="0"/>
              <a:t>, SG&amp;A, R&amp;D etc.) should exclude D&amp;A allocations to avoid double counting.</a:t>
            </a: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15</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that expenses</a:t>
            </a:r>
            <a:r>
              <a:rPr lang="en-US" baseline="0" dirty="0" smtClean="0"/>
              <a:t> above D&amp;A (</a:t>
            </a:r>
            <a:r>
              <a:rPr lang="en-US" baseline="0" dirty="0" err="1" smtClean="0"/>
              <a:t>CoS</a:t>
            </a:r>
            <a:r>
              <a:rPr lang="en-US" baseline="0" dirty="0" smtClean="0"/>
              <a:t>, SG&amp;A, R&amp;D etc.) should exclude D&amp;A allocations to avoid double counting.</a:t>
            </a: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16</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that expenses</a:t>
            </a:r>
            <a:r>
              <a:rPr lang="en-US" baseline="0" dirty="0" smtClean="0"/>
              <a:t> above D&amp;A (</a:t>
            </a:r>
            <a:r>
              <a:rPr lang="en-US" baseline="0" dirty="0" err="1" smtClean="0"/>
              <a:t>CoS</a:t>
            </a:r>
            <a:r>
              <a:rPr lang="en-US" baseline="0" dirty="0" smtClean="0"/>
              <a:t>, SG&amp;A, R&amp;D etc.) should exclude D&amp;A allocations to avoid double counting.</a:t>
            </a: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17</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that expenses</a:t>
            </a:r>
            <a:r>
              <a:rPr lang="en-US" baseline="0" dirty="0" smtClean="0"/>
              <a:t> above D&amp;A (</a:t>
            </a:r>
            <a:r>
              <a:rPr lang="en-US" baseline="0" dirty="0" err="1" smtClean="0"/>
              <a:t>CoS</a:t>
            </a:r>
            <a:r>
              <a:rPr lang="en-US" baseline="0" dirty="0" smtClean="0"/>
              <a:t>, SG&amp;A, R&amp;D etc.) should exclude D&amp;A allocations to avoid double counting.</a:t>
            </a:r>
            <a:endParaRPr lang="en-US"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18</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the general presentation requirements, a complete set of financial statements a statement of financial position as at the end of the period; a statement of comprehensive income for the period; a statement of changes in equity for the period; a statement of cash flows for the period; and notes. </a:t>
            </a:r>
          </a:p>
          <a:p>
            <a:r>
              <a:rPr lang="en-US" dirty="0" smtClean="0"/>
              <a:t>Entities are allowed to use alternative names for the financial statements. </a:t>
            </a:r>
          </a:p>
          <a:p>
            <a:r>
              <a:rPr lang="en-US" dirty="0" smtClean="0"/>
              <a:t>These financial statements must be displayed with equal prominence.</a:t>
            </a:r>
            <a:endParaRPr lang="en-US" dirty="0"/>
          </a:p>
        </p:txBody>
      </p:sp>
      <p:sp>
        <p:nvSpPr>
          <p:cNvPr id="4" name="Slide Number Placeholder 3"/>
          <p:cNvSpPr>
            <a:spLocks noGrp="1"/>
          </p:cNvSpPr>
          <p:nvPr>
            <p:ph type="sldNum" sz="quarter" idx="10"/>
          </p:nvPr>
        </p:nvSpPr>
        <p:spPr/>
        <p:txBody>
          <a:bodyPr/>
          <a:lstStyle/>
          <a:p>
            <a:fld id="{4E43A1B4-9A5A-5344-B095-316B7B9A1328}" type="slidenum">
              <a:rPr lang="en-GB" smtClean="0"/>
              <a:t>19</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Other changes in equity include raising new equity or</a:t>
            </a:r>
            <a:r>
              <a:rPr lang="en-GB" baseline="0" dirty="0" smtClean="0"/>
              <a:t> paying out dividends or buying back shares.</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2</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20</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3</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IAS 1 requires an entity to present all items of income and expense recognized in a period:</a:t>
            </a:r>
          </a:p>
          <a:p>
            <a:r>
              <a:rPr lang="en-US" dirty="0" smtClean="0"/>
              <a:t>A)</a:t>
            </a:r>
            <a:r>
              <a:rPr lang="en-US" baseline="0" dirty="0" smtClean="0"/>
              <a:t> </a:t>
            </a:r>
            <a:r>
              <a:rPr lang="en-US" dirty="0" smtClean="0"/>
              <a:t>in either a single statement of comprehensive income; or B)</a:t>
            </a:r>
            <a:r>
              <a:rPr lang="en-US" baseline="0" dirty="0" smtClean="0"/>
              <a:t> </a:t>
            </a:r>
            <a:r>
              <a:rPr lang="en-US" dirty="0" smtClean="0"/>
              <a:t>in two statements: (1) an income statement and (2) a statement of comprehensive</a:t>
            </a:r>
          </a:p>
          <a:p>
            <a:r>
              <a:rPr lang="en-US" dirty="0" smtClean="0"/>
              <a:t>income that starts with the profit or loss from the income statement and continues with other comprehensive income to arrive at total comprehensive income </a:t>
            </a:r>
            <a:endParaRPr lang="en-US" dirty="0"/>
          </a:p>
        </p:txBody>
      </p:sp>
      <p:sp>
        <p:nvSpPr>
          <p:cNvPr id="4" name="Slide Number Placeholder 3"/>
          <p:cNvSpPr>
            <a:spLocks noGrp="1"/>
          </p:cNvSpPr>
          <p:nvPr>
            <p:ph type="sldNum" sz="quarter" idx="10"/>
          </p:nvPr>
        </p:nvSpPr>
        <p:spPr/>
        <p:txBody>
          <a:bodyPr/>
          <a:lstStyle/>
          <a:p>
            <a:fld id="{4E43A1B4-9A5A-5344-B095-316B7B9A1328}" type="slidenum">
              <a:rPr lang="en-GB" smtClean="0"/>
              <a:t>4</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statement of changes in equity reconciles the movement in total equity, from the beginning to the end of its financial period. The changes may come from transactions with owners (in their capacity as shareholders) such as additional capital contribution, capital withdrawals (or share buyback and cancellation), and dividend payments. Another reason why equity would change from one period to another is, of course, the resulting total comprehensive income (or loss) for the period.</a:t>
            </a:r>
          </a:p>
        </p:txBody>
      </p:sp>
      <p:sp>
        <p:nvSpPr>
          <p:cNvPr id="4" name="Slide Number Placeholder 3"/>
          <p:cNvSpPr>
            <a:spLocks noGrp="1"/>
          </p:cNvSpPr>
          <p:nvPr>
            <p:ph type="sldNum" sz="quarter" idx="10"/>
          </p:nvPr>
        </p:nvSpPr>
        <p:spPr/>
        <p:txBody>
          <a:bodyPr/>
          <a:lstStyle/>
          <a:p>
            <a:fld id="{4E43A1B4-9A5A-5344-B095-316B7B9A1328}" type="slidenum">
              <a:rPr lang="en-GB" smtClean="0"/>
              <a:t>5</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Main decision is </a:t>
            </a:r>
          </a:p>
        </p:txBody>
      </p:sp>
      <p:sp>
        <p:nvSpPr>
          <p:cNvPr id="4" name="Slide Number Placeholder 3"/>
          <p:cNvSpPr>
            <a:spLocks noGrp="1"/>
          </p:cNvSpPr>
          <p:nvPr>
            <p:ph type="sldNum" sz="quarter" idx="10"/>
          </p:nvPr>
        </p:nvSpPr>
        <p:spPr/>
        <p:txBody>
          <a:bodyPr/>
          <a:lstStyle/>
          <a:p>
            <a:fld id="{4E43A1B4-9A5A-5344-B095-316B7B9A1328}" type="slidenum">
              <a:rPr lang="en-GB" smtClean="0"/>
              <a:t>6</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Main decision is </a:t>
            </a:r>
          </a:p>
        </p:txBody>
      </p:sp>
      <p:sp>
        <p:nvSpPr>
          <p:cNvPr id="4" name="Slide Number Placeholder 3"/>
          <p:cNvSpPr>
            <a:spLocks noGrp="1"/>
          </p:cNvSpPr>
          <p:nvPr>
            <p:ph type="sldNum" sz="quarter" idx="10"/>
          </p:nvPr>
        </p:nvSpPr>
        <p:spPr/>
        <p:txBody>
          <a:bodyPr/>
          <a:lstStyle/>
          <a:p>
            <a:fld id="{4E43A1B4-9A5A-5344-B095-316B7B9A1328}" type="slidenum">
              <a:rPr lang="en-GB" smtClean="0"/>
              <a:t>7</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8</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9</a:t>
            </a:fld>
            <a:endParaRPr lang="en-GB" dirty="0"/>
          </a:p>
        </p:txBody>
      </p:sp>
    </p:spTree>
    <p:extLst>
      <p:ext uri="{BB962C8B-B14F-4D97-AF65-F5344CB8AC3E}">
        <p14:creationId xmlns:p14="http://schemas.microsoft.com/office/powerpoint/2010/main" val="21203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33158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52869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25269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06984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652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17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53264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81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0346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2512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181159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8" name="TextBox 7"/>
          <p:cNvSpPr txBox="1"/>
          <p:nvPr userDrawn="1"/>
        </p:nvSpPr>
        <p:spPr>
          <a:xfrm>
            <a:off x="457200" y="6302103"/>
            <a:ext cx="706594" cy="276999"/>
          </a:xfrm>
          <a:prstGeom prst="rect">
            <a:avLst/>
          </a:prstGeom>
          <a:noFill/>
        </p:spPr>
        <p:txBody>
          <a:bodyPr wrap="none" rtlCol="0">
            <a:spAutoFit/>
          </a:bodyPr>
          <a:lstStyle/>
          <a:p>
            <a:r>
              <a:rPr lang="en-GB" sz="1200" dirty="0" smtClean="0">
                <a:solidFill>
                  <a:schemeClr val="bg1">
                    <a:lumMod val="50000"/>
                  </a:schemeClr>
                </a:solidFill>
              </a:rPr>
              <a:t>ACC 120</a:t>
            </a:r>
            <a:endParaRPr lang="en-GB" sz="1200" dirty="0">
              <a:solidFill>
                <a:schemeClr val="bg1">
                  <a:lumMod val="50000"/>
                </a:schemeClr>
              </a:solidFill>
            </a:endParaRPr>
          </a:p>
        </p:txBody>
      </p:sp>
      <p:sp>
        <p:nvSpPr>
          <p:cNvPr id="9" name="TextBox 8"/>
          <p:cNvSpPr txBox="1"/>
          <p:nvPr userDrawn="1"/>
        </p:nvSpPr>
        <p:spPr>
          <a:xfrm>
            <a:off x="3647488" y="6394436"/>
            <a:ext cx="1849034" cy="276999"/>
          </a:xfrm>
          <a:prstGeom prst="rect">
            <a:avLst/>
          </a:prstGeom>
          <a:noFill/>
        </p:spPr>
        <p:txBody>
          <a:bodyPr wrap="none" rtlCol="0">
            <a:spAutoFit/>
          </a:bodyPr>
          <a:lstStyle/>
          <a:p>
            <a:pPr algn="ctr"/>
            <a:r>
              <a:rPr lang="en-GB" sz="1200" dirty="0" smtClean="0">
                <a:solidFill>
                  <a:schemeClr val="bg1">
                    <a:lumMod val="50000"/>
                  </a:schemeClr>
                </a:solidFill>
              </a:rPr>
              <a:t>Professor Stephen Scruton</a:t>
            </a:r>
            <a:endParaRPr lang="en-GB" sz="1200" dirty="0">
              <a:solidFill>
                <a:schemeClr val="bg1">
                  <a:lumMod val="50000"/>
                </a:schemeClr>
              </a:solidFill>
            </a:endParaRPr>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7FF77065-4DA1-3C43-9975-98EC785C4A65}" type="slidenum">
              <a:rPr lang="en-GB" smtClean="0"/>
              <a:pPr/>
              <a:t>‹#›</a:t>
            </a:fld>
            <a:endParaRPr lang="en-GB" dirty="0"/>
          </a:p>
        </p:txBody>
      </p:sp>
    </p:spTree>
    <p:extLst>
      <p:ext uri="{BB962C8B-B14F-4D97-AF65-F5344CB8AC3E}">
        <p14:creationId xmlns:p14="http://schemas.microsoft.com/office/powerpoint/2010/main" val="241479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algn="l"/>
            <a:r>
              <a:rPr lang="en-US" sz="2400" b="1" dirty="0">
                <a:solidFill>
                  <a:srgbClr val="3366FF"/>
                </a:solidFill>
              </a:rPr>
              <a:t>WEEK </a:t>
            </a:r>
            <a:r>
              <a:rPr lang="en-US" sz="2400" b="1" dirty="0" smtClean="0">
                <a:solidFill>
                  <a:srgbClr val="3366FF"/>
                </a:solidFill>
              </a:rPr>
              <a:t>EIGHT: </a:t>
            </a:r>
            <a:r>
              <a:rPr lang="en-US" sz="2400" dirty="0" smtClean="0">
                <a:solidFill>
                  <a:srgbClr val="3366FF"/>
                </a:solidFill>
              </a:rPr>
              <a:t>Profit!</a:t>
            </a:r>
            <a:br>
              <a:rPr lang="en-US" sz="2400" dirty="0" smtClean="0">
                <a:solidFill>
                  <a:srgbClr val="3366FF"/>
                </a:solidFill>
              </a:rPr>
            </a:br>
            <a:r>
              <a:rPr lang="en-US" sz="2400" dirty="0" smtClean="0">
                <a:solidFill>
                  <a:srgbClr val="3366FF"/>
                </a:solidFill>
              </a:rPr>
              <a:t>Class 15 &amp; 16</a:t>
            </a:r>
            <a:r>
              <a:rPr lang="en-GB" sz="2400" dirty="0" smtClean="0">
                <a:solidFill>
                  <a:srgbClr val="3366FF"/>
                </a:solidFill>
                <a:effectLst/>
              </a:rPr>
              <a:t> </a:t>
            </a:r>
            <a:endParaRPr lang="en-GB" sz="2400" dirty="0">
              <a:solidFill>
                <a:srgbClr val="3366FF"/>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a:t>
            </a:fld>
            <a:endParaRPr lang="en-GB" dirty="0"/>
          </a:p>
        </p:txBody>
      </p:sp>
      <p:sp>
        <p:nvSpPr>
          <p:cNvPr id="5" name="Rectangle 4"/>
          <p:cNvSpPr/>
          <p:nvPr/>
        </p:nvSpPr>
        <p:spPr>
          <a:xfrm>
            <a:off x="1016067" y="1763358"/>
            <a:ext cx="7442133" cy="1292662"/>
          </a:xfrm>
          <a:prstGeom prst="rect">
            <a:avLst/>
          </a:prstGeom>
          <a:noFill/>
        </p:spPr>
        <p:txBody>
          <a:bodyPr wrap="square">
            <a:spAutoFit/>
          </a:bodyPr>
          <a:lstStyle/>
          <a:p>
            <a:pPr marL="285750" indent="-285750" eaLnBrk="0" hangingPunct="0">
              <a:spcAft>
                <a:spcPts val="1800"/>
              </a:spcAft>
              <a:buFont typeface="Arial"/>
              <a:buChar char="•"/>
            </a:pPr>
            <a:r>
              <a:rPr lang="en-GB" sz="1600" dirty="0" smtClean="0"/>
              <a:t>Income Statement and the Statement of Changes in Equity</a:t>
            </a:r>
            <a:endParaRPr lang="en-GB" sz="1600" dirty="0"/>
          </a:p>
          <a:p>
            <a:pPr marL="285750" indent="-285750" eaLnBrk="0" hangingPunct="0">
              <a:spcAft>
                <a:spcPts val="1800"/>
              </a:spcAft>
              <a:buFont typeface="Arial"/>
              <a:buChar char="•"/>
            </a:pPr>
            <a:r>
              <a:rPr lang="en-US" sz="1600" dirty="0" smtClean="0"/>
              <a:t>Income by Nature and by Function</a:t>
            </a:r>
          </a:p>
          <a:p>
            <a:pPr marL="285750" indent="-285750" eaLnBrk="0" hangingPunct="0">
              <a:spcAft>
                <a:spcPts val="1800"/>
              </a:spcAft>
              <a:buFont typeface="Arial"/>
              <a:buChar char="•"/>
            </a:pPr>
            <a:r>
              <a:rPr lang="en-US" sz="1600" dirty="0" smtClean="0"/>
              <a:t>Standard lines from Revenue to Earnings</a:t>
            </a:r>
            <a:endParaRPr lang="en-GB" sz="1600" dirty="0"/>
          </a:p>
        </p:txBody>
      </p:sp>
      <p:sp>
        <p:nvSpPr>
          <p:cNvPr id="6" name="Rectangle 5"/>
          <p:cNvSpPr/>
          <p:nvPr/>
        </p:nvSpPr>
        <p:spPr>
          <a:xfrm>
            <a:off x="1016067" y="3449730"/>
            <a:ext cx="7128254" cy="1138773"/>
          </a:xfrm>
          <a:prstGeom prst="rect">
            <a:avLst/>
          </a:prstGeom>
        </p:spPr>
        <p:txBody>
          <a:bodyPr wrap="square">
            <a:spAutoFit/>
          </a:bodyPr>
          <a:lstStyle/>
          <a:p>
            <a:pPr>
              <a:spcAft>
                <a:spcPts val="1200"/>
              </a:spcAft>
            </a:pPr>
            <a:r>
              <a:rPr lang="en-US" sz="1600" dirty="0" smtClean="0"/>
              <a:t>Just as the Statement of Cash Flow rearranged the Cash Ledger</a:t>
            </a:r>
          </a:p>
          <a:p>
            <a:pPr>
              <a:spcAft>
                <a:spcPts val="1200"/>
              </a:spcAft>
            </a:pPr>
            <a:r>
              <a:rPr lang="is-IS" sz="1600" dirty="0" smtClean="0"/>
              <a:t>… </a:t>
            </a:r>
            <a:r>
              <a:rPr lang="en-US" sz="1600" dirty="0"/>
              <a:t>t</a:t>
            </a:r>
            <a:r>
              <a:rPr lang="en-US" sz="1600" dirty="0" smtClean="0"/>
              <a:t>he Statement of Changes in Equity rearranges the Equity Ledger</a:t>
            </a:r>
          </a:p>
          <a:p>
            <a:pPr>
              <a:spcAft>
                <a:spcPts val="1200"/>
              </a:spcAft>
            </a:pPr>
            <a:r>
              <a:rPr lang="is-IS" sz="1600" dirty="0" smtClean="0"/>
              <a:t>…</a:t>
            </a:r>
            <a:r>
              <a:rPr lang="en-US" sz="1600" dirty="0"/>
              <a:t> </a:t>
            </a:r>
            <a:r>
              <a:rPr lang="en-US" sz="1600" dirty="0" smtClean="0"/>
              <a:t>and the main change in Equity is analyzed in the Income Statement</a:t>
            </a:r>
          </a:p>
        </p:txBody>
      </p:sp>
    </p:spTree>
    <p:extLst>
      <p:ext uri="{BB962C8B-B14F-4D97-AF65-F5344CB8AC3E}">
        <p14:creationId xmlns:p14="http://schemas.microsoft.com/office/powerpoint/2010/main" val="17552059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8167"/>
            <a:ext cx="7772400" cy="640591"/>
          </a:xfrm>
          <a:noFill/>
        </p:spPr>
        <p:txBody>
          <a:bodyPr>
            <a:noAutofit/>
          </a:bodyPr>
          <a:lstStyle/>
          <a:p>
            <a:pPr lvl="0" eaLnBrk="0" hangingPunct="0"/>
            <a:r>
              <a:rPr lang="en-GB" sz="2400" dirty="0" smtClean="0"/>
              <a:t>Below EBITDA</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10</a:t>
            </a:fld>
            <a:endParaRPr lang="en-GB"/>
          </a:p>
        </p:txBody>
      </p:sp>
      <p:sp>
        <p:nvSpPr>
          <p:cNvPr id="21" name="Rectangle 20"/>
          <p:cNvSpPr/>
          <p:nvPr/>
        </p:nvSpPr>
        <p:spPr>
          <a:xfrm>
            <a:off x="1016067" y="1025538"/>
            <a:ext cx="78612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Depreciation and amortisation are non-cash but affect operating profit</a:t>
            </a:r>
          </a:p>
          <a:p>
            <a:pPr marL="285750" lvl="0" indent="-285750" eaLnBrk="0" hangingPunct="0">
              <a:lnSpc>
                <a:spcPct val="200000"/>
              </a:lnSpc>
              <a:buFont typeface="Arial"/>
              <a:buChar char="•"/>
            </a:pPr>
            <a:r>
              <a:rPr lang="en-GB" sz="1600" dirty="0" smtClean="0"/>
              <a:t>Interest and associates affect profit before tax</a:t>
            </a:r>
          </a:p>
          <a:p>
            <a:pPr marL="285750" lvl="0" indent="-285750" eaLnBrk="0" hangingPunct="0">
              <a:lnSpc>
                <a:spcPct val="200000"/>
              </a:lnSpc>
              <a:buFont typeface="Arial"/>
              <a:buChar char="•"/>
            </a:pPr>
            <a:r>
              <a:rPr lang="en-GB" sz="1600" dirty="0" smtClean="0"/>
              <a:t>Taxes affect PAT and non-controlling interests affect net income (earnings)</a:t>
            </a:r>
            <a:endParaRPr lang="en-GB" sz="1600" dirty="0"/>
          </a:p>
        </p:txBody>
      </p:sp>
      <p:sp>
        <p:nvSpPr>
          <p:cNvPr id="25" name="Rectangle 24"/>
          <p:cNvSpPr/>
          <p:nvPr/>
        </p:nvSpPr>
        <p:spPr>
          <a:xfrm>
            <a:off x="1016066" y="2838910"/>
            <a:ext cx="7442134" cy="584776"/>
          </a:xfrm>
          <a:prstGeom prst="rect">
            <a:avLst/>
          </a:prstGeom>
        </p:spPr>
        <p:txBody>
          <a:bodyPr wrap="square">
            <a:spAutoFit/>
          </a:bodyPr>
          <a:lstStyle/>
          <a:p>
            <a:r>
              <a:rPr lang="en-GB" sz="1600" dirty="0" smtClean="0"/>
              <a:t>We saw that capital expenditure affects investing cash flow but not income. It then affects </a:t>
            </a:r>
            <a:r>
              <a:rPr lang="en-GB" sz="1600" dirty="0"/>
              <a:t>operating </a:t>
            </a:r>
            <a:r>
              <a:rPr lang="en-GB" sz="1600" dirty="0" smtClean="0"/>
              <a:t>profit, but not operating cash flow via depreciation and amortisation.</a:t>
            </a:r>
          </a:p>
        </p:txBody>
      </p:sp>
      <p:sp>
        <p:nvSpPr>
          <p:cNvPr id="6" name="Rectangle 5"/>
          <p:cNvSpPr/>
          <p:nvPr/>
        </p:nvSpPr>
        <p:spPr>
          <a:xfrm>
            <a:off x="1016067" y="3546166"/>
            <a:ext cx="7442134" cy="584776"/>
          </a:xfrm>
          <a:prstGeom prst="rect">
            <a:avLst/>
          </a:prstGeom>
        </p:spPr>
        <p:txBody>
          <a:bodyPr wrap="square">
            <a:spAutoFit/>
          </a:bodyPr>
          <a:lstStyle/>
          <a:p>
            <a:r>
              <a:rPr lang="en-GB" sz="1600" dirty="0"/>
              <a:t>Interest reduces profit before tax </a:t>
            </a:r>
            <a:r>
              <a:rPr lang="en-GB" sz="1600" dirty="0" smtClean="0"/>
              <a:t>(PBT). Our share of Associate profits (or losses) also affect PBT.</a:t>
            </a:r>
          </a:p>
        </p:txBody>
      </p:sp>
      <p:sp>
        <p:nvSpPr>
          <p:cNvPr id="7" name="Rectangle 6"/>
          <p:cNvSpPr/>
          <p:nvPr/>
        </p:nvSpPr>
        <p:spPr>
          <a:xfrm>
            <a:off x="1016066" y="4324786"/>
            <a:ext cx="7442134" cy="584776"/>
          </a:xfrm>
          <a:prstGeom prst="rect">
            <a:avLst/>
          </a:prstGeom>
        </p:spPr>
        <p:txBody>
          <a:bodyPr wrap="square">
            <a:spAutoFit/>
          </a:bodyPr>
          <a:lstStyle/>
          <a:p>
            <a:r>
              <a:rPr lang="en-GB" sz="1600" dirty="0" smtClean="0"/>
              <a:t>Taxes are only on profits. Sales taxes are already deducted from sales and employment taxes, property taxes, etc. are included in expenses. Deduct to get profit after tax (PAT).</a:t>
            </a:r>
          </a:p>
        </p:txBody>
      </p:sp>
      <p:sp>
        <p:nvSpPr>
          <p:cNvPr id="8" name="Rectangle 7"/>
          <p:cNvSpPr/>
          <p:nvPr/>
        </p:nvSpPr>
        <p:spPr>
          <a:xfrm>
            <a:off x="1016067" y="5087362"/>
            <a:ext cx="7442134" cy="830997"/>
          </a:xfrm>
          <a:prstGeom prst="rect">
            <a:avLst/>
          </a:prstGeom>
        </p:spPr>
        <p:txBody>
          <a:bodyPr wrap="square">
            <a:spAutoFit/>
          </a:bodyPr>
          <a:lstStyle/>
          <a:p>
            <a:r>
              <a:rPr lang="en-GB" sz="1600" dirty="0" smtClean="0"/>
              <a:t>Non-controlling interests are where we do not own 100% of our subsidiaries, whose profits are shared with minority owners of the subsidiary. Leaves net income (Earnings), divide by number of shares to give </a:t>
            </a:r>
            <a:r>
              <a:rPr lang="en-GB" sz="1600" dirty="0"/>
              <a:t>E</a:t>
            </a:r>
            <a:r>
              <a:rPr lang="en-GB" sz="1600" dirty="0" smtClean="0"/>
              <a:t>arnings per share (EPS).</a:t>
            </a:r>
          </a:p>
        </p:txBody>
      </p:sp>
    </p:spTree>
    <p:extLst>
      <p:ext uri="{BB962C8B-B14F-4D97-AF65-F5344CB8AC3E}">
        <p14:creationId xmlns:p14="http://schemas.microsoft.com/office/powerpoint/2010/main" val="2274131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025" y="155076"/>
            <a:ext cx="7772400" cy="640591"/>
          </a:xfrm>
          <a:noFill/>
        </p:spPr>
        <p:txBody>
          <a:bodyPr>
            <a:noAutofit/>
          </a:bodyPr>
          <a:lstStyle/>
          <a:p>
            <a:pPr lvl="0" eaLnBrk="0" hangingPunct="0"/>
            <a:r>
              <a:rPr lang="en-GB" sz="2400" dirty="0" smtClean="0"/>
              <a:t>Standard lines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11</a:t>
            </a:fld>
            <a:endParaRPr lang="en-GB"/>
          </a:p>
        </p:txBody>
      </p:sp>
      <p:sp>
        <p:nvSpPr>
          <p:cNvPr id="3" name="Rectangle 2"/>
          <p:cNvSpPr/>
          <p:nvPr/>
        </p:nvSpPr>
        <p:spPr>
          <a:xfrm>
            <a:off x="1206500" y="933450"/>
            <a:ext cx="22225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Revenue</a:t>
            </a:r>
            <a:endParaRPr lang="en-GB" dirty="0"/>
          </a:p>
        </p:txBody>
      </p:sp>
      <p:grpSp>
        <p:nvGrpSpPr>
          <p:cNvPr id="28" name="Group 27"/>
          <p:cNvGrpSpPr/>
          <p:nvPr/>
        </p:nvGrpSpPr>
        <p:grpSpPr>
          <a:xfrm>
            <a:off x="1206500" y="3913716"/>
            <a:ext cx="2222500" cy="840315"/>
            <a:chOff x="1206500" y="3913716"/>
            <a:chExt cx="2222500" cy="840315"/>
          </a:xfrm>
        </p:grpSpPr>
        <p:sp>
          <p:nvSpPr>
            <p:cNvPr id="12" name="Alternate Process 11"/>
            <p:cNvSpPr/>
            <p:nvPr/>
          </p:nvSpPr>
          <p:spPr>
            <a:xfrm>
              <a:off x="1206500" y="3913716"/>
              <a:ext cx="2222500" cy="41275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Interest, associates</a:t>
              </a:r>
              <a:endParaRPr lang="en-GB" dirty="0"/>
            </a:p>
          </p:txBody>
        </p:sp>
        <p:sp>
          <p:nvSpPr>
            <p:cNvPr id="13" name="Rectangle 12"/>
            <p:cNvSpPr/>
            <p:nvPr/>
          </p:nvSpPr>
          <p:spPr>
            <a:xfrm>
              <a:off x="1206500" y="4341281"/>
              <a:ext cx="22225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Profit before tax</a:t>
              </a:r>
              <a:endParaRPr lang="en-GB" dirty="0"/>
            </a:p>
          </p:txBody>
        </p:sp>
      </p:grpSp>
      <p:grpSp>
        <p:nvGrpSpPr>
          <p:cNvPr id="29" name="Group 28"/>
          <p:cNvGrpSpPr/>
          <p:nvPr/>
        </p:nvGrpSpPr>
        <p:grpSpPr>
          <a:xfrm>
            <a:off x="1206500" y="4764615"/>
            <a:ext cx="2222500" cy="836081"/>
            <a:chOff x="1206500" y="4764615"/>
            <a:chExt cx="2222500" cy="836081"/>
          </a:xfrm>
        </p:grpSpPr>
        <p:sp>
          <p:nvSpPr>
            <p:cNvPr id="14" name="Alternate Process 13"/>
            <p:cNvSpPr/>
            <p:nvPr/>
          </p:nvSpPr>
          <p:spPr>
            <a:xfrm>
              <a:off x="1206500" y="4764615"/>
              <a:ext cx="2222500" cy="41275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Taxes</a:t>
              </a:r>
              <a:endParaRPr lang="en-GB" dirty="0"/>
            </a:p>
          </p:txBody>
        </p:sp>
        <p:sp>
          <p:nvSpPr>
            <p:cNvPr id="15" name="Rectangle 14"/>
            <p:cNvSpPr/>
            <p:nvPr/>
          </p:nvSpPr>
          <p:spPr>
            <a:xfrm>
              <a:off x="1206500" y="5187946"/>
              <a:ext cx="22225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Profit after tax</a:t>
              </a:r>
              <a:endParaRPr lang="en-GB" dirty="0"/>
            </a:p>
          </p:txBody>
        </p:sp>
      </p:grpSp>
      <p:sp>
        <p:nvSpPr>
          <p:cNvPr id="16" name="Alternate Process 15"/>
          <p:cNvSpPr/>
          <p:nvPr/>
        </p:nvSpPr>
        <p:spPr>
          <a:xfrm>
            <a:off x="1206500" y="5611280"/>
            <a:ext cx="2222500" cy="41275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Minorities</a:t>
            </a:r>
            <a:endParaRPr lang="en-GB" dirty="0"/>
          </a:p>
        </p:txBody>
      </p:sp>
      <p:sp>
        <p:nvSpPr>
          <p:cNvPr id="17" name="Rectangle 16"/>
          <p:cNvSpPr/>
          <p:nvPr/>
        </p:nvSpPr>
        <p:spPr>
          <a:xfrm>
            <a:off x="1206500" y="6031439"/>
            <a:ext cx="22225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Income (earnings)</a:t>
            </a:r>
            <a:endParaRPr lang="en-GB" dirty="0"/>
          </a:p>
        </p:txBody>
      </p:sp>
      <p:grpSp>
        <p:nvGrpSpPr>
          <p:cNvPr id="6" name="Group 5"/>
          <p:cNvGrpSpPr/>
          <p:nvPr/>
        </p:nvGrpSpPr>
        <p:grpSpPr>
          <a:xfrm>
            <a:off x="1206500" y="1362075"/>
            <a:ext cx="5604933" cy="842433"/>
            <a:chOff x="1206500" y="1362075"/>
            <a:chExt cx="5604933" cy="842433"/>
          </a:xfrm>
        </p:grpSpPr>
        <p:sp>
          <p:nvSpPr>
            <p:cNvPr id="5" name="Alternate Process 4"/>
            <p:cNvSpPr/>
            <p:nvPr/>
          </p:nvSpPr>
          <p:spPr>
            <a:xfrm>
              <a:off x="1206500" y="1362075"/>
              <a:ext cx="2222500" cy="41275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Cost of Goods Sold</a:t>
              </a:r>
              <a:endParaRPr lang="en-GB" dirty="0"/>
            </a:p>
          </p:txBody>
        </p:sp>
        <p:sp>
          <p:nvSpPr>
            <p:cNvPr id="7" name="Rectangle 6"/>
            <p:cNvSpPr/>
            <p:nvPr/>
          </p:nvSpPr>
          <p:spPr>
            <a:xfrm>
              <a:off x="1206500" y="1791758"/>
              <a:ext cx="22225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Gross profit</a:t>
              </a:r>
              <a:endParaRPr lang="en-GB" dirty="0"/>
            </a:p>
          </p:txBody>
        </p:sp>
        <p:sp>
          <p:nvSpPr>
            <p:cNvPr id="18" name="Rectangle 17"/>
            <p:cNvSpPr/>
            <p:nvPr/>
          </p:nvSpPr>
          <p:spPr>
            <a:xfrm>
              <a:off x="4516967" y="1757890"/>
              <a:ext cx="2294466"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Gross profit margin</a:t>
              </a:r>
              <a:endParaRPr lang="en-GB" dirty="0"/>
            </a:p>
          </p:txBody>
        </p:sp>
      </p:grpSp>
      <p:sp>
        <p:nvSpPr>
          <p:cNvPr id="21" name="Rectangle 20"/>
          <p:cNvSpPr/>
          <p:nvPr/>
        </p:nvSpPr>
        <p:spPr>
          <a:xfrm>
            <a:off x="4516967" y="6031439"/>
            <a:ext cx="2294466"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Earnings per share</a:t>
            </a:r>
            <a:endParaRPr lang="en-GB" dirty="0"/>
          </a:p>
        </p:txBody>
      </p:sp>
      <p:grpSp>
        <p:nvGrpSpPr>
          <p:cNvPr id="22" name="Group 21"/>
          <p:cNvGrpSpPr/>
          <p:nvPr/>
        </p:nvGrpSpPr>
        <p:grpSpPr>
          <a:xfrm>
            <a:off x="1206500" y="2219324"/>
            <a:ext cx="7658100" cy="843492"/>
            <a:chOff x="1206500" y="2219324"/>
            <a:chExt cx="7658100" cy="843492"/>
          </a:xfrm>
        </p:grpSpPr>
        <p:sp>
          <p:nvSpPr>
            <p:cNvPr id="8" name="Alternate Process 7"/>
            <p:cNvSpPr/>
            <p:nvPr/>
          </p:nvSpPr>
          <p:spPr>
            <a:xfrm>
              <a:off x="1206500" y="2219324"/>
              <a:ext cx="2222500" cy="41275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SG&amp;A, R&amp;D, etc</a:t>
              </a:r>
              <a:r>
                <a:rPr lang="en-GB" dirty="0"/>
                <a:t>.</a:t>
              </a:r>
            </a:p>
          </p:txBody>
        </p:sp>
        <p:sp>
          <p:nvSpPr>
            <p:cNvPr id="9" name="Rectangle 8"/>
            <p:cNvSpPr/>
            <p:nvPr/>
          </p:nvSpPr>
          <p:spPr>
            <a:xfrm>
              <a:off x="1206500" y="2650066"/>
              <a:ext cx="22225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EBITDA</a:t>
              </a:r>
              <a:endParaRPr lang="en-GB" dirty="0"/>
            </a:p>
          </p:txBody>
        </p:sp>
        <p:sp>
          <p:nvSpPr>
            <p:cNvPr id="19" name="Rectangle 18"/>
            <p:cNvSpPr/>
            <p:nvPr/>
          </p:nvSpPr>
          <p:spPr>
            <a:xfrm>
              <a:off x="4516967" y="2632074"/>
              <a:ext cx="2294466"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EBITDA margin</a:t>
              </a:r>
              <a:endParaRPr lang="en-GB" dirty="0"/>
            </a:p>
          </p:txBody>
        </p:sp>
        <p:sp>
          <p:nvSpPr>
            <p:cNvPr id="23" name="Rectangle 22"/>
            <p:cNvSpPr/>
            <p:nvPr/>
          </p:nvSpPr>
          <p:spPr>
            <a:xfrm>
              <a:off x="7086600" y="2632074"/>
              <a:ext cx="17780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EV/EBITDA</a:t>
              </a:r>
              <a:endParaRPr lang="en-GB" dirty="0"/>
            </a:p>
          </p:txBody>
        </p:sp>
      </p:grpSp>
      <p:grpSp>
        <p:nvGrpSpPr>
          <p:cNvPr id="27" name="Group 26"/>
          <p:cNvGrpSpPr/>
          <p:nvPr/>
        </p:nvGrpSpPr>
        <p:grpSpPr>
          <a:xfrm>
            <a:off x="1206500" y="3069165"/>
            <a:ext cx="7658100" cy="844551"/>
            <a:chOff x="1206500" y="3069165"/>
            <a:chExt cx="7658100" cy="844551"/>
          </a:xfrm>
        </p:grpSpPr>
        <p:sp>
          <p:nvSpPr>
            <p:cNvPr id="10" name="Alternate Process 9"/>
            <p:cNvSpPr/>
            <p:nvPr/>
          </p:nvSpPr>
          <p:spPr>
            <a:xfrm>
              <a:off x="1206500" y="3069165"/>
              <a:ext cx="2222500" cy="41275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D&amp;A</a:t>
              </a:r>
              <a:endParaRPr lang="en-GB" dirty="0"/>
            </a:p>
          </p:txBody>
        </p:sp>
        <p:sp>
          <p:nvSpPr>
            <p:cNvPr id="11" name="Rectangle 10"/>
            <p:cNvSpPr/>
            <p:nvPr/>
          </p:nvSpPr>
          <p:spPr>
            <a:xfrm>
              <a:off x="1206500" y="3490382"/>
              <a:ext cx="22225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Operating profit</a:t>
              </a:r>
              <a:endParaRPr lang="en-GB" dirty="0"/>
            </a:p>
          </p:txBody>
        </p:sp>
        <p:sp>
          <p:nvSpPr>
            <p:cNvPr id="20" name="Rectangle 19"/>
            <p:cNvSpPr/>
            <p:nvPr/>
          </p:nvSpPr>
          <p:spPr>
            <a:xfrm>
              <a:off x="4516967" y="3480856"/>
              <a:ext cx="2294466"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Operating margin</a:t>
              </a:r>
              <a:endParaRPr lang="en-GB" dirty="0"/>
            </a:p>
          </p:txBody>
        </p:sp>
        <p:sp>
          <p:nvSpPr>
            <p:cNvPr id="24" name="Rectangle 23"/>
            <p:cNvSpPr/>
            <p:nvPr/>
          </p:nvSpPr>
          <p:spPr>
            <a:xfrm>
              <a:off x="7086600" y="3500966"/>
              <a:ext cx="17780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EV/OP</a:t>
              </a:r>
              <a:endParaRPr lang="en-GB" dirty="0"/>
            </a:p>
          </p:txBody>
        </p:sp>
      </p:grpSp>
      <p:sp>
        <p:nvSpPr>
          <p:cNvPr id="25" name="Rectangle 24"/>
          <p:cNvSpPr/>
          <p:nvPr/>
        </p:nvSpPr>
        <p:spPr>
          <a:xfrm>
            <a:off x="7086600" y="949325"/>
            <a:ext cx="17780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EV/Sales</a:t>
            </a:r>
            <a:endParaRPr lang="en-GB" dirty="0"/>
          </a:p>
        </p:txBody>
      </p:sp>
      <p:sp>
        <p:nvSpPr>
          <p:cNvPr id="26" name="Rectangle 25"/>
          <p:cNvSpPr/>
          <p:nvPr/>
        </p:nvSpPr>
        <p:spPr>
          <a:xfrm>
            <a:off x="7086600" y="6031439"/>
            <a:ext cx="1778000" cy="412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smtClean="0"/>
              <a:t>Price/Earnings</a:t>
            </a:r>
            <a:endParaRPr lang="en-GB" dirty="0"/>
          </a:p>
        </p:txBody>
      </p:sp>
    </p:spTree>
    <p:extLst>
      <p:ext uri="{BB962C8B-B14F-4D97-AF65-F5344CB8AC3E}">
        <p14:creationId xmlns:p14="http://schemas.microsoft.com/office/powerpoint/2010/main" val="33105751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2767"/>
            <a:ext cx="7772400" cy="640591"/>
          </a:xfrm>
          <a:noFill/>
        </p:spPr>
        <p:txBody>
          <a:bodyPr>
            <a:noAutofit/>
          </a:bodyPr>
          <a:lstStyle/>
          <a:p>
            <a:pPr lvl="0" eaLnBrk="0" hangingPunct="0"/>
            <a:r>
              <a:rPr lang="en-GB" sz="2400" dirty="0" smtClean="0"/>
              <a:t>Exceptional Items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12</a:t>
            </a:fld>
            <a:endParaRPr lang="en-GB"/>
          </a:p>
        </p:txBody>
      </p:sp>
      <p:sp>
        <p:nvSpPr>
          <p:cNvPr id="21" name="Rectangle 20"/>
          <p:cNvSpPr/>
          <p:nvPr/>
        </p:nvSpPr>
        <p:spPr>
          <a:xfrm>
            <a:off x="1016067" y="1177938"/>
            <a:ext cx="7670733" cy="1528624"/>
          </a:xfrm>
          <a:prstGeom prst="rect">
            <a:avLst/>
          </a:prstGeom>
          <a:noFill/>
        </p:spPr>
        <p:txBody>
          <a:bodyPr wrap="square">
            <a:spAutoFit/>
          </a:bodyPr>
          <a:lstStyle/>
          <a:p>
            <a:pPr marL="285750" lvl="0" indent="-285750" eaLnBrk="0" hangingPunct="0">
              <a:lnSpc>
                <a:spcPct val="200000"/>
              </a:lnSpc>
              <a:buFont typeface="Arial"/>
              <a:buChar char="•"/>
            </a:pPr>
            <a:r>
              <a:rPr lang="en-GB" sz="1600" dirty="0" smtClean="0"/>
              <a:t>IAS1 defines Gains and Losses but not Exceptional / significant / unusual items but </a:t>
            </a:r>
            <a:r>
              <a:rPr lang="is-IS" sz="1600" dirty="0" smtClean="0"/>
              <a:t>…</a:t>
            </a:r>
            <a:endParaRPr lang="en-GB" sz="1600" dirty="0" smtClean="0"/>
          </a:p>
          <a:p>
            <a:pPr marL="285750" lvl="0" indent="-285750" eaLnBrk="0" hangingPunct="0">
              <a:lnSpc>
                <a:spcPct val="200000"/>
              </a:lnSpc>
              <a:buFont typeface="Arial"/>
              <a:buChar char="•"/>
            </a:pPr>
            <a:r>
              <a:rPr lang="en-GB" sz="1600" dirty="0" smtClean="0"/>
              <a:t>Exceptional items though should be material and unusual or infrequent events</a:t>
            </a:r>
          </a:p>
          <a:p>
            <a:pPr marL="285750" lvl="0" indent="-285750" eaLnBrk="0" hangingPunct="0">
              <a:lnSpc>
                <a:spcPct val="200000"/>
              </a:lnSpc>
              <a:buFont typeface="Arial"/>
              <a:buChar char="•"/>
            </a:pPr>
            <a:r>
              <a:rPr lang="en-GB" sz="1600" dirty="0" smtClean="0"/>
              <a:t>Investors and creditors choose whether to include or exclude them from analysis</a:t>
            </a:r>
            <a:endParaRPr lang="en-GB" sz="1600" dirty="0"/>
          </a:p>
        </p:txBody>
      </p:sp>
      <p:sp>
        <p:nvSpPr>
          <p:cNvPr id="25" name="Rectangle 24"/>
          <p:cNvSpPr/>
          <p:nvPr/>
        </p:nvSpPr>
        <p:spPr>
          <a:xfrm>
            <a:off x="1016066" y="2902410"/>
            <a:ext cx="7238933" cy="900759"/>
          </a:xfrm>
          <a:prstGeom prst="rect">
            <a:avLst/>
          </a:prstGeom>
        </p:spPr>
        <p:txBody>
          <a:bodyPr wrap="square">
            <a:spAutoFit/>
          </a:bodyPr>
          <a:lstStyle/>
          <a:p>
            <a:pPr>
              <a:lnSpc>
                <a:spcPct val="110000"/>
              </a:lnSpc>
            </a:pPr>
            <a:r>
              <a:rPr lang="en-GB" sz="1600" dirty="0"/>
              <a:t>Gains are not from ordinary business (e.g. gain on disposal). </a:t>
            </a:r>
            <a:r>
              <a:rPr lang="en-GB" sz="1600" dirty="0" smtClean="0"/>
              <a:t>Exceptional </a:t>
            </a:r>
            <a:r>
              <a:rPr lang="en-GB" sz="1600" dirty="0"/>
              <a:t>items </a:t>
            </a:r>
            <a:r>
              <a:rPr lang="en-GB" sz="1600" dirty="0" smtClean="0"/>
              <a:t>should be significant enough to need to be </a:t>
            </a:r>
            <a:r>
              <a:rPr lang="en-GB" sz="1600" dirty="0"/>
              <a:t>identified in the Notes. Firms may </a:t>
            </a:r>
            <a:r>
              <a:rPr lang="en-GB" sz="1600" dirty="0" smtClean="0"/>
              <a:t>additionally report </a:t>
            </a:r>
            <a:r>
              <a:rPr lang="en-GB" sz="1600" dirty="0"/>
              <a:t>income adjusted to exclude </a:t>
            </a:r>
            <a:r>
              <a:rPr lang="en-GB" sz="1600" dirty="0" smtClean="0"/>
              <a:t>gains </a:t>
            </a:r>
            <a:r>
              <a:rPr lang="en-GB" sz="1600" dirty="0"/>
              <a:t>and losses, </a:t>
            </a:r>
            <a:r>
              <a:rPr lang="en-GB" sz="1600" dirty="0" smtClean="0"/>
              <a:t>exceptional items, etc.</a:t>
            </a:r>
            <a:endParaRPr lang="en-GB" sz="1600" dirty="0"/>
          </a:p>
        </p:txBody>
      </p:sp>
      <p:sp>
        <p:nvSpPr>
          <p:cNvPr id="6" name="Rectangle 5"/>
          <p:cNvSpPr/>
          <p:nvPr/>
        </p:nvSpPr>
        <p:spPr>
          <a:xfrm>
            <a:off x="1016067" y="3917064"/>
            <a:ext cx="7238933" cy="900759"/>
          </a:xfrm>
          <a:prstGeom prst="rect">
            <a:avLst/>
          </a:prstGeom>
        </p:spPr>
        <p:txBody>
          <a:bodyPr wrap="square">
            <a:spAutoFit/>
          </a:bodyPr>
          <a:lstStyle/>
          <a:p>
            <a:pPr>
              <a:lnSpc>
                <a:spcPct val="110000"/>
              </a:lnSpc>
            </a:pPr>
            <a:r>
              <a:rPr lang="en-GB" sz="1600" dirty="0" smtClean="0"/>
              <a:t>It </a:t>
            </a:r>
            <a:r>
              <a:rPr lang="en-GB" sz="1600" dirty="0"/>
              <a:t>is useful to disclose unusual or infrequent events so performance trends are </a:t>
            </a:r>
            <a:r>
              <a:rPr lang="en-GB" sz="1600" dirty="0" smtClean="0"/>
              <a:t>visible. Where exceptional, significant, </a:t>
            </a:r>
            <a:r>
              <a:rPr lang="en-GB" sz="1600" dirty="0"/>
              <a:t>or </a:t>
            </a:r>
            <a:r>
              <a:rPr lang="en-GB" sz="1600" dirty="0" smtClean="0"/>
              <a:t>unusual items are disclosed, a policy </a:t>
            </a:r>
            <a:r>
              <a:rPr lang="en-GB" sz="1600" dirty="0"/>
              <a:t>note should </a:t>
            </a:r>
            <a:r>
              <a:rPr lang="en-GB" sz="1600" dirty="0" smtClean="0"/>
              <a:t>define the term</a:t>
            </a:r>
            <a:r>
              <a:rPr lang="en-GB" sz="1600" dirty="0"/>
              <a:t>. P</a:t>
            </a:r>
            <a:r>
              <a:rPr lang="en-GB" sz="1600" dirty="0" smtClean="0"/>
              <a:t>resentation </a:t>
            </a:r>
            <a:r>
              <a:rPr lang="en-GB" sz="1600" dirty="0"/>
              <a:t>and </a:t>
            </a:r>
            <a:r>
              <a:rPr lang="en-GB" sz="1600" dirty="0" smtClean="0"/>
              <a:t>definition </a:t>
            </a:r>
            <a:r>
              <a:rPr lang="en-GB" sz="1600" dirty="0"/>
              <a:t>must be </a:t>
            </a:r>
            <a:r>
              <a:rPr lang="en-GB" sz="1600" dirty="0" smtClean="0"/>
              <a:t>consistent </a:t>
            </a:r>
            <a:r>
              <a:rPr lang="en-GB" sz="1600" dirty="0"/>
              <a:t>from year to </a:t>
            </a:r>
            <a:r>
              <a:rPr lang="en-GB" sz="1600" dirty="0" smtClean="0"/>
              <a:t>year</a:t>
            </a:r>
            <a:r>
              <a:rPr lang="en-GB" sz="1600" dirty="0"/>
              <a:t>.</a:t>
            </a:r>
            <a:r>
              <a:rPr lang="en-GB" sz="1600" dirty="0" smtClean="0"/>
              <a:t> </a:t>
            </a:r>
          </a:p>
        </p:txBody>
      </p:sp>
      <p:sp>
        <p:nvSpPr>
          <p:cNvPr id="7" name="Rectangle 6"/>
          <p:cNvSpPr/>
          <p:nvPr/>
        </p:nvSpPr>
        <p:spPr>
          <a:xfrm>
            <a:off x="1016067" y="4987067"/>
            <a:ext cx="7238933" cy="900759"/>
          </a:xfrm>
          <a:prstGeom prst="rect">
            <a:avLst/>
          </a:prstGeom>
        </p:spPr>
        <p:txBody>
          <a:bodyPr wrap="square">
            <a:spAutoFit/>
          </a:bodyPr>
          <a:lstStyle/>
          <a:p>
            <a:pPr>
              <a:lnSpc>
                <a:spcPct val="110000"/>
              </a:lnSpc>
            </a:pPr>
            <a:r>
              <a:rPr lang="en-GB" sz="1600" dirty="0" smtClean="0"/>
              <a:t>Investors and creditors may choose to exclude non-recurring events from analysis. For example, a gain on sale of a particular subsidiary can only be achieved once. They may choose to exclude random seeming effects, e.g. exchange rate gains and losses.</a:t>
            </a:r>
          </a:p>
        </p:txBody>
      </p:sp>
    </p:spTree>
    <p:extLst>
      <p:ext uri="{BB962C8B-B14F-4D97-AF65-F5344CB8AC3E}">
        <p14:creationId xmlns:p14="http://schemas.microsoft.com/office/powerpoint/2010/main" val="2722213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025" y="155076"/>
            <a:ext cx="7772400" cy="640591"/>
          </a:xfrm>
          <a:noFill/>
        </p:spPr>
        <p:txBody>
          <a:bodyPr>
            <a:noAutofit/>
          </a:bodyPr>
          <a:lstStyle/>
          <a:p>
            <a:pPr lvl="0" eaLnBrk="0" hangingPunct="0"/>
            <a:r>
              <a:rPr lang="en-GB" sz="2400" dirty="0" smtClean="0"/>
              <a:t>Simulation</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13</a:t>
            </a:fld>
            <a:endParaRPr lang="en-GB"/>
          </a:p>
        </p:txBody>
      </p:sp>
      <p:pic>
        <p:nvPicPr>
          <p:cNvPr id="34" name="Picture 33"/>
          <p:cNvPicPr>
            <a:picLocks noChangeAspect="1"/>
          </p:cNvPicPr>
          <p:nvPr/>
        </p:nvPicPr>
        <p:blipFill>
          <a:blip r:embed="rId3"/>
          <a:stretch>
            <a:fillRect/>
          </a:stretch>
        </p:blipFill>
        <p:spPr>
          <a:xfrm>
            <a:off x="708025" y="4600575"/>
            <a:ext cx="3670300" cy="1536700"/>
          </a:xfrm>
          <a:prstGeom prst="rect">
            <a:avLst/>
          </a:prstGeom>
        </p:spPr>
      </p:pic>
      <p:pic>
        <p:nvPicPr>
          <p:cNvPr id="35" name="Picture 34"/>
          <p:cNvPicPr>
            <a:picLocks noChangeAspect="1"/>
          </p:cNvPicPr>
          <p:nvPr/>
        </p:nvPicPr>
        <p:blipFill>
          <a:blip r:embed="rId4"/>
          <a:stretch>
            <a:fillRect/>
          </a:stretch>
        </p:blipFill>
        <p:spPr>
          <a:xfrm>
            <a:off x="4546600" y="1260475"/>
            <a:ext cx="4597400" cy="2768600"/>
          </a:xfrm>
          <a:prstGeom prst="rect">
            <a:avLst/>
          </a:prstGeom>
        </p:spPr>
      </p:pic>
      <p:pic>
        <p:nvPicPr>
          <p:cNvPr id="3" name="Picture 2"/>
          <p:cNvPicPr>
            <a:picLocks noChangeAspect="1"/>
          </p:cNvPicPr>
          <p:nvPr/>
        </p:nvPicPr>
        <p:blipFill>
          <a:blip r:embed="rId5"/>
          <a:stretch>
            <a:fillRect/>
          </a:stretch>
        </p:blipFill>
        <p:spPr>
          <a:xfrm>
            <a:off x="708025" y="795667"/>
            <a:ext cx="3670300" cy="3441700"/>
          </a:xfrm>
          <a:prstGeom prst="rect">
            <a:avLst/>
          </a:prstGeom>
        </p:spPr>
      </p:pic>
    </p:spTree>
    <p:extLst>
      <p:ext uri="{BB962C8B-B14F-4D97-AF65-F5344CB8AC3E}">
        <p14:creationId xmlns:p14="http://schemas.microsoft.com/office/powerpoint/2010/main" val="2476592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025" y="155076"/>
            <a:ext cx="7772400" cy="640591"/>
          </a:xfrm>
          <a:noFill/>
        </p:spPr>
        <p:txBody>
          <a:bodyPr>
            <a:noAutofit/>
          </a:bodyPr>
          <a:lstStyle/>
          <a:p>
            <a:pPr lvl="0" eaLnBrk="0" hangingPunct="0"/>
            <a:r>
              <a:rPr lang="en-GB" sz="2400" dirty="0" smtClean="0"/>
              <a:t>Common size</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14</a:t>
            </a:fld>
            <a:endParaRPr lang="en-GB"/>
          </a:p>
        </p:txBody>
      </p:sp>
      <p:pic>
        <p:nvPicPr>
          <p:cNvPr id="5" name="Picture 4"/>
          <p:cNvPicPr>
            <a:picLocks noChangeAspect="1"/>
          </p:cNvPicPr>
          <p:nvPr/>
        </p:nvPicPr>
        <p:blipFill>
          <a:blip r:embed="rId3"/>
          <a:stretch>
            <a:fillRect/>
          </a:stretch>
        </p:blipFill>
        <p:spPr>
          <a:xfrm>
            <a:off x="0" y="1260475"/>
            <a:ext cx="4559300" cy="3060700"/>
          </a:xfrm>
          <a:prstGeom prst="rect">
            <a:avLst/>
          </a:prstGeom>
        </p:spPr>
      </p:pic>
      <p:pic>
        <p:nvPicPr>
          <p:cNvPr id="6" name="Picture 5"/>
          <p:cNvPicPr>
            <a:picLocks noChangeAspect="1"/>
          </p:cNvPicPr>
          <p:nvPr/>
        </p:nvPicPr>
        <p:blipFill>
          <a:blip r:embed="rId4"/>
          <a:stretch>
            <a:fillRect/>
          </a:stretch>
        </p:blipFill>
        <p:spPr>
          <a:xfrm>
            <a:off x="4559300" y="1260475"/>
            <a:ext cx="4597400" cy="2768600"/>
          </a:xfrm>
          <a:prstGeom prst="rect">
            <a:avLst/>
          </a:prstGeom>
        </p:spPr>
      </p:pic>
    </p:spTree>
    <p:extLst>
      <p:ext uri="{BB962C8B-B14F-4D97-AF65-F5344CB8AC3E}">
        <p14:creationId xmlns:p14="http://schemas.microsoft.com/office/powerpoint/2010/main" val="22320278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025" y="155076"/>
            <a:ext cx="7772400" cy="640591"/>
          </a:xfrm>
          <a:noFill/>
        </p:spPr>
        <p:txBody>
          <a:bodyPr>
            <a:noAutofit/>
          </a:bodyPr>
          <a:lstStyle/>
          <a:p>
            <a:pPr lvl="0" eaLnBrk="0" hangingPunct="0"/>
            <a:r>
              <a:rPr lang="en-GB" sz="2400" dirty="0" smtClean="0"/>
              <a:t>Industry examples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15</a:t>
            </a:fld>
            <a:endParaRPr lang="en-GB"/>
          </a:p>
        </p:txBody>
      </p:sp>
      <p:pic>
        <p:nvPicPr>
          <p:cNvPr id="3" name="Picture 2"/>
          <p:cNvPicPr>
            <a:picLocks noChangeAspect="1"/>
          </p:cNvPicPr>
          <p:nvPr/>
        </p:nvPicPr>
        <p:blipFill>
          <a:blip r:embed="rId3"/>
          <a:stretch>
            <a:fillRect/>
          </a:stretch>
        </p:blipFill>
        <p:spPr>
          <a:xfrm>
            <a:off x="127000" y="2263775"/>
            <a:ext cx="2819400" cy="2870200"/>
          </a:xfrm>
          <a:prstGeom prst="rect">
            <a:avLst/>
          </a:prstGeom>
        </p:spPr>
      </p:pic>
      <p:pic>
        <p:nvPicPr>
          <p:cNvPr id="7" name="Picture 6"/>
          <p:cNvPicPr>
            <a:picLocks noChangeAspect="1"/>
          </p:cNvPicPr>
          <p:nvPr/>
        </p:nvPicPr>
        <p:blipFill>
          <a:blip r:embed="rId4"/>
          <a:stretch>
            <a:fillRect/>
          </a:stretch>
        </p:blipFill>
        <p:spPr>
          <a:xfrm>
            <a:off x="3124200" y="2263775"/>
            <a:ext cx="2908300" cy="2870200"/>
          </a:xfrm>
          <a:prstGeom prst="rect">
            <a:avLst/>
          </a:prstGeom>
        </p:spPr>
      </p:pic>
      <p:pic>
        <p:nvPicPr>
          <p:cNvPr id="8" name="Picture 7"/>
          <p:cNvPicPr>
            <a:picLocks noChangeAspect="1"/>
          </p:cNvPicPr>
          <p:nvPr/>
        </p:nvPicPr>
        <p:blipFill>
          <a:blip r:embed="rId5"/>
          <a:stretch>
            <a:fillRect/>
          </a:stretch>
        </p:blipFill>
        <p:spPr>
          <a:xfrm>
            <a:off x="6134100" y="2263775"/>
            <a:ext cx="3009900" cy="2870200"/>
          </a:xfrm>
          <a:prstGeom prst="rect">
            <a:avLst/>
          </a:prstGeom>
        </p:spPr>
      </p:pic>
      <p:sp>
        <p:nvSpPr>
          <p:cNvPr id="9" name="Rectangle 8"/>
          <p:cNvSpPr/>
          <p:nvPr/>
        </p:nvSpPr>
        <p:spPr>
          <a:xfrm>
            <a:off x="1016067" y="5302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Retail: high </a:t>
            </a:r>
            <a:r>
              <a:rPr lang="en-GB" sz="1600" dirty="0" err="1" smtClean="0"/>
              <a:t>CoGS</a:t>
            </a:r>
            <a:r>
              <a:rPr lang="en-GB" sz="1600" dirty="0" smtClean="0"/>
              <a:t>, SG&amp;A =&gt; low margins</a:t>
            </a:r>
            <a:endParaRPr lang="en-GB" sz="1600" dirty="0"/>
          </a:p>
          <a:p>
            <a:pPr marL="285750" lvl="0" indent="-285750" eaLnBrk="0" hangingPunct="0">
              <a:lnSpc>
                <a:spcPct val="200000"/>
              </a:lnSpc>
              <a:buFont typeface="Arial"/>
              <a:buChar char="•"/>
            </a:pPr>
            <a:r>
              <a:rPr lang="en-GB" sz="1600" dirty="0" smtClean="0"/>
              <a:t>Industry: high </a:t>
            </a:r>
            <a:r>
              <a:rPr lang="en-GB" sz="1600" dirty="0" err="1" smtClean="0"/>
              <a:t>CoGS</a:t>
            </a:r>
            <a:r>
              <a:rPr lang="en-GB" sz="1600" dirty="0" smtClean="0"/>
              <a:t>, SG&amp;A + R&amp;D + other =&gt; low margins</a:t>
            </a:r>
            <a:endParaRPr lang="en-GB" sz="1600" dirty="0"/>
          </a:p>
          <a:p>
            <a:pPr marL="285750" lvl="0" indent="-285750" eaLnBrk="0" hangingPunct="0">
              <a:lnSpc>
                <a:spcPct val="200000"/>
              </a:lnSpc>
              <a:buFont typeface="Arial"/>
              <a:buChar char="•"/>
            </a:pPr>
            <a:r>
              <a:rPr lang="en-GB" sz="1600" dirty="0" smtClean="0"/>
              <a:t>Tech giant: why are margins high?</a:t>
            </a:r>
            <a:endParaRPr lang="en-GB" sz="1600" dirty="0"/>
          </a:p>
        </p:txBody>
      </p:sp>
    </p:spTree>
    <p:extLst>
      <p:ext uri="{BB962C8B-B14F-4D97-AF65-F5344CB8AC3E}">
        <p14:creationId xmlns:p14="http://schemas.microsoft.com/office/powerpoint/2010/main" val="644241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0"/>
            <a:ext cx="7772400" cy="640591"/>
          </a:xfrm>
          <a:noFill/>
        </p:spPr>
        <p:txBody>
          <a:bodyPr>
            <a:noAutofit/>
          </a:bodyPr>
          <a:lstStyle/>
          <a:p>
            <a:pPr lvl="0" eaLnBrk="0" hangingPunct="0"/>
            <a:r>
              <a:rPr lang="en-GB" sz="2400" dirty="0" smtClean="0"/>
              <a:t>Industry examples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16</a:t>
            </a:fld>
            <a:endParaRPr lang="en-GB"/>
          </a:p>
        </p:txBody>
      </p:sp>
      <p:pic>
        <p:nvPicPr>
          <p:cNvPr id="5" name="Picture 4" descr="Screen Shot 2017-10-30 at 06.14.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5800"/>
            <a:ext cx="9144000" cy="5475571"/>
          </a:xfrm>
          <a:prstGeom prst="rect">
            <a:avLst/>
          </a:prstGeom>
        </p:spPr>
      </p:pic>
    </p:spTree>
    <p:extLst>
      <p:ext uri="{BB962C8B-B14F-4D97-AF65-F5344CB8AC3E}">
        <p14:creationId xmlns:p14="http://schemas.microsoft.com/office/powerpoint/2010/main" val="15051729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0"/>
            <a:ext cx="7772400" cy="640591"/>
          </a:xfrm>
          <a:noFill/>
        </p:spPr>
        <p:txBody>
          <a:bodyPr>
            <a:noAutofit/>
          </a:bodyPr>
          <a:lstStyle/>
          <a:p>
            <a:pPr lvl="0" eaLnBrk="0" hangingPunct="0"/>
            <a:r>
              <a:rPr lang="en-GB" sz="2400" dirty="0" smtClean="0"/>
              <a:t>Industry examples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17</a:t>
            </a:fld>
            <a:endParaRPr lang="en-GB"/>
          </a:p>
        </p:txBody>
      </p:sp>
      <p:pic>
        <p:nvPicPr>
          <p:cNvPr id="3" name="Picture 2" descr="Screen Shot 2017-10-30 at 06.18.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0"/>
            <a:ext cx="7819901" cy="6858000"/>
          </a:xfrm>
          <a:prstGeom prst="rect">
            <a:avLst/>
          </a:prstGeom>
        </p:spPr>
      </p:pic>
    </p:spTree>
    <p:extLst>
      <p:ext uri="{BB962C8B-B14F-4D97-AF65-F5344CB8AC3E}">
        <p14:creationId xmlns:p14="http://schemas.microsoft.com/office/powerpoint/2010/main" val="24083313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0"/>
            <a:ext cx="7772400" cy="640591"/>
          </a:xfrm>
          <a:noFill/>
        </p:spPr>
        <p:txBody>
          <a:bodyPr>
            <a:noAutofit/>
          </a:bodyPr>
          <a:lstStyle/>
          <a:p>
            <a:pPr lvl="0" eaLnBrk="0" hangingPunct="0"/>
            <a:r>
              <a:rPr lang="en-GB" sz="2400" dirty="0" smtClean="0"/>
              <a:t>Industry examples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18</a:t>
            </a:fld>
            <a:endParaRPr lang="en-GB"/>
          </a:p>
        </p:txBody>
      </p:sp>
      <p:pic>
        <p:nvPicPr>
          <p:cNvPr id="5" name="Picture 4" descr="Screen Shot 2017-10-30 at 06.19.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7400"/>
            <a:ext cx="9144000" cy="5259021"/>
          </a:xfrm>
          <a:prstGeom prst="rect">
            <a:avLst/>
          </a:prstGeom>
        </p:spPr>
      </p:pic>
    </p:spTree>
    <p:extLst>
      <p:ext uri="{BB962C8B-B14F-4D97-AF65-F5344CB8AC3E}">
        <p14:creationId xmlns:p14="http://schemas.microsoft.com/office/powerpoint/2010/main" val="10340841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4992"/>
            <a:ext cx="7772400" cy="640591"/>
          </a:xfrm>
          <a:noFill/>
        </p:spPr>
        <p:txBody>
          <a:bodyPr>
            <a:noAutofit/>
          </a:bodyPr>
          <a:lstStyle/>
          <a:p>
            <a:pPr lvl="0" eaLnBrk="0" hangingPunct="0"/>
            <a:r>
              <a:rPr lang="en-GB" sz="2400" dirty="0" smtClean="0"/>
              <a:t>Complete set of Financial </a:t>
            </a:r>
            <a:r>
              <a:rPr lang="en-GB" sz="2400" dirty="0"/>
              <a:t>S</a:t>
            </a:r>
            <a:r>
              <a:rPr lang="en-GB" sz="2400" dirty="0" smtClean="0"/>
              <a:t>tatements</a:t>
            </a:r>
            <a:endParaRPr lang="en-GB" sz="2000" dirty="0"/>
          </a:p>
        </p:txBody>
      </p:sp>
      <p:sp>
        <p:nvSpPr>
          <p:cNvPr id="4" name="Slide Number Placeholder 3"/>
          <p:cNvSpPr>
            <a:spLocks noGrp="1"/>
          </p:cNvSpPr>
          <p:nvPr>
            <p:ph type="sldNum" sz="quarter" idx="12"/>
          </p:nvPr>
        </p:nvSpPr>
        <p:spPr/>
        <p:txBody>
          <a:bodyPr/>
          <a:lstStyle/>
          <a:p>
            <a:fld id="{5716ADD4-8105-1A4D-BD15-C0FAC416C5BD}" type="slidenum">
              <a:rPr lang="en-GB" smtClean="0"/>
              <a:t>19</a:t>
            </a:fld>
            <a:endParaRPr lang="en-GB"/>
          </a:p>
        </p:txBody>
      </p:sp>
      <p:graphicFrame>
        <p:nvGraphicFramePr>
          <p:cNvPr id="6" name="Diagram 5"/>
          <p:cNvGraphicFramePr/>
          <p:nvPr>
            <p:extLst>
              <p:ext uri="{D42A27DB-BD31-4B8C-83A1-F6EECF244321}">
                <p14:modId xmlns:p14="http://schemas.microsoft.com/office/powerpoint/2010/main" val="1941232125"/>
              </p:ext>
            </p:extLst>
          </p:nvPr>
        </p:nvGraphicFramePr>
        <p:xfrm>
          <a:off x="31750" y="1857545"/>
          <a:ext cx="9143999" cy="4051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91821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2</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a:t>S</a:t>
            </a:r>
            <a:r>
              <a:rPr lang="en-US" sz="2400" dirty="0" smtClean="0"/>
              <a:t>tatements fit together</a:t>
            </a:r>
          </a:p>
        </p:txBody>
      </p:sp>
      <p:grpSp>
        <p:nvGrpSpPr>
          <p:cNvPr id="7" name="Group 6"/>
          <p:cNvGrpSpPr/>
          <p:nvPr/>
        </p:nvGrpSpPr>
        <p:grpSpPr>
          <a:xfrm>
            <a:off x="596900" y="584284"/>
            <a:ext cx="2628901" cy="5504338"/>
            <a:chOff x="596900" y="584284"/>
            <a:chExt cx="2628901" cy="5504338"/>
          </a:xfrm>
        </p:grpSpPr>
        <p:grpSp>
          <p:nvGrpSpPr>
            <p:cNvPr id="2" name="Group 1"/>
            <p:cNvGrpSpPr/>
            <p:nvPr/>
          </p:nvGrpSpPr>
          <p:grpSpPr>
            <a:xfrm>
              <a:off x="743246" y="1172993"/>
              <a:ext cx="2434901" cy="4915629"/>
              <a:chOff x="1800157" y="1193200"/>
              <a:chExt cx="5609500" cy="4700659"/>
            </a:xfrm>
          </p:grpSpPr>
          <p:sp>
            <p:nvSpPr>
              <p:cNvPr id="5" name="Rectangle 4"/>
              <p:cNvSpPr/>
              <p:nvPr/>
            </p:nvSpPr>
            <p:spPr>
              <a:xfrm>
                <a:off x="4974756" y="1212523"/>
                <a:ext cx="2434901" cy="468133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9" name="Rectangle 8"/>
              <p:cNvSpPr/>
              <p:nvPr/>
            </p:nvSpPr>
            <p:spPr>
              <a:xfrm>
                <a:off x="1800157" y="1212523"/>
                <a:ext cx="2434901" cy="46813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12" name="Rectangle 11"/>
              <p:cNvSpPr/>
              <p:nvPr/>
            </p:nvSpPr>
            <p:spPr>
              <a:xfrm>
                <a:off x="4974756" y="4723321"/>
                <a:ext cx="2434901" cy="1170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5" name="Title 1"/>
              <p:cNvSpPr txBox="1">
                <a:spLocks/>
              </p:cNvSpPr>
              <p:nvPr/>
            </p:nvSpPr>
            <p:spPr>
              <a:xfrm>
                <a:off x="4974756" y="500214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sp>
            <p:nvSpPr>
              <p:cNvPr id="6" name="Rectangle 5"/>
              <p:cNvSpPr/>
              <p:nvPr/>
            </p:nvSpPr>
            <p:spPr>
              <a:xfrm>
                <a:off x="1800157" y="1193200"/>
                <a:ext cx="2434901" cy="67255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dirty="0"/>
              </a:p>
            </p:txBody>
          </p:sp>
          <p:sp>
            <p:nvSpPr>
              <p:cNvPr id="10" name="Title 1"/>
              <p:cNvSpPr txBox="1">
                <a:spLocks/>
              </p:cNvSpPr>
              <p:nvPr/>
            </p:nvSpPr>
            <p:spPr>
              <a:xfrm>
                <a:off x="1800157" y="1223490"/>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Cash</a:t>
                </a:r>
              </a:p>
            </p:txBody>
          </p:sp>
        </p:grpSp>
        <p:sp>
          <p:nvSpPr>
            <p:cNvPr id="20" name="Title 1"/>
            <p:cNvSpPr txBox="1">
              <a:spLocks/>
            </p:cNvSpPr>
            <p:nvPr/>
          </p:nvSpPr>
          <p:spPr>
            <a:xfrm>
              <a:off x="596900" y="584284"/>
              <a:ext cx="2628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Opening </a:t>
              </a:r>
              <a:r>
                <a:rPr lang="en-US" sz="2000" u="sng" dirty="0" smtClean="0"/>
                <a:t>Balance Sheet</a:t>
              </a:r>
            </a:p>
          </p:txBody>
        </p:sp>
      </p:grpSp>
      <p:grpSp>
        <p:nvGrpSpPr>
          <p:cNvPr id="27" name="Group 26"/>
          <p:cNvGrpSpPr/>
          <p:nvPr/>
        </p:nvGrpSpPr>
        <p:grpSpPr>
          <a:xfrm>
            <a:off x="5753100" y="584284"/>
            <a:ext cx="2721065" cy="5544753"/>
            <a:chOff x="5101799" y="584284"/>
            <a:chExt cx="2721065" cy="5544753"/>
          </a:xfrm>
        </p:grpSpPr>
        <p:sp>
          <p:nvSpPr>
            <p:cNvPr id="13" name="Rectangle 12"/>
            <p:cNvSpPr/>
            <p:nvPr/>
          </p:nvSpPr>
          <p:spPr>
            <a:xfrm>
              <a:off x="6615565" y="1233614"/>
              <a:ext cx="1056911" cy="489542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14" name="Rectangle 13"/>
            <p:cNvSpPr/>
            <p:nvPr/>
          </p:nvSpPr>
          <p:spPr>
            <a:xfrm>
              <a:off x="5237575" y="1233614"/>
              <a:ext cx="1056911" cy="489542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16" name="Rectangle 15"/>
            <p:cNvSpPr/>
            <p:nvPr/>
          </p:nvSpPr>
          <p:spPr>
            <a:xfrm>
              <a:off x="6615565" y="4146824"/>
              <a:ext cx="1056911" cy="19822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7" name="Title 1"/>
            <p:cNvSpPr txBox="1">
              <a:spLocks/>
            </p:cNvSpPr>
            <p:nvPr/>
          </p:nvSpPr>
          <p:spPr>
            <a:xfrm>
              <a:off x="6615565" y="4816584"/>
              <a:ext cx="1056911" cy="6698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sp>
          <p:nvSpPr>
            <p:cNvPr id="18" name="Rectangle 17"/>
            <p:cNvSpPr/>
            <p:nvPr/>
          </p:nvSpPr>
          <p:spPr>
            <a:xfrm>
              <a:off x="5237575" y="1213407"/>
              <a:ext cx="1056911" cy="13159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dirty="0"/>
            </a:p>
          </p:txBody>
        </p:sp>
        <p:sp>
          <p:nvSpPr>
            <p:cNvPr id="19" name="Title 1"/>
            <p:cNvSpPr txBox="1">
              <a:spLocks/>
            </p:cNvSpPr>
            <p:nvPr/>
          </p:nvSpPr>
          <p:spPr>
            <a:xfrm>
              <a:off x="5237575" y="1245082"/>
              <a:ext cx="1056911" cy="6698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Cash</a:t>
              </a:r>
            </a:p>
          </p:txBody>
        </p:sp>
        <p:sp>
          <p:nvSpPr>
            <p:cNvPr id="21" name="Title 1"/>
            <p:cNvSpPr txBox="1">
              <a:spLocks/>
            </p:cNvSpPr>
            <p:nvPr/>
          </p:nvSpPr>
          <p:spPr>
            <a:xfrm>
              <a:off x="5101799" y="584284"/>
              <a:ext cx="2721065"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Closing </a:t>
              </a:r>
              <a:r>
                <a:rPr lang="en-US" sz="2000" u="sng" dirty="0" smtClean="0"/>
                <a:t>Balance Sheet</a:t>
              </a:r>
            </a:p>
          </p:txBody>
        </p:sp>
      </p:grpSp>
      <p:sp>
        <p:nvSpPr>
          <p:cNvPr id="3" name="Notched Right Arrow 2"/>
          <p:cNvSpPr/>
          <p:nvPr/>
        </p:nvSpPr>
        <p:spPr>
          <a:xfrm>
            <a:off x="1541414" y="1245082"/>
            <a:ext cx="4347462" cy="572231"/>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2000" u="sng" dirty="0">
                <a:solidFill>
                  <a:schemeClr val="tx1"/>
                </a:solidFill>
                <a:latin typeface="+mj-lt"/>
                <a:ea typeface="+mj-ea"/>
                <a:cs typeface="+mj-cs"/>
              </a:rPr>
              <a:t>Cash </a:t>
            </a:r>
            <a:r>
              <a:rPr lang="en-GB" sz="2000" u="sng" dirty="0" smtClean="0">
                <a:solidFill>
                  <a:schemeClr val="tx1"/>
                </a:solidFill>
                <a:latin typeface="+mj-lt"/>
                <a:ea typeface="+mj-ea"/>
                <a:cs typeface="+mj-cs"/>
              </a:rPr>
              <a:t>Flow Statement</a:t>
            </a:r>
            <a:endParaRPr lang="en-GB" sz="2000" u="sng" dirty="0">
              <a:solidFill>
                <a:schemeClr val="tx1"/>
              </a:solidFill>
              <a:latin typeface="+mj-lt"/>
              <a:ea typeface="+mj-ea"/>
              <a:cs typeface="+mj-cs"/>
            </a:endParaRPr>
          </a:p>
        </p:txBody>
      </p:sp>
      <p:sp>
        <p:nvSpPr>
          <p:cNvPr id="22" name="Notched Right Arrow 21"/>
          <p:cNvSpPr/>
          <p:nvPr/>
        </p:nvSpPr>
        <p:spPr>
          <a:xfrm>
            <a:off x="2720379" y="4878287"/>
            <a:ext cx="4546487" cy="607305"/>
          </a:xfrm>
          <a:prstGeom prst="notchedRightArrow">
            <a:avLst/>
          </a:prstGeom>
        </p:spPr>
        <p:style>
          <a:lnRef idx="1">
            <a:schemeClr val="accent6"/>
          </a:lnRef>
          <a:fillRef idx="3">
            <a:schemeClr val="accent6"/>
          </a:fillRef>
          <a:effectRef idx="2">
            <a:schemeClr val="accent6"/>
          </a:effectRef>
          <a:fontRef idx="minor">
            <a:schemeClr val="lt1"/>
          </a:fontRef>
        </p:style>
        <p:txBody>
          <a:bodyPr rtlCol="0" anchor="ctr"/>
          <a:lstStyle/>
          <a:p>
            <a:r>
              <a:rPr lang="en-GB" sz="2000" dirty="0" smtClean="0">
                <a:solidFill>
                  <a:schemeClr val="tx1"/>
                </a:solidFill>
                <a:latin typeface="+mj-lt"/>
                <a:ea typeface="+mj-ea"/>
                <a:cs typeface="+mj-cs"/>
              </a:rPr>
              <a:t>New equity +                - dividends</a:t>
            </a:r>
            <a:endParaRPr lang="en-GB" sz="2000" dirty="0">
              <a:solidFill>
                <a:schemeClr val="tx1"/>
              </a:solidFill>
              <a:latin typeface="+mj-lt"/>
              <a:ea typeface="+mj-ea"/>
              <a:cs typeface="+mj-cs"/>
            </a:endParaRPr>
          </a:p>
        </p:txBody>
      </p:sp>
      <p:grpSp>
        <p:nvGrpSpPr>
          <p:cNvPr id="11" name="Group 10"/>
          <p:cNvGrpSpPr/>
          <p:nvPr/>
        </p:nvGrpSpPr>
        <p:grpSpPr>
          <a:xfrm>
            <a:off x="3924525" y="3037587"/>
            <a:ext cx="1710206" cy="2223548"/>
            <a:chOff x="3642295" y="2722763"/>
            <a:chExt cx="1710206" cy="2223548"/>
          </a:xfrm>
        </p:grpSpPr>
        <p:grpSp>
          <p:nvGrpSpPr>
            <p:cNvPr id="26" name="Group 25"/>
            <p:cNvGrpSpPr/>
            <p:nvPr/>
          </p:nvGrpSpPr>
          <p:grpSpPr>
            <a:xfrm>
              <a:off x="3729156" y="2722763"/>
              <a:ext cx="1535530" cy="703307"/>
              <a:chOff x="3664026" y="2451363"/>
              <a:chExt cx="1056911" cy="703307"/>
            </a:xfrm>
          </p:grpSpPr>
          <p:sp>
            <p:nvSpPr>
              <p:cNvPr id="24" name="Rectangle 23"/>
              <p:cNvSpPr/>
              <p:nvPr/>
            </p:nvSpPr>
            <p:spPr>
              <a:xfrm>
                <a:off x="3664026" y="2451363"/>
                <a:ext cx="1056911" cy="70330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25" name="Title 1"/>
              <p:cNvSpPr txBox="1">
                <a:spLocks/>
              </p:cNvSpPr>
              <p:nvPr/>
            </p:nvSpPr>
            <p:spPr>
              <a:xfrm>
                <a:off x="3664026" y="2483038"/>
                <a:ext cx="1056911" cy="6698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Revenue &amp; gains</a:t>
                </a:r>
              </a:p>
            </p:txBody>
          </p:sp>
        </p:grpSp>
        <p:sp>
          <p:nvSpPr>
            <p:cNvPr id="30" name="Title 1"/>
            <p:cNvSpPr txBox="1">
              <a:spLocks/>
            </p:cNvSpPr>
            <p:nvPr/>
          </p:nvSpPr>
          <p:spPr>
            <a:xfrm>
              <a:off x="3729156" y="3761231"/>
              <a:ext cx="1535530" cy="6698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Expenses &amp; losses</a:t>
              </a:r>
            </a:p>
          </p:txBody>
        </p:sp>
        <p:sp>
          <p:nvSpPr>
            <p:cNvPr id="31" name="Title 1"/>
            <p:cNvSpPr txBox="1">
              <a:spLocks/>
            </p:cNvSpPr>
            <p:nvPr/>
          </p:nvSpPr>
          <p:spPr>
            <a:xfrm>
              <a:off x="3642316" y="3190047"/>
              <a:ext cx="1710185" cy="4852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_</a:t>
              </a:r>
            </a:p>
          </p:txBody>
        </p:sp>
        <p:sp>
          <p:nvSpPr>
            <p:cNvPr id="32" name="Title 1"/>
            <p:cNvSpPr txBox="1">
              <a:spLocks/>
            </p:cNvSpPr>
            <p:nvPr/>
          </p:nvSpPr>
          <p:spPr>
            <a:xfrm>
              <a:off x="3642295" y="4461082"/>
              <a:ext cx="1710185" cy="4852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a:t>
              </a:r>
            </a:p>
            <a:p>
              <a:pPr eaLnBrk="0" hangingPunct="0"/>
              <a:r>
                <a:rPr lang="en-US" sz="2000" dirty="0" smtClean="0"/>
                <a:t>Income</a:t>
              </a:r>
            </a:p>
          </p:txBody>
        </p:sp>
      </p:grpSp>
      <p:sp>
        <p:nvSpPr>
          <p:cNvPr id="33" name="Title 1"/>
          <p:cNvSpPr txBox="1">
            <a:spLocks/>
          </p:cNvSpPr>
          <p:nvPr/>
        </p:nvSpPr>
        <p:spPr>
          <a:xfrm>
            <a:off x="3924546" y="2209049"/>
            <a:ext cx="1710185"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u="sng" dirty="0" smtClean="0"/>
              <a:t>Income Statement</a:t>
            </a:r>
          </a:p>
        </p:txBody>
      </p:sp>
      <p:sp>
        <p:nvSpPr>
          <p:cNvPr id="34" name="Title 1"/>
          <p:cNvSpPr txBox="1">
            <a:spLocks/>
          </p:cNvSpPr>
          <p:nvPr/>
        </p:nvSpPr>
        <p:spPr>
          <a:xfrm>
            <a:off x="3225801" y="5146835"/>
            <a:ext cx="3415708"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u="sng" dirty="0" smtClean="0"/>
              <a:t>Statement of Changes in Equity</a:t>
            </a:r>
          </a:p>
        </p:txBody>
      </p:sp>
    </p:spTree>
    <p:extLst>
      <p:ext uri="{BB962C8B-B14F-4D97-AF65-F5344CB8AC3E}">
        <p14:creationId xmlns:p14="http://schemas.microsoft.com/office/powerpoint/2010/main" val="1967738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33"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65467"/>
            <a:ext cx="7772400" cy="640591"/>
          </a:xfrm>
          <a:solidFill>
            <a:srgbClr val="FFFFFF"/>
          </a:solidFill>
        </p:spPr>
        <p:txBody>
          <a:bodyPr>
            <a:noAutofit/>
          </a:bodyPr>
          <a:lstStyle/>
          <a:p>
            <a:pPr marL="285750" indent="-285750" eaLnBrk="0" hangingPunct="0"/>
            <a:r>
              <a:rPr lang="en-US" sz="2400" dirty="0" smtClean="0">
                <a:solidFill>
                  <a:srgbClr val="008000"/>
                </a:solidFill>
              </a:rPr>
              <a:t>Case </a:t>
            </a:r>
            <a:r>
              <a:rPr lang="en-US" sz="2400" dirty="0">
                <a:solidFill>
                  <a:srgbClr val="008000"/>
                </a:solidFill>
              </a:rPr>
              <a:t>study: </a:t>
            </a:r>
            <a:r>
              <a:rPr lang="en-US" sz="2400" dirty="0" smtClean="0">
                <a:solidFill>
                  <a:srgbClr val="008000"/>
                </a:solidFill>
              </a:rPr>
              <a:t>Profit!</a:t>
            </a:r>
            <a:endParaRPr lang="en-GB" sz="2400" dirty="0">
              <a:solidFill>
                <a:srgbClr val="008000"/>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20</a:t>
            </a:fld>
            <a:endParaRPr lang="en-GB" dirty="0"/>
          </a:p>
        </p:txBody>
      </p:sp>
      <p:sp>
        <p:nvSpPr>
          <p:cNvPr id="5" name="Rectangle 4"/>
          <p:cNvSpPr/>
          <p:nvPr/>
        </p:nvSpPr>
        <p:spPr>
          <a:xfrm>
            <a:off x="1016067" y="1546238"/>
            <a:ext cx="7670733" cy="2021066"/>
          </a:xfrm>
          <a:prstGeom prst="rect">
            <a:avLst/>
          </a:prstGeom>
          <a:noFill/>
        </p:spPr>
        <p:txBody>
          <a:bodyPr wrap="square">
            <a:spAutoFit/>
          </a:bodyPr>
          <a:lstStyle/>
          <a:p>
            <a:pPr marL="285750" indent="-285750" eaLnBrk="0" hangingPunct="0">
              <a:lnSpc>
                <a:spcPct val="200000"/>
              </a:lnSpc>
              <a:buFont typeface="Arial"/>
              <a:buChar char="•"/>
            </a:pPr>
            <a:r>
              <a:rPr lang="en-GB" sz="1600" dirty="0" smtClean="0"/>
              <a:t>Rearrange Expenses and other Equity Ledger items into the Income Statement and Statement of Changes of Equity (Week 8: O45:O69)</a:t>
            </a:r>
            <a:endParaRPr lang="en-GB" sz="1600" dirty="0"/>
          </a:p>
          <a:p>
            <a:pPr marL="285750" lvl="0" indent="-285750" eaLnBrk="0" hangingPunct="0">
              <a:lnSpc>
                <a:spcPct val="200000"/>
              </a:lnSpc>
              <a:buFont typeface="Arial"/>
              <a:buChar char="•"/>
            </a:pPr>
            <a:r>
              <a:rPr lang="en-GB" sz="1600" dirty="0" smtClean="0"/>
              <a:t>Draw 2 profit opportunity cards and 1 hazard card</a:t>
            </a:r>
          </a:p>
          <a:p>
            <a:pPr marL="285750" lvl="0" indent="-285750" eaLnBrk="0" hangingPunct="0">
              <a:lnSpc>
                <a:spcPct val="200000"/>
              </a:lnSpc>
              <a:buFont typeface="Arial"/>
              <a:buChar char="•"/>
            </a:pPr>
            <a:r>
              <a:rPr lang="en-GB" sz="1600" dirty="0" smtClean="0"/>
              <a:t>Study the resulting charts and start to prepare for your group presentation</a:t>
            </a:r>
            <a:endParaRPr lang="en-GB" sz="1600" dirty="0"/>
          </a:p>
        </p:txBody>
      </p:sp>
    </p:spTree>
    <p:extLst>
      <p:ext uri="{BB962C8B-B14F-4D97-AF65-F5344CB8AC3E}">
        <p14:creationId xmlns:p14="http://schemas.microsoft.com/office/powerpoint/2010/main" val="4965235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65467"/>
            <a:ext cx="7772400" cy="640591"/>
          </a:xfrm>
          <a:noFill/>
        </p:spPr>
        <p:txBody>
          <a:bodyPr>
            <a:noAutofit/>
          </a:bodyPr>
          <a:lstStyle/>
          <a:p>
            <a:pPr lvl="0" eaLnBrk="0" hangingPunct="0"/>
            <a:r>
              <a:rPr lang="en-GB" sz="2400" dirty="0" smtClean="0"/>
              <a:t>Income, Transactions with owners, Other</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3</a:t>
            </a:fld>
            <a:endParaRPr lang="en-GB"/>
          </a:p>
        </p:txBody>
      </p:sp>
      <p:sp>
        <p:nvSpPr>
          <p:cNvPr id="21" name="Rectangle 20"/>
          <p:cNvSpPr/>
          <p:nvPr/>
        </p:nvSpPr>
        <p:spPr>
          <a:xfrm>
            <a:off x="1016067" y="1279538"/>
            <a:ext cx="7899333" cy="1528624"/>
          </a:xfrm>
          <a:prstGeom prst="rect">
            <a:avLst/>
          </a:prstGeom>
          <a:solidFill>
            <a:srgbClr val="FFFFFF"/>
          </a:solidFill>
        </p:spPr>
        <p:txBody>
          <a:bodyPr wrap="square">
            <a:spAutoFit/>
          </a:bodyPr>
          <a:lstStyle/>
          <a:p>
            <a:pPr marL="285750" lvl="0" indent="-285750" eaLnBrk="0" hangingPunct="0">
              <a:lnSpc>
                <a:spcPct val="200000"/>
              </a:lnSpc>
              <a:buFont typeface="Arial"/>
              <a:buChar char="•"/>
            </a:pPr>
            <a:r>
              <a:rPr lang="en-GB" sz="1600" dirty="0" smtClean="0"/>
              <a:t>Income increases Equity</a:t>
            </a:r>
          </a:p>
          <a:p>
            <a:pPr marL="285750" lvl="0" indent="-285750" eaLnBrk="0" hangingPunct="0">
              <a:lnSpc>
                <a:spcPct val="200000"/>
              </a:lnSpc>
              <a:buFont typeface="Arial"/>
              <a:buChar char="•"/>
            </a:pPr>
            <a:r>
              <a:rPr lang="en-GB" sz="1600" dirty="0" smtClean="0"/>
              <a:t>Issuing shares increases Equity. Buying back shares or paying dividends reduces Equity</a:t>
            </a:r>
          </a:p>
          <a:p>
            <a:pPr marL="285750" lvl="0" indent="-285750" eaLnBrk="0" hangingPunct="0">
              <a:lnSpc>
                <a:spcPct val="200000"/>
              </a:lnSpc>
              <a:buFont typeface="Arial"/>
              <a:buChar char="•"/>
            </a:pPr>
            <a:r>
              <a:rPr lang="en-GB" sz="1600" dirty="0" smtClean="0"/>
              <a:t>IAS1 allows Income and ‘Other Comprehensive Income’ as one or two Statements</a:t>
            </a:r>
            <a:endParaRPr lang="en-GB" sz="1600" dirty="0"/>
          </a:p>
        </p:txBody>
      </p:sp>
      <p:sp>
        <p:nvSpPr>
          <p:cNvPr id="25" name="Rectangle 24"/>
          <p:cNvSpPr/>
          <p:nvPr/>
        </p:nvSpPr>
        <p:spPr>
          <a:xfrm>
            <a:off x="1016066" y="2965910"/>
            <a:ext cx="7442134" cy="900759"/>
          </a:xfrm>
          <a:prstGeom prst="rect">
            <a:avLst/>
          </a:prstGeom>
          <a:noFill/>
        </p:spPr>
        <p:txBody>
          <a:bodyPr wrap="square">
            <a:spAutoFit/>
          </a:bodyPr>
          <a:lstStyle/>
          <a:p>
            <a:pPr>
              <a:lnSpc>
                <a:spcPct val="110000"/>
              </a:lnSpc>
            </a:pPr>
            <a:r>
              <a:rPr lang="en-GB" sz="1600" dirty="0" smtClean="0"/>
              <a:t>Income is </a:t>
            </a:r>
            <a:r>
              <a:rPr lang="en-GB" sz="1600" dirty="0"/>
              <a:t>Revenue (&amp; Gains) minus Expenses (&amp; Losses</a:t>
            </a:r>
            <a:r>
              <a:rPr lang="en-GB" sz="1600" dirty="0" smtClean="0"/>
              <a:t>). The Income Statement is often called the Profit and Loss Account (P&amp;L). Income increases Equity if positive (a profit) and reduces Equity if negative.</a:t>
            </a:r>
          </a:p>
        </p:txBody>
      </p:sp>
      <p:sp>
        <p:nvSpPr>
          <p:cNvPr id="6" name="Rectangle 5"/>
          <p:cNvSpPr/>
          <p:nvPr/>
        </p:nvSpPr>
        <p:spPr>
          <a:xfrm>
            <a:off x="1016066" y="5191557"/>
            <a:ext cx="7442134" cy="1171603"/>
          </a:xfrm>
          <a:prstGeom prst="rect">
            <a:avLst/>
          </a:prstGeom>
          <a:noFill/>
        </p:spPr>
        <p:txBody>
          <a:bodyPr wrap="square">
            <a:spAutoFit/>
          </a:bodyPr>
          <a:lstStyle/>
          <a:p>
            <a:pPr>
              <a:lnSpc>
                <a:spcPct val="110000"/>
              </a:lnSpc>
            </a:pPr>
            <a:r>
              <a:rPr lang="en-GB" sz="1600" dirty="0" smtClean="0"/>
              <a:t>Other Comprehensive Income includes: revaluation gain and losses, changes in the fair value of available-for-sale financial assets, exchange differences on translation of foreign operations, share of other comprehensive income of associates </a:t>
            </a:r>
            <a:r>
              <a:rPr lang="is-IS" sz="1600" dirty="0" smtClean="0"/>
              <a:t>… less</a:t>
            </a:r>
            <a:r>
              <a:rPr lang="en-GB" sz="1600" dirty="0" smtClean="0"/>
              <a:t> income tax relating to these items.</a:t>
            </a:r>
            <a:endParaRPr lang="en-GB" sz="1600" dirty="0"/>
          </a:p>
        </p:txBody>
      </p:sp>
      <p:sp>
        <p:nvSpPr>
          <p:cNvPr id="7" name="Rectangle 6"/>
          <p:cNvSpPr/>
          <p:nvPr/>
        </p:nvSpPr>
        <p:spPr>
          <a:xfrm>
            <a:off x="1016067" y="4042207"/>
            <a:ext cx="7442134" cy="900759"/>
          </a:xfrm>
          <a:prstGeom prst="rect">
            <a:avLst/>
          </a:prstGeom>
          <a:noFill/>
        </p:spPr>
        <p:txBody>
          <a:bodyPr wrap="square">
            <a:spAutoFit/>
          </a:bodyPr>
          <a:lstStyle/>
          <a:p>
            <a:pPr>
              <a:lnSpc>
                <a:spcPct val="110000"/>
              </a:lnSpc>
            </a:pPr>
            <a:r>
              <a:rPr lang="en-GB" sz="1600" dirty="0" smtClean="0"/>
              <a:t>Transactions with owners also affect Equity.</a:t>
            </a:r>
            <a:r>
              <a:rPr lang="en-GB" sz="1600" dirty="0"/>
              <a:t> </a:t>
            </a:r>
            <a:r>
              <a:rPr lang="en-GB" sz="1600" dirty="0" smtClean="0"/>
              <a:t>Firms issue shares when formed, increasing Equity. Issuing more shares later also increasing Equity. They can buy back their own shares, reducing Equity. Dividends also reduce Equity.</a:t>
            </a:r>
          </a:p>
        </p:txBody>
      </p:sp>
    </p:spTree>
    <p:extLst>
      <p:ext uri="{BB962C8B-B14F-4D97-AF65-F5344CB8AC3E}">
        <p14:creationId xmlns:p14="http://schemas.microsoft.com/office/powerpoint/2010/main" val="3817385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0279"/>
            <a:ext cx="7772400" cy="640591"/>
          </a:xfrm>
          <a:noFill/>
        </p:spPr>
        <p:txBody>
          <a:bodyPr>
            <a:noAutofit/>
          </a:bodyPr>
          <a:lstStyle/>
          <a:p>
            <a:pPr lvl="0" eaLnBrk="0" hangingPunct="0"/>
            <a:r>
              <a:rPr lang="en-GB" sz="2400" dirty="0" smtClean="0"/>
              <a:t>Other Comprehensive Income</a:t>
            </a:r>
            <a:endParaRPr lang="en-GB" sz="2000" dirty="0"/>
          </a:p>
        </p:txBody>
      </p:sp>
      <p:sp>
        <p:nvSpPr>
          <p:cNvPr id="4" name="Slide Number Placeholder 3"/>
          <p:cNvSpPr>
            <a:spLocks noGrp="1"/>
          </p:cNvSpPr>
          <p:nvPr>
            <p:ph type="sldNum" sz="quarter" idx="12"/>
          </p:nvPr>
        </p:nvSpPr>
        <p:spPr/>
        <p:txBody>
          <a:bodyPr/>
          <a:lstStyle/>
          <a:p>
            <a:fld id="{5716ADD4-8105-1A4D-BD15-C0FAC416C5BD}" type="slidenum">
              <a:rPr lang="en-GB" smtClean="0"/>
              <a:t>4</a:t>
            </a:fld>
            <a:endParaRPr lang="en-GB"/>
          </a:p>
        </p:txBody>
      </p:sp>
      <p:pic>
        <p:nvPicPr>
          <p:cNvPr id="5" name="Picture 2" descr="Screen shot 2013-04-26 at PM 04.08.42.png"/>
          <p:cNvPicPr>
            <a:picLocks noChangeAspect="1"/>
          </p:cNvPicPr>
          <p:nvPr/>
        </p:nvPicPr>
        <p:blipFill rotWithShape="1">
          <a:blip r:embed="rId3">
            <a:extLst>
              <a:ext uri="{28A0092B-C50C-407E-A947-70E740481C1C}">
                <a14:useLocalDpi xmlns:a14="http://schemas.microsoft.com/office/drawing/2010/main" val="0"/>
              </a:ext>
            </a:extLst>
          </a:blip>
          <a:srcRect r="68205"/>
          <a:stretch/>
        </p:blipFill>
        <p:spPr bwMode="auto">
          <a:xfrm>
            <a:off x="493713" y="1622425"/>
            <a:ext cx="2592387"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Screen shot 2013-04-26 at PM 04.08.42.png"/>
          <p:cNvPicPr>
            <a:picLocks noChangeAspect="1"/>
          </p:cNvPicPr>
          <p:nvPr/>
        </p:nvPicPr>
        <p:blipFill rotWithShape="1">
          <a:blip r:embed="rId3">
            <a:extLst>
              <a:ext uri="{28A0092B-C50C-407E-A947-70E740481C1C}">
                <a14:useLocalDpi xmlns:a14="http://schemas.microsoft.com/office/drawing/2010/main" val="0"/>
              </a:ext>
            </a:extLst>
          </a:blip>
          <a:srcRect l="35845"/>
          <a:stretch/>
        </p:blipFill>
        <p:spPr bwMode="auto">
          <a:xfrm>
            <a:off x="3416299" y="1622425"/>
            <a:ext cx="5230813"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586582" y="982992"/>
            <a:ext cx="2411412" cy="640591"/>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GB" sz="2000" dirty="0" smtClean="0"/>
              <a:t>One Statement</a:t>
            </a:r>
            <a:endParaRPr lang="en-GB" sz="2000" dirty="0"/>
          </a:p>
        </p:txBody>
      </p:sp>
      <p:sp>
        <p:nvSpPr>
          <p:cNvPr id="8" name="Title 1"/>
          <p:cNvSpPr txBox="1">
            <a:spLocks/>
          </p:cNvSpPr>
          <p:nvPr/>
        </p:nvSpPr>
        <p:spPr>
          <a:xfrm>
            <a:off x="4853782" y="988962"/>
            <a:ext cx="2411412" cy="640591"/>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is-IS" sz="2000" dirty="0" smtClean="0"/>
              <a:t>… or Two</a:t>
            </a:r>
            <a:endParaRPr lang="en-GB" sz="2000" dirty="0"/>
          </a:p>
        </p:txBody>
      </p:sp>
    </p:spTree>
    <p:extLst>
      <p:ext uri="{BB962C8B-B14F-4D97-AF65-F5344CB8AC3E}">
        <p14:creationId xmlns:p14="http://schemas.microsoft.com/office/powerpoint/2010/main" val="24723479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8167"/>
            <a:ext cx="7772400" cy="640591"/>
          </a:xfrm>
          <a:noFill/>
        </p:spPr>
        <p:txBody>
          <a:bodyPr>
            <a:noAutofit/>
          </a:bodyPr>
          <a:lstStyle/>
          <a:p>
            <a:pPr lvl="0" eaLnBrk="0" hangingPunct="0"/>
            <a:r>
              <a:rPr lang="en-GB" sz="2400" dirty="0" smtClean="0"/>
              <a:t>Statement of Changes in Equity</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5</a:t>
            </a:fld>
            <a:endParaRPr lang="en-GB"/>
          </a:p>
        </p:txBody>
      </p:sp>
      <p:pic>
        <p:nvPicPr>
          <p:cNvPr id="6" name="Picture 5" descr="Screen shot 2013-04-26 at PM 05.02.42.png"/>
          <p:cNvPicPr>
            <a:picLocks noChangeAspect="1"/>
          </p:cNvPicPr>
          <p:nvPr/>
        </p:nvPicPr>
        <p:blipFill rotWithShape="1">
          <a:blip r:embed="rId3">
            <a:extLst>
              <a:ext uri="{28A0092B-C50C-407E-A947-70E740481C1C}">
                <a14:useLocalDpi xmlns:a14="http://schemas.microsoft.com/office/drawing/2010/main" val="0"/>
              </a:ext>
            </a:extLst>
          </a:blip>
          <a:srcRect l="3333" r="5000"/>
          <a:stretch/>
        </p:blipFill>
        <p:spPr bwMode="auto">
          <a:xfrm>
            <a:off x="419100" y="1892300"/>
            <a:ext cx="8382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647700" y="1144158"/>
            <a:ext cx="7772400" cy="640591"/>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GB" sz="2000" dirty="0" smtClean="0"/>
              <a:t>Transactions </a:t>
            </a:r>
            <a:r>
              <a:rPr lang="is-IS" sz="2000" dirty="0" smtClean="0"/>
              <a:t>… and Income</a:t>
            </a:r>
          </a:p>
          <a:p>
            <a:pPr eaLnBrk="0" hangingPunct="0"/>
            <a:r>
              <a:rPr lang="en-GB" sz="2000" dirty="0"/>
              <a:t>with Owners </a:t>
            </a:r>
            <a:r>
              <a:rPr lang="en-GB" sz="2000" dirty="0" smtClean="0"/>
              <a:t>                         </a:t>
            </a:r>
            <a:endParaRPr lang="en-GB" sz="2000" dirty="0"/>
          </a:p>
        </p:txBody>
      </p:sp>
      <p:pic>
        <p:nvPicPr>
          <p:cNvPr id="7" name="Picture 6" descr="Screen shot 2013-04-26 at PM 05.02.42.png"/>
          <p:cNvPicPr>
            <a:picLocks noChangeAspect="1"/>
          </p:cNvPicPr>
          <p:nvPr/>
        </p:nvPicPr>
        <p:blipFill rotWithShape="1">
          <a:blip r:embed="rId3">
            <a:extLst>
              <a:ext uri="{28A0092B-C50C-407E-A947-70E740481C1C}">
                <a14:useLocalDpi xmlns:a14="http://schemas.microsoft.com/office/drawing/2010/main" val="0"/>
              </a:ext>
            </a:extLst>
          </a:blip>
          <a:srcRect l="27500" r="50000"/>
          <a:stretch/>
        </p:blipFill>
        <p:spPr bwMode="auto">
          <a:xfrm>
            <a:off x="2667000" y="1905000"/>
            <a:ext cx="2057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Screen shot 2013-04-26 at PM 05.02.42.png"/>
          <p:cNvPicPr>
            <a:picLocks noChangeAspect="1"/>
          </p:cNvPicPr>
          <p:nvPr/>
        </p:nvPicPr>
        <p:blipFill rotWithShape="1">
          <a:blip r:embed="rId3">
            <a:extLst>
              <a:ext uri="{28A0092B-C50C-407E-A947-70E740481C1C}">
                <a14:useLocalDpi xmlns:a14="http://schemas.microsoft.com/office/drawing/2010/main" val="0"/>
              </a:ext>
            </a:extLst>
          </a:blip>
          <a:srcRect l="50139" r="28750"/>
          <a:stretch/>
        </p:blipFill>
        <p:spPr bwMode="auto">
          <a:xfrm>
            <a:off x="4622800" y="1892300"/>
            <a:ext cx="1930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5621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465467"/>
            <a:ext cx="7772400" cy="640591"/>
          </a:xfrm>
          <a:noFill/>
        </p:spPr>
        <p:txBody>
          <a:bodyPr>
            <a:noAutofit/>
          </a:bodyPr>
          <a:lstStyle/>
          <a:p>
            <a:pPr lvl="0" eaLnBrk="0" hangingPunct="0"/>
            <a:r>
              <a:rPr lang="en-GB" sz="2400" dirty="0" smtClean="0"/>
              <a:t>Income statement</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6</a:t>
            </a:fld>
            <a:endParaRPr lang="en-GB"/>
          </a:p>
        </p:txBody>
      </p:sp>
      <p:sp>
        <p:nvSpPr>
          <p:cNvPr id="21" name="Rectangle 20"/>
          <p:cNvSpPr/>
          <p:nvPr/>
        </p:nvSpPr>
        <p:spPr>
          <a:xfrm>
            <a:off x="1016067" y="12795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Categorised by nature to understand specific business</a:t>
            </a:r>
            <a:endParaRPr lang="en-GB" sz="1600" dirty="0"/>
          </a:p>
          <a:p>
            <a:pPr marL="285750" lvl="0" indent="-285750" eaLnBrk="0" hangingPunct="0">
              <a:lnSpc>
                <a:spcPct val="200000"/>
              </a:lnSpc>
              <a:buFont typeface="Arial"/>
              <a:buChar char="•"/>
            </a:pPr>
            <a:r>
              <a:rPr lang="en-GB" sz="1600" dirty="0" smtClean="0"/>
              <a:t>Categorised by function to understand general business</a:t>
            </a:r>
            <a:endParaRPr lang="en-GB" sz="1600" dirty="0"/>
          </a:p>
          <a:p>
            <a:pPr marL="285750" lvl="0" indent="-285750" eaLnBrk="0" hangingPunct="0">
              <a:lnSpc>
                <a:spcPct val="200000"/>
              </a:lnSpc>
              <a:buFont typeface="Arial"/>
              <a:buChar char="•"/>
            </a:pPr>
            <a:r>
              <a:rPr lang="en-GB" sz="1600" dirty="0"/>
              <a:t>S</a:t>
            </a:r>
            <a:r>
              <a:rPr lang="en-GB" sz="1600" dirty="0" smtClean="0"/>
              <a:t>tandard lines have acronyms: GP, EBITDA, OP, PBT, PAT, EPS</a:t>
            </a:r>
            <a:endParaRPr lang="en-GB" sz="1600" dirty="0"/>
          </a:p>
        </p:txBody>
      </p:sp>
      <p:sp>
        <p:nvSpPr>
          <p:cNvPr id="25" name="Rectangle 24"/>
          <p:cNvSpPr/>
          <p:nvPr/>
        </p:nvSpPr>
        <p:spPr>
          <a:xfrm>
            <a:off x="1016066" y="2965910"/>
            <a:ext cx="7340534" cy="629916"/>
          </a:xfrm>
          <a:prstGeom prst="rect">
            <a:avLst/>
          </a:prstGeom>
        </p:spPr>
        <p:txBody>
          <a:bodyPr wrap="square">
            <a:spAutoFit/>
          </a:bodyPr>
          <a:lstStyle/>
          <a:p>
            <a:pPr>
              <a:lnSpc>
                <a:spcPct val="110000"/>
              </a:lnSpc>
              <a:spcAft>
                <a:spcPts val="1200"/>
              </a:spcAft>
            </a:pPr>
            <a:r>
              <a:rPr lang="en-GB" sz="1600" dirty="0" smtClean="0"/>
              <a:t>Operating costs can simply be categorised by nature – airlines could report staff, fuel, aircraft maintenance, etc.– to understand specific business, help forecast</a:t>
            </a:r>
            <a:endParaRPr lang="en-GB" sz="1600" dirty="0"/>
          </a:p>
        </p:txBody>
      </p:sp>
      <p:sp>
        <p:nvSpPr>
          <p:cNvPr id="6" name="Rectangle 5"/>
          <p:cNvSpPr/>
          <p:nvPr/>
        </p:nvSpPr>
        <p:spPr>
          <a:xfrm>
            <a:off x="1016066" y="3905710"/>
            <a:ext cx="7340534" cy="900759"/>
          </a:xfrm>
          <a:prstGeom prst="rect">
            <a:avLst/>
          </a:prstGeom>
        </p:spPr>
        <p:txBody>
          <a:bodyPr wrap="square">
            <a:spAutoFit/>
          </a:bodyPr>
          <a:lstStyle/>
          <a:p>
            <a:pPr>
              <a:lnSpc>
                <a:spcPct val="110000"/>
              </a:lnSpc>
              <a:spcAft>
                <a:spcPts val="1200"/>
              </a:spcAft>
            </a:pPr>
            <a:r>
              <a:rPr lang="en-GB" sz="1600" dirty="0" smtClean="0"/>
              <a:t>Operating costs can be by functions – cost of goods sold (</a:t>
            </a:r>
            <a:r>
              <a:rPr lang="en-GB" sz="1600" dirty="0" err="1" smtClean="0"/>
              <a:t>CoGS</a:t>
            </a:r>
            <a:r>
              <a:rPr lang="en-GB" sz="1600" dirty="0" smtClean="0"/>
              <a:t>); selling, general &amp; administrative (SG&amp;</a:t>
            </a:r>
            <a:r>
              <a:rPr lang="en-GB" sz="1600" dirty="0"/>
              <a:t>A) </a:t>
            </a:r>
            <a:r>
              <a:rPr lang="en-GB" sz="1600" dirty="0" smtClean="0"/>
              <a:t>expense; research and development (R&amp;D) expense; other expenses – to understand general business, compare firms in different industries</a:t>
            </a:r>
          </a:p>
        </p:txBody>
      </p:sp>
      <p:sp>
        <p:nvSpPr>
          <p:cNvPr id="7" name="Rectangle 6"/>
          <p:cNvSpPr/>
          <p:nvPr/>
        </p:nvSpPr>
        <p:spPr>
          <a:xfrm>
            <a:off x="1016066" y="5005211"/>
            <a:ext cx="7340534" cy="900759"/>
          </a:xfrm>
          <a:prstGeom prst="rect">
            <a:avLst/>
          </a:prstGeom>
        </p:spPr>
        <p:txBody>
          <a:bodyPr wrap="square">
            <a:spAutoFit/>
          </a:bodyPr>
          <a:lstStyle/>
          <a:p>
            <a:pPr>
              <a:lnSpc>
                <a:spcPct val="110000"/>
              </a:lnSpc>
              <a:spcAft>
                <a:spcPts val="1200"/>
              </a:spcAft>
            </a:pPr>
            <a:r>
              <a:rPr lang="en-GB" sz="1600" dirty="0" smtClean="0"/>
              <a:t>Can have lines for: gross profit (GP); Earning before interest tax, depreciation &amp; amortisation (EBITDA) though not defined in IFRS; operating </a:t>
            </a:r>
            <a:r>
              <a:rPr lang="en-GB" sz="1600" dirty="0"/>
              <a:t>profit (OP); </a:t>
            </a:r>
            <a:r>
              <a:rPr lang="en-GB" sz="1600" dirty="0" smtClean="0"/>
              <a:t>profit before tax (PBT); profit after tax (PAT); net income (Earnings); earnings per share (EPS)</a:t>
            </a:r>
            <a:endParaRPr lang="en-GB" sz="1600" dirty="0"/>
          </a:p>
        </p:txBody>
      </p:sp>
    </p:spTree>
    <p:extLst>
      <p:ext uri="{BB962C8B-B14F-4D97-AF65-F5344CB8AC3E}">
        <p14:creationId xmlns:p14="http://schemas.microsoft.com/office/powerpoint/2010/main" val="552394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3343"/>
            <a:ext cx="7772400" cy="640591"/>
          </a:xfrm>
          <a:noFill/>
        </p:spPr>
        <p:txBody>
          <a:bodyPr>
            <a:noAutofit/>
          </a:bodyPr>
          <a:lstStyle/>
          <a:p>
            <a:pPr lvl="0" eaLnBrk="0" hangingPunct="0"/>
            <a:r>
              <a:rPr lang="en-GB" sz="2400" dirty="0" smtClean="0"/>
              <a:t>Income ... by nature</a:t>
            </a:r>
            <a:endParaRPr lang="en-GB" sz="2000" dirty="0"/>
          </a:p>
        </p:txBody>
      </p:sp>
      <p:sp>
        <p:nvSpPr>
          <p:cNvPr id="4" name="Slide Number Placeholder 3"/>
          <p:cNvSpPr>
            <a:spLocks noGrp="1"/>
          </p:cNvSpPr>
          <p:nvPr>
            <p:ph type="sldNum" sz="quarter" idx="12"/>
          </p:nvPr>
        </p:nvSpPr>
        <p:spPr/>
        <p:txBody>
          <a:bodyPr/>
          <a:lstStyle/>
          <a:p>
            <a:fld id="{5716ADD4-8105-1A4D-BD15-C0FAC416C5BD}" type="slidenum">
              <a:rPr lang="en-GB" smtClean="0"/>
              <a:t>7</a:t>
            </a:fld>
            <a:endParaRPr lang="en-GB"/>
          </a:p>
        </p:txBody>
      </p:sp>
      <p:pic>
        <p:nvPicPr>
          <p:cNvPr id="6" name="Picture 2" descr="Screen shot 2013-04-26 at PM 04.59.58.png"/>
          <p:cNvPicPr>
            <a:picLocks noChangeAspect="1"/>
          </p:cNvPicPr>
          <p:nvPr/>
        </p:nvPicPr>
        <p:blipFill>
          <a:blip r:embed="rId3">
            <a:extLst>
              <a:ext uri="{28A0092B-C50C-407E-A947-70E740481C1C}">
                <a14:useLocalDpi xmlns:a14="http://schemas.microsoft.com/office/drawing/2010/main" val="0"/>
              </a:ext>
            </a:extLst>
          </a:blip>
          <a:srcRect t="2158" r="1338"/>
          <a:stretch>
            <a:fillRect/>
          </a:stretch>
        </p:blipFill>
        <p:spPr bwMode="auto">
          <a:xfrm>
            <a:off x="1578769" y="984909"/>
            <a:ext cx="5983287" cy="54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p:nvGrpSpPr>
        <p:grpSpPr>
          <a:xfrm>
            <a:off x="584200" y="1866900"/>
            <a:ext cx="1385108" cy="4510564"/>
            <a:chOff x="584200" y="1866900"/>
            <a:chExt cx="1385108" cy="4510564"/>
          </a:xfrm>
        </p:grpSpPr>
        <p:sp>
          <p:nvSpPr>
            <p:cNvPr id="5" name="TextBox 4"/>
            <p:cNvSpPr txBox="1"/>
            <p:nvPr/>
          </p:nvSpPr>
          <p:spPr>
            <a:xfrm rot="16200000">
              <a:off x="1004963" y="2934901"/>
              <a:ext cx="1282360" cy="646331"/>
            </a:xfrm>
            <a:prstGeom prst="rect">
              <a:avLst/>
            </a:prstGeom>
            <a:noFill/>
          </p:spPr>
          <p:txBody>
            <a:bodyPr wrap="none" rtlCol="0">
              <a:spAutoFit/>
            </a:bodyPr>
            <a:lstStyle/>
            <a:p>
              <a:pPr algn="ctr"/>
              <a:r>
                <a:rPr lang="en-GB" dirty="0" smtClean="0"/>
                <a:t>specific to</a:t>
              </a:r>
            </a:p>
            <a:p>
              <a:pPr algn="ctr"/>
              <a:r>
                <a:rPr lang="en-GB" dirty="0" smtClean="0"/>
                <a:t>| </a:t>
              </a:r>
              <a:r>
                <a:rPr lang="en-GB" dirty="0"/>
                <a:t> </a:t>
              </a:r>
              <a:r>
                <a:rPr lang="en-GB" dirty="0" smtClean="0"/>
                <a:t>airlines  |</a:t>
              </a:r>
              <a:endParaRPr lang="en-GB" dirty="0"/>
            </a:p>
          </p:txBody>
        </p:sp>
        <p:sp>
          <p:nvSpPr>
            <p:cNvPr id="7" name="TextBox 6"/>
            <p:cNvSpPr txBox="1"/>
            <p:nvPr/>
          </p:nvSpPr>
          <p:spPr>
            <a:xfrm>
              <a:off x="584200" y="1866900"/>
              <a:ext cx="1001371" cy="369332"/>
            </a:xfrm>
            <a:prstGeom prst="rect">
              <a:avLst/>
            </a:prstGeom>
            <a:noFill/>
          </p:spPr>
          <p:txBody>
            <a:bodyPr wrap="none" rtlCol="0">
              <a:spAutoFit/>
            </a:bodyPr>
            <a:lstStyle/>
            <a:p>
              <a:pPr algn="r"/>
              <a:r>
                <a:rPr lang="en-GB" dirty="0" smtClean="0"/>
                <a:t>Revenue</a:t>
              </a:r>
            </a:p>
          </p:txBody>
        </p:sp>
        <p:sp>
          <p:nvSpPr>
            <p:cNvPr id="8" name="TextBox 7"/>
            <p:cNvSpPr txBox="1"/>
            <p:nvPr/>
          </p:nvSpPr>
          <p:spPr>
            <a:xfrm>
              <a:off x="1116120" y="4273034"/>
              <a:ext cx="456751" cy="369332"/>
            </a:xfrm>
            <a:prstGeom prst="rect">
              <a:avLst/>
            </a:prstGeom>
            <a:noFill/>
          </p:spPr>
          <p:txBody>
            <a:bodyPr wrap="none" rtlCol="0">
              <a:spAutoFit/>
            </a:bodyPr>
            <a:lstStyle/>
            <a:p>
              <a:pPr algn="r"/>
              <a:r>
                <a:rPr lang="en-GB" dirty="0" smtClean="0"/>
                <a:t>OP</a:t>
              </a:r>
            </a:p>
          </p:txBody>
        </p:sp>
        <p:sp>
          <p:nvSpPr>
            <p:cNvPr id="9" name="TextBox 8"/>
            <p:cNvSpPr txBox="1"/>
            <p:nvPr/>
          </p:nvSpPr>
          <p:spPr>
            <a:xfrm>
              <a:off x="1029132" y="5664200"/>
              <a:ext cx="543739" cy="369332"/>
            </a:xfrm>
            <a:prstGeom prst="rect">
              <a:avLst/>
            </a:prstGeom>
            <a:noFill/>
          </p:spPr>
          <p:txBody>
            <a:bodyPr wrap="none" rtlCol="0">
              <a:spAutoFit/>
            </a:bodyPr>
            <a:lstStyle/>
            <a:p>
              <a:pPr algn="r"/>
              <a:r>
                <a:rPr lang="en-GB" dirty="0" smtClean="0"/>
                <a:t>PBT</a:t>
              </a:r>
            </a:p>
          </p:txBody>
        </p:sp>
        <p:sp>
          <p:nvSpPr>
            <p:cNvPr id="11" name="TextBox 10"/>
            <p:cNvSpPr txBox="1"/>
            <p:nvPr/>
          </p:nvSpPr>
          <p:spPr>
            <a:xfrm>
              <a:off x="615385" y="6008132"/>
              <a:ext cx="982886" cy="369332"/>
            </a:xfrm>
            <a:prstGeom prst="rect">
              <a:avLst/>
            </a:prstGeom>
            <a:noFill/>
          </p:spPr>
          <p:txBody>
            <a:bodyPr wrap="none" rtlCol="0">
              <a:spAutoFit/>
            </a:bodyPr>
            <a:lstStyle/>
            <a:p>
              <a:pPr algn="r"/>
              <a:r>
                <a:rPr lang="en-GB" dirty="0" smtClean="0"/>
                <a:t>Earnings</a:t>
              </a:r>
            </a:p>
          </p:txBody>
        </p:sp>
      </p:grpSp>
      <p:grpSp>
        <p:nvGrpSpPr>
          <p:cNvPr id="21" name="Group 20"/>
          <p:cNvGrpSpPr/>
          <p:nvPr/>
        </p:nvGrpSpPr>
        <p:grpSpPr>
          <a:xfrm>
            <a:off x="7562056" y="2051566"/>
            <a:ext cx="1124744" cy="2368034"/>
            <a:chOff x="7562056" y="2051566"/>
            <a:chExt cx="1124744" cy="2368034"/>
          </a:xfrm>
        </p:grpSpPr>
        <p:sp>
          <p:nvSpPr>
            <p:cNvPr id="12" name="TextBox 11"/>
            <p:cNvSpPr txBox="1"/>
            <p:nvPr/>
          </p:nvSpPr>
          <p:spPr>
            <a:xfrm>
              <a:off x="7817639" y="3714581"/>
              <a:ext cx="869161" cy="369332"/>
            </a:xfrm>
            <a:prstGeom prst="rect">
              <a:avLst/>
            </a:prstGeom>
            <a:noFill/>
          </p:spPr>
          <p:txBody>
            <a:bodyPr wrap="none" rtlCol="0">
              <a:spAutoFit/>
            </a:bodyPr>
            <a:lstStyle/>
            <a:p>
              <a:pPr algn="r"/>
              <a:r>
                <a:rPr lang="en-GB" dirty="0" smtClean="0"/>
                <a:t>EBITDA</a:t>
              </a:r>
            </a:p>
          </p:txBody>
        </p:sp>
        <p:cxnSp>
          <p:nvCxnSpPr>
            <p:cNvPr id="14" name="Elbow Connector 13"/>
            <p:cNvCxnSpPr>
              <a:endCxn id="12" idx="2"/>
            </p:cNvCxnSpPr>
            <p:nvPr/>
          </p:nvCxnSpPr>
          <p:spPr>
            <a:xfrm flipV="1">
              <a:off x="7562056" y="4083913"/>
              <a:ext cx="690164" cy="33568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endCxn id="12" idx="0"/>
            </p:cNvCxnSpPr>
            <p:nvPr/>
          </p:nvCxnSpPr>
          <p:spPr>
            <a:xfrm rot="16200000" flipH="1">
              <a:off x="7434491" y="2896851"/>
              <a:ext cx="1097695" cy="537764"/>
            </a:xfrm>
            <a:prstGeom prst="bentConnector3">
              <a:avLst>
                <a:gd name="adj1" fmla="val -907"/>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5400000">
              <a:off x="7658133" y="2633189"/>
              <a:ext cx="1532578" cy="369332"/>
            </a:xfrm>
            <a:prstGeom prst="rect">
              <a:avLst/>
            </a:prstGeom>
            <a:noFill/>
          </p:spPr>
          <p:txBody>
            <a:bodyPr wrap="none" rtlCol="0">
              <a:spAutoFit/>
            </a:bodyPr>
            <a:lstStyle/>
            <a:p>
              <a:r>
                <a:rPr lang="en-GB" dirty="0" smtClean="0"/>
                <a:t>Add back D&amp;A</a:t>
              </a:r>
              <a:endParaRPr lang="en-GB" dirty="0"/>
            </a:p>
          </p:txBody>
        </p:sp>
      </p:grpSp>
    </p:spTree>
    <p:extLst>
      <p:ext uri="{BB962C8B-B14F-4D97-AF65-F5344CB8AC3E}">
        <p14:creationId xmlns:p14="http://schemas.microsoft.com/office/powerpoint/2010/main" val="1759787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300" y="452767"/>
            <a:ext cx="8648700" cy="640591"/>
          </a:xfrm>
          <a:noFill/>
        </p:spPr>
        <p:txBody>
          <a:bodyPr>
            <a:noAutofit/>
          </a:bodyPr>
          <a:lstStyle/>
          <a:p>
            <a:pPr lvl="0" eaLnBrk="0" hangingPunct="0"/>
            <a:r>
              <a:rPr lang="en-GB" sz="2400" dirty="0" smtClean="0"/>
              <a:t>Earnings Before Interest, Tax, Depreciation &amp; Amortisation (EBITDA)</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8</a:t>
            </a:fld>
            <a:endParaRPr lang="en-GB"/>
          </a:p>
        </p:txBody>
      </p:sp>
      <p:sp>
        <p:nvSpPr>
          <p:cNvPr id="21" name="Rectangle 20"/>
          <p:cNvSpPr/>
          <p:nvPr/>
        </p:nvSpPr>
        <p:spPr>
          <a:xfrm>
            <a:off x="1016067" y="15462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Operating Profit is before Interest &amp; Tax but after Depreciation &amp; </a:t>
            </a:r>
            <a:r>
              <a:rPr lang="en-GB" sz="1600" dirty="0" err="1" smtClean="0"/>
              <a:t>Amoritization</a:t>
            </a:r>
            <a:endParaRPr lang="en-GB" sz="1600" dirty="0" smtClean="0"/>
          </a:p>
          <a:p>
            <a:pPr marL="285750" lvl="0" indent="-285750" eaLnBrk="0" hangingPunct="0">
              <a:lnSpc>
                <a:spcPct val="200000"/>
              </a:lnSpc>
              <a:buFont typeface="Arial"/>
              <a:buChar char="•"/>
            </a:pPr>
            <a:r>
              <a:rPr lang="en-GB" sz="1600" dirty="0" smtClean="0"/>
              <a:t>Non-IFRS: EBITDA is not standardised for external use by investors and creditors</a:t>
            </a:r>
          </a:p>
          <a:p>
            <a:pPr marL="285750" lvl="0" indent="-285750" eaLnBrk="0" hangingPunct="0">
              <a:lnSpc>
                <a:spcPct val="200000"/>
              </a:lnSpc>
              <a:buFont typeface="Arial"/>
              <a:buChar char="•"/>
            </a:pPr>
            <a:r>
              <a:rPr lang="en-GB" sz="1600" dirty="0" smtClean="0"/>
              <a:t>Achieved early: Revenue comes first, then EBITDA, then Operating Profit, etc.</a:t>
            </a:r>
            <a:endParaRPr lang="en-GB" sz="1600" dirty="0"/>
          </a:p>
        </p:txBody>
      </p:sp>
      <p:sp>
        <p:nvSpPr>
          <p:cNvPr id="25" name="Rectangle 24"/>
          <p:cNvSpPr/>
          <p:nvPr/>
        </p:nvSpPr>
        <p:spPr>
          <a:xfrm>
            <a:off x="1016066" y="3372310"/>
            <a:ext cx="7238933" cy="830997"/>
          </a:xfrm>
          <a:prstGeom prst="rect">
            <a:avLst/>
          </a:prstGeom>
        </p:spPr>
        <p:txBody>
          <a:bodyPr wrap="square">
            <a:spAutoFit/>
          </a:bodyPr>
          <a:lstStyle/>
          <a:p>
            <a:r>
              <a:rPr lang="en-GB" sz="1600" dirty="0" smtClean="0"/>
              <a:t>EBITDA is not standardised under IFRS. Although there are common practices in calculating EBITDA, such as taking Operating Profit and adding back Depreciation and Amortisation, but there is some room for interpretation. </a:t>
            </a:r>
            <a:r>
              <a:rPr lang="en-GB" sz="1600" dirty="0"/>
              <a:t>L</a:t>
            </a:r>
            <a:r>
              <a:rPr lang="en-GB" sz="1600" dirty="0" smtClean="0"/>
              <a:t>ess reliable but often used.</a:t>
            </a:r>
          </a:p>
        </p:txBody>
      </p:sp>
      <p:sp>
        <p:nvSpPr>
          <p:cNvPr id="8" name="Rectangle 7"/>
          <p:cNvSpPr/>
          <p:nvPr/>
        </p:nvSpPr>
        <p:spPr>
          <a:xfrm>
            <a:off x="1016067" y="4401010"/>
            <a:ext cx="7238933" cy="584776"/>
          </a:xfrm>
          <a:prstGeom prst="rect">
            <a:avLst/>
          </a:prstGeom>
        </p:spPr>
        <p:txBody>
          <a:bodyPr wrap="square">
            <a:spAutoFit/>
          </a:bodyPr>
          <a:lstStyle/>
          <a:p>
            <a:r>
              <a:rPr lang="en-GB" sz="1600" dirty="0" smtClean="0"/>
              <a:t>New firms raise Equity, launch and grow </a:t>
            </a:r>
            <a:r>
              <a:rPr lang="en-GB" sz="1600" dirty="0"/>
              <a:t>R</a:t>
            </a:r>
            <a:r>
              <a:rPr lang="en-GB" sz="1600" dirty="0" smtClean="0"/>
              <a:t>evenues, achieve EBITDA, then operating profit (and Operating Cash Flow), then Income, then pay Dividends</a:t>
            </a:r>
          </a:p>
        </p:txBody>
      </p:sp>
      <p:sp>
        <p:nvSpPr>
          <p:cNvPr id="9" name="Rectangle 8"/>
          <p:cNvSpPr/>
          <p:nvPr/>
        </p:nvSpPr>
        <p:spPr>
          <a:xfrm>
            <a:off x="1016067" y="5237672"/>
            <a:ext cx="7238933" cy="584776"/>
          </a:xfrm>
          <a:prstGeom prst="rect">
            <a:avLst/>
          </a:prstGeom>
        </p:spPr>
        <p:txBody>
          <a:bodyPr wrap="square">
            <a:spAutoFit/>
          </a:bodyPr>
          <a:lstStyle/>
          <a:p>
            <a:r>
              <a:rPr lang="en-GB" sz="1600" dirty="0" smtClean="0"/>
              <a:t>EBITDA positive is seen as an important achievement and EV/EBITDA is used to value many start-ups that achieved EBITDA positive but not yet Income or Dividends</a:t>
            </a:r>
          </a:p>
        </p:txBody>
      </p:sp>
    </p:spTree>
    <p:extLst>
      <p:ext uri="{BB962C8B-B14F-4D97-AF65-F5344CB8AC3E}">
        <p14:creationId xmlns:p14="http://schemas.microsoft.com/office/powerpoint/2010/main" val="4278968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Screen shot 2013-04-26 at PM 05.00.5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2221" y="971550"/>
            <a:ext cx="7398783" cy="537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5716ADD4-8105-1A4D-BD15-C0FAC416C5BD}" type="slidenum">
              <a:rPr lang="en-GB" smtClean="0"/>
              <a:t>9</a:t>
            </a:fld>
            <a:endParaRPr lang="en-GB"/>
          </a:p>
        </p:txBody>
      </p:sp>
      <p:sp>
        <p:nvSpPr>
          <p:cNvPr id="6" name="Title 1"/>
          <p:cNvSpPr txBox="1">
            <a:spLocks/>
          </p:cNvSpPr>
          <p:nvPr/>
        </p:nvSpPr>
        <p:spPr>
          <a:xfrm>
            <a:off x="685800" y="163343"/>
            <a:ext cx="7772400" cy="640591"/>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GB" sz="2400" dirty="0" smtClean="0"/>
              <a:t>Income ... by function</a:t>
            </a:r>
            <a:endParaRPr lang="en-GB" sz="2000" dirty="0"/>
          </a:p>
        </p:txBody>
      </p:sp>
      <p:sp>
        <p:nvSpPr>
          <p:cNvPr id="2" name="TextBox 1"/>
          <p:cNvSpPr txBox="1"/>
          <p:nvPr/>
        </p:nvSpPr>
        <p:spPr>
          <a:xfrm>
            <a:off x="584200" y="1943100"/>
            <a:ext cx="1001371" cy="369332"/>
          </a:xfrm>
          <a:prstGeom prst="rect">
            <a:avLst/>
          </a:prstGeom>
          <a:noFill/>
        </p:spPr>
        <p:txBody>
          <a:bodyPr wrap="none" rtlCol="0">
            <a:spAutoFit/>
          </a:bodyPr>
          <a:lstStyle/>
          <a:p>
            <a:pPr algn="r"/>
            <a:r>
              <a:rPr lang="en-GB" dirty="0" smtClean="0"/>
              <a:t>Revenue</a:t>
            </a:r>
          </a:p>
        </p:txBody>
      </p:sp>
      <p:sp>
        <p:nvSpPr>
          <p:cNvPr id="7" name="TextBox 6"/>
          <p:cNvSpPr txBox="1"/>
          <p:nvPr/>
        </p:nvSpPr>
        <p:spPr>
          <a:xfrm>
            <a:off x="1123334" y="2298700"/>
            <a:ext cx="449537" cy="369332"/>
          </a:xfrm>
          <a:prstGeom prst="rect">
            <a:avLst/>
          </a:prstGeom>
          <a:noFill/>
        </p:spPr>
        <p:txBody>
          <a:bodyPr wrap="none" rtlCol="0">
            <a:spAutoFit/>
          </a:bodyPr>
          <a:lstStyle/>
          <a:p>
            <a:pPr algn="r"/>
            <a:r>
              <a:rPr lang="en-GB" dirty="0" smtClean="0"/>
              <a:t>GP</a:t>
            </a:r>
          </a:p>
        </p:txBody>
      </p:sp>
      <p:sp>
        <p:nvSpPr>
          <p:cNvPr id="8" name="TextBox 7"/>
          <p:cNvSpPr txBox="1"/>
          <p:nvPr/>
        </p:nvSpPr>
        <p:spPr>
          <a:xfrm>
            <a:off x="1116120" y="3429000"/>
            <a:ext cx="456751" cy="369332"/>
          </a:xfrm>
          <a:prstGeom prst="rect">
            <a:avLst/>
          </a:prstGeom>
          <a:noFill/>
        </p:spPr>
        <p:txBody>
          <a:bodyPr wrap="none" rtlCol="0">
            <a:spAutoFit/>
          </a:bodyPr>
          <a:lstStyle/>
          <a:p>
            <a:pPr algn="r"/>
            <a:r>
              <a:rPr lang="en-GB" dirty="0" smtClean="0"/>
              <a:t>OP</a:t>
            </a:r>
          </a:p>
        </p:txBody>
      </p:sp>
      <p:sp>
        <p:nvSpPr>
          <p:cNvPr id="9" name="TextBox 8"/>
          <p:cNvSpPr txBox="1"/>
          <p:nvPr/>
        </p:nvSpPr>
        <p:spPr>
          <a:xfrm>
            <a:off x="1029132" y="5245100"/>
            <a:ext cx="543739" cy="369332"/>
          </a:xfrm>
          <a:prstGeom prst="rect">
            <a:avLst/>
          </a:prstGeom>
          <a:noFill/>
        </p:spPr>
        <p:txBody>
          <a:bodyPr wrap="none" rtlCol="0">
            <a:spAutoFit/>
          </a:bodyPr>
          <a:lstStyle/>
          <a:p>
            <a:pPr algn="r"/>
            <a:r>
              <a:rPr lang="en-GB" dirty="0" smtClean="0"/>
              <a:t>PBT</a:t>
            </a:r>
          </a:p>
        </p:txBody>
      </p:sp>
      <p:sp>
        <p:nvSpPr>
          <p:cNvPr id="10" name="TextBox 9"/>
          <p:cNvSpPr txBox="1"/>
          <p:nvPr/>
        </p:nvSpPr>
        <p:spPr>
          <a:xfrm>
            <a:off x="1003608" y="5664200"/>
            <a:ext cx="556563" cy="369332"/>
          </a:xfrm>
          <a:prstGeom prst="rect">
            <a:avLst/>
          </a:prstGeom>
          <a:noFill/>
        </p:spPr>
        <p:txBody>
          <a:bodyPr wrap="none" rtlCol="0">
            <a:spAutoFit/>
          </a:bodyPr>
          <a:lstStyle/>
          <a:p>
            <a:pPr algn="r"/>
            <a:r>
              <a:rPr lang="en-GB" dirty="0" smtClean="0"/>
              <a:t>PAT</a:t>
            </a:r>
          </a:p>
        </p:txBody>
      </p:sp>
      <p:sp>
        <p:nvSpPr>
          <p:cNvPr id="11" name="TextBox 10"/>
          <p:cNvSpPr txBox="1"/>
          <p:nvPr/>
        </p:nvSpPr>
        <p:spPr>
          <a:xfrm>
            <a:off x="615385" y="6008132"/>
            <a:ext cx="982886" cy="369332"/>
          </a:xfrm>
          <a:prstGeom prst="rect">
            <a:avLst/>
          </a:prstGeom>
          <a:noFill/>
        </p:spPr>
        <p:txBody>
          <a:bodyPr wrap="none" rtlCol="0">
            <a:spAutoFit/>
          </a:bodyPr>
          <a:lstStyle/>
          <a:p>
            <a:pPr algn="r"/>
            <a:r>
              <a:rPr lang="en-GB" dirty="0" smtClean="0"/>
              <a:t>Earnings</a:t>
            </a:r>
          </a:p>
        </p:txBody>
      </p:sp>
    </p:spTree>
    <p:extLst>
      <p:ext uri="{BB962C8B-B14F-4D97-AF65-F5344CB8AC3E}">
        <p14:creationId xmlns:p14="http://schemas.microsoft.com/office/powerpoint/2010/main" val="8270136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38412</TotalTime>
  <Words>1743</Words>
  <Application>Microsoft Macintosh PowerPoint</Application>
  <PresentationFormat>On-screen Show (4:3)</PresentationFormat>
  <Paragraphs>180</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WEEK EIGHT: Profit! Class 15 &amp; 16 </vt:lpstr>
      <vt:lpstr>PowerPoint Presentation</vt:lpstr>
      <vt:lpstr>Income, Transactions with owners, Other</vt:lpstr>
      <vt:lpstr>Other Comprehensive Income</vt:lpstr>
      <vt:lpstr>Statement of Changes in Equity</vt:lpstr>
      <vt:lpstr>Income statement</vt:lpstr>
      <vt:lpstr>Income ... by nature</vt:lpstr>
      <vt:lpstr>Earnings Before Interest, Tax, Depreciation &amp; Amortisation (EBITDA)</vt:lpstr>
      <vt:lpstr>PowerPoint Presentation</vt:lpstr>
      <vt:lpstr>Below EBITDA</vt:lpstr>
      <vt:lpstr>Standard lines</vt:lpstr>
      <vt:lpstr>Exceptional Items</vt:lpstr>
      <vt:lpstr>Simulation</vt:lpstr>
      <vt:lpstr>Common size</vt:lpstr>
      <vt:lpstr>Industry examples</vt:lpstr>
      <vt:lpstr>Industry examples</vt:lpstr>
      <vt:lpstr>Industry examples</vt:lpstr>
      <vt:lpstr>Industry examples</vt:lpstr>
      <vt:lpstr>Complete set of Financial Statements</vt:lpstr>
      <vt:lpstr>Case study: Profit!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Scruton</dc:creator>
  <cp:lastModifiedBy>Stephen Scruton</cp:lastModifiedBy>
  <cp:revision>397</cp:revision>
  <dcterms:created xsi:type="dcterms:W3CDTF">2017-07-22T10:45:13Z</dcterms:created>
  <dcterms:modified xsi:type="dcterms:W3CDTF">2017-10-30T06:21:37Z</dcterms:modified>
</cp:coreProperties>
</file>