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962" r:id="rId5"/>
    <p:sldMasterId id="2147484021" r:id="rId6"/>
  </p:sldMasterIdLst>
  <p:notesMasterIdLst>
    <p:notesMasterId r:id="rId37"/>
  </p:notesMasterIdLst>
  <p:handoutMasterIdLst>
    <p:handoutMasterId r:id="rId38"/>
  </p:handoutMasterIdLst>
  <p:sldIdLst>
    <p:sldId id="320" r:id="rId7"/>
    <p:sldId id="335" r:id="rId8"/>
    <p:sldId id="331" r:id="rId9"/>
    <p:sldId id="330" r:id="rId10"/>
    <p:sldId id="284" r:id="rId11"/>
    <p:sldId id="325" r:id="rId12"/>
    <p:sldId id="285" r:id="rId13"/>
    <p:sldId id="329" r:id="rId14"/>
    <p:sldId id="326" r:id="rId15"/>
    <p:sldId id="292" r:id="rId16"/>
    <p:sldId id="323" r:id="rId17"/>
    <p:sldId id="293" r:id="rId18"/>
    <p:sldId id="294" r:id="rId19"/>
    <p:sldId id="322" r:id="rId20"/>
    <p:sldId id="295" r:id="rId21"/>
    <p:sldId id="296" r:id="rId22"/>
    <p:sldId id="297" r:id="rId23"/>
    <p:sldId id="298" r:id="rId24"/>
    <p:sldId id="299" r:id="rId25"/>
    <p:sldId id="312" r:id="rId26"/>
    <p:sldId id="313" r:id="rId27"/>
    <p:sldId id="317" r:id="rId28"/>
    <p:sldId id="302" r:id="rId29"/>
    <p:sldId id="324" r:id="rId30"/>
    <p:sldId id="303" r:id="rId31"/>
    <p:sldId id="304" r:id="rId32"/>
    <p:sldId id="305" r:id="rId33"/>
    <p:sldId id="306" r:id="rId34"/>
    <p:sldId id="307" r:id="rId35"/>
    <p:sldId id="309" r:id="rId36"/>
  </p:sldIdLst>
  <p:sldSz cx="9144000" cy="6858000" type="screen4x3"/>
  <p:notesSz cx="6858000" cy="9117013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4B2"/>
    <a:srgbClr val="C6040B"/>
    <a:srgbClr val="C35732"/>
    <a:srgbClr val="71CDFF"/>
    <a:srgbClr val="0F9808"/>
    <a:srgbClr val="E8D857"/>
    <a:srgbClr val="6A96D3"/>
    <a:srgbClr val="E85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 autoAdjust="0"/>
    <p:restoredTop sz="94599" autoAdjust="0"/>
  </p:normalViewPr>
  <p:slideViewPr>
    <p:cSldViewPr snapToObjects="1">
      <p:cViewPr>
        <p:scale>
          <a:sx n="50" d="100"/>
          <a:sy n="50" d="100"/>
        </p:scale>
        <p:origin x="3664" y="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12"/>
    </p:cViewPr>
  </p:sorterViewPr>
  <p:notesViewPr>
    <p:cSldViewPr snapToObjects="1">
      <p:cViewPr>
        <p:scale>
          <a:sx n="75" d="100"/>
          <a:sy n="75" d="100"/>
        </p:scale>
        <p:origin x="-2430" y="36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53E26-AC76-4B3A-B34D-250276049F8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</dgm:pt>
    <dgm:pt modelId="{42FA2BC8-66E6-483C-B0FC-97A0D437BD79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Characteristics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Business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9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endParaRPr>
        </a:p>
      </dgm:t>
    </dgm:pt>
    <dgm:pt modelId="{E839F156-A57F-4365-884A-AD58D9CDBA69}" type="parTrans" cxnId="{124B9A2C-DBBC-4E76-B894-0C4A2021EBEA}">
      <dgm:prSet/>
      <dgm:spPr/>
      <dgm:t>
        <a:bodyPr/>
        <a:lstStyle/>
        <a:p>
          <a:endParaRPr lang="en-US"/>
        </a:p>
      </dgm:t>
    </dgm:pt>
    <dgm:pt modelId="{917DE314-8B54-4141-99DD-3D3976F1FE8E}" type="sibTrans" cxnId="{124B9A2C-DBBC-4E76-B894-0C4A2021EBEA}">
      <dgm:prSet/>
      <dgm:spPr/>
      <dgm:t>
        <a:bodyPr/>
        <a:lstStyle/>
        <a:p>
          <a:endParaRPr lang="en-US"/>
        </a:p>
      </dgm:t>
    </dgm:pt>
    <dgm:pt modelId="{52366E0F-19C0-4636-B37E-ADA01CF76816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Change</a:t>
          </a:r>
        </a:p>
      </dgm:t>
    </dgm:pt>
    <dgm:pt modelId="{2EE78609-21DF-4194-A367-A778EC9574E9}" type="parTrans" cxnId="{2604A0E4-34E7-4F4A-BCC8-CDF02E6A7FB6}">
      <dgm:prSet/>
      <dgm:spPr/>
      <dgm:t>
        <a:bodyPr/>
        <a:lstStyle/>
        <a:p>
          <a:endParaRPr lang="en-US"/>
        </a:p>
      </dgm:t>
    </dgm:pt>
    <dgm:pt modelId="{E412489D-6B79-446F-AF28-94F14652416C}" type="sibTrans" cxnId="{2604A0E4-34E7-4F4A-BCC8-CDF02E6A7FB6}">
      <dgm:prSet/>
      <dgm:spPr/>
      <dgm:t>
        <a:bodyPr/>
        <a:lstStyle/>
        <a:p>
          <a:endParaRPr lang="en-US"/>
        </a:p>
      </dgm:t>
    </dgm:pt>
    <dgm:pt modelId="{D0E99F43-2EC1-4E46-A0F7-8F0E2B97B43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Large Size</a:t>
          </a:r>
        </a:p>
      </dgm:t>
    </dgm:pt>
    <dgm:pt modelId="{D1D06264-4FFA-46CF-B7A9-A76C3E1DB7CA}" type="parTrans" cxnId="{0CF59EE7-49C7-474A-B8DF-8EFFE6C543C5}">
      <dgm:prSet/>
      <dgm:spPr/>
      <dgm:t>
        <a:bodyPr/>
        <a:lstStyle/>
        <a:p>
          <a:endParaRPr lang="en-US"/>
        </a:p>
      </dgm:t>
    </dgm:pt>
    <dgm:pt modelId="{CD342252-AE9C-4FB1-9624-992C448093AA}" type="sibTrans" cxnId="{0CF59EE7-49C7-474A-B8DF-8EFFE6C543C5}">
      <dgm:prSet/>
      <dgm:spPr/>
      <dgm:t>
        <a:bodyPr/>
        <a:lstStyle/>
        <a:p>
          <a:endParaRPr lang="en-US"/>
        </a:p>
      </dgm:t>
    </dgm:pt>
    <dgm:pt modelId="{A807F244-C0FF-459C-B677-39A6F44356B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Diversification</a:t>
          </a:r>
        </a:p>
      </dgm:t>
    </dgm:pt>
    <dgm:pt modelId="{A637FD0F-1F88-4C80-B0CC-745B232F3320}" type="parTrans" cxnId="{8EC65C66-DA1C-4EDE-8B46-1CDBCA360CC7}">
      <dgm:prSet/>
      <dgm:spPr/>
      <dgm:t>
        <a:bodyPr/>
        <a:lstStyle/>
        <a:p>
          <a:endParaRPr lang="en-US"/>
        </a:p>
      </dgm:t>
    </dgm:pt>
    <dgm:pt modelId="{B840CB91-567A-41EA-B96C-31CAEBFE8DA3}" type="sibTrans" cxnId="{8EC65C66-DA1C-4EDE-8B46-1CDBCA360CC7}">
      <dgm:prSet/>
      <dgm:spPr/>
      <dgm:t>
        <a:bodyPr/>
        <a:lstStyle/>
        <a:p>
          <a:endParaRPr lang="en-US"/>
        </a:p>
      </dgm:t>
    </dgm:pt>
    <dgm:pt modelId="{BBB09865-EC7E-443F-9CCE-4701A07496B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Globalization</a:t>
          </a:r>
        </a:p>
      </dgm:t>
    </dgm:pt>
    <dgm:pt modelId="{476B7145-C135-4933-ABC2-C935F8473B30}" type="parTrans" cxnId="{88CFD287-ED0D-4C2B-9D97-3C2612DE290E}">
      <dgm:prSet/>
      <dgm:spPr/>
      <dgm:t>
        <a:bodyPr/>
        <a:lstStyle/>
        <a:p>
          <a:endParaRPr lang="en-US"/>
        </a:p>
      </dgm:t>
    </dgm:pt>
    <dgm:pt modelId="{5E332B3B-810F-4624-A9F3-82F5375781AE}" type="sibTrans" cxnId="{88CFD287-ED0D-4C2B-9D97-3C2612DE290E}">
      <dgm:prSet/>
      <dgm:spPr/>
      <dgm:t>
        <a:bodyPr/>
        <a:lstStyle/>
        <a:p>
          <a:endParaRPr lang="en-US"/>
        </a:p>
      </dgm:t>
    </dgm:pt>
    <dgm:pt modelId="{3A3474F9-D639-4573-B1FD-F427C2D2B03C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Technology</a:t>
          </a:r>
        </a:p>
      </dgm:t>
    </dgm:pt>
    <dgm:pt modelId="{7E71DE53-2170-465E-A2EB-7DB1F0680268}" type="parTrans" cxnId="{000B8AB1-39ED-4F7C-A852-997F05B21EA1}">
      <dgm:prSet/>
      <dgm:spPr/>
      <dgm:t>
        <a:bodyPr/>
        <a:lstStyle/>
        <a:p>
          <a:endParaRPr lang="en-US"/>
        </a:p>
      </dgm:t>
    </dgm:pt>
    <dgm:pt modelId="{FB1991AF-0E2D-4AA1-BB71-28B4109C1EF6}" type="sibTrans" cxnId="{000B8AB1-39ED-4F7C-A852-997F05B21EA1}">
      <dgm:prSet/>
      <dgm:spPr/>
      <dgm:t>
        <a:bodyPr/>
        <a:lstStyle/>
        <a:p>
          <a:endParaRPr lang="en-US"/>
        </a:p>
      </dgm:t>
    </dgm:pt>
    <dgm:pt modelId="{A795971A-9DCF-4913-A044-36A215B626A1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Information</a:t>
          </a:r>
        </a:p>
      </dgm:t>
    </dgm:pt>
    <dgm:pt modelId="{B721D085-1D4A-44A6-81B4-04BAA3575653}" type="parTrans" cxnId="{26521EB1-4A77-46A0-B9A8-D12D09D5C343}">
      <dgm:prSet/>
      <dgm:spPr/>
      <dgm:t>
        <a:bodyPr/>
        <a:lstStyle/>
        <a:p>
          <a:endParaRPr lang="en-US"/>
        </a:p>
      </dgm:t>
    </dgm:pt>
    <dgm:pt modelId="{9F419352-40A1-4DA7-95A1-F33634F0152F}" type="sibTrans" cxnId="{26521EB1-4A77-46A0-B9A8-D12D09D5C343}">
      <dgm:prSet/>
      <dgm:spPr/>
      <dgm:t>
        <a:bodyPr/>
        <a:lstStyle/>
        <a:p>
          <a:endParaRPr lang="en-US"/>
        </a:p>
      </dgm:t>
    </dgm:pt>
    <dgm:pt modelId="{60A392C7-150E-40E6-BB00-DDE15F7E13A3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Competition</a:t>
          </a:r>
        </a:p>
      </dgm:t>
    </dgm:pt>
    <dgm:pt modelId="{FB99B385-C9BF-4118-B4FB-B6CB803BA318}" type="parTrans" cxnId="{1B782DAE-3659-4CB4-A7CC-7172383175EC}">
      <dgm:prSet/>
      <dgm:spPr/>
      <dgm:t>
        <a:bodyPr/>
        <a:lstStyle/>
        <a:p>
          <a:endParaRPr lang="en-US"/>
        </a:p>
      </dgm:t>
    </dgm:pt>
    <dgm:pt modelId="{86A023A5-25AD-40F3-AD3C-B2D30DF85FB7}" type="sibTrans" cxnId="{1B782DAE-3659-4CB4-A7CC-7172383175EC}">
      <dgm:prSet/>
      <dgm:spPr/>
      <dgm:t>
        <a:bodyPr/>
        <a:lstStyle/>
        <a:p>
          <a:endParaRPr lang="en-US"/>
        </a:p>
      </dgm:t>
    </dgm:pt>
    <dgm:pt modelId="{B355FCA9-9332-4B3C-9BFC-6DA695A8E464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Government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Control</a:t>
          </a:r>
        </a:p>
      </dgm:t>
    </dgm:pt>
    <dgm:pt modelId="{F593ECF2-A4ED-4E5B-977F-A06C83C0C796}" type="parTrans" cxnId="{E9EF237C-D77D-44D4-84BC-A79133B6AF46}">
      <dgm:prSet/>
      <dgm:spPr/>
      <dgm:t>
        <a:bodyPr/>
        <a:lstStyle/>
        <a:p>
          <a:endParaRPr lang="en-US"/>
        </a:p>
      </dgm:t>
    </dgm:pt>
    <dgm:pt modelId="{C1F4BFD7-7958-420B-9D61-8E0146B19832}" type="sibTrans" cxnId="{E9EF237C-D77D-44D4-84BC-A79133B6AF46}">
      <dgm:prSet/>
      <dgm:spPr/>
      <dgm:t>
        <a:bodyPr/>
        <a:lstStyle/>
        <a:p>
          <a:endParaRPr lang="en-US"/>
        </a:p>
      </dgm:t>
    </dgm:pt>
    <dgm:pt modelId="{5B8DBF0F-A6B6-4A4C-915A-16F28DB0C3A7}" type="pres">
      <dgm:prSet presAssocID="{88A53E26-AC76-4B3A-B34D-250276049F8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97D1FFD-2CB0-4898-8C18-807FB1AC5F60}" type="pres">
      <dgm:prSet presAssocID="{42FA2BC8-66E6-483C-B0FC-97A0D437BD79}" presName="centerShape" presStyleLbl="node0" presStyleIdx="0" presStyleCnt="1" custLinFactNeighborX="-459"/>
      <dgm:spPr/>
      <dgm:t>
        <a:bodyPr/>
        <a:lstStyle/>
        <a:p>
          <a:endParaRPr lang="en-US"/>
        </a:p>
      </dgm:t>
    </dgm:pt>
    <dgm:pt modelId="{5CFA801F-B27A-4D9C-9AEA-6D4954A40169}" type="pres">
      <dgm:prSet presAssocID="{2EE78609-21DF-4194-A367-A778EC9574E9}" presName="Name9" presStyleLbl="parChTrans1D2" presStyleIdx="0" presStyleCnt="8"/>
      <dgm:spPr/>
      <dgm:t>
        <a:bodyPr/>
        <a:lstStyle/>
        <a:p>
          <a:endParaRPr lang="en-US"/>
        </a:p>
      </dgm:t>
    </dgm:pt>
    <dgm:pt modelId="{0D23C110-03FF-4E1A-B0FE-CFC057DBC463}" type="pres">
      <dgm:prSet presAssocID="{2EE78609-21DF-4194-A367-A778EC9574E9}" presName="connTx" presStyleLbl="parChTrans1D2" presStyleIdx="0" presStyleCnt="8"/>
      <dgm:spPr/>
      <dgm:t>
        <a:bodyPr/>
        <a:lstStyle/>
        <a:p>
          <a:endParaRPr lang="en-US"/>
        </a:p>
      </dgm:t>
    </dgm:pt>
    <dgm:pt modelId="{29E51BDD-B361-46FE-9554-39B2F607E11C}" type="pres">
      <dgm:prSet presAssocID="{52366E0F-19C0-4636-B37E-ADA01CF7681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BA0EF-89E1-4767-BBE9-8A7C380C2160}" type="pres">
      <dgm:prSet presAssocID="{D1D06264-4FFA-46CF-B7A9-A76C3E1DB7CA}" presName="Name9" presStyleLbl="parChTrans1D2" presStyleIdx="1" presStyleCnt="8"/>
      <dgm:spPr/>
      <dgm:t>
        <a:bodyPr/>
        <a:lstStyle/>
        <a:p>
          <a:endParaRPr lang="en-US"/>
        </a:p>
      </dgm:t>
    </dgm:pt>
    <dgm:pt modelId="{12AFE39F-C4F2-4010-8EAF-437B3271D985}" type="pres">
      <dgm:prSet presAssocID="{D1D06264-4FFA-46CF-B7A9-A76C3E1DB7CA}" presName="connTx" presStyleLbl="parChTrans1D2" presStyleIdx="1" presStyleCnt="8"/>
      <dgm:spPr/>
      <dgm:t>
        <a:bodyPr/>
        <a:lstStyle/>
        <a:p>
          <a:endParaRPr lang="en-US"/>
        </a:p>
      </dgm:t>
    </dgm:pt>
    <dgm:pt modelId="{EBEE1F6F-1859-47B9-961D-E55B6D40DB9A}" type="pres">
      <dgm:prSet presAssocID="{D0E99F43-2EC1-4E46-A0F7-8F0E2B97B43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F6EF8-673D-4F7D-A64E-3885C07235FD}" type="pres">
      <dgm:prSet presAssocID="{A637FD0F-1F88-4C80-B0CC-745B232F3320}" presName="Name9" presStyleLbl="parChTrans1D2" presStyleIdx="2" presStyleCnt="8"/>
      <dgm:spPr/>
      <dgm:t>
        <a:bodyPr/>
        <a:lstStyle/>
        <a:p>
          <a:endParaRPr lang="en-US"/>
        </a:p>
      </dgm:t>
    </dgm:pt>
    <dgm:pt modelId="{E37DF6CC-6668-4BD2-8F7C-B346039AAFC9}" type="pres">
      <dgm:prSet presAssocID="{A637FD0F-1F88-4C80-B0CC-745B232F3320}" presName="connTx" presStyleLbl="parChTrans1D2" presStyleIdx="2" presStyleCnt="8"/>
      <dgm:spPr/>
      <dgm:t>
        <a:bodyPr/>
        <a:lstStyle/>
        <a:p>
          <a:endParaRPr lang="en-US"/>
        </a:p>
      </dgm:t>
    </dgm:pt>
    <dgm:pt modelId="{EB5386A0-C069-42E8-9533-CCE8E11CE83B}" type="pres">
      <dgm:prSet presAssocID="{A807F244-C0FF-459C-B677-39A6F44356B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B2B6B-3E68-4686-A324-3B657BF3D51C}" type="pres">
      <dgm:prSet presAssocID="{476B7145-C135-4933-ABC2-C935F8473B30}" presName="Name9" presStyleLbl="parChTrans1D2" presStyleIdx="3" presStyleCnt="8"/>
      <dgm:spPr/>
      <dgm:t>
        <a:bodyPr/>
        <a:lstStyle/>
        <a:p>
          <a:endParaRPr lang="en-US"/>
        </a:p>
      </dgm:t>
    </dgm:pt>
    <dgm:pt modelId="{58EE70A7-3D27-42A0-93A7-5126EABAA410}" type="pres">
      <dgm:prSet presAssocID="{476B7145-C135-4933-ABC2-C935F8473B30}" presName="connTx" presStyleLbl="parChTrans1D2" presStyleIdx="3" presStyleCnt="8"/>
      <dgm:spPr/>
      <dgm:t>
        <a:bodyPr/>
        <a:lstStyle/>
        <a:p>
          <a:endParaRPr lang="en-US"/>
        </a:p>
      </dgm:t>
    </dgm:pt>
    <dgm:pt modelId="{67C0BD4C-2989-4CC9-8F5A-4A5FF5A58647}" type="pres">
      <dgm:prSet presAssocID="{BBB09865-EC7E-443F-9CCE-4701A07496BF}" presName="node" presStyleLbl="node1" presStyleIdx="3" presStyleCnt="8" custRadScaleRad="101855" custRadScaleInc="-6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52671-7F8E-4832-B9F0-54E0B7A9E4AC}" type="pres">
      <dgm:prSet presAssocID="{7E71DE53-2170-465E-A2EB-7DB1F0680268}" presName="Name9" presStyleLbl="parChTrans1D2" presStyleIdx="4" presStyleCnt="8"/>
      <dgm:spPr/>
      <dgm:t>
        <a:bodyPr/>
        <a:lstStyle/>
        <a:p>
          <a:endParaRPr lang="en-US"/>
        </a:p>
      </dgm:t>
    </dgm:pt>
    <dgm:pt modelId="{585B1618-4EB5-4821-B6CA-BEB40CEE75BE}" type="pres">
      <dgm:prSet presAssocID="{7E71DE53-2170-465E-A2EB-7DB1F0680268}" presName="connTx" presStyleLbl="parChTrans1D2" presStyleIdx="4" presStyleCnt="8"/>
      <dgm:spPr/>
      <dgm:t>
        <a:bodyPr/>
        <a:lstStyle/>
        <a:p>
          <a:endParaRPr lang="en-US"/>
        </a:p>
      </dgm:t>
    </dgm:pt>
    <dgm:pt modelId="{58A8DE7E-0CFB-4B04-A70D-35E17CBCA02C}" type="pres">
      <dgm:prSet presAssocID="{3A3474F9-D639-4573-B1FD-F427C2D2B03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6A47D-6063-4A33-9DDB-38736BC3C93A}" type="pres">
      <dgm:prSet presAssocID="{B721D085-1D4A-44A6-81B4-04BAA3575653}" presName="Name9" presStyleLbl="parChTrans1D2" presStyleIdx="5" presStyleCnt="8"/>
      <dgm:spPr/>
      <dgm:t>
        <a:bodyPr/>
        <a:lstStyle/>
        <a:p>
          <a:endParaRPr lang="en-US"/>
        </a:p>
      </dgm:t>
    </dgm:pt>
    <dgm:pt modelId="{4A514E37-3EB9-4BEB-BE3E-4381240DD4B1}" type="pres">
      <dgm:prSet presAssocID="{B721D085-1D4A-44A6-81B4-04BAA3575653}" presName="connTx" presStyleLbl="parChTrans1D2" presStyleIdx="5" presStyleCnt="8"/>
      <dgm:spPr/>
      <dgm:t>
        <a:bodyPr/>
        <a:lstStyle/>
        <a:p>
          <a:endParaRPr lang="en-US"/>
        </a:p>
      </dgm:t>
    </dgm:pt>
    <dgm:pt modelId="{8980FC90-3328-49E9-B57E-1F1FD91A3927}" type="pres">
      <dgm:prSet presAssocID="{A795971A-9DCF-4913-A044-36A215B626A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C231F-C9C5-4518-A8A7-F7AFC488845B}" type="pres">
      <dgm:prSet presAssocID="{FB99B385-C9BF-4118-B4FB-B6CB803BA318}" presName="Name9" presStyleLbl="parChTrans1D2" presStyleIdx="6" presStyleCnt="8"/>
      <dgm:spPr/>
      <dgm:t>
        <a:bodyPr/>
        <a:lstStyle/>
        <a:p>
          <a:endParaRPr lang="en-US"/>
        </a:p>
      </dgm:t>
    </dgm:pt>
    <dgm:pt modelId="{4830CF76-45DC-476B-9FCF-A558A64BFEBE}" type="pres">
      <dgm:prSet presAssocID="{FB99B385-C9BF-4118-B4FB-B6CB803BA318}" presName="connTx" presStyleLbl="parChTrans1D2" presStyleIdx="6" presStyleCnt="8"/>
      <dgm:spPr/>
      <dgm:t>
        <a:bodyPr/>
        <a:lstStyle/>
        <a:p>
          <a:endParaRPr lang="en-US"/>
        </a:p>
      </dgm:t>
    </dgm:pt>
    <dgm:pt modelId="{A9D446A8-B8EB-4B03-8D24-F17AA713BFA5}" type="pres">
      <dgm:prSet presAssocID="{60A392C7-150E-40E6-BB00-DDE15F7E13A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E6982-FE07-42DF-902F-F1A5BF9F39DF}" type="pres">
      <dgm:prSet presAssocID="{F593ECF2-A4ED-4E5B-977F-A06C83C0C796}" presName="Name9" presStyleLbl="parChTrans1D2" presStyleIdx="7" presStyleCnt="8"/>
      <dgm:spPr/>
      <dgm:t>
        <a:bodyPr/>
        <a:lstStyle/>
        <a:p>
          <a:endParaRPr lang="en-US"/>
        </a:p>
      </dgm:t>
    </dgm:pt>
    <dgm:pt modelId="{DC7117C4-C1EC-4AC3-81FF-6C39E29D0E92}" type="pres">
      <dgm:prSet presAssocID="{F593ECF2-A4ED-4E5B-977F-A06C83C0C796}" presName="connTx" presStyleLbl="parChTrans1D2" presStyleIdx="7" presStyleCnt="8"/>
      <dgm:spPr/>
      <dgm:t>
        <a:bodyPr/>
        <a:lstStyle/>
        <a:p>
          <a:endParaRPr lang="en-US"/>
        </a:p>
      </dgm:t>
    </dgm:pt>
    <dgm:pt modelId="{0CF684A7-ADAA-4B07-9ADA-A892DA1E7339}" type="pres">
      <dgm:prSet presAssocID="{B355FCA9-9332-4B3C-9BFC-6DA695A8E46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9F0676-83D3-4375-A92D-5C54D9A0FA22}" type="presOf" srcId="{A637FD0F-1F88-4C80-B0CC-745B232F3320}" destId="{E37DF6CC-6668-4BD2-8F7C-B346039AAFC9}" srcOrd="1" destOrd="0" presId="urn:microsoft.com/office/officeart/2005/8/layout/radial1"/>
    <dgm:cxn modelId="{27E5FD5E-4005-4192-945D-5E84F11B11B8}" type="presOf" srcId="{F593ECF2-A4ED-4E5B-977F-A06C83C0C796}" destId="{627E6982-FE07-42DF-902F-F1A5BF9F39DF}" srcOrd="0" destOrd="0" presId="urn:microsoft.com/office/officeart/2005/8/layout/radial1"/>
    <dgm:cxn modelId="{0CF59EE7-49C7-474A-B8DF-8EFFE6C543C5}" srcId="{42FA2BC8-66E6-483C-B0FC-97A0D437BD79}" destId="{D0E99F43-2EC1-4E46-A0F7-8F0E2B97B432}" srcOrd="1" destOrd="0" parTransId="{D1D06264-4FFA-46CF-B7A9-A76C3E1DB7CA}" sibTransId="{CD342252-AE9C-4FB1-9624-992C448093AA}"/>
    <dgm:cxn modelId="{A3F865EE-49CE-4211-B6D6-9E9265207D7B}" type="presOf" srcId="{B721D085-1D4A-44A6-81B4-04BAA3575653}" destId="{4A514E37-3EB9-4BEB-BE3E-4381240DD4B1}" srcOrd="1" destOrd="0" presId="urn:microsoft.com/office/officeart/2005/8/layout/radial1"/>
    <dgm:cxn modelId="{26521EB1-4A77-46A0-B9A8-D12D09D5C343}" srcId="{42FA2BC8-66E6-483C-B0FC-97A0D437BD79}" destId="{A795971A-9DCF-4913-A044-36A215B626A1}" srcOrd="5" destOrd="0" parTransId="{B721D085-1D4A-44A6-81B4-04BAA3575653}" sibTransId="{9F419352-40A1-4DA7-95A1-F33634F0152F}"/>
    <dgm:cxn modelId="{AD2B2C1D-0281-47B8-B68A-C21FDF202BC4}" type="presOf" srcId="{3A3474F9-D639-4573-B1FD-F427C2D2B03C}" destId="{58A8DE7E-0CFB-4B04-A70D-35E17CBCA02C}" srcOrd="0" destOrd="0" presId="urn:microsoft.com/office/officeart/2005/8/layout/radial1"/>
    <dgm:cxn modelId="{6E9D439A-FDD3-4592-90ED-AE5CBC1C5080}" type="presOf" srcId="{7E71DE53-2170-465E-A2EB-7DB1F0680268}" destId="{585B1618-4EB5-4821-B6CA-BEB40CEE75BE}" srcOrd="1" destOrd="0" presId="urn:microsoft.com/office/officeart/2005/8/layout/radial1"/>
    <dgm:cxn modelId="{561D81BE-71E3-4876-AB90-5DC0031EA596}" type="presOf" srcId="{A637FD0F-1F88-4C80-B0CC-745B232F3320}" destId="{F02F6EF8-673D-4F7D-A64E-3885C07235FD}" srcOrd="0" destOrd="0" presId="urn:microsoft.com/office/officeart/2005/8/layout/radial1"/>
    <dgm:cxn modelId="{A7391FBF-C66E-400E-AE0A-3A62D7CEB08E}" type="presOf" srcId="{F593ECF2-A4ED-4E5B-977F-A06C83C0C796}" destId="{DC7117C4-C1EC-4AC3-81FF-6C39E29D0E92}" srcOrd="1" destOrd="0" presId="urn:microsoft.com/office/officeart/2005/8/layout/radial1"/>
    <dgm:cxn modelId="{2604A0E4-34E7-4F4A-BCC8-CDF02E6A7FB6}" srcId="{42FA2BC8-66E6-483C-B0FC-97A0D437BD79}" destId="{52366E0F-19C0-4636-B37E-ADA01CF76816}" srcOrd="0" destOrd="0" parTransId="{2EE78609-21DF-4194-A367-A778EC9574E9}" sibTransId="{E412489D-6B79-446F-AF28-94F14652416C}"/>
    <dgm:cxn modelId="{6F3C6237-6B40-4E27-B3C3-DB013617216F}" type="presOf" srcId="{D1D06264-4FFA-46CF-B7A9-A76C3E1DB7CA}" destId="{82ABA0EF-89E1-4767-BBE9-8A7C380C2160}" srcOrd="0" destOrd="0" presId="urn:microsoft.com/office/officeart/2005/8/layout/radial1"/>
    <dgm:cxn modelId="{680B2B3F-F32A-4961-A4EF-D9003D296D8F}" type="presOf" srcId="{7E71DE53-2170-465E-A2EB-7DB1F0680268}" destId="{EF852671-7F8E-4832-B9F0-54E0B7A9E4AC}" srcOrd="0" destOrd="0" presId="urn:microsoft.com/office/officeart/2005/8/layout/radial1"/>
    <dgm:cxn modelId="{E9EF237C-D77D-44D4-84BC-A79133B6AF46}" srcId="{42FA2BC8-66E6-483C-B0FC-97A0D437BD79}" destId="{B355FCA9-9332-4B3C-9BFC-6DA695A8E464}" srcOrd="7" destOrd="0" parTransId="{F593ECF2-A4ED-4E5B-977F-A06C83C0C796}" sibTransId="{C1F4BFD7-7958-420B-9D61-8E0146B19832}"/>
    <dgm:cxn modelId="{D909ED9E-FDDF-4005-A0DF-FF9C6C4AE628}" type="presOf" srcId="{476B7145-C135-4933-ABC2-C935F8473B30}" destId="{6EAB2B6B-3E68-4686-A324-3B657BF3D51C}" srcOrd="0" destOrd="0" presId="urn:microsoft.com/office/officeart/2005/8/layout/radial1"/>
    <dgm:cxn modelId="{7A0274AD-D9F3-4A69-9181-6A75445C86FD}" type="presOf" srcId="{60A392C7-150E-40E6-BB00-DDE15F7E13A3}" destId="{A9D446A8-B8EB-4B03-8D24-F17AA713BFA5}" srcOrd="0" destOrd="0" presId="urn:microsoft.com/office/officeart/2005/8/layout/radial1"/>
    <dgm:cxn modelId="{7230666D-B0F8-47D9-88E1-08E9240FC088}" type="presOf" srcId="{FB99B385-C9BF-4118-B4FB-B6CB803BA318}" destId="{B0CC231F-C9C5-4518-A8A7-F7AFC488845B}" srcOrd="0" destOrd="0" presId="urn:microsoft.com/office/officeart/2005/8/layout/radial1"/>
    <dgm:cxn modelId="{E6AEDAE4-D48D-42D2-8488-AB9001F090C9}" type="presOf" srcId="{BBB09865-EC7E-443F-9CCE-4701A07496BF}" destId="{67C0BD4C-2989-4CC9-8F5A-4A5FF5A58647}" srcOrd="0" destOrd="0" presId="urn:microsoft.com/office/officeart/2005/8/layout/radial1"/>
    <dgm:cxn modelId="{17D65E34-B47F-42D7-85D7-E40B421C21C2}" type="presOf" srcId="{52366E0F-19C0-4636-B37E-ADA01CF76816}" destId="{29E51BDD-B361-46FE-9554-39B2F607E11C}" srcOrd="0" destOrd="0" presId="urn:microsoft.com/office/officeart/2005/8/layout/radial1"/>
    <dgm:cxn modelId="{8EC65C66-DA1C-4EDE-8B46-1CDBCA360CC7}" srcId="{42FA2BC8-66E6-483C-B0FC-97A0D437BD79}" destId="{A807F244-C0FF-459C-B677-39A6F44356B2}" srcOrd="2" destOrd="0" parTransId="{A637FD0F-1F88-4C80-B0CC-745B232F3320}" sibTransId="{B840CB91-567A-41EA-B96C-31CAEBFE8DA3}"/>
    <dgm:cxn modelId="{2322A40C-08B3-4B3C-A91B-89DF3C203CCA}" type="presOf" srcId="{FB99B385-C9BF-4118-B4FB-B6CB803BA318}" destId="{4830CF76-45DC-476B-9FCF-A558A64BFEBE}" srcOrd="1" destOrd="0" presId="urn:microsoft.com/office/officeart/2005/8/layout/radial1"/>
    <dgm:cxn modelId="{000B8AB1-39ED-4F7C-A852-997F05B21EA1}" srcId="{42FA2BC8-66E6-483C-B0FC-97A0D437BD79}" destId="{3A3474F9-D639-4573-B1FD-F427C2D2B03C}" srcOrd="4" destOrd="0" parTransId="{7E71DE53-2170-465E-A2EB-7DB1F0680268}" sibTransId="{FB1991AF-0E2D-4AA1-BB71-28B4109C1EF6}"/>
    <dgm:cxn modelId="{0E6A00BB-FE2D-4C45-9C71-58731987186A}" type="presOf" srcId="{D1D06264-4FFA-46CF-B7A9-A76C3E1DB7CA}" destId="{12AFE39F-C4F2-4010-8EAF-437B3271D985}" srcOrd="1" destOrd="0" presId="urn:microsoft.com/office/officeart/2005/8/layout/radial1"/>
    <dgm:cxn modelId="{A03E5920-2E8D-4844-9BB9-B0EA42F9EB1B}" type="presOf" srcId="{88A53E26-AC76-4B3A-B34D-250276049F8A}" destId="{5B8DBF0F-A6B6-4A4C-915A-16F28DB0C3A7}" srcOrd="0" destOrd="0" presId="urn:microsoft.com/office/officeart/2005/8/layout/radial1"/>
    <dgm:cxn modelId="{51F3BE0F-0EA5-46F1-8E8F-7AC4D05E4C69}" type="presOf" srcId="{D0E99F43-2EC1-4E46-A0F7-8F0E2B97B432}" destId="{EBEE1F6F-1859-47B9-961D-E55B6D40DB9A}" srcOrd="0" destOrd="0" presId="urn:microsoft.com/office/officeart/2005/8/layout/radial1"/>
    <dgm:cxn modelId="{FA7C7E8C-14CB-4DC6-8E21-8E77AEB637AE}" type="presOf" srcId="{B721D085-1D4A-44A6-81B4-04BAA3575653}" destId="{CD16A47D-6063-4A33-9DDB-38736BC3C93A}" srcOrd="0" destOrd="0" presId="urn:microsoft.com/office/officeart/2005/8/layout/radial1"/>
    <dgm:cxn modelId="{11737598-1CA0-4AD0-9813-99F07773936A}" type="presOf" srcId="{476B7145-C135-4933-ABC2-C935F8473B30}" destId="{58EE70A7-3D27-42A0-93A7-5126EABAA410}" srcOrd="1" destOrd="0" presId="urn:microsoft.com/office/officeart/2005/8/layout/radial1"/>
    <dgm:cxn modelId="{3FF0E63D-3DF2-45E6-B6FF-8ABA54A3EAD2}" type="presOf" srcId="{A807F244-C0FF-459C-B677-39A6F44356B2}" destId="{EB5386A0-C069-42E8-9533-CCE8E11CE83B}" srcOrd="0" destOrd="0" presId="urn:microsoft.com/office/officeart/2005/8/layout/radial1"/>
    <dgm:cxn modelId="{124B9A2C-DBBC-4E76-B894-0C4A2021EBEA}" srcId="{88A53E26-AC76-4B3A-B34D-250276049F8A}" destId="{42FA2BC8-66E6-483C-B0FC-97A0D437BD79}" srcOrd="0" destOrd="0" parTransId="{E839F156-A57F-4365-884A-AD58D9CDBA69}" sibTransId="{917DE314-8B54-4141-99DD-3D3976F1FE8E}"/>
    <dgm:cxn modelId="{9804079C-30C2-4BF7-BDA9-F4376C4DD5BE}" type="presOf" srcId="{2EE78609-21DF-4194-A367-A778EC9574E9}" destId="{0D23C110-03FF-4E1A-B0FE-CFC057DBC463}" srcOrd="1" destOrd="0" presId="urn:microsoft.com/office/officeart/2005/8/layout/radial1"/>
    <dgm:cxn modelId="{1B782DAE-3659-4CB4-A7CC-7172383175EC}" srcId="{42FA2BC8-66E6-483C-B0FC-97A0D437BD79}" destId="{60A392C7-150E-40E6-BB00-DDE15F7E13A3}" srcOrd="6" destOrd="0" parTransId="{FB99B385-C9BF-4118-B4FB-B6CB803BA318}" sibTransId="{86A023A5-25AD-40F3-AD3C-B2D30DF85FB7}"/>
    <dgm:cxn modelId="{C5506798-B869-4A4F-93CA-0CD5B4968ECF}" type="presOf" srcId="{2EE78609-21DF-4194-A367-A778EC9574E9}" destId="{5CFA801F-B27A-4D9C-9AEA-6D4954A40169}" srcOrd="0" destOrd="0" presId="urn:microsoft.com/office/officeart/2005/8/layout/radial1"/>
    <dgm:cxn modelId="{F64D8785-013A-4F1B-88AC-36F86609EFB9}" type="presOf" srcId="{B355FCA9-9332-4B3C-9BFC-6DA695A8E464}" destId="{0CF684A7-ADAA-4B07-9ADA-A892DA1E7339}" srcOrd="0" destOrd="0" presId="urn:microsoft.com/office/officeart/2005/8/layout/radial1"/>
    <dgm:cxn modelId="{8DE336EF-BD18-48D9-8E1C-CAA425EFAC47}" type="presOf" srcId="{42FA2BC8-66E6-483C-B0FC-97A0D437BD79}" destId="{997D1FFD-2CB0-4898-8C18-807FB1AC5F60}" srcOrd="0" destOrd="0" presId="urn:microsoft.com/office/officeart/2005/8/layout/radial1"/>
    <dgm:cxn modelId="{88CFD287-ED0D-4C2B-9D97-3C2612DE290E}" srcId="{42FA2BC8-66E6-483C-B0FC-97A0D437BD79}" destId="{BBB09865-EC7E-443F-9CCE-4701A07496BF}" srcOrd="3" destOrd="0" parTransId="{476B7145-C135-4933-ABC2-C935F8473B30}" sibTransId="{5E332B3B-810F-4624-A9F3-82F5375781AE}"/>
    <dgm:cxn modelId="{5BBD1233-8DD3-44A5-8C7B-ABF1DC67A7D9}" type="presOf" srcId="{A795971A-9DCF-4913-A044-36A215B626A1}" destId="{8980FC90-3328-49E9-B57E-1F1FD91A3927}" srcOrd="0" destOrd="0" presId="urn:microsoft.com/office/officeart/2005/8/layout/radial1"/>
    <dgm:cxn modelId="{B64E6DAE-8300-467B-865B-0286EEE1AFC2}" type="presParOf" srcId="{5B8DBF0F-A6B6-4A4C-915A-16F28DB0C3A7}" destId="{997D1FFD-2CB0-4898-8C18-807FB1AC5F60}" srcOrd="0" destOrd="0" presId="urn:microsoft.com/office/officeart/2005/8/layout/radial1"/>
    <dgm:cxn modelId="{FF60DA08-719A-4702-8594-3A28C5A9C87F}" type="presParOf" srcId="{5B8DBF0F-A6B6-4A4C-915A-16F28DB0C3A7}" destId="{5CFA801F-B27A-4D9C-9AEA-6D4954A40169}" srcOrd="1" destOrd="0" presId="urn:microsoft.com/office/officeart/2005/8/layout/radial1"/>
    <dgm:cxn modelId="{3C67EE97-1D9F-41E6-B589-86A3A91C1471}" type="presParOf" srcId="{5CFA801F-B27A-4D9C-9AEA-6D4954A40169}" destId="{0D23C110-03FF-4E1A-B0FE-CFC057DBC463}" srcOrd="0" destOrd="0" presId="urn:microsoft.com/office/officeart/2005/8/layout/radial1"/>
    <dgm:cxn modelId="{511642C6-7AEB-470A-A6CA-3092C9978CCF}" type="presParOf" srcId="{5B8DBF0F-A6B6-4A4C-915A-16F28DB0C3A7}" destId="{29E51BDD-B361-46FE-9554-39B2F607E11C}" srcOrd="2" destOrd="0" presId="urn:microsoft.com/office/officeart/2005/8/layout/radial1"/>
    <dgm:cxn modelId="{F3D198F1-3BA4-4B3F-A9E9-65EAFF6C963C}" type="presParOf" srcId="{5B8DBF0F-A6B6-4A4C-915A-16F28DB0C3A7}" destId="{82ABA0EF-89E1-4767-BBE9-8A7C380C2160}" srcOrd="3" destOrd="0" presId="urn:microsoft.com/office/officeart/2005/8/layout/radial1"/>
    <dgm:cxn modelId="{90F63B6E-E001-40BC-A1AE-A65C7C3D214F}" type="presParOf" srcId="{82ABA0EF-89E1-4767-BBE9-8A7C380C2160}" destId="{12AFE39F-C4F2-4010-8EAF-437B3271D985}" srcOrd="0" destOrd="0" presId="urn:microsoft.com/office/officeart/2005/8/layout/radial1"/>
    <dgm:cxn modelId="{7A0075A3-6274-4EF4-A61C-FEA612221608}" type="presParOf" srcId="{5B8DBF0F-A6B6-4A4C-915A-16F28DB0C3A7}" destId="{EBEE1F6F-1859-47B9-961D-E55B6D40DB9A}" srcOrd="4" destOrd="0" presId="urn:microsoft.com/office/officeart/2005/8/layout/radial1"/>
    <dgm:cxn modelId="{9AD7F2BC-E76C-4103-AF10-4571CB225CA3}" type="presParOf" srcId="{5B8DBF0F-A6B6-4A4C-915A-16F28DB0C3A7}" destId="{F02F6EF8-673D-4F7D-A64E-3885C07235FD}" srcOrd="5" destOrd="0" presId="urn:microsoft.com/office/officeart/2005/8/layout/radial1"/>
    <dgm:cxn modelId="{9425323D-43F4-4356-8264-E6A00C08B9E2}" type="presParOf" srcId="{F02F6EF8-673D-4F7D-A64E-3885C07235FD}" destId="{E37DF6CC-6668-4BD2-8F7C-B346039AAFC9}" srcOrd="0" destOrd="0" presId="urn:microsoft.com/office/officeart/2005/8/layout/radial1"/>
    <dgm:cxn modelId="{0CAB4689-8926-493C-806D-57ADBEC2D954}" type="presParOf" srcId="{5B8DBF0F-A6B6-4A4C-915A-16F28DB0C3A7}" destId="{EB5386A0-C069-42E8-9533-CCE8E11CE83B}" srcOrd="6" destOrd="0" presId="urn:microsoft.com/office/officeart/2005/8/layout/radial1"/>
    <dgm:cxn modelId="{E27CAFE7-F0F9-41B7-899A-F8157905128F}" type="presParOf" srcId="{5B8DBF0F-A6B6-4A4C-915A-16F28DB0C3A7}" destId="{6EAB2B6B-3E68-4686-A324-3B657BF3D51C}" srcOrd="7" destOrd="0" presId="urn:microsoft.com/office/officeart/2005/8/layout/radial1"/>
    <dgm:cxn modelId="{1EDF2473-D147-4D80-81DD-292BBE79D9D1}" type="presParOf" srcId="{6EAB2B6B-3E68-4686-A324-3B657BF3D51C}" destId="{58EE70A7-3D27-42A0-93A7-5126EABAA410}" srcOrd="0" destOrd="0" presId="urn:microsoft.com/office/officeart/2005/8/layout/radial1"/>
    <dgm:cxn modelId="{C0B06457-C3E3-4F89-B2B9-9A6D57B4BCBB}" type="presParOf" srcId="{5B8DBF0F-A6B6-4A4C-915A-16F28DB0C3A7}" destId="{67C0BD4C-2989-4CC9-8F5A-4A5FF5A58647}" srcOrd="8" destOrd="0" presId="urn:microsoft.com/office/officeart/2005/8/layout/radial1"/>
    <dgm:cxn modelId="{528F74C0-6295-43B8-9504-A545DBA49954}" type="presParOf" srcId="{5B8DBF0F-A6B6-4A4C-915A-16F28DB0C3A7}" destId="{EF852671-7F8E-4832-B9F0-54E0B7A9E4AC}" srcOrd="9" destOrd="0" presId="urn:microsoft.com/office/officeart/2005/8/layout/radial1"/>
    <dgm:cxn modelId="{069C4BBD-6C24-47CA-88D9-F0AF1722B1CF}" type="presParOf" srcId="{EF852671-7F8E-4832-B9F0-54E0B7A9E4AC}" destId="{585B1618-4EB5-4821-B6CA-BEB40CEE75BE}" srcOrd="0" destOrd="0" presId="urn:microsoft.com/office/officeart/2005/8/layout/radial1"/>
    <dgm:cxn modelId="{60F7256F-0C68-4BE5-B6CD-DB6AE43154BC}" type="presParOf" srcId="{5B8DBF0F-A6B6-4A4C-915A-16F28DB0C3A7}" destId="{58A8DE7E-0CFB-4B04-A70D-35E17CBCA02C}" srcOrd="10" destOrd="0" presId="urn:microsoft.com/office/officeart/2005/8/layout/radial1"/>
    <dgm:cxn modelId="{1F4C037E-6541-440C-8759-FFACBEC8289D}" type="presParOf" srcId="{5B8DBF0F-A6B6-4A4C-915A-16F28DB0C3A7}" destId="{CD16A47D-6063-4A33-9DDB-38736BC3C93A}" srcOrd="11" destOrd="0" presId="urn:microsoft.com/office/officeart/2005/8/layout/radial1"/>
    <dgm:cxn modelId="{DA9741EA-A93B-4770-8AB0-D74B1040C14D}" type="presParOf" srcId="{CD16A47D-6063-4A33-9DDB-38736BC3C93A}" destId="{4A514E37-3EB9-4BEB-BE3E-4381240DD4B1}" srcOrd="0" destOrd="0" presId="urn:microsoft.com/office/officeart/2005/8/layout/radial1"/>
    <dgm:cxn modelId="{DA5F1A57-DEB1-49A1-9695-D672150BFED5}" type="presParOf" srcId="{5B8DBF0F-A6B6-4A4C-915A-16F28DB0C3A7}" destId="{8980FC90-3328-49E9-B57E-1F1FD91A3927}" srcOrd="12" destOrd="0" presId="urn:microsoft.com/office/officeart/2005/8/layout/radial1"/>
    <dgm:cxn modelId="{CE52023F-1487-4211-B6A7-B0A59D2B76FC}" type="presParOf" srcId="{5B8DBF0F-A6B6-4A4C-915A-16F28DB0C3A7}" destId="{B0CC231F-C9C5-4518-A8A7-F7AFC488845B}" srcOrd="13" destOrd="0" presId="urn:microsoft.com/office/officeart/2005/8/layout/radial1"/>
    <dgm:cxn modelId="{1692E82A-C81F-4234-8AD4-261B6283AF08}" type="presParOf" srcId="{B0CC231F-C9C5-4518-A8A7-F7AFC488845B}" destId="{4830CF76-45DC-476B-9FCF-A558A64BFEBE}" srcOrd="0" destOrd="0" presId="urn:microsoft.com/office/officeart/2005/8/layout/radial1"/>
    <dgm:cxn modelId="{E4EA86F6-8523-4005-8C70-4C3958F63D20}" type="presParOf" srcId="{5B8DBF0F-A6B6-4A4C-915A-16F28DB0C3A7}" destId="{A9D446A8-B8EB-4B03-8D24-F17AA713BFA5}" srcOrd="14" destOrd="0" presId="urn:microsoft.com/office/officeart/2005/8/layout/radial1"/>
    <dgm:cxn modelId="{6CA2A635-B89A-44A6-806C-3D649BE7C43A}" type="presParOf" srcId="{5B8DBF0F-A6B6-4A4C-915A-16F28DB0C3A7}" destId="{627E6982-FE07-42DF-902F-F1A5BF9F39DF}" srcOrd="15" destOrd="0" presId="urn:microsoft.com/office/officeart/2005/8/layout/radial1"/>
    <dgm:cxn modelId="{56A2CCA0-A5FD-478C-A6D4-A3759D52A01B}" type="presParOf" srcId="{627E6982-FE07-42DF-902F-F1A5BF9F39DF}" destId="{DC7117C4-C1EC-4AC3-81FF-6C39E29D0E92}" srcOrd="0" destOrd="0" presId="urn:microsoft.com/office/officeart/2005/8/layout/radial1"/>
    <dgm:cxn modelId="{713C6341-5B66-4587-AFD6-73E2A63B0990}" type="presParOf" srcId="{5B8DBF0F-A6B6-4A4C-915A-16F28DB0C3A7}" destId="{0CF684A7-ADAA-4B07-9ADA-A892DA1E7339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D1FFD-2CB0-4898-8C18-807FB1AC5F60}">
      <dsp:nvSpPr>
        <dsp:cNvPr id="0" name=""/>
        <dsp:cNvSpPr/>
      </dsp:nvSpPr>
      <dsp:spPr>
        <a:xfrm>
          <a:off x="3429020" y="2160385"/>
          <a:ext cx="1256115" cy="125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Characteristics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Business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9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endParaRPr>
        </a:p>
      </dsp:txBody>
      <dsp:txXfrm>
        <a:off x="3612974" y="2344339"/>
        <a:ext cx="888207" cy="888207"/>
      </dsp:txXfrm>
    </dsp:sp>
    <dsp:sp modelId="{5CFA801F-B27A-4D9C-9AEA-6D4954A40169}">
      <dsp:nvSpPr>
        <dsp:cNvPr id="0" name=""/>
        <dsp:cNvSpPr/>
      </dsp:nvSpPr>
      <dsp:spPr>
        <a:xfrm rot="16231558">
          <a:off x="3626176" y="1705852"/>
          <a:ext cx="881426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881426" y="1386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4853" y="1697681"/>
        <a:ext cx="44071" cy="44071"/>
      </dsp:txXfrm>
    </dsp:sp>
    <dsp:sp modelId="{29E51BDD-B361-46FE-9554-39B2F607E11C}">
      <dsp:nvSpPr>
        <dsp:cNvPr id="0" name=""/>
        <dsp:cNvSpPr/>
      </dsp:nvSpPr>
      <dsp:spPr>
        <a:xfrm>
          <a:off x="3448642" y="22933"/>
          <a:ext cx="1256115" cy="125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Change</a:t>
          </a:r>
        </a:p>
      </dsp:txBody>
      <dsp:txXfrm>
        <a:off x="3632596" y="206887"/>
        <a:ext cx="888207" cy="888207"/>
      </dsp:txXfrm>
    </dsp:sp>
    <dsp:sp modelId="{82ABA0EF-89E1-4767-BBE9-8A7C380C2160}">
      <dsp:nvSpPr>
        <dsp:cNvPr id="0" name=""/>
        <dsp:cNvSpPr/>
      </dsp:nvSpPr>
      <dsp:spPr>
        <a:xfrm rot="18922171">
          <a:off x="4374964" y="2018874"/>
          <a:ext cx="895255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895255" y="1386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00211" y="2010358"/>
        <a:ext cx="44762" cy="44762"/>
      </dsp:txXfrm>
    </dsp:sp>
    <dsp:sp modelId="{EBEE1F6F-1859-47B9-961D-E55B6D40DB9A}">
      <dsp:nvSpPr>
        <dsp:cNvPr id="0" name=""/>
        <dsp:cNvSpPr/>
      </dsp:nvSpPr>
      <dsp:spPr>
        <a:xfrm>
          <a:off x="4960048" y="648978"/>
          <a:ext cx="1256115" cy="125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Large Size</a:t>
          </a:r>
        </a:p>
      </dsp:txBody>
      <dsp:txXfrm>
        <a:off x="5144002" y="832932"/>
        <a:ext cx="888207" cy="888207"/>
      </dsp:txXfrm>
    </dsp:sp>
    <dsp:sp modelId="{F02F6EF8-673D-4F7D-A64E-3885C07235FD}">
      <dsp:nvSpPr>
        <dsp:cNvPr id="0" name=""/>
        <dsp:cNvSpPr/>
      </dsp:nvSpPr>
      <dsp:spPr>
        <a:xfrm>
          <a:off x="4685136" y="2774578"/>
          <a:ext cx="900957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900957" y="1386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13091" y="2765919"/>
        <a:ext cx="45047" cy="45047"/>
      </dsp:txXfrm>
    </dsp:sp>
    <dsp:sp modelId="{EB5386A0-C069-42E8-9533-CCE8E11CE83B}">
      <dsp:nvSpPr>
        <dsp:cNvPr id="0" name=""/>
        <dsp:cNvSpPr/>
      </dsp:nvSpPr>
      <dsp:spPr>
        <a:xfrm>
          <a:off x="5586093" y="2160385"/>
          <a:ext cx="1256115" cy="125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Diversification</a:t>
          </a:r>
        </a:p>
      </dsp:txBody>
      <dsp:txXfrm>
        <a:off x="5770047" y="2344339"/>
        <a:ext cx="888207" cy="888207"/>
      </dsp:txXfrm>
    </dsp:sp>
    <dsp:sp modelId="{6EAB2B6B-3E68-4686-A324-3B657BF3D51C}">
      <dsp:nvSpPr>
        <dsp:cNvPr id="0" name=""/>
        <dsp:cNvSpPr/>
      </dsp:nvSpPr>
      <dsp:spPr>
        <a:xfrm rot="2585762">
          <a:off x="4389528" y="3523181"/>
          <a:ext cx="935272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935272" y="1386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33782" y="3513665"/>
        <a:ext cx="46763" cy="46763"/>
      </dsp:txXfrm>
    </dsp:sp>
    <dsp:sp modelId="{67C0BD4C-2989-4CC9-8F5A-4A5FF5A58647}">
      <dsp:nvSpPr>
        <dsp:cNvPr id="0" name=""/>
        <dsp:cNvSpPr/>
      </dsp:nvSpPr>
      <dsp:spPr>
        <a:xfrm>
          <a:off x="5029193" y="3657592"/>
          <a:ext cx="1256115" cy="125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Globalization</a:t>
          </a:r>
        </a:p>
      </dsp:txBody>
      <dsp:txXfrm>
        <a:off x="5213147" y="3841546"/>
        <a:ext cx="888207" cy="888207"/>
      </dsp:txXfrm>
    </dsp:sp>
    <dsp:sp modelId="{EF852671-7F8E-4832-B9F0-54E0B7A9E4AC}">
      <dsp:nvSpPr>
        <dsp:cNvPr id="0" name=""/>
        <dsp:cNvSpPr/>
      </dsp:nvSpPr>
      <dsp:spPr>
        <a:xfrm rot="5368442">
          <a:off x="3626176" y="3843303"/>
          <a:ext cx="881426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881426" y="1386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4853" y="3835133"/>
        <a:ext cx="44071" cy="44071"/>
      </dsp:txXfrm>
    </dsp:sp>
    <dsp:sp modelId="{58A8DE7E-0CFB-4B04-A70D-35E17CBCA02C}">
      <dsp:nvSpPr>
        <dsp:cNvPr id="0" name=""/>
        <dsp:cNvSpPr/>
      </dsp:nvSpPr>
      <dsp:spPr>
        <a:xfrm>
          <a:off x="3448642" y="4297837"/>
          <a:ext cx="1256115" cy="125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Technology</a:t>
          </a:r>
        </a:p>
      </dsp:txBody>
      <dsp:txXfrm>
        <a:off x="3632596" y="4481791"/>
        <a:ext cx="888207" cy="888207"/>
      </dsp:txXfrm>
    </dsp:sp>
    <dsp:sp modelId="{CD16A47D-6063-4A33-9DDB-38736BC3C93A}">
      <dsp:nvSpPr>
        <dsp:cNvPr id="0" name=""/>
        <dsp:cNvSpPr/>
      </dsp:nvSpPr>
      <dsp:spPr>
        <a:xfrm rot="8077539">
          <a:off x="2877432" y="3530281"/>
          <a:ext cx="867506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867506" y="1386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89498" y="3522459"/>
        <a:ext cx="43375" cy="43375"/>
      </dsp:txXfrm>
    </dsp:sp>
    <dsp:sp modelId="{8980FC90-3328-49E9-B57E-1F1FD91A3927}">
      <dsp:nvSpPr>
        <dsp:cNvPr id="0" name=""/>
        <dsp:cNvSpPr/>
      </dsp:nvSpPr>
      <dsp:spPr>
        <a:xfrm>
          <a:off x="1937235" y="3671792"/>
          <a:ext cx="1256115" cy="125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Information</a:t>
          </a:r>
        </a:p>
      </dsp:txBody>
      <dsp:txXfrm>
        <a:off x="2121189" y="3855746"/>
        <a:ext cx="888207" cy="888207"/>
      </dsp:txXfrm>
    </dsp:sp>
    <dsp:sp modelId="{B0CC231F-C9C5-4518-A8A7-F7AFC488845B}">
      <dsp:nvSpPr>
        <dsp:cNvPr id="0" name=""/>
        <dsp:cNvSpPr/>
      </dsp:nvSpPr>
      <dsp:spPr>
        <a:xfrm rot="10800000">
          <a:off x="2567306" y="2774578"/>
          <a:ext cx="861714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861714" y="1386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76620" y="2766900"/>
        <a:ext cx="43085" cy="43085"/>
      </dsp:txXfrm>
    </dsp:sp>
    <dsp:sp modelId="{A9D446A8-B8EB-4B03-8D24-F17AA713BFA5}">
      <dsp:nvSpPr>
        <dsp:cNvPr id="0" name=""/>
        <dsp:cNvSpPr/>
      </dsp:nvSpPr>
      <dsp:spPr>
        <a:xfrm>
          <a:off x="1311190" y="2160385"/>
          <a:ext cx="1256115" cy="125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Competition</a:t>
          </a:r>
        </a:p>
      </dsp:txBody>
      <dsp:txXfrm>
        <a:off x="1495144" y="2344339"/>
        <a:ext cx="888207" cy="888207"/>
      </dsp:txXfrm>
    </dsp:sp>
    <dsp:sp modelId="{627E6982-FE07-42DF-902F-F1A5BF9F39DF}">
      <dsp:nvSpPr>
        <dsp:cNvPr id="0" name=""/>
        <dsp:cNvSpPr/>
      </dsp:nvSpPr>
      <dsp:spPr>
        <a:xfrm rot="13522461">
          <a:off x="2877432" y="2018874"/>
          <a:ext cx="867506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867506" y="1386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89498" y="2011052"/>
        <a:ext cx="43375" cy="43375"/>
      </dsp:txXfrm>
    </dsp:sp>
    <dsp:sp modelId="{0CF684A7-ADAA-4B07-9ADA-A892DA1E7339}">
      <dsp:nvSpPr>
        <dsp:cNvPr id="0" name=""/>
        <dsp:cNvSpPr/>
      </dsp:nvSpPr>
      <dsp:spPr>
        <a:xfrm>
          <a:off x="1937235" y="648978"/>
          <a:ext cx="1256115" cy="125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Government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rPr>
            <a:t>Control</a:t>
          </a:r>
        </a:p>
      </dsp:txBody>
      <dsp:txXfrm>
        <a:off x="2121189" y="832932"/>
        <a:ext cx="888207" cy="888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819150" y="8705850"/>
            <a:ext cx="5218113" cy="466725"/>
          </a:xfrm>
          <a:prstGeom prst="rect">
            <a:avLst/>
          </a:prstGeom>
          <a:noFill/>
          <a:ln>
            <a:noFill/>
          </a:ln>
          <a:extLst/>
        </p:spPr>
        <p:txBody>
          <a:bodyPr lIns="93315" tIns="46657" rIns="93315" bIns="46657" anchor="b"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00" i="1" smtClean="0">
                <a:latin typeface="Times New Roman" pitchFamily="18" charset="0"/>
              </a:rPr>
              <a:t>Basic Marketing – Chapter 6</a:t>
            </a:r>
          </a:p>
          <a:p>
            <a:pPr algn="ctr" eaLnBrk="1" hangingPunct="1">
              <a:defRPr/>
            </a:pPr>
            <a:r>
              <a:rPr lang="en-US" altLang="en-US" sz="800" i="1" smtClean="0">
                <a:latin typeface="Times New Roman" pitchFamily="18" charset="0"/>
              </a:rPr>
              <a:t>Handout 6-</a:t>
            </a:r>
            <a:fld id="{073886EB-E45C-4360-A0FB-3DF9D99B7F59}" type="slidenum">
              <a:rPr lang="en-US" altLang="en-US" sz="800" i="1" smtClean="0">
                <a:latin typeface="Times New Roman" pitchFamily="18" charset="0"/>
              </a:rPr>
              <a:pPr algn="ctr" eaLnBrk="1" hangingPunct="1">
                <a:defRPr/>
              </a:pPr>
              <a:t>‹#›</a:t>
            </a:fld>
            <a:endParaRPr lang="en-US" altLang="en-US" sz="800" i="1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41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531813"/>
            <a:ext cx="2355850" cy="1766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76300" y="870585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Multimedia Lecture Support Package to Accompany Basic Marketing</a:t>
            </a:r>
          </a:p>
          <a:p>
            <a:pPr>
              <a:defRPr/>
            </a:pPr>
            <a:r>
              <a:rPr lang="en-US"/>
              <a:t>Lecture Script 6-</a:t>
            </a:r>
            <a:fld id="{280A03F4-8F79-4281-8D4C-11DB56005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03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2859E-F2EA-446D-A35F-6AE78CDCE0EE}" type="slidenum">
              <a:rPr lang="en-GB" altLang="en-US" smtClean="0"/>
              <a:pPr/>
              <a:t>17</a:t>
            </a:fld>
            <a:endParaRPr lang="en-GB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altLang="en-US" sz="1300" smtClean="0"/>
              <a:t> including farming, tourism and insurance.</a:t>
            </a:r>
          </a:p>
          <a:p>
            <a:pPr eaLnBrk="1" hangingPunct="1"/>
            <a:endParaRPr lang="en-GB" altLang="en-US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CFDD1-0189-458E-BDC6-8C5F44CC0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57E12-BF65-4DFC-AB08-DC2E74A9E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75FD-7763-44FA-9846-503494CB6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863C-2886-4306-BF64-B071FCDA3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10E29-5998-4DC6-8634-5A2A16B6E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745F5-6DE7-4A3D-A222-40C2F13DE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ABBB0-A15D-45EE-98CD-C0FA40EE8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8253E-74C4-49D6-8246-3EE84CE6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F39C7-BD61-46C8-BEDF-D85AAF80A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8A3DD-0A32-4986-A284-8BFD5AF9A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EBADF-9B2C-4CB0-905D-F3D87793B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E8B51-94C6-4A2E-B65E-80C39CC04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578C7-652E-4D0F-BFA5-0663E8E8F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3AA59-7708-4F56-8C1E-E731A721D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9A1AA-EEBC-4CE5-97B2-F7962DCC0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588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450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34E4B-F4D8-40C5-B687-65A1C5B24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CFBF1-C0E5-4B52-A275-97B7D78D0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D6E6-8222-43BB-8E3D-96B365E49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B7973-5E1A-4217-BF86-4A2CEEBE2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687BF-D616-4875-B02F-CDF6A8A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2D7C8-8E58-4644-941C-EB96E33A2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6B1A4-5F4A-4707-A2E5-892E2FF8D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A0C26-B079-4F6E-B9A2-DA998A08EE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F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/>
          <a:srcRect l="2335" r="27644"/>
          <a:stretch>
            <a:fillRect/>
          </a:stretch>
        </p:blipFill>
        <p:spPr bwMode="auto">
          <a:xfrm>
            <a:off x="0" y="0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18"/>
          <p:cNvSpPr txBox="1">
            <a:spLocks noChangeArrowheads="1"/>
          </p:cNvSpPr>
          <p:nvPr userDrawn="1"/>
        </p:nvSpPr>
        <p:spPr bwMode="auto">
          <a:xfrm>
            <a:off x="4953000" y="6535738"/>
            <a:ext cx="415290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="1" i="1" smtClean="0">
                <a:latin typeface="Times New Roman" pitchFamily="18" charset="0"/>
                <a:ea typeface="ＭＳ Ｐゴシック" pitchFamily="34" charset="-128"/>
              </a:rPr>
              <a:t>Copyright © 2011 by The McGraw-Hill Companies, Inc. All rights reserved.</a:t>
            </a:r>
          </a:p>
        </p:txBody>
      </p:sp>
      <p:sp>
        <p:nvSpPr>
          <p:cNvPr id="1030" name="Text Box 18"/>
          <p:cNvSpPr txBox="1">
            <a:spLocks noChangeArrowheads="1"/>
          </p:cNvSpPr>
          <p:nvPr userDrawn="1"/>
        </p:nvSpPr>
        <p:spPr bwMode="auto">
          <a:xfrm>
            <a:off x="76200" y="6537325"/>
            <a:ext cx="12112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="1" i="1" smtClean="0">
                <a:latin typeface="Times New Roman" pitchFamily="18" charset="0"/>
              </a:rPr>
              <a:t>McGraw-Hill/Irwin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85F28"/>
        </a:buClr>
        <a:buFont typeface="Wingdings" pitchFamily="2" charset="2"/>
        <a:buChar char="¦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85F28"/>
        </a:buClr>
        <a:buFont typeface="Wingdings" pitchFamily="2" charset="2"/>
        <a:buChar char="¦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85F28"/>
        </a:buClr>
        <a:buFont typeface="Wingdings" pitchFamily="2" charset="2"/>
        <a:buChar char="¦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85F28"/>
        </a:buClr>
        <a:buFont typeface="Wingdings" pitchFamily="2" charset="2"/>
        <a:buChar char="¦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5F28"/>
        </a:buClr>
        <a:buFont typeface="Wingdings" pitchFamily="2" charset="2"/>
        <a:buChar char="¦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85F28"/>
        </a:buClr>
        <a:buFont typeface="Wingdings" pitchFamily="2" charset="2"/>
        <a:buChar char="¦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85F28"/>
        </a:buClr>
        <a:buFont typeface="Wingdings" pitchFamily="2" charset="2"/>
        <a:buChar char="¦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85F28"/>
        </a:buClr>
        <a:buFont typeface="Wingdings" pitchFamily="2" charset="2"/>
        <a:buChar char="¦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85F28"/>
        </a:buClr>
        <a:buFont typeface="Wingdings" pitchFamily="2" charset="2"/>
        <a:buChar char="¦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964675A-7A07-4A96-A3FC-4FC48510B632}" type="datetimeFigureOut">
              <a:rPr lang="en-GB"/>
              <a:pPr>
                <a:defRPr/>
              </a:pPr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767356A-803E-4008-8EEA-CACE1A23BA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8553450" y="6480175"/>
            <a:ext cx="503238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latin typeface="Times New Roman" pitchFamily="18" charset="0"/>
              </a:rPr>
              <a:t>10-</a:t>
            </a:r>
            <a:fld id="{83616E1F-B7D3-42D4-A31E-0E638E867A1D}" type="slidenum">
              <a:rPr lang="en-US" sz="1000" smtClean="0">
                <a:latin typeface="Times New Roman" pitchFamily="18" charset="0"/>
              </a:rPr>
              <a:pPr eaLnBrk="1" hangingPunct="1">
                <a:defRPr/>
              </a:pPr>
              <a:t>‹#›</a:t>
            </a:fld>
            <a:endParaRPr lang="en-US" sz="1000" smtClean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4572000"/>
            <a:ext cx="6781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685800"/>
            <a:ext cx="7543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D48070-6A81-47D0-9810-1540B9FEFF61}" type="datetime1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1D3B1CF-07F2-4EE0-B401-B92F18BE0C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381000" y="914400"/>
            <a:ext cx="8229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en-US" sz="5000" b="1">
                <a:latin typeface="Garamond" pitchFamily="18" charset="0"/>
              </a:rPr>
              <a:t>An Introduction to the Business Environment</a:t>
            </a:r>
          </a:p>
        </p:txBody>
      </p:sp>
      <p:pic>
        <p:nvPicPr>
          <p:cNvPr id="27651" name="Picture 4" descr="http://www.shebytes.com/wp-content/uploads/2012/03/business-environment-soil-vs-seed-3-27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581400"/>
            <a:ext cx="38576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2286000" y="3103563"/>
            <a:ext cx="4310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>
                <a:latin typeface="Garamond" pitchFamily="18" charset="0"/>
              </a:rPr>
              <a:t>Dr. Georgio Georgiades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GB" altLang="en-US" sz="4000" b="1" smtClean="0">
                <a:latin typeface="Garamond" pitchFamily="18" charset="0"/>
              </a:rPr>
              <a:t>Macro Environment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800" dirty="0" smtClean="0">
                <a:latin typeface="Garamond" panose="02020404030301010803" pitchFamily="18" charset="0"/>
              </a:rPr>
              <a:t>	</a:t>
            </a:r>
            <a:r>
              <a:rPr lang="en-GB" sz="2800" dirty="0" smtClean="0">
                <a:latin typeface="Garamond" panose="02020404030301010803" pitchFamily="18" charset="0"/>
              </a:rPr>
              <a:t>These are factors that </a:t>
            </a:r>
            <a:r>
              <a:rPr lang="en-GB" sz="2800" dirty="0" smtClean="0">
                <a:latin typeface="Garamond" panose="02020404030301010803" pitchFamily="18" charset="0"/>
              </a:rPr>
              <a:t>will </a:t>
            </a:r>
            <a:r>
              <a:rPr lang="en-GB" sz="2800" b="1" dirty="0" smtClean="0">
                <a:latin typeface="Garamond" panose="02020404030301010803" pitchFamily="18" charset="0"/>
              </a:rPr>
              <a:t>affect</a:t>
            </a:r>
            <a:r>
              <a:rPr lang="en-GB" sz="2800" dirty="0" smtClean="0">
                <a:latin typeface="Garamond" panose="02020404030301010803" pitchFamily="18" charset="0"/>
              </a:rPr>
              <a:t> the decisions of the managers of any organisation.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28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800" dirty="0" smtClean="0">
                <a:latin typeface="Garamond" panose="02020404030301010803" pitchFamily="18" charset="0"/>
              </a:rPr>
              <a:t>	Tax changes, new laws, demographic change and government policy changes are all examples of macro change.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28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800" dirty="0" smtClean="0">
                <a:latin typeface="Garamond" panose="02020404030301010803" pitchFamily="18" charset="0"/>
              </a:rPr>
              <a:t>	To help analyse </a:t>
            </a:r>
            <a:r>
              <a:rPr lang="en-GB" sz="2800" dirty="0" smtClean="0">
                <a:latin typeface="Garamond" panose="02020404030301010803" pitchFamily="18" charset="0"/>
              </a:rPr>
              <a:t>them </a:t>
            </a:r>
            <a:r>
              <a:rPr lang="en-GB" sz="2800" dirty="0" smtClean="0">
                <a:latin typeface="Garamond" panose="02020404030301010803" pitchFamily="18" charset="0"/>
              </a:rPr>
              <a:t>managers can categorise them using the </a:t>
            </a:r>
            <a:r>
              <a:rPr lang="en-GB" sz="2800" b="1" dirty="0" smtClean="0">
                <a:latin typeface="Garamond" panose="02020404030301010803" pitchFamily="18" charset="0"/>
              </a:rPr>
              <a:t>PESTEL</a:t>
            </a:r>
            <a:r>
              <a:rPr lang="en-GB" sz="2800" dirty="0" smtClean="0">
                <a:latin typeface="Garamond" panose="02020404030301010803" pitchFamily="18" charset="0"/>
              </a:rPr>
              <a:t> model. This classification distinguishes between:</a:t>
            </a:r>
            <a:r>
              <a:rPr lang="en-GB" sz="2600" dirty="0" smtClean="0"/>
              <a:t/>
            </a:r>
            <a:br>
              <a:rPr lang="en-GB" sz="2600" dirty="0" smtClean="0"/>
            </a:br>
            <a:endParaRPr lang="en-GB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http://sdpride.info/wp-content/uploads/2012/05/macro-environ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382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" y="0"/>
            <a:ext cx="8915400" cy="64452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500" b="1" i="1" dirty="0" smtClean="0">
                <a:latin typeface="Garamond" pitchFamily="18" charset="0"/>
              </a:rPr>
              <a:t>	</a:t>
            </a:r>
            <a:r>
              <a:rPr lang="en-GB" altLang="en-US" b="1" i="1" u="sng" dirty="0" smtClean="0">
                <a:latin typeface="Garamond" pitchFamily="18" charset="0"/>
              </a:rPr>
              <a:t>Political factors</a:t>
            </a:r>
            <a:r>
              <a:rPr lang="en-GB" altLang="en-US" dirty="0" smtClean="0">
                <a:latin typeface="Garamond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dirty="0" smtClean="0">
                <a:latin typeface="Garamond" pitchFamily="18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Garamond" pitchFamily="18" charset="0"/>
              </a:rPr>
              <a:t>	These refer to government policy such as the </a:t>
            </a:r>
            <a:r>
              <a:rPr lang="en-US" altLang="en-US" b="1" dirty="0" smtClean="0">
                <a:latin typeface="Garamond" pitchFamily="18" charset="0"/>
              </a:rPr>
              <a:t>degree</a:t>
            </a:r>
            <a:r>
              <a:rPr lang="en-US" altLang="en-US" dirty="0" smtClean="0">
                <a:latin typeface="Garamond" pitchFamily="18" charset="0"/>
              </a:rPr>
              <a:t> of </a:t>
            </a:r>
            <a:r>
              <a:rPr lang="en-US" altLang="en-US" b="1" dirty="0" smtClean="0">
                <a:latin typeface="Garamond" pitchFamily="18" charset="0"/>
              </a:rPr>
              <a:t>intervention</a:t>
            </a:r>
            <a:r>
              <a:rPr lang="en-US" altLang="en-US" dirty="0" smtClean="0">
                <a:latin typeface="Garamond" pitchFamily="18" charset="0"/>
              </a:rPr>
              <a:t> in the economy.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Garamond" pitchFamily="18" charset="0"/>
            </a:endParaRPr>
          </a:p>
          <a:p>
            <a:pPr eaLnBrk="1" hangingPunct="1"/>
            <a:r>
              <a:rPr lang="en-US" altLang="en-US" dirty="0" smtClean="0">
                <a:latin typeface="Garamond" pitchFamily="18" charset="0"/>
              </a:rPr>
              <a:t>What goods and services does a government want to provide? </a:t>
            </a:r>
          </a:p>
          <a:p>
            <a:pPr eaLnBrk="1" hangingPunct="1"/>
            <a:r>
              <a:rPr lang="en-US" altLang="en-US" dirty="0" smtClean="0">
                <a:latin typeface="Garamond" pitchFamily="18" charset="0"/>
              </a:rPr>
              <a:t>What are its priorities in terms of business support? </a:t>
            </a:r>
          </a:p>
          <a:p>
            <a:pPr eaLnBrk="1" hangingPunct="1"/>
            <a:endParaRPr lang="en-US" altLang="en-US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Garamond" pitchFamily="18" charset="0"/>
              </a:rPr>
              <a:t>	Political decisions can impact on many vital areas for business such as:</a:t>
            </a:r>
          </a:p>
          <a:p>
            <a:pPr eaLnBrk="1" hangingPunct="1"/>
            <a:r>
              <a:rPr lang="en-US" altLang="en-US" dirty="0" smtClean="0">
                <a:latin typeface="Garamond" pitchFamily="18" charset="0"/>
              </a:rPr>
              <a:t>the </a:t>
            </a:r>
            <a:r>
              <a:rPr lang="en-US" altLang="en-US" b="1" dirty="0" smtClean="0">
                <a:latin typeface="Garamond" pitchFamily="18" charset="0"/>
              </a:rPr>
              <a:t>education</a:t>
            </a:r>
            <a:r>
              <a:rPr lang="en-US" altLang="en-US" dirty="0" smtClean="0">
                <a:latin typeface="Garamond" pitchFamily="18" charset="0"/>
              </a:rPr>
              <a:t> of the workforce, </a:t>
            </a:r>
          </a:p>
          <a:p>
            <a:pPr eaLnBrk="1" hangingPunct="1"/>
            <a:r>
              <a:rPr lang="en-US" altLang="en-US" dirty="0" smtClean="0">
                <a:latin typeface="Garamond" pitchFamily="18" charset="0"/>
              </a:rPr>
              <a:t>the </a:t>
            </a:r>
            <a:r>
              <a:rPr lang="en-US" altLang="en-US" b="1" dirty="0" smtClean="0">
                <a:latin typeface="Garamond" pitchFamily="18" charset="0"/>
              </a:rPr>
              <a:t>health</a:t>
            </a:r>
            <a:r>
              <a:rPr lang="en-US" altLang="en-US" dirty="0" smtClean="0">
                <a:latin typeface="Garamond" pitchFamily="18" charset="0"/>
              </a:rPr>
              <a:t> of the nation and </a:t>
            </a:r>
          </a:p>
          <a:p>
            <a:pPr eaLnBrk="1" hangingPunct="1"/>
            <a:r>
              <a:rPr lang="en-US" altLang="en-US" dirty="0" smtClean="0">
                <a:latin typeface="Garamond" pitchFamily="18" charset="0"/>
              </a:rPr>
              <a:t>the </a:t>
            </a:r>
            <a:r>
              <a:rPr lang="en-US" altLang="en-US" b="1" dirty="0" smtClean="0">
                <a:latin typeface="Garamond" pitchFamily="18" charset="0"/>
              </a:rPr>
              <a:t>quality</a:t>
            </a:r>
            <a:r>
              <a:rPr lang="en-US" altLang="en-US" dirty="0" smtClean="0">
                <a:latin typeface="Garamond" pitchFamily="18" charset="0"/>
              </a:rPr>
              <a:t> of the infrastructure of the economy such as the road and rail system.</a:t>
            </a:r>
            <a:endParaRPr lang="en-GB" altLang="en-US" b="1" i="1" u="sng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404813"/>
            <a:ext cx="8007350" cy="5462587"/>
          </a:xfrm>
        </p:spPr>
        <p:txBody>
          <a:bodyPr rtlCol="0">
            <a:normAutofit fontScale="250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11200" b="1" i="1" dirty="0" smtClean="0">
                <a:latin typeface="Garamond" panose="02020404030301010803" pitchFamily="18" charset="0"/>
              </a:rPr>
              <a:t>	</a:t>
            </a:r>
            <a:r>
              <a:rPr lang="en-GB" sz="11200" b="1" i="1" u="sng" dirty="0" smtClean="0">
                <a:latin typeface="Garamond" panose="02020404030301010803" pitchFamily="18" charset="0"/>
              </a:rPr>
              <a:t>Economic factors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11200" dirty="0" smtClean="0">
                <a:latin typeface="Garamond" panose="02020404030301010803" pitchFamily="18" charset="0"/>
              </a:rPr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200" dirty="0">
                <a:latin typeface="Garamond" panose="02020404030301010803" pitchFamily="18" charset="0"/>
              </a:rPr>
              <a:t>	</a:t>
            </a:r>
            <a:r>
              <a:rPr lang="en-GB" sz="11200" dirty="0" smtClean="0">
                <a:latin typeface="Garamond" panose="02020404030301010803" pitchFamily="18" charset="0"/>
              </a:rPr>
              <a:t>Factors </a:t>
            </a:r>
            <a:r>
              <a:rPr lang="en-GB" sz="11200" dirty="0">
                <a:latin typeface="Garamond" panose="02020404030301010803" pitchFamily="18" charset="0"/>
              </a:rPr>
              <a:t>that affect the </a:t>
            </a:r>
            <a:r>
              <a:rPr lang="en-GB" sz="11200" b="1" dirty="0">
                <a:latin typeface="Garamond" panose="02020404030301010803" pitchFamily="18" charset="0"/>
              </a:rPr>
              <a:t>buying power </a:t>
            </a:r>
            <a:r>
              <a:rPr lang="en-GB" sz="11200" dirty="0">
                <a:latin typeface="Garamond" panose="02020404030301010803" pitchFamily="18" charset="0"/>
              </a:rPr>
              <a:t>and </a:t>
            </a:r>
            <a:r>
              <a:rPr lang="en-GB" sz="11200" b="1" dirty="0">
                <a:latin typeface="Garamond" panose="02020404030301010803" pitchFamily="18" charset="0"/>
              </a:rPr>
              <a:t>spending patterns</a:t>
            </a:r>
            <a:r>
              <a:rPr lang="en-GB" sz="11200" dirty="0">
                <a:latin typeface="Garamond" panose="02020404030301010803" pitchFamily="18" charset="0"/>
              </a:rPr>
              <a:t> of </a:t>
            </a:r>
            <a:r>
              <a:rPr lang="en-GB" sz="11200" dirty="0" smtClean="0">
                <a:latin typeface="Garamond" panose="02020404030301010803" pitchFamily="18" charset="0"/>
              </a:rPr>
              <a:t>consumers.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11200" dirty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200" dirty="0" smtClean="0">
                <a:latin typeface="Garamond" panose="02020404030301010803" pitchFamily="18" charset="0"/>
              </a:rPr>
              <a:t>	These include: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1200" dirty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200" dirty="0" smtClean="0">
                <a:latin typeface="Garamond" panose="02020404030301010803" pitchFamily="18" charset="0"/>
              </a:rPr>
              <a:t>interest </a:t>
            </a:r>
            <a:r>
              <a:rPr lang="en-US" sz="11200" dirty="0">
                <a:latin typeface="Garamond" panose="02020404030301010803" pitchFamily="18" charset="0"/>
              </a:rPr>
              <a:t>rates, </a:t>
            </a:r>
            <a:endParaRPr lang="en-US" sz="112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200" dirty="0" smtClean="0">
                <a:latin typeface="Garamond" panose="02020404030301010803" pitchFamily="18" charset="0"/>
              </a:rPr>
              <a:t>taxation </a:t>
            </a:r>
            <a:r>
              <a:rPr lang="en-US" sz="11200" dirty="0">
                <a:latin typeface="Garamond" panose="02020404030301010803" pitchFamily="18" charset="0"/>
              </a:rPr>
              <a:t>changes, </a:t>
            </a:r>
            <a:endParaRPr lang="en-US" sz="112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200" dirty="0" smtClean="0">
                <a:latin typeface="Garamond" panose="02020404030301010803" pitchFamily="18" charset="0"/>
              </a:rPr>
              <a:t>economic </a:t>
            </a:r>
            <a:r>
              <a:rPr lang="en-US" sz="11200" dirty="0">
                <a:latin typeface="Garamond" panose="02020404030301010803" pitchFamily="18" charset="0"/>
              </a:rPr>
              <a:t>growth, </a:t>
            </a:r>
            <a:endParaRPr lang="en-US" sz="112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200" dirty="0" smtClean="0">
                <a:latin typeface="Garamond" panose="02020404030301010803" pitchFamily="18" charset="0"/>
              </a:rPr>
              <a:t>inflation </a:t>
            </a:r>
            <a:r>
              <a:rPr lang="en-US" sz="11200" dirty="0">
                <a:latin typeface="Garamond" panose="02020404030301010803" pitchFamily="18" charset="0"/>
              </a:rPr>
              <a:t>and </a:t>
            </a:r>
            <a:endParaRPr lang="en-US" sz="112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200" dirty="0" smtClean="0">
                <a:latin typeface="Garamond" panose="02020404030301010803" pitchFamily="18" charset="0"/>
              </a:rPr>
              <a:t>exchange </a:t>
            </a:r>
            <a:r>
              <a:rPr lang="en-US" sz="11200" dirty="0">
                <a:latin typeface="Garamond" panose="02020404030301010803" pitchFamily="18" charset="0"/>
              </a:rPr>
              <a:t>rates.</a:t>
            </a:r>
            <a:endParaRPr lang="en-GB" sz="11200" dirty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9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	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62600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3000" dirty="0" smtClean="0">
                <a:latin typeface="Garamond" panose="02020404030301010803" pitchFamily="18" charset="0"/>
              </a:rPr>
              <a:t>For </a:t>
            </a:r>
            <a:r>
              <a:rPr lang="en-US" sz="3000" dirty="0">
                <a:latin typeface="Garamond" panose="02020404030301010803" pitchFamily="18" charset="0"/>
              </a:rPr>
              <a:t>example</a:t>
            </a:r>
            <a:r>
              <a:rPr lang="en-US" sz="3000" dirty="0" smtClean="0">
                <a:latin typeface="Garamond" panose="02020404030301010803" pitchFamily="18" charset="0"/>
              </a:rPr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000" dirty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b="1" dirty="0">
                <a:latin typeface="Garamond" panose="02020404030301010803" pitchFamily="18" charset="0"/>
              </a:rPr>
              <a:t>higher interest rates </a:t>
            </a:r>
            <a:r>
              <a:rPr lang="en-US" sz="3000" dirty="0">
                <a:latin typeface="Garamond" panose="02020404030301010803" pitchFamily="18" charset="0"/>
              </a:rPr>
              <a:t>may deter investment because it costs more to </a:t>
            </a:r>
            <a:r>
              <a:rPr lang="en-US" sz="3000" dirty="0" smtClean="0">
                <a:latin typeface="Garamond" panose="02020404030301010803" pitchFamily="18" charset="0"/>
              </a:rPr>
              <a:t>borrow.</a:t>
            </a:r>
            <a:endParaRPr lang="en-US" sz="3000" dirty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latin typeface="Garamond" panose="02020404030301010803" pitchFamily="18" charset="0"/>
              </a:rPr>
              <a:t>a </a:t>
            </a:r>
            <a:r>
              <a:rPr lang="en-US" sz="3000" b="1" dirty="0">
                <a:latin typeface="Garamond" panose="02020404030301010803" pitchFamily="18" charset="0"/>
              </a:rPr>
              <a:t>strong currency</a:t>
            </a:r>
            <a:r>
              <a:rPr lang="en-US" sz="3000" dirty="0">
                <a:latin typeface="Garamond" panose="02020404030301010803" pitchFamily="18" charset="0"/>
              </a:rPr>
              <a:t> may make exporting more difficult because it may raise the price in terms of foreign </a:t>
            </a:r>
            <a:r>
              <a:rPr lang="en-US" sz="3000" dirty="0" smtClean="0">
                <a:latin typeface="Garamond" panose="02020404030301010803" pitchFamily="18" charset="0"/>
              </a:rPr>
              <a:t>currency.</a:t>
            </a:r>
            <a:endParaRPr lang="en-US" sz="3000" dirty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b="1" dirty="0">
                <a:latin typeface="Garamond" panose="02020404030301010803" pitchFamily="18" charset="0"/>
              </a:rPr>
              <a:t>inflation</a:t>
            </a:r>
            <a:r>
              <a:rPr lang="en-US" sz="3000" dirty="0">
                <a:latin typeface="Garamond" panose="02020404030301010803" pitchFamily="18" charset="0"/>
              </a:rPr>
              <a:t> may provoke higher wage demands from employees and raise </a:t>
            </a:r>
            <a:r>
              <a:rPr lang="en-US" sz="3000" dirty="0" smtClean="0">
                <a:latin typeface="Garamond" panose="02020404030301010803" pitchFamily="18" charset="0"/>
              </a:rPr>
              <a:t>costs.</a:t>
            </a:r>
            <a:endParaRPr lang="en-US" sz="3000" dirty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b="1" dirty="0">
                <a:latin typeface="Garamond" panose="02020404030301010803" pitchFamily="18" charset="0"/>
              </a:rPr>
              <a:t>higher national income </a:t>
            </a:r>
            <a:r>
              <a:rPr lang="en-US" sz="3000" dirty="0">
                <a:latin typeface="Garamond" panose="02020404030301010803" pitchFamily="18" charset="0"/>
              </a:rPr>
              <a:t>growth may boost demand for a firm's </a:t>
            </a:r>
            <a:r>
              <a:rPr lang="en-US" sz="3000" dirty="0" smtClean="0">
                <a:latin typeface="Garamond" panose="02020404030301010803" pitchFamily="18" charset="0"/>
              </a:rPr>
              <a:t>products.</a:t>
            </a:r>
            <a:endParaRPr lang="en-US" sz="3000" dirty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8600" y="381000"/>
            <a:ext cx="4724400" cy="5305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800" b="1" i="1" dirty="0" smtClean="0">
                <a:latin typeface="Garamond" pitchFamily="18" charset="0"/>
              </a:rPr>
              <a:t>	</a:t>
            </a:r>
            <a:r>
              <a:rPr lang="en-GB" altLang="en-US" sz="2800" b="1" i="1" u="sng" dirty="0" smtClean="0">
                <a:latin typeface="Garamond" pitchFamily="18" charset="0"/>
              </a:rPr>
              <a:t>Social factors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800" b="1" i="1" u="sng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latin typeface="Garamond" pitchFamily="18" charset="0"/>
              </a:rPr>
              <a:t>Ageing population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latin typeface="Garamond" pitchFamily="18" charset="0"/>
              </a:rPr>
              <a:t>Divorce rate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latin typeface="Garamond" pitchFamily="18" charset="0"/>
              </a:rPr>
              <a:t>Culture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latin typeface="Garamond" pitchFamily="18" charset="0"/>
              </a:rPr>
              <a:t>Religion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latin typeface="Garamond" pitchFamily="18" charset="0"/>
              </a:rPr>
              <a:t>Attitudes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latin typeface="Garamond" pitchFamily="18" charset="0"/>
              </a:rPr>
              <a:t>Lifestyles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latin typeface="Garamond" pitchFamily="18" charset="0"/>
              </a:rPr>
              <a:t>Norms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latin typeface="Garamond" pitchFamily="18" charset="0"/>
              </a:rPr>
              <a:t>Language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Garamond" pitchFamily="18" charset="0"/>
            </a:endParaRPr>
          </a:p>
        </p:txBody>
      </p:sp>
      <p:pic>
        <p:nvPicPr>
          <p:cNvPr id="20482" name="Picture 2" descr="http://1.bp.blogspot.com/-XHzGcUUg3KA/Uotgoqz-drI/AAAAAAAAAdY/hXMKHg292iE/s1600/socio-cultural+environ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533400"/>
            <a:ext cx="5334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685800"/>
            <a:ext cx="8367713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700" b="1" i="1" dirty="0" smtClean="0">
                <a:latin typeface="Garamond" pitchFamily="18" charset="0"/>
              </a:rPr>
              <a:t>	</a:t>
            </a:r>
            <a:r>
              <a:rPr lang="en-GB" altLang="en-US" sz="2700" b="1" i="1" u="sng" dirty="0" smtClean="0">
                <a:latin typeface="Garamond" pitchFamily="18" charset="0"/>
              </a:rPr>
              <a:t>Technological factors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700" b="1" i="1" u="sng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700" dirty="0" smtClean="0">
                <a:latin typeface="Garamond" pitchFamily="18" charset="0"/>
              </a:rPr>
              <a:t>	New technologies create </a:t>
            </a:r>
            <a:r>
              <a:rPr lang="en-US" altLang="en-US" sz="2700" b="1" dirty="0" smtClean="0">
                <a:latin typeface="Garamond" pitchFamily="18" charset="0"/>
              </a:rPr>
              <a:t>new products </a:t>
            </a:r>
            <a:r>
              <a:rPr lang="en-US" altLang="en-US" sz="2700" dirty="0" smtClean="0">
                <a:latin typeface="Garamond" pitchFamily="18" charset="0"/>
              </a:rPr>
              <a:t>and </a:t>
            </a:r>
            <a:r>
              <a:rPr lang="en-US" altLang="en-US" sz="2700" b="1" dirty="0" smtClean="0">
                <a:latin typeface="Garamond" pitchFamily="18" charset="0"/>
              </a:rPr>
              <a:t>new processes</a:t>
            </a:r>
            <a:r>
              <a:rPr lang="en-US" altLang="en-US" sz="2700" dirty="0" smtClean="0">
                <a:latin typeface="Garamond" pitchFamily="18" charset="0"/>
              </a:rPr>
              <a:t>. For example: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dirty="0" smtClean="0">
                <a:latin typeface="Garamond" pitchFamily="18" charset="0"/>
              </a:rPr>
              <a:t>computer games,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dirty="0" smtClean="0">
                <a:latin typeface="Garamond" pitchFamily="18" charset="0"/>
              </a:rPr>
              <a:t>Smart phones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dirty="0" smtClean="0">
                <a:latin typeface="Garamond" pitchFamily="18" charset="0"/>
              </a:rPr>
              <a:t>Online gambling and;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dirty="0" smtClean="0">
                <a:latin typeface="Garamond" pitchFamily="18" charset="0"/>
              </a:rPr>
              <a:t>high definition TVs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700" dirty="0" smtClean="0">
                <a:latin typeface="Garamond" pitchFamily="18" charset="0"/>
              </a:rPr>
              <a:t>	Technology can: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dirty="0" smtClean="0">
                <a:latin typeface="Garamond" pitchFamily="18" charset="0"/>
              </a:rPr>
              <a:t>reduce costs,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dirty="0" smtClean="0">
                <a:latin typeface="Garamond" pitchFamily="18" charset="0"/>
              </a:rPr>
              <a:t>improve quality and;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dirty="0" smtClean="0">
                <a:latin typeface="Garamond" pitchFamily="18" charset="0"/>
              </a:rPr>
              <a:t>lead to innovation.</a:t>
            </a:r>
            <a:endParaRPr lang="en-GB" altLang="en-US" sz="27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3400" y="457200"/>
            <a:ext cx="800735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800" b="1" i="1" dirty="0" smtClean="0">
                <a:latin typeface="Garamond" pitchFamily="18" charset="0"/>
              </a:rPr>
              <a:t>	</a:t>
            </a:r>
            <a:r>
              <a:rPr lang="en-GB" altLang="en-US" sz="2800" b="1" i="1" u="sng" dirty="0" smtClean="0">
                <a:latin typeface="Garamond" pitchFamily="18" charset="0"/>
              </a:rPr>
              <a:t>Environmental factors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800" i="1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sz="2800" dirty="0" smtClean="0">
                <a:latin typeface="Garamond" pitchFamily="18" charset="0"/>
              </a:rPr>
              <a:t>	Include </a:t>
            </a:r>
            <a:r>
              <a:rPr lang="en-GB" sz="2800" b="1" dirty="0" smtClean="0">
                <a:latin typeface="Garamond" pitchFamily="18" charset="0"/>
              </a:rPr>
              <a:t>climate </a:t>
            </a:r>
            <a:r>
              <a:rPr lang="en-GB" sz="2800" b="1" dirty="0" smtClean="0">
                <a:latin typeface="Garamond" pitchFamily="18" charset="0"/>
              </a:rPr>
              <a:t>chan</a:t>
            </a:r>
            <a:r>
              <a:rPr lang="en-GB" sz="2800" dirty="0" smtClean="0">
                <a:latin typeface="Garamond" pitchFamily="18" charset="0"/>
              </a:rPr>
              <a:t>ge, which may especially affect industries such as </a:t>
            </a:r>
            <a:r>
              <a:rPr lang="en-GB" sz="2800" b="1" dirty="0" smtClean="0">
                <a:latin typeface="Garamond" pitchFamily="18" charset="0"/>
              </a:rPr>
              <a:t>tourism</a:t>
            </a:r>
            <a:r>
              <a:rPr lang="en-GB" sz="2800" dirty="0" smtClean="0">
                <a:latin typeface="Garamond" pitchFamily="18" charset="0"/>
              </a:rPr>
              <a:t>, </a:t>
            </a:r>
            <a:r>
              <a:rPr lang="en-GB" sz="2800" b="1" dirty="0" smtClean="0">
                <a:latin typeface="Garamond" pitchFamily="18" charset="0"/>
              </a:rPr>
              <a:t>farming</a:t>
            </a:r>
            <a:r>
              <a:rPr lang="en-GB" sz="2800" dirty="0" smtClean="0">
                <a:latin typeface="Garamond" pitchFamily="18" charset="0"/>
              </a:rPr>
              <a:t>, and </a:t>
            </a:r>
            <a:r>
              <a:rPr lang="en-GB" sz="2800" b="1" dirty="0" smtClean="0">
                <a:latin typeface="Garamond" pitchFamily="18" charset="0"/>
              </a:rPr>
              <a:t>insurance</a:t>
            </a:r>
            <a:r>
              <a:rPr lang="en-GB" sz="2800" dirty="0" smtClean="0">
                <a:latin typeface="Garamond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GB" sz="28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sz="2800" dirty="0" smtClean="0">
                <a:latin typeface="Garamond" pitchFamily="18" charset="0"/>
              </a:rPr>
              <a:t>	</a:t>
            </a:r>
            <a:r>
              <a:rPr lang="en-GB" sz="2800" dirty="0">
                <a:latin typeface="Garamond" pitchFamily="18" charset="0"/>
              </a:rPr>
              <a:t>C</a:t>
            </a:r>
            <a:r>
              <a:rPr lang="en-GB" sz="2800" dirty="0" smtClean="0">
                <a:latin typeface="Garamond" pitchFamily="18" charset="0"/>
              </a:rPr>
              <a:t>limate </a:t>
            </a:r>
            <a:r>
              <a:rPr lang="en-GB" sz="2800" dirty="0" smtClean="0">
                <a:latin typeface="Garamond" pitchFamily="18" charset="0"/>
              </a:rPr>
              <a:t>change is affecting how companies operate and the products they offer:</a:t>
            </a:r>
          </a:p>
          <a:p>
            <a:pPr eaLnBrk="1" hangingPunct="1">
              <a:lnSpc>
                <a:spcPct val="80000"/>
              </a:lnSpc>
              <a:buNone/>
            </a:pPr>
            <a:endParaRPr lang="en-GB" sz="28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800" b="1" dirty="0" smtClean="0">
                <a:latin typeface="Garamond" pitchFamily="18" charset="0"/>
              </a:rPr>
              <a:t>it is both creating new markets and;</a:t>
            </a:r>
          </a:p>
          <a:p>
            <a:pPr eaLnBrk="1" hangingPunct="1">
              <a:lnSpc>
                <a:spcPct val="80000"/>
              </a:lnSpc>
            </a:pPr>
            <a:endParaRPr lang="en-GB" sz="2800" b="1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800" b="1" dirty="0" smtClean="0">
                <a:latin typeface="Garamond" pitchFamily="18" charset="0"/>
              </a:rPr>
              <a:t>diminishing or destroying existing ones.</a:t>
            </a:r>
            <a:endParaRPr lang="en-US" altLang="en-US" sz="2800" b="1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GB" altLang="en-US" sz="28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457200"/>
            <a:ext cx="8007350" cy="6324601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800" dirty="0" smtClean="0">
                <a:latin typeface="Garamond" panose="02020404030301010803" pitchFamily="18" charset="0"/>
              </a:rPr>
              <a:t>	</a:t>
            </a:r>
            <a:r>
              <a:rPr lang="en-GB" sz="2700" b="1" i="1" u="sng" dirty="0" smtClean="0">
                <a:latin typeface="Garamond" panose="02020404030301010803" pitchFamily="18" charset="0"/>
              </a:rPr>
              <a:t>Legal factors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700" i="1" dirty="0" smtClean="0">
                <a:latin typeface="Garamond" panose="02020404030301010803" pitchFamily="18" charset="0"/>
              </a:rPr>
              <a:t>	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700" i="1" dirty="0" smtClean="0">
                <a:latin typeface="Garamond" panose="02020404030301010803" pitchFamily="18" charset="0"/>
              </a:rPr>
              <a:t>	</a:t>
            </a:r>
            <a:r>
              <a:rPr lang="en-US" sz="2700" dirty="0" smtClean="0">
                <a:latin typeface="Garamond" panose="02020404030301010803" pitchFamily="18" charset="0"/>
              </a:rPr>
              <a:t>In </a:t>
            </a:r>
            <a:r>
              <a:rPr lang="en-US" sz="2700" dirty="0" smtClean="0">
                <a:latin typeface="Garamond" panose="02020404030301010803" pitchFamily="18" charset="0"/>
              </a:rPr>
              <a:t>recent years in the UK there have been many significant legal changes that have affected firms' </a:t>
            </a:r>
            <a:r>
              <a:rPr lang="en-US" sz="2700" dirty="0" err="1" smtClean="0">
                <a:latin typeface="Garamond" panose="02020404030301010803" pitchFamily="18" charset="0"/>
              </a:rPr>
              <a:t>behaviour</a:t>
            </a:r>
            <a:r>
              <a:rPr lang="en-US" sz="2700" dirty="0" smtClean="0">
                <a:latin typeface="Garamond" panose="02020404030301010803" pitchFamily="18" charset="0"/>
              </a:rPr>
              <a:t>.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7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700" dirty="0" smtClean="0">
                <a:latin typeface="Garamond" panose="02020404030301010803" pitchFamily="18" charset="0"/>
              </a:rPr>
              <a:t>	The introduction of: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700" dirty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700" b="1" dirty="0" smtClean="0">
                <a:latin typeface="Garamond" panose="02020404030301010803" pitchFamily="18" charset="0"/>
              </a:rPr>
              <a:t>age discrimination and disability discrimination legislation,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700" b="1" dirty="0" smtClean="0">
                <a:latin typeface="Garamond" panose="02020404030301010803" pitchFamily="18" charset="0"/>
              </a:rPr>
              <a:t>an increase in the minimum wage and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700" b="1" dirty="0" smtClean="0">
                <a:latin typeface="Garamond" panose="02020404030301010803" pitchFamily="18" charset="0"/>
              </a:rPr>
              <a:t>greater requirements for firms to </a:t>
            </a:r>
            <a:r>
              <a:rPr lang="en-US" sz="2700" b="1" dirty="0" smtClean="0">
                <a:latin typeface="Garamond" panose="02020404030301010803" pitchFamily="18" charset="0"/>
              </a:rPr>
              <a:t>recycle.</a:t>
            </a:r>
            <a:endParaRPr lang="en-US" sz="27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dirty="0" smtClean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dirty="0" smtClean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8600" y="557213"/>
            <a:ext cx="8763000" cy="56149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500" b="1" smtClean="0">
                <a:latin typeface="Garamond" pitchFamily="18" charset="0"/>
              </a:rPr>
              <a:t>	</a:t>
            </a:r>
            <a:r>
              <a:rPr lang="en-GB" altLang="en-US" sz="2500" b="1" u="sng" smtClean="0">
                <a:latin typeface="Garamond" pitchFamily="18" charset="0"/>
              </a:rPr>
              <a:t>Different categories of law include:</a:t>
            </a:r>
            <a:r>
              <a:rPr lang="en-GB" altLang="en-US" sz="2500" smtClean="0">
                <a:latin typeface="Garamond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5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500" b="1" smtClean="0">
                <a:latin typeface="Garamond" pitchFamily="18" charset="0"/>
              </a:rPr>
              <a:t>Consumer laws</a:t>
            </a:r>
            <a:r>
              <a:rPr lang="en-GB" altLang="en-US" sz="2500" smtClean="0">
                <a:latin typeface="Garamond" pitchFamily="18" charset="0"/>
              </a:rPr>
              <a:t>; these are designed to protect customers against unfair practices such as misleading descriptions of the product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5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500" b="1" smtClean="0">
                <a:latin typeface="Garamond" pitchFamily="18" charset="0"/>
              </a:rPr>
              <a:t>Competition laws</a:t>
            </a:r>
            <a:r>
              <a:rPr lang="en-GB" altLang="en-US" sz="2500" smtClean="0">
                <a:latin typeface="Garamond" pitchFamily="18" charset="0"/>
              </a:rPr>
              <a:t>; these are aimed at protecting small firms against bullying by larger firms and ensuring customers are not exploited by firms with monopoly power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5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500" b="1" smtClean="0">
                <a:latin typeface="Garamond" pitchFamily="18" charset="0"/>
              </a:rPr>
              <a:t>Employment laws</a:t>
            </a:r>
            <a:r>
              <a:rPr lang="en-GB" altLang="en-US" sz="2500" smtClean="0">
                <a:latin typeface="Garamond" pitchFamily="18" charset="0"/>
              </a:rPr>
              <a:t>; these cover areas such as redundancy, dismissal, working hours and minimum wages. They aim to protect employees against the abuse of power by managers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5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500" b="1" smtClean="0">
                <a:latin typeface="Garamond" pitchFamily="18" charset="0"/>
              </a:rPr>
              <a:t>Health and Safety </a:t>
            </a:r>
            <a:r>
              <a:rPr lang="en-GB" altLang="en-US" sz="2500" smtClean="0">
                <a:latin typeface="Garamond" pitchFamily="18" charset="0"/>
              </a:rPr>
              <a:t>legislation; these laws are aimed at ensuring the workplace is as safe as is reasonably practical. They cover issues such as training, reporting accidents and the appropriate provision of safety equipment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533400"/>
            <a:ext cx="6781800" cy="1600200"/>
          </a:xfrm>
        </p:spPr>
        <p:txBody>
          <a:bodyPr/>
          <a:lstStyle/>
          <a:p>
            <a:pPr algn="ctr"/>
            <a:r>
              <a:rPr lang="en-GB" sz="4000" b="1" dirty="0" smtClean="0">
                <a:latin typeface="Garamond" pitchFamily="18" charset="0"/>
              </a:rPr>
              <a:t>Learning outcomes</a:t>
            </a:r>
            <a:endParaRPr lang="en-GB" sz="40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543800" cy="4648200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latin typeface="Garamond" pitchFamily="18" charset="0"/>
              </a:rPr>
              <a:t>	On completion of this session, students should understand and be able to do the following:</a:t>
            </a:r>
          </a:p>
          <a:p>
            <a:pPr>
              <a:buNone/>
            </a:pPr>
            <a:endParaRPr lang="en-GB" sz="2800" dirty="0" smtClean="0">
              <a:latin typeface="Garamond" pitchFamily="18" charset="0"/>
            </a:endParaRPr>
          </a:p>
          <a:p>
            <a:r>
              <a:rPr lang="en-GB" sz="2800" dirty="0" smtClean="0">
                <a:latin typeface="Garamond" pitchFamily="18" charset="0"/>
              </a:rPr>
              <a:t>Critically discussed the key aspects of the business environment and the drivers for change.</a:t>
            </a:r>
          </a:p>
          <a:p>
            <a:r>
              <a:rPr lang="en-GB" sz="2800" dirty="0" smtClean="0">
                <a:latin typeface="Garamond" pitchFamily="18" charset="0"/>
              </a:rPr>
              <a:t>Learned to identify competing interests by stakeholders in the business environment.</a:t>
            </a:r>
          </a:p>
          <a:p>
            <a:r>
              <a:rPr lang="en-GB" sz="2800" dirty="0" smtClean="0">
                <a:latin typeface="Garamond" pitchFamily="18" charset="0"/>
              </a:rPr>
              <a:t>Enhanced your group working skills.</a:t>
            </a:r>
          </a:p>
          <a:p>
            <a:r>
              <a:rPr lang="en-GB" sz="2800" dirty="0" smtClean="0">
                <a:latin typeface="Garamond" pitchFamily="18" charset="0"/>
              </a:rPr>
              <a:t>Learned to self-appraise and reflect on learning experiences.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GB" altLang="en-US" sz="2800" b="1" smtClean="0">
                <a:latin typeface="Garamond" pitchFamily="18" charset="0"/>
              </a:rPr>
              <a:t>What should managers take into consideration in relation to PESTEL?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" y="1417638"/>
            <a:ext cx="8915400" cy="5059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700" dirty="0" smtClean="0">
                <a:latin typeface="Garamond" pitchFamily="18" charset="0"/>
              </a:rPr>
              <a:t>	</a:t>
            </a:r>
            <a:r>
              <a:rPr lang="en-GB" altLang="en-US" sz="2700" dirty="0" smtClean="0">
                <a:latin typeface="Garamond" pitchFamily="18" charset="0"/>
              </a:rPr>
              <a:t>What </a:t>
            </a:r>
            <a:r>
              <a:rPr lang="en-GB" altLang="en-US" sz="2700" dirty="0" smtClean="0">
                <a:latin typeface="Garamond" pitchFamily="18" charset="0"/>
              </a:rPr>
              <a:t>managers need to do is: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7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>
                <a:latin typeface="Garamond" pitchFamily="18" charset="0"/>
              </a:rPr>
              <a:t>To think about which factors are most </a:t>
            </a:r>
            <a:r>
              <a:rPr lang="en-GB" altLang="en-US" sz="2700" b="1" dirty="0" smtClean="0">
                <a:latin typeface="Garamond" pitchFamily="18" charset="0"/>
              </a:rPr>
              <a:t>likely to change </a:t>
            </a:r>
            <a:r>
              <a:rPr lang="en-GB" altLang="en-US" sz="2700" dirty="0" smtClean="0">
                <a:latin typeface="Garamond" pitchFamily="18" charset="0"/>
              </a:rPr>
              <a:t>and;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7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>
                <a:latin typeface="Garamond" pitchFamily="18" charset="0"/>
              </a:rPr>
              <a:t>Which ones will have the </a:t>
            </a:r>
            <a:r>
              <a:rPr lang="en-GB" altLang="en-US" sz="2700" b="1" dirty="0" smtClean="0">
                <a:latin typeface="Garamond" pitchFamily="18" charset="0"/>
              </a:rPr>
              <a:t>greatest impact </a:t>
            </a:r>
            <a:r>
              <a:rPr lang="en-GB" altLang="en-US" sz="2700" dirty="0" smtClean="0">
                <a:latin typeface="Garamond" pitchFamily="18" charset="0"/>
              </a:rPr>
              <a:t>on them i.e. each firm must identify the key factors in their own environment.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7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700" dirty="0" smtClean="0">
                <a:latin typeface="Garamond" pitchFamily="18" charset="0"/>
              </a:rPr>
              <a:t>	Then decide on the relative importance of various factors by </a:t>
            </a:r>
            <a:r>
              <a:rPr lang="en-GB" altLang="en-US" sz="2700" b="1" dirty="0" smtClean="0">
                <a:latin typeface="Garamond" pitchFamily="18" charset="0"/>
              </a:rPr>
              <a:t>ranking</a:t>
            </a:r>
            <a:r>
              <a:rPr lang="en-GB" altLang="en-US" sz="2700" dirty="0" smtClean="0">
                <a:latin typeface="Garamond" pitchFamily="18" charset="0"/>
              </a:rPr>
              <a:t> </a:t>
            </a:r>
            <a:r>
              <a:rPr lang="en-GB" altLang="en-US" sz="2700" dirty="0" smtClean="0">
                <a:latin typeface="Garamond" pitchFamily="18" charset="0"/>
              </a:rPr>
              <a:t>the </a:t>
            </a:r>
            <a:r>
              <a:rPr lang="en-GB" altLang="en-US" sz="2700" dirty="0" smtClean="0">
                <a:latin typeface="Garamond" pitchFamily="18" charset="0"/>
              </a:rPr>
              <a:t>likelihood of a change occurring and also </a:t>
            </a:r>
            <a:r>
              <a:rPr lang="en-GB" altLang="en-US" sz="2700" b="1" dirty="0" smtClean="0">
                <a:latin typeface="Garamond" pitchFamily="18" charset="0"/>
              </a:rPr>
              <a:t>rate</a:t>
            </a:r>
            <a:r>
              <a:rPr lang="en-GB" altLang="en-US" sz="2700" dirty="0" smtClean="0">
                <a:latin typeface="Garamond" pitchFamily="18" charset="0"/>
              </a:rPr>
              <a:t> the impact if it did.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GB" altLang="en-US" sz="3600" b="1" smtClean="0">
                <a:latin typeface="Garamond" pitchFamily="18" charset="0"/>
              </a:rPr>
              <a:t>Environmental Analysis Process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800" smtClean="0">
                <a:latin typeface="Garamond" pitchFamily="18" charset="0"/>
              </a:rPr>
              <a:t>	Environmental analysis is a systematic process that starts from: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8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800" b="1" smtClean="0">
                <a:latin typeface="Garamond" pitchFamily="18" charset="0"/>
              </a:rPr>
              <a:t>identification</a:t>
            </a:r>
            <a:r>
              <a:rPr lang="en-GB" altLang="en-US" sz="2800" smtClean="0">
                <a:latin typeface="Garamond" pitchFamily="18" charset="0"/>
              </a:rPr>
              <a:t> of environmental factors,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8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800" b="1" smtClean="0">
                <a:latin typeface="Garamond" pitchFamily="18" charset="0"/>
              </a:rPr>
              <a:t>assessing</a:t>
            </a:r>
            <a:r>
              <a:rPr lang="en-GB" altLang="en-US" sz="2800" smtClean="0">
                <a:latin typeface="Garamond" pitchFamily="18" charset="0"/>
              </a:rPr>
              <a:t> their nature and impact,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8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800" b="1" smtClean="0">
                <a:latin typeface="Garamond" pitchFamily="18" charset="0"/>
              </a:rPr>
              <a:t>auditing</a:t>
            </a:r>
            <a:r>
              <a:rPr lang="en-GB" altLang="en-US" sz="2800" smtClean="0">
                <a:latin typeface="Garamond" pitchFamily="18" charset="0"/>
              </a:rPr>
              <a:t> them to find their impact to the business, and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8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800" b="1" smtClean="0">
                <a:latin typeface="Garamond" pitchFamily="18" charset="0"/>
              </a:rPr>
              <a:t>making</a:t>
            </a:r>
            <a:r>
              <a:rPr lang="en-GB" altLang="en-US" sz="2800" smtClean="0">
                <a:latin typeface="Garamond" pitchFamily="18" charset="0"/>
              </a:rPr>
              <a:t> various profiles for positioning.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b="1" smtClean="0">
                <a:latin typeface="Garamond" pitchFamily="18" charset="0"/>
              </a:rPr>
              <a:t>Strategy Formulation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414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US" sz="2500" dirty="0" smtClean="0">
                <a:latin typeface="Garamond" pitchFamily="18" charset="0"/>
              </a:rPr>
              <a:t>	</a:t>
            </a:r>
            <a:r>
              <a:rPr lang="en-US" altLang="en-US" sz="2700" dirty="0" smtClean="0">
                <a:latin typeface="Garamond" pitchFamily="18" charset="0"/>
              </a:rPr>
              <a:t>Strategy formulation is the process of</a:t>
            </a:r>
            <a:r>
              <a:rPr lang="en-US" altLang="en-US" sz="2700" b="1" dirty="0" smtClean="0">
                <a:latin typeface="Garamond" pitchFamily="18" charset="0"/>
              </a:rPr>
              <a:t> “</a:t>
            </a:r>
            <a:r>
              <a:rPr lang="en-US" altLang="en-US" sz="2700" b="1" i="1" dirty="0" smtClean="0">
                <a:latin typeface="Garamond" pitchFamily="18" charset="0"/>
              </a:rPr>
              <a:t>determining appropriate courses of action for achieving </a:t>
            </a:r>
            <a:r>
              <a:rPr lang="en-US" altLang="en-US" sz="2700" b="1" i="1" dirty="0" err="1" smtClean="0">
                <a:latin typeface="Garamond" pitchFamily="18" charset="0"/>
              </a:rPr>
              <a:t>organisational</a:t>
            </a:r>
            <a:r>
              <a:rPr lang="en-US" altLang="en-US" sz="2700" b="1" i="1" dirty="0" smtClean="0">
                <a:latin typeface="Garamond" pitchFamily="18" charset="0"/>
              </a:rPr>
              <a:t> objectives and </a:t>
            </a:r>
            <a:r>
              <a:rPr lang="en-US" altLang="en-US" sz="2700" b="1" i="1" dirty="0" err="1" smtClean="0">
                <a:latin typeface="Garamond" pitchFamily="18" charset="0"/>
              </a:rPr>
              <a:t>organisational</a:t>
            </a:r>
            <a:r>
              <a:rPr lang="en-US" altLang="en-US" sz="2700" b="1" i="1" dirty="0" smtClean="0">
                <a:latin typeface="Garamond" pitchFamily="18" charset="0"/>
              </a:rPr>
              <a:t> purpose.”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700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700" dirty="0" smtClean="0">
                <a:latin typeface="Garamond" pitchFamily="18" charset="0"/>
              </a:rPr>
              <a:t>	</a:t>
            </a:r>
            <a:r>
              <a:rPr lang="en-US" altLang="en-US" sz="2700" dirty="0" smtClean="0">
                <a:latin typeface="Garamond" pitchFamily="18" charset="0"/>
              </a:rPr>
              <a:t>Special tools you can use to assist you in formulating strategies include: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700" dirty="0" smtClean="0">
              <a:latin typeface="Garamond" pitchFamily="18" charset="0"/>
            </a:endParaRPr>
          </a:p>
          <a:p>
            <a:pPr eaLnBrk="1" hangingPunct="1"/>
            <a:r>
              <a:rPr lang="en-US" altLang="en-US" sz="2700" b="1" dirty="0" smtClean="0">
                <a:latin typeface="Garamond" pitchFamily="18" charset="0"/>
              </a:rPr>
              <a:t>SWOT analysis, </a:t>
            </a:r>
          </a:p>
          <a:p>
            <a:pPr eaLnBrk="1" hangingPunct="1"/>
            <a:r>
              <a:rPr lang="en-US" altLang="en-US" sz="2700" b="1" dirty="0" smtClean="0">
                <a:latin typeface="Garamond" pitchFamily="18" charset="0"/>
              </a:rPr>
              <a:t>business portfolio analysis and;</a:t>
            </a:r>
          </a:p>
          <a:p>
            <a:pPr eaLnBrk="1" hangingPunct="1"/>
            <a:r>
              <a:rPr lang="en-US" altLang="en-US" sz="2700" b="1" dirty="0" smtClean="0">
                <a:latin typeface="Garamond" pitchFamily="18" charset="0"/>
              </a:rPr>
              <a:t>Porter's model for industry analysis.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-1524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b="1" smtClean="0">
                <a:latin typeface="Garamond" pitchFamily="18" charset="0"/>
              </a:rPr>
              <a:t>What is SWOT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	</a:t>
            </a:r>
            <a:r>
              <a:rPr lang="en-US" altLang="en-US" sz="2700" dirty="0" smtClean="0">
                <a:latin typeface="Garamond" pitchFamily="18" charset="0"/>
              </a:rPr>
              <a:t>Strengths, Weaknesses, Opportunities and Threats (SWOT) analysis is a strategy development tool that: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700" dirty="0" smtClean="0">
              <a:latin typeface="Garamond" pitchFamily="18" charset="0"/>
            </a:endParaRPr>
          </a:p>
          <a:p>
            <a:pPr eaLnBrk="1" hangingPunct="1"/>
            <a:r>
              <a:rPr lang="en-US" altLang="en-US" sz="2700" b="1" dirty="0" smtClean="0">
                <a:latin typeface="Garamond" pitchFamily="18" charset="0"/>
              </a:rPr>
              <a:t>matches internal </a:t>
            </a:r>
            <a:r>
              <a:rPr lang="en-US" altLang="en-US" sz="2700" b="1" dirty="0" err="1" smtClean="0">
                <a:latin typeface="Garamond" pitchFamily="18" charset="0"/>
              </a:rPr>
              <a:t>organisational</a:t>
            </a:r>
            <a:r>
              <a:rPr lang="en-US" altLang="en-US" sz="2700" b="1" dirty="0" smtClean="0">
                <a:latin typeface="Garamond" pitchFamily="18" charset="0"/>
              </a:rPr>
              <a:t> strengths and </a:t>
            </a:r>
          </a:p>
          <a:p>
            <a:pPr eaLnBrk="1" hangingPunct="1"/>
            <a:endParaRPr lang="en-US" altLang="en-US" sz="2700" b="1" dirty="0" smtClean="0">
              <a:latin typeface="Garamond" pitchFamily="18" charset="0"/>
            </a:endParaRPr>
          </a:p>
          <a:p>
            <a:pPr eaLnBrk="1" hangingPunct="1"/>
            <a:r>
              <a:rPr lang="en-US" altLang="en-US" sz="2700" b="1" dirty="0" smtClean="0">
                <a:latin typeface="Garamond" pitchFamily="18" charset="0"/>
              </a:rPr>
              <a:t>weaknesses with external opportunities and threats.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700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700" dirty="0" smtClean="0">
                <a:latin typeface="Garamond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upload.wikimedia.org/wikipedia/commons/thumb/0/0b/SWOT_en.svg/220px-SWOT_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153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81200"/>
            <a:ext cx="800735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US" sz="2700" dirty="0" smtClean="0"/>
              <a:t>	</a:t>
            </a:r>
            <a:r>
              <a:rPr lang="en-US" altLang="en-US" sz="2700" dirty="0" smtClean="0">
                <a:latin typeface="Garamond" pitchFamily="18" charset="0"/>
              </a:rPr>
              <a:t>Successful businesses: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700" dirty="0" smtClean="0">
              <a:latin typeface="Garamond" pitchFamily="18" charset="0"/>
            </a:endParaRPr>
          </a:p>
          <a:p>
            <a:pPr eaLnBrk="1" hangingPunct="1"/>
            <a:r>
              <a:rPr lang="en-US" altLang="en-US" sz="2700" b="1" dirty="0" smtClean="0">
                <a:latin typeface="Garamond" pitchFamily="18" charset="0"/>
              </a:rPr>
              <a:t>build</a:t>
            </a:r>
            <a:r>
              <a:rPr lang="en-US" altLang="en-US" sz="2700" dirty="0" smtClean="0">
                <a:latin typeface="Garamond" pitchFamily="18" charset="0"/>
              </a:rPr>
              <a:t> on their strengths, </a:t>
            </a:r>
            <a:endParaRPr lang="en-US" altLang="en-US" sz="2700" dirty="0">
              <a:latin typeface="Garamond" pitchFamily="18" charset="0"/>
            </a:endParaRPr>
          </a:p>
          <a:p>
            <a:pPr eaLnBrk="1" hangingPunct="1"/>
            <a:endParaRPr lang="en-US" altLang="en-US" sz="2700" dirty="0" smtClean="0">
              <a:latin typeface="Garamond" pitchFamily="18" charset="0"/>
            </a:endParaRPr>
          </a:p>
          <a:p>
            <a:pPr eaLnBrk="1" hangingPunct="1"/>
            <a:r>
              <a:rPr lang="en-US" altLang="en-US" sz="2700" b="1" dirty="0" smtClean="0">
                <a:latin typeface="Garamond" pitchFamily="18" charset="0"/>
              </a:rPr>
              <a:t>correct</a:t>
            </a:r>
            <a:r>
              <a:rPr lang="en-US" altLang="en-US" sz="2700" dirty="0" smtClean="0">
                <a:latin typeface="Garamond" pitchFamily="18" charset="0"/>
              </a:rPr>
              <a:t> their weaknesses and </a:t>
            </a:r>
            <a:endParaRPr lang="en-US" altLang="en-US" sz="2700" dirty="0">
              <a:latin typeface="Garamond" pitchFamily="18" charset="0"/>
            </a:endParaRPr>
          </a:p>
          <a:p>
            <a:pPr eaLnBrk="1" hangingPunct="1"/>
            <a:endParaRPr lang="en-US" altLang="en-US" sz="2700" dirty="0" smtClean="0">
              <a:latin typeface="Garamond" pitchFamily="18" charset="0"/>
            </a:endParaRPr>
          </a:p>
          <a:p>
            <a:pPr eaLnBrk="1" hangingPunct="1"/>
            <a:r>
              <a:rPr lang="en-US" altLang="en-US" sz="2700" b="1" dirty="0" smtClean="0">
                <a:latin typeface="Garamond" pitchFamily="18" charset="0"/>
              </a:rPr>
              <a:t>protect</a:t>
            </a:r>
            <a:r>
              <a:rPr lang="en-US" altLang="en-US" sz="2700" dirty="0" smtClean="0">
                <a:latin typeface="Garamond" pitchFamily="18" charset="0"/>
              </a:rPr>
              <a:t> against internal vulnerabilities and external threats.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700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700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700" dirty="0" smtClean="0">
                <a:latin typeface="Garamond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650" y="1905000"/>
            <a:ext cx="800735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US" smtClean="0"/>
              <a:t>	</a:t>
            </a:r>
            <a:r>
              <a:rPr lang="en-US" altLang="en-US" sz="2800" b="1" u="sng" smtClean="0">
                <a:latin typeface="Garamond" pitchFamily="18" charset="0"/>
              </a:rPr>
              <a:t>Strengths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u="sng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smtClean="0">
                <a:latin typeface="Garamond" pitchFamily="18" charset="0"/>
              </a:rPr>
              <a:t>	Two factors contribute to your strengths: ability and resources available.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smtClean="0">
                <a:latin typeface="Garamond" pitchFamily="18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smtClean="0">
                <a:latin typeface="Garamond" pitchFamily="18" charset="0"/>
              </a:rPr>
              <a:t>	Ability</a:t>
            </a:r>
            <a:r>
              <a:rPr lang="en-US" altLang="en-US" sz="2800" smtClean="0">
                <a:latin typeface="Garamond" pitchFamily="18" charset="0"/>
              </a:rPr>
              <a:t> is evaluated on 3 counts: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>
              <a:latin typeface="Garamond" pitchFamily="18" charset="0"/>
            </a:endParaRPr>
          </a:p>
          <a:p>
            <a:pPr eaLnBrk="1" hangingPunct="1"/>
            <a:r>
              <a:rPr lang="en-US" altLang="en-US" sz="2800" b="1" i="1" smtClean="0">
                <a:latin typeface="Garamond" pitchFamily="18" charset="0"/>
              </a:rPr>
              <a:t>Versatility:</a:t>
            </a:r>
            <a:r>
              <a:rPr lang="en-US" altLang="en-US" sz="2800" smtClean="0">
                <a:latin typeface="Garamond" pitchFamily="18" charset="0"/>
              </a:rPr>
              <a:t> your ability to adapt to an ever changing environment.</a:t>
            </a:r>
          </a:p>
          <a:p>
            <a:pPr eaLnBrk="1" hangingPunct="1"/>
            <a:r>
              <a:rPr lang="en-US" altLang="en-US" sz="2800" b="1" i="1" smtClean="0">
                <a:latin typeface="Garamond" pitchFamily="18" charset="0"/>
              </a:rPr>
              <a:t>Growth:</a:t>
            </a:r>
            <a:r>
              <a:rPr lang="en-US" altLang="en-US" sz="2800" smtClean="0">
                <a:latin typeface="Garamond" pitchFamily="18" charset="0"/>
              </a:rPr>
              <a:t> your ability to maintain a continuing growth.</a:t>
            </a:r>
          </a:p>
          <a:p>
            <a:pPr eaLnBrk="1" hangingPunct="1"/>
            <a:r>
              <a:rPr lang="en-US" altLang="en-US" sz="2800" b="1" i="1" smtClean="0">
                <a:latin typeface="Garamond" pitchFamily="18" charset="0"/>
              </a:rPr>
              <a:t>Markets:</a:t>
            </a:r>
            <a:r>
              <a:rPr lang="en-US" altLang="en-US" sz="2800" smtClean="0">
                <a:latin typeface="Garamond" pitchFamily="18" charset="0"/>
              </a:rPr>
              <a:t> your ability to penetrate or create new markets.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60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600" smtClean="0">
                <a:latin typeface="Garamond" pitchFamily="18" charset="0"/>
              </a:rPr>
              <a:t>	</a:t>
            </a:r>
            <a:endParaRPr lang="en-US" altLang="en-US" sz="260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0850" y="1371600"/>
            <a:ext cx="800735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US" sz="2800" smtClean="0">
                <a:latin typeface="Garamond" pitchFamily="18" charset="0"/>
              </a:rPr>
              <a:t>	</a:t>
            </a:r>
            <a:r>
              <a:rPr lang="en-US" altLang="en-US" sz="2800" smtClean="0">
                <a:latin typeface="Garamond" pitchFamily="18" charset="0"/>
              </a:rPr>
              <a:t>The strength of </a:t>
            </a:r>
            <a:r>
              <a:rPr lang="en-US" altLang="en-US" sz="2800" b="1" smtClean="0">
                <a:latin typeface="Garamond" pitchFamily="18" charset="0"/>
              </a:rPr>
              <a:t>resources</a:t>
            </a:r>
            <a:r>
              <a:rPr lang="en-US" altLang="en-US" sz="2800" smtClean="0">
                <a:latin typeface="Garamond" pitchFamily="18" charset="0"/>
              </a:rPr>
              <a:t> has three dimensions: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>
              <a:latin typeface="Garamond" pitchFamily="18" charset="0"/>
            </a:endParaRPr>
          </a:p>
          <a:p>
            <a:pPr eaLnBrk="1" hangingPunct="1"/>
            <a:r>
              <a:rPr lang="en-US" altLang="en-US" sz="2800" b="1" i="1" smtClean="0">
                <a:latin typeface="Garamond" pitchFamily="18" charset="0"/>
              </a:rPr>
              <a:t>Availability:</a:t>
            </a:r>
            <a:r>
              <a:rPr lang="en-US" altLang="en-US" sz="2800" smtClean="0">
                <a:latin typeface="Garamond" pitchFamily="18" charset="0"/>
              </a:rPr>
              <a:t> your ability to obtain the resources needed.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>
              <a:latin typeface="Garamond" pitchFamily="18" charset="0"/>
            </a:endParaRPr>
          </a:p>
          <a:p>
            <a:pPr eaLnBrk="1" hangingPunct="1"/>
            <a:r>
              <a:rPr lang="en-US" altLang="en-US" sz="2800" b="1" i="1" smtClean="0">
                <a:latin typeface="Garamond" pitchFamily="18" charset="0"/>
              </a:rPr>
              <a:t>Quality:</a:t>
            </a:r>
            <a:r>
              <a:rPr lang="en-US" altLang="en-US" sz="2800" smtClean="0">
                <a:latin typeface="Garamond" pitchFamily="18" charset="0"/>
              </a:rPr>
              <a:t> the quality and up-to-dateness of the resources employed.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>
              <a:latin typeface="Garamond" pitchFamily="18" charset="0"/>
            </a:endParaRPr>
          </a:p>
          <a:p>
            <a:pPr eaLnBrk="1" hangingPunct="1"/>
            <a:r>
              <a:rPr lang="en-US" altLang="en-US" sz="2800" b="1" i="1" smtClean="0">
                <a:latin typeface="Garamond" pitchFamily="18" charset="0"/>
              </a:rPr>
              <a:t>Allocation:</a:t>
            </a:r>
            <a:r>
              <a:rPr lang="en-US" altLang="en-US" sz="2800" smtClean="0">
                <a:latin typeface="Garamond" pitchFamily="18" charset="0"/>
              </a:rPr>
              <a:t> your ability to distribute resources both effectively and efficiently.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371600"/>
            <a:ext cx="800735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 smtClean="0"/>
              <a:t>	</a:t>
            </a:r>
            <a:r>
              <a:rPr lang="en-US" altLang="en-US" sz="2800" b="1" u="sng" dirty="0" smtClean="0">
                <a:latin typeface="Garamond" pitchFamily="18" charset="0"/>
              </a:rPr>
              <a:t>Weaknesses</a:t>
            </a:r>
            <a:endParaRPr lang="en-US" altLang="en-US" sz="2800" u="sng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 smtClean="0">
                <a:latin typeface="Garamond" pitchFamily="18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 smtClean="0">
                <a:latin typeface="Garamond" pitchFamily="18" charset="0"/>
              </a:rPr>
              <a:t>	Your weaknesses are determined through failures, defeats, losses and inability to match up with the dynamic situation and rapid change.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 smtClean="0">
                <a:latin typeface="Garamond" pitchFamily="18" charset="0"/>
              </a:rPr>
              <a:t>	The weaknesses may be rooted in: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 smtClean="0">
              <a:latin typeface="Garamond" pitchFamily="18" charset="0"/>
            </a:endParaRPr>
          </a:p>
          <a:p>
            <a:pPr eaLnBrk="1" hangingPunct="1"/>
            <a:r>
              <a:rPr lang="en-US" altLang="en-US" sz="2800" b="1" dirty="0" smtClean="0">
                <a:latin typeface="Garamond" pitchFamily="18" charset="0"/>
              </a:rPr>
              <a:t>lack of managerial skills, </a:t>
            </a:r>
          </a:p>
          <a:p>
            <a:pPr eaLnBrk="1" hangingPunct="1"/>
            <a:r>
              <a:rPr lang="en-US" altLang="en-US" sz="2800" b="1" dirty="0" smtClean="0">
                <a:latin typeface="Garamond" pitchFamily="18" charset="0"/>
              </a:rPr>
              <a:t>technological backwardness, </a:t>
            </a:r>
          </a:p>
          <a:p>
            <a:pPr eaLnBrk="1" hangingPunct="1"/>
            <a:r>
              <a:rPr lang="en-US" altLang="en-US" sz="2800" b="1" dirty="0" smtClean="0">
                <a:latin typeface="Garamond" pitchFamily="18" charset="0"/>
              </a:rPr>
              <a:t>inadequate systems or processes, </a:t>
            </a:r>
          </a:p>
          <a:p>
            <a:pPr eaLnBrk="1" hangingPunct="1"/>
            <a:r>
              <a:rPr lang="en-US" altLang="en-US" sz="2800" b="1" dirty="0" smtClean="0">
                <a:latin typeface="Garamond" pitchFamily="18" charset="0"/>
              </a:rPr>
              <a:t>slow deliveries, or shortage of resources.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800735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 smtClean="0"/>
              <a:t>	</a:t>
            </a:r>
            <a:r>
              <a:rPr lang="en-US" altLang="en-US" sz="2800" b="1" u="sng" dirty="0" smtClean="0">
                <a:latin typeface="Garamond" pitchFamily="18" charset="0"/>
              </a:rPr>
              <a:t>Opportunities</a:t>
            </a:r>
            <a:endParaRPr lang="en-US" altLang="en-US" sz="2800" u="sng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 smtClean="0">
                <a:latin typeface="Garamond" pitchFamily="18" charset="0"/>
              </a:rPr>
              <a:t>	</a:t>
            </a:r>
            <a:r>
              <a:rPr lang="en-US" altLang="en-US" sz="2800" dirty="0" smtClean="0">
                <a:latin typeface="Garamond" pitchFamily="18" charset="0"/>
              </a:rPr>
              <a:t>An</a:t>
            </a:r>
            <a:r>
              <a:rPr lang="en-US" altLang="en-US" sz="2800" dirty="0" smtClean="0">
                <a:latin typeface="Garamond" pitchFamily="18" charset="0"/>
              </a:rPr>
              <a:t> </a:t>
            </a:r>
            <a:r>
              <a:rPr lang="en-US" altLang="en-US" sz="2800" b="1" dirty="0" smtClean="0">
                <a:latin typeface="Garamond" pitchFamily="18" charset="0"/>
              </a:rPr>
              <a:t>opportunity</a:t>
            </a:r>
            <a:r>
              <a:rPr lang="en-US" altLang="en-US" sz="2800" dirty="0" smtClean="0">
                <a:latin typeface="Garamond" pitchFamily="18" charset="0"/>
              </a:rPr>
              <a:t> is any situation </a:t>
            </a:r>
            <a:r>
              <a:rPr lang="en-US" altLang="en-US" sz="2800" dirty="0" smtClean="0">
                <a:latin typeface="Garamond" pitchFamily="18" charset="0"/>
              </a:rPr>
              <a:t>which </a:t>
            </a:r>
            <a:r>
              <a:rPr lang="en-US" altLang="en-US" sz="2800" dirty="0" smtClean="0">
                <a:latin typeface="Garamond" pitchFamily="18" charset="0"/>
              </a:rPr>
              <a:t>can be exploited </a:t>
            </a:r>
            <a:r>
              <a:rPr lang="en-US" altLang="en-US" sz="2800" dirty="0" err="1" smtClean="0">
                <a:latin typeface="Garamond" pitchFamily="18" charset="0"/>
              </a:rPr>
              <a:t>favourably</a:t>
            </a:r>
            <a:r>
              <a:rPr lang="en-US" altLang="en-US" sz="2800" dirty="0" smtClean="0">
                <a:latin typeface="Garamond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 smtClean="0">
              <a:latin typeface="Garamond" pitchFamily="18" charset="0"/>
            </a:endParaRPr>
          </a:p>
          <a:p>
            <a:pPr eaLnBrk="1" hangingPunct="1"/>
            <a:r>
              <a:rPr lang="en-US" altLang="en-US" sz="2800" dirty="0" smtClean="0">
                <a:latin typeface="Garamond" pitchFamily="18" charset="0"/>
              </a:rPr>
              <a:t>A</a:t>
            </a:r>
            <a:r>
              <a:rPr lang="en-US" altLang="en-US" sz="2800" dirty="0" smtClean="0">
                <a:latin typeface="Garamond" pitchFamily="18" charset="0"/>
              </a:rPr>
              <a:t> </a:t>
            </a:r>
            <a:r>
              <a:rPr lang="en-US" altLang="en-US" sz="2800" b="1" dirty="0" smtClean="0">
                <a:latin typeface="Garamond" pitchFamily="18" charset="0"/>
              </a:rPr>
              <a:t>trend or change</a:t>
            </a:r>
            <a:r>
              <a:rPr lang="en-US" altLang="en-US" sz="2800" dirty="0" smtClean="0">
                <a:latin typeface="Garamond" pitchFamily="18" charset="0"/>
              </a:rPr>
              <a:t> of some </a:t>
            </a:r>
            <a:r>
              <a:rPr lang="en-US" altLang="en-US" sz="2800" dirty="0" smtClean="0">
                <a:latin typeface="Garamond" pitchFamily="18" charset="0"/>
              </a:rPr>
              <a:t>kind,</a:t>
            </a:r>
          </a:p>
          <a:p>
            <a:pPr marL="0" indent="0" eaLnBrk="1" hangingPunct="1">
              <a:buNone/>
            </a:pPr>
            <a:r>
              <a:rPr lang="en-US" altLang="en-US" sz="2800" dirty="0" smtClean="0">
                <a:latin typeface="Garamond" pitchFamily="18" charset="0"/>
              </a:rPr>
              <a:t> </a:t>
            </a:r>
          </a:p>
          <a:p>
            <a:pPr eaLnBrk="1" hangingPunct="1"/>
            <a:r>
              <a:rPr lang="en-US" altLang="en-US" sz="2800" dirty="0" smtClean="0">
                <a:latin typeface="Garamond" pitchFamily="18" charset="0"/>
              </a:rPr>
              <a:t>An </a:t>
            </a:r>
            <a:r>
              <a:rPr lang="en-US" altLang="en-US" sz="2800" dirty="0" smtClean="0">
                <a:latin typeface="Garamond" pitchFamily="18" charset="0"/>
              </a:rPr>
              <a:t>overlooked need that </a:t>
            </a:r>
            <a:r>
              <a:rPr lang="en-US" altLang="en-US" sz="2800" b="1" dirty="0" smtClean="0">
                <a:latin typeface="Garamond" pitchFamily="18" charset="0"/>
              </a:rPr>
              <a:t>increases</a:t>
            </a:r>
            <a:r>
              <a:rPr lang="en-US" altLang="en-US" sz="2800" dirty="0" smtClean="0">
                <a:latin typeface="Garamond" pitchFamily="18" charset="0"/>
              </a:rPr>
              <a:t> demand for a product or </a:t>
            </a:r>
            <a:r>
              <a:rPr lang="en-US" altLang="en-US" sz="2800" dirty="0" smtClean="0">
                <a:latin typeface="Garamond" pitchFamily="18" charset="0"/>
              </a:rPr>
              <a:t>service. </a:t>
            </a:r>
            <a:endParaRPr lang="en-US" altLang="en-US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533400" y="2057400"/>
            <a:ext cx="8458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4000" b="1" i="1" dirty="0">
                <a:solidFill>
                  <a:schemeClr val="accent1"/>
                </a:solidFill>
                <a:latin typeface="Garamond" pitchFamily="18" charset="0"/>
              </a:rPr>
              <a:t>“An organisation does not function in isolation”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143000"/>
            <a:ext cx="800735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	</a:t>
            </a:r>
            <a:r>
              <a:rPr lang="en-US" altLang="en-US" sz="2700" b="1" u="sng" dirty="0" smtClean="0">
                <a:latin typeface="Garamond" pitchFamily="18" charset="0"/>
              </a:rPr>
              <a:t>Threats</a:t>
            </a:r>
            <a:endParaRPr lang="en-US" altLang="en-US" sz="2700" u="sng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700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700" dirty="0" smtClean="0">
                <a:latin typeface="Garamond" pitchFamily="18" charset="0"/>
              </a:rPr>
              <a:t>	Threats arise from </a:t>
            </a:r>
            <a:r>
              <a:rPr lang="en-US" altLang="en-US" sz="2700" b="1" dirty="0" smtClean="0">
                <a:latin typeface="Garamond" pitchFamily="18" charset="0"/>
              </a:rPr>
              <a:t>both internal and external factors </a:t>
            </a:r>
            <a:r>
              <a:rPr lang="en-US" altLang="en-US" sz="2700" dirty="0" smtClean="0">
                <a:latin typeface="Garamond" pitchFamily="18" charset="0"/>
              </a:rPr>
              <a:t>and are those factors which undermine your ability to compete successfully.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700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700" dirty="0" smtClean="0">
                <a:latin typeface="Garamond" pitchFamily="18" charset="0"/>
              </a:rPr>
              <a:t>	The threats to your business should to be considered in the context of the weakness you have </a:t>
            </a:r>
            <a:r>
              <a:rPr lang="en-GB" altLang="en-US" sz="2700" smtClean="0">
                <a:latin typeface="Garamond" pitchFamily="18" charset="0"/>
              </a:rPr>
              <a:t>identified</a:t>
            </a:r>
            <a:r>
              <a:rPr lang="en-GB" altLang="en-US" sz="2700" smtClean="0">
                <a:latin typeface="Garamond" pitchFamily="18" charset="0"/>
              </a:rPr>
              <a:t>.</a:t>
            </a:r>
            <a:endParaRPr lang="en-GB" altLang="en-US" sz="27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81000"/>
            <a:ext cx="8859838" cy="1462088"/>
          </a:xfrm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accent1"/>
                </a:solidFill>
                <a:latin typeface="Garamond" pitchFamily="18" charset="0"/>
              </a:rPr>
              <a:t>Characteristics of  Business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128713"/>
          <a:ext cx="8153400" cy="5576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GB" altLang="en-US" sz="4000" b="1" dirty="0" smtClean="0">
                <a:solidFill>
                  <a:schemeClr val="accent1"/>
                </a:solidFill>
                <a:latin typeface="Garamond" pitchFamily="18" charset="0"/>
              </a:rPr>
              <a:t>The Business Environment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85800" y="1722438"/>
            <a:ext cx="8229600" cy="4525962"/>
          </a:xfrm>
        </p:spPr>
        <p:txBody>
          <a:bodyPr rtlCol="0">
            <a:normAutofit fontScale="250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1000" b="1" dirty="0" smtClean="0"/>
              <a:t>	</a:t>
            </a:r>
            <a:r>
              <a:rPr lang="en-GB" sz="11200" dirty="0" smtClean="0">
                <a:latin typeface="Garamond" panose="02020404030301010803" pitchFamily="18" charset="0"/>
              </a:rPr>
              <a:t>We </a:t>
            </a:r>
            <a:r>
              <a:rPr lang="en-GB" sz="11200" dirty="0" smtClean="0">
                <a:latin typeface="Garamond" panose="02020404030301010803" pitchFamily="18" charset="0"/>
              </a:rPr>
              <a:t>mean all those forces that can have a </a:t>
            </a:r>
            <a:r>
              <a:rPr lang="en-GB" sz="11200" b="1" dirty="0" smtClean="0">
                <a:latin typeface="Garamond" panose="02020404030301010803" pitchFamily="18" charset="0"/>
              </a:rPr>
              <a:t>direct</a:t>
            </a:r>
            <a:r>
              <a:rPr lang="en-GB" sz="11200" dirty="0" smtClean="0">
                <a:latin typeface="Garamond" panose="02020404030301010803" pitchFamily="18" charset="0"/>
              </a:rPr>
              <a:t> or </a:t>
            </a:r>
            <a:r>
              <a:rPr lang="en-GB" sz="11200" b="1" dirty="0" smtClean="0">
                <a:latin typeface="Garamond" panose="02020404030301010803" pitchFamily="18" charset="0"/>
              </a:rPr>
              <a:t>indirect</a:t>
            </a:r>
            <a:r>
              <a:rPr lang="en-GB" sz="11200" dirty="0" smtClean="0">
                <a:latin typeface="Garamond" panose="02020404030301010803" pitchFamily="18" charset="0"/>
              </a:rPr>
              <a:t> effect on a company.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112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11200" dirty="0" smtClean="0">
                <a:latin typeface="Garamond" panose="02020404030301010803" pitchFamily="18" charset="0"/>
              </a:rPr>
              <a:t>	These forces are largely outside the: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112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1200" b="1" dirty="0" smtClean="0">
                <a:latin typeface="Garamond" panose="02020404030301010803" pitchFamily="18" charset="0"/>
              </a:rPr>
              <a:t>Control</a:t>
            </a:r>
            <a:r>
              <a:rPr lang="en-GB" sz="11200" dirty="0" smtClean="0">
                <a:latin typeface="Garamond" panose="02020404030301010803" pitchFamily="18" charset="0"/>
              </a:rPr>
              <a:t> and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12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1200" b="1" dirty="0" smtClean="0">
                <a:latin typeface="Garamond" panose="02020404030301010803" pitchFamily="18" charset="0"/>
              </a:rPr>
              <a:t>Influence</a:t>
            </a:r>
            <a:r>
              <a:rPr lang="en-GB" sz="11200" dirty="0" smtClean="0">
                <a:latin typeface="Garamond" panose="02020404030301010803" pitchFamily="18" charset="0"/>
              </a:rPr>
              <a:t> of a business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12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11200" dirty="0" smtClean="0">
                <a:latin typeface="Garamond" panose="02020404030301010803" pitchFamily="18" charset="0"/>
              </a:rPr>
              <a:t>	and can </a:t>
            </a:r>
            <a:r>
              <a:rPr lang="en-GB" sz="11200" b="1" dirty="0" smtClean="0">
                <a:latin typeface="Garamond" panose="02020404030301010803" pitchFamily="18" charset="0"/>
              </a:rPr>
              <a:t>potentially</a:t>
            </a:r>
            <a:r>
              <a:rPr lang="en-GB" sz="11200" dirty="0" smtClean="0">
                <a:latin typeface="Garamond" panose="02020404030301010803" pitchFamily="18" charset="0"/>
              </a:rPr>
              <a:t> have both a </a:t>
            </a:r>
            <a:r>
              <a:rPr lang="en-GB" sz="11200" b="1" dirty="0" smtClean="0">
                <a:latin typeface="Garamond" panose="02020404030301010803" pitchFamily="18" charset="0"/>
              </a:rPr>
              <a:t>positive</a:t>
            </a:r>
            <a:r>
              <a:rPr lang="en-GB" sz="11200" dirty="0" smtClean="0">
                <a:latin typeface="Garamond" panose="02020404030301010803" pitchFamily="18" charset="0"/>
              </a:rPr>
              <a:t> and a </a:t>
            </a:r>
            <a:r>
              <a:rPr lang="en-GB" sz="11200" b="1" dirty="0" smtClean="0">
                <a:latin typeface="Garamond" panose="02020404030301010803" pitchFamily="18" charset="0"/>
              </a:rPr>
              <a:t>negative</a:t>
            </a:r>
            <a:r>
              <a:rPr lang="en-GB" sz="11200" dirty="0" smtClean="0">
                <a:latin typeface="Garamond" panose="02020404030301010803" pitchFamily="18" charset="0"/>
              </a:rPr>
              <a:t> impact on the business.</a:t>
            </a:r>
            <a:endParaRPr lang="en-US" sz="11200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11200" b="1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11200" b="1" dirty="0" smtClean="0">
              <a:latin typeface="Garamond" panose="02020404030301010803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11200" b="1" dirty="0" smtClean="0">
                <a:latin typeface="Garamond" panose="02020404030301010803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1225" cy="990600"/>
          </a:xfrm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accent1"/>
                </a:solidFill>
                <a:latin typeface="Garamond" pitchFamily="18" charset="0"/>
              </a:rPr>
              <a:t>Why Study the Business Environment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85175" cy="44958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Garamond" pitchFamily="18" charset="0"/>
              </a:rPr>
              <a:t>Development</a:t>
            </a:r>
            <a:r>
              <a:rPr lang="en-US" sz="2800" dirty="0" smtClean="0">
                <a:latin typeface="Garamond" pitchFamily="18" charset="0"/>
              </a:rPr>
              <a:t> of broad strategies to ensure sustainability.</a:t>
            </a:r>
          </a:p>
          <a:p>
            <a:pPr eaLnBrk="1" hangingPunct="1"/>
            <a:endParaRPr lang="en-US" sz="2800" dirty="0" smtClean="0">
              <a:latin typeface="Garamond" pitchFamily="18" charset="0"/>
            </a:endParaRPr>
          </a:p>
          <a:p>
            <a:pPr eaLnBrk="1" hangingPunct="1"/>
            <a:r>
              <a:rPr lang="en-US" sz="2800" dirty="0" smtClean="0">
                <a:latin typeface="Garamond" pitchFamily="18" charset="0"/>
              </a:rPr>
              <a:t>To </a:t>
            </a:r>
            <a:r>
              <a:rPr lang="en-US" sz="2800" b="1" dirty="0" smtClean="0">
                <a:latin typeface="Garamond" pitchFamily="18" charset="0"/>
              </a:rPr>
              <a:t>foresee</a:t>
            </a:r>
            <a:r>
              <a:rPr lang="en-US" sz="2800" dirty="0" smtClean="0">
                <a:latin typeface="Garamond" pitchFamily="18" charset="0"/>
              </a:rPr>
              <a:t> the impact of socio-economic changes at the national and international levels on firm’s ability.</a:t>
            </a:r>
          </a:p>
          <a:p>
            <a:pPr eaLnBrk="1" hangingPunct="1"/>
            <a:endParaRPr lang="en-US" sz="2800" dirty="0" smtClean="0">
              <a:latin typeface="Garamond" pitchFamily="18" charset="0"/>
            </a:endParaRPr>
          </a:p>
          <a:p>
            <a:pPr eaLnBrk="1" hangingPunct="1"/>
            <a:r>
              <a:rPr lang="en-US" sz="2800" b="1" dirty="0" smtClean="0">
                <a:latin typeface="Garamond" pitchFamily="18" charset="0"/>
              </a:rPr>
              <a:t>Analysis</a:t>
            </a:r>
            <a:r>
              <a:rPr lang="en-US" sz="2800" dirty="0" smtClean="0">
                <a:latin typeface="Garamond" pitchFamily="18" charset="0"/>
              </a:rPr>
              <a:t> of competitor’s strategies and formulation of effective counter measures.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>
              <a:latin typeface="Garamond" pitchFamily="18" charset="0"/>
            </a:endParaRPr>
          </a:p>
          <a:p>
            <a:pPr eaLnBrk="1" hangingPunct="1"/>
            <a:r>
              <a:rPr lang="en-US" sz="2800" dirty="0" smtClean="0">
                <a:latin typeface="Garamond" pitchFamily="18" charset="0"/>
              </a:rPr>
              <a:t>To </a:t>
            </a:r>
            <a:r>
              <a:rPr lang="en-US" sz="2800" b="1" dirty="0" smtClean="0">
                <a:latin typeface="Garamond" pitchFamily="18" charset="0"/>
              </a:rPr>
              <a:t>keep</a:t>
            </a:r>
            <a:r>
              <a:rPr lang="en-US" sz="2800" dirty="0" smtClean="0">
                <a:latin typeface="Garamond" pitchFamily="18" charset="0"/>
              </a:rPr>
              <a:t> oneself dynamic.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GB" altLang="en-US" sz="4000" b="1" dirty="0" smtClean="0">
                <a:solidFill>
                  <a:schemeClr val="accent1"/>
                </a:solidFill>
                <a:latin typeface="Garamond" pitchFamily="18" charset="0"/>
              </a:rPr>
              <a:t>Categories of Business Environment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3400" y="18748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US" sz="2800" dirty="0" smtClean="0">
                <a:latin typeface="Garamond" pitchFamily="18" charset="0"/>
              </a:rPr>
              <a:t>	The Business Environment can be categorised </a:t>
            </a:r>
            <a:r>
              <a:rPr lang="en-GB" altLang="en-US" sz="2800" b="1" dirty="0" smtClean="0">
                <a:latin typeface="Garamond" pitchFamily="18" charset="0"/>
              </a:rPr>
              <a:t>into two: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 b="1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800" b="1" dirty="0" smtClean="0">
                <a:solidFill>
                  <a:srgbClr val="FF0000"/>
                </a:solidFill>
                <a:latin typeface="Garamond" pitchFamily="18" charset="0"/>
              </a:rPr>
              <a:t>1)  </a:t>
            </a:r>
            <a:r>
              <a:rPr lang="en-GB" altLang="en-US" sz="2800" b="1" dirty="0" smtClean="0">
                <a:latin typeface="Garamond" pitchFamily="18" charset="0"/>
              </a:rPr>
              <a:t>Internal Environment.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 b="1" dirty="0" smtClean="0">
              <a:latin typeface="Garamond" pitchFamily="18" charset="0"/>
            </a:endParaRPr>
          </a:p>
          <a:p>
            <a:pPr eaLnBrk="1" hangingPunct="1">
              <a:buClr>
                <a:schemeClr val="tx1"/>
              </a:buClr>
              <a:buFont typeface="Arial" charset="0"/>
              <a:buNone/>
            </a:pPr>
            <a:r>
              <a:rPr lang="en-GB" altLang="en-US" sz="2800" b="1" dirty="0" smtClean="0">
                <a:solidFill>
                  <a:srgbClr val="FF0000"/>
                </a:solidFill>
                <a:latin typeface="Garamond" pitchFamily="18" charset="0"/>
              </a:rPr>
              <a:t>2)  </a:t>
            </a:r>
            <a:r>
              <a:rPr lang="en-GB" altLang="en-US" sz="2800" b="1" dirty="0" smtClean="0">
                <a:latin typeface="Garamond" pitchFamily="18" charset="0"/>
              </a:rPr>
              <a:t>External Environment:</a:t>
            </a:r>
          </a:p>
          <a:p>
            <a:pPr eaLnBrk="1" hangingPunct="1">
              <a:buClr>
                <a:schemeClr val="tx1"/>
              </a:buClr>
              <a:buFont typeface="Arial" charset="0"/>
              <a:buNone/>
            </a:pPr>
            <a:endParaRPr lang="en-GB" altLang="en-US" sz="2800" b="1" dirty="0" smtClean="0">
              <a:latin typeface="Garamond" pitchFamily="18" charset="0"/>
            </a:endParaRPr>
          </a:p>
          <a:p>
            <a:pPr lvl="2" eaLnBrk="1" hangingPunct="1">
              <a:buClr>
                <a:schemeClr val="tx1"/>
              </a:buClr>
            </a:pPr>
            <a:r>
              <a:rPr lang="en-GB" altLang="en-US" sz="2800" dirty="0" smtClean="0">
                <a:latin typeface="Garamond" pitchFamily="18" charset="0"/>
              </a:rPr>
              <a:t>The Microenvironment.</a:t>
            </a:r>
          </a:p>
          <a:p>
            <a:pPr lvl="2" eaLnBrk="1" hangingPunct="1">
              <a:buClr>
                <a:schemeClr val="tx1"/>
              </a:buClr>
            </a:pPr>
            <a:endParaRPr lang="en-GB" altLang="en-US" sz="2800" dirty="0" smtClean="0">
              <a:latin typeface="Garamond" pitchFamily="18" charset="0"/>
            </a:endParaRPr>
          </a:p>
          <a:p>
            <a:pPr lvl="2" eaLnBrk="1" hangingPunct="1">
              <a:buClr>
                <a:schemeClr val="tx1"/>
              </a:buClr>
            </a:pPr>
            <a:r>
              <a:rPr lang="en-GB" altLang="en-US" sz="2800" dirty="0" smtClean="0">
                <a:latin typeface="Garamond" pitchFamily="18" charset="0"/>
              </a:rPr>
              <a:t>The </a:t>
            </a:r>
            <a:r>
              <a:rPr lang="en-GB" altLang="en-US" sz="2800" dirty="0" err="1" smtClean="0">
                <a:latin typeface="Garamond" pitchFamily="18" charset="0"/>
              </a:rPr>
              <a:t>Macroenvironment</a:t>
            </a:r>
            <a:r>
              <a:rPr lang="en-GB" altLang="en-US" sz="2800" dirty="0" smtClean="0">
                <a:latin typeface="Garamond" pitchFamily="18" charset="0"/>
              </a:rPr>
              <a:t>. 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1238" cy="762000"/>
          </a:xfrm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accent1"/>
                </a:solidFill>
                <a:latin typeface="Garamond" pitchFamily="18" charset="0"/>
              </a:rPr>
              <a:t>Overview of Business Environment</a:t>
            </a: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3752850" y="3282950"/>
            <a:ext cx="1841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100">
                <a:latin typeface="Tahoma" pitchFamily="34" charset="0"/>
              </a:rPr>
              <a:t/>
            </a:r>
            <a:br>
              <a:rPr lang="en-US" sz="1100">
                <a:latin typeface="Tahoma" pitchFamily="34" charset="0"/>
              </a:rPr>
            </a:br>
            <a:endParaRPr lang="en-US"/>
          </a:p>
        </p:txBody>
      </p:sp>
      <p:sp>
        <p:nvSpPr>
          <p:cNvPr id="33801" name="Rectangle 17"/>
          <p:cNvSpPr>
            <a:spLocks noChangeArrowheads="1"/>
          </p:cNvSpPr>
          <p:nvPr/>
        </p:nvSpPr>
        <p:spPr bwMode="auto">
          <a:xfrm>
            <a:off x="1147763" y="3300413"/>
            <a:ext cx="18415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100">
                <a:latin typeface="Tahoma" pitchFamily="34" charset="0"/>
              </a:rPr>
              <a:t/>
            </a:r>
            <a:br>
              <a:rPr lang="en-US" sz="1100">
                <a:latin typeface="Tahoma" pitchFamily="34" charset="0"/>
              </a:rPr>
            </a:br>
            <a:endParaRPr lang="en-US"/>
          </a:p>
        </p:txBody>
      </p:sp>
      <p:sp>
        <p:nvSpPr>
          <p:cNvPr id="33804" name="Rectangle 24"/>
          <p:cNvSpPr>
            <a:spLocks noChangeArrowheads="1"/>
          </p:cNvSpPr>
          <p:nvPr/>
        </p:nvSpPr>
        <p:spPr bwMode="auto">
          <a:xfrm>
            <a:off x="1201738" y="3406775"/>
            <a:ext cx="1841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100">
                <a:latin typeface="Tahoma" pitchFamily="34" charset="0"/>
              </a:rPr>
              <a:t/>
            </a:r>
            <a:br>
              <a:rPr lang="en-US" sz="1100">
                <a:latin typeface="Tahoma" pitchFamily="34" charset="0"/>
              </a:rPr>
            </a:br>
            <a:endParaRPr lang="en-US"/>
          </a:p>
        </p:txBody>
      </p:sp>
      <p:sp>
        <p:nvSpPr>
          <p:cNvPr id="33807" name="Rectangle 31"/>
          <p:cNvSpPr>
            <a:spLocks noChangeArrowheads="1"/>
          </p:cNvSpPr>
          <p:nvPr/>
        </p:nvSpPr>
        <p:spPr bwMode="auto">
          <a:xfrm>
            <a:off x="1041400" y="3573463"/>
            <a:ext cx="18415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100">
                <a:latin typeface="Tahoma" pitchFamily="34" charset="0"/>
              </a:rPr>
              <a:t/>
            </a:r>
            <a:br>
              <a:rPr lang="en-US" sz="1100">
                <a:latin typeface="Tahoma" pitchFamily="34" charset="0"/>
              </a:rPr>
            </a:br>
            <a:endParaRPr lang="en-US"/>
          </a:p>
        </p:txBody>
      </p:sp>
      <p:pic>
        <p:nvPicPr>
          <p:cNvPr id="27652" name="Picture 4" descr="http://www.auhy69.dsl.pipex.com/images/b202/macro-micro%20environmental%20forc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382000" cy="5486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543800" cy="1295400"/>
          </a:xfrm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accent1"/>
                </a:solidFill>
                <a:latin typeface="Garamond" pitchFamily="18" charset="0"/>
              </a:rPr>
              <a:t>Internal Environment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90600"/>
            <a:ext cx="8574088" cy="4267200"/>
          </a:xfrm>
        </p:spPr>
        <p:txBody>
          <a:bodyPr>
            <a:normAutofit fontScale="70000" lnSpcReduction="20000"/>
          </a:bodyPr>
          <a:lstStyle/>
          <a:p>
            <a:pPr marL="320040" indent="-32004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11200" dirty="0" smtClean="0">
              <a:latin typeface="Garamond" pitchFamily="18" charset="0"/>
            </a:endParaRP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GB" sz="11200" dirty="0" smtClean="0">
                <a:latin typeface="Garamond" pitchFamily="18" charset="0"/>
              </a:rPr>
              <a:t>	</a:t>
            </a:r>
            <a:r>
              <a:rPr lang="en-GB" sz="4300" dirty="0" smtClean="0">
                <a:latin typeface="Garamond" pitchFamily="18" charset="0"/>
              </a:rPr>
              <a:t>The </a:t>
            </a:r>
            <a:r>
              <a:rPr lang="en-GB" sz="4300" b="1" dirty="0" smtClean="0">
                <a:latin typeface="Garamond" pitchFamily="18" charset="0"/>
              </a:rPr>
              <a:t>conditions</a:t>
            </a:r>
            <a:r>
              <a:rPr lang="en-GB" sz="4300" dirty="0">
                <a:latin typeface="Garamond" pitchFamily="18" charset="0"/>
              </a:rPr>
              <a:t> </a:t>
            </a:r>
            <a:r>
              <a:rPr lang="en-GB" sz="4300" dirty="0" smtClean="0">
                <a:latin typeface="Garamond" pitchFamily="18" charset="0"/>
              </a:rPr>
              <a:t>that</a:t>
            </a:r>
            <a:r>
              <a:rPr lang="en-GB" sz="4300" dirty="0" smtClean="0">
                <a:latin typeface="Garamond" pitchFamily="18" charset="0"/>
              </a:rPr>
              <a:t> </a:t>
            </a:r>
            <a:r>
              <a:rPr lang="en-GB" sz="4300" dirty="0" smtClean="0">
                <a:latin typeface="Garamond" pitchFamily="18" charset="0"/>
              </a:rPr>
              <a:t>influence the</a:t>
            </a:r>
            <a:r>
              <a:rPr lang="en-GB" sz="4300" dirty="0" smtClean="0">
                <a:latin typeface="Garamond" pitchFamily="18" charset="0"/>
              </a:rPr>
              <a:t> behaviour of the employees.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GB" sz="4300" dirty="0" smtClean="0">
              <a:latin typeface="Garamond" pitchFamily="18" charset="0"/>
            </a:endParaRP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GB" sz="4300" dirty="0" smtClean="0">
                <a:latin typeface="Garamond" pitchFamily="18" charset="0"/>
              </a:rPr>
              <a:t>	</a:t>
            </a:r>
            <a:r>
              <a:rPr lang="en-GB" sz="4300" dirty="0" smtClean="0">
                <a:latin typeface="Garamond" pitchFamily="18" charset="0"/>
              </a:rPr>
              <a:t>These factors include </a:t>
            </a:r>
            <a:r>
              <a:rPr lang="en-GB" sz="4300" dirty="0" smtClean="0">
                <a:latin typeface="Garamond" pitchFamily="18" charset="0"/>
              </a:rPr>
              <a:t>the: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GB" sz="4300" dirty="0" smtClean="0">
              <a:latin typeface="Garamond" pitchFamily="18" charset="0"/>
            </a:endParaRP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GB" sz="4300" b="1" i="1" dirty="0" smtClean="0">
                <a:latin typeface="Garamond" pitchFamily="18" charset="0"/>
              </a:rPr>
              <a:t>organisation's mission statement, 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GB" sz="4300" b="1" i="1" dirty="0" smtClean="0">
                <a:latin typeface="Garamond" pitchFamily="18" charset="0"/>
              </a:rPr>
              <a:t>leadership styles, and its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GB" sz="4300" b="1" i="1" dirty="0" smtClean="0">
                <a:latin typeface="Garamond" pitchFamily="18" charset="0"/>
              </a:rPr>
              <a:t>organisational culture.</a:t>
            </a:r>
            <a:endParaRPr lang="en-US" sz="4300" b="1" i="1" dirty="0" smtClean="0">
              <a:latin typeface="Garamond" pitchFamily="18" charset="0"/>
            </a:endParaRPr>
          </a:p>
          <a:p>
            <a:pPr marL="320040" indent="-32004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200" dirty="0" smtClean="0"/>
          </a:p>
          <a:p>
            <a:pPr marL="320040" indent="-32004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4"/>
  <p:tag name="MMPROD_UIDATA" val="&lt;database version=&quot;7.0&quot;&gt;&lt;object type=&quot;1&quot; unique_id=&quot;10001&quot;&gt;&lt;object type=&quot;8&quot; unique_id=&quot;13529&quot;&gt;&lt;/object&gt;&lt;object type=&quot;2&quot; unique_id=&quot;13530&quot;&gt;&lt;object type=&quot;3&quot; unique_id=&quot;13531&quot;&gt;&lt;property id=&quot;20148&quot; value=&quot;5&quot;/&gt;&lt;property id=&quot;20300&quot; value=&quot;Slide 1 - &amp;quot;Global Business Today 7e&amp;quot;&quot;/&gt;&lt;property id=&quot;20307&quot; value=&quot;257&quot;/&gt;&lt;/object&gt;&lt;object type=&quot;3&quot; unique_id=&quot;13532&quot;&gt;&lt;property id=&quot;20148&quot; value=&quot;5&quot;/&gt;&lt;property id=&quot;20300&quot; value=&quot;Slide 2 - &amp;quot;Chapter 10&amp;quot;&quot;/&gt;&lt;property id=&quot;20307&quot; value=&quot;258&quot;/&gt;&lt;/object&gt;&lt;object type=&quot;3&quot; unique_id=&quot;13533&quot;&gt;&lt;property id=&quot;20148&quot; value=&quot;5&quot;/&gt;&lt;property id=&quot;20300&quot; value=&quot;Slide 3 - &amp;quot;Introduction&amp;quot;&quot;/&gt;&lt;property id=&quot;20307&quot; value=&quot;256&quot;/&gt;&lt;/object&gt;&lt;object type=&quot;3&quot; unique_id=&quot;13534&quot;&gt;&lt;property id=&quot;20148&quot; value=&quot;5&quot;/&gt;&lt;property id=&quot;20300&quot; value=&quot;Slide 4 - &amp;quot;Introduction&amp;quot;&quot;/&gt;&lt;property id=&quot;20307&quot; value=&quot;264&quot;/&gt;&lt;/object&gt;&lt;object type=&quot;3&quot; unique_id=&quot;13535&quot;&gt;&lt;property id=&quot;20148&quot; value=&quot;5&quot;/&gt;&lt;property id=&quot;20300&quot; value=&quot;Slide 5 - &amp;quot;Introduction&amp;quot;&quot;/&gt;&lt;property id=&quot;20307&quot; value=&quot;259&quot;/&gt;&lt;/object&gt;&lt;object type=&quot;3&quot; unique_id=&quot;13536&quot;&gt;&lt;property id=&quot;20148&quot; value=&quot;5&quot;/&gt;&lt;property id=&quot;20300&quot; value=&quot;Slide 6 - &amp;quot;Introduction&amp;quot;&quot;/&gt;&lt;property id=&quot;20307&quot; value=&quot;266&quot;/&gt;&lt;/object&gt;&lt;object type=&quot;3&quot; unique_id=&quot;13537&quot;&gt;&lt;property id=&quot;20148&quot; value=&quot;5&quot;/&gt;&lt;property id=&quot;20300&quot; value=&quot;Slide 7 - &amp;quot;The Gold Standard&amp;quot;&quot;/&gt;&lt;property id=&quot;20307&quot; value=&quot;260&quot;/&gt;&lt;/object&gt;&lt;object type=&quot;3&quot; unique_id=&quot;13538&quot;&gt;&lt;property id=&quot;20148&quot; value=&quot;5&quot;/&gt;&lt;property id=&quot;20300&quot; value=&quot;Slide 8 - &amp;quot;Mechanics of the Gold Standard&amp;quot;&quot;/&gt;&lt;property id=&quot;20307&quot; value=&quot;267&quot;/&gt;&lt;/object&gt;&lt;object type=&quot;3&quot; unique_id=&quot;13539&quot;&gt;&lt;property id=&quot;20148&quot; value=&quot;5&quot;/&gt;&lt;property id=&quot;20300&quot; value=&quot;Slide 9 - &amp;quot;Strength of the Gold Standard&amp;quot;&quot;/&gt;&lt;property id=&quot;20307&quot; value=&quot;261&quot;/&gt;&lt;/object&gt;&lt;object type=&quot;3&quot; unique_id=&quot;13540&quot;&gt;&lt;property id=&quot;20148&quot; value=&quot;5&quot;/&gt;&lt;property id=&quot;20300&quot; value=&quot;Slide 10 - &amp;quot;1918 - 1939&amp;quot;&quot;/&gt;&lt;property id=&quot;20307&quot; value=&quot;262&quot;/&gt;&lt;/object&gt;&lt;object type=&quot;3&quot; unique_id=&quot;13541&quot;&gt;&lt;property id=&quot;20148&quot; value=&quot;5&quot;/&gt;&lt;property id=&quot;20300&quot; value=&quot;Slide 11 - &amp;quot;The Bretton Woods System&amp;quot;&quot;/&gt;&lt;property id=&quot;20307&quot; value=&quot;263&quot;/&gt;&lt;/object&gt;&lt;object type=&quot;3&quot; unique_id=&quot;13542&quot;&gt;&lt;property id=&quot;20148&quot; value=&quot;5&quot;/&gt;&lt;property id=&quot;20300&quot; value=&quot;Slide 12 - &amp;quot;The Bretton Woods System&amp;quot;&quot;/&gt;&lt;property id=&quot;20307&quot; value=&quot;272&quot;/&gt;&lt;/object&gt;&lt;object type=&quot;3&quot; unique_id=&quot;13543&quot;&gt;&lt;property id=&quot;20148&quot; value=&quot;5&quot;/&gt;&lt;property id=&quot;20300&quot; value=&quot;Slide 13 - &amp;quot;The Role of the IMF&amp;quot;&quot;/&gt;&lt;property id=&quot;20307&quot; value=&quot;268&quot;/&gt;&lt;/object&gt;&lt;object type=&quot;3&quot; unique_id=&quot;13544&quot;&gt;&lt;property id=&quot;20148&quot; value=&quot;5&quot;/&gt;&lt;property id=&quot;20300&quot; value=&quot;Slide 14 - &amp;quot;The Role of the IMF&amp;quot;&quot;/&gt;&lt;property id=&quot;20307&quot; value=&quot;274&quot;/&gt;&lt;/object&gt;&lt;object type=&quot;3&quot; unique_id=&quot;13545&quot;&gt;&lt;property id=&quot;20148&quot; value=&quot;5&quot;/&gt;&lt;property id=&quot;20300&quot; value=&quot;Slide 15 - &amp;quot;The Role of the World Bank&amp;quot;&quot;/&gt;&lt;property id=&quot;20307&quot; value=&quot;273&quot;/&gt;&lt;/object&gt;&lt;object type=&quot;3&quot; unique_id=&quot;13546&quot;&gt;&lt;property id=&quot;20148&quot; value=&quot;5&quot;/&gt;&lt;property id=&quot;20300&quot; value=&quot;Slide 16 - &amp;quot;   The Collapse of the Fixed System&amp;quot;&quot;/&gt;&lt;property id=&quot;20307&quot; value=&quot;269&quot;/&gt;&lt;/object&gt;&lt;object type=&quot;3&quot; unique_id=&quot;13547&quot;&gt;&lt;property id=&quot;20148&quot; value=&quot;5&quot;/&gt;&lt;property id=&quot;20300&quot; value=&quot;Slide 17 - &amp;quot;    The Collapse of the Fixed System&amp;quot;&quot;/&gt;&lt;property id=&quot;20307&quot; value=&quot;276&quot;/&gt;&lt;/object&gt;&lt;object type=&quot;3&quot; unique_id=&quot;13548&quot;&gt;&lt;property id=&quot;20148&quot; value=&quot;5&quot;/&gt;&lt;property id=&quot;20300&quot; value=&quot;Slide 18 - &amp;quot;        The Floating Exchange Rate Regime&amp;quot;&quot;/&gt;&lt;property id=&quot;20307&quot; value=&quot;270&quot;/&gt;&lt;/object&gt;&lt;object type=&quot;3&quot; unique_id=&quot;13549&quot;&gt;&lt;property id=&quot;20148&quot; value=&quot;5&quot;/&gt;&lt;property id=&quot;20300&quot; value=&quot;Slide 19 - &amp;quot;The Jamaica Agreement&amp;quot;&quot;/&gt;&lt;property id=&quot;20307&quot; value=&quot;277&quot;/&gt;&lt;/object&gt;&lt;object type=&quot;3&quot; unique_id=&quot;13550&quot;&gt;&lt;property id=&quot;20148&quot; value=&quot;5&quot;/&gt;&lt;property id=&quot;20300&quot; value=&quot;Slide 20 - &amp;quot;Exchange Rates Since 1973&amp;quot;&quot;/&gt;&lt;property id=&quot;20307&quot; value=&quot;278&quot;/&gt;&lt;/object&gt;&lt;object type=&quot;3&quot; unique_id=&quot;13551&quot;&gt;&lt;property id=&quot;20148&quot; value=&quot;5&quot;/&gt;&lt;property id=&quot;20300&quot; value=&quot;Slide 21 - &amp;quot;         Fixed vs. Floating Exchange Rates&amp;quot;&quot;/&gt;&lt;property id=&quot;20307&quot; value=&quot;279&quot;/&gt;&lt;/object&gt;&lt;object type=&quot;3&quot; unique_id=&quot;13552&quot;&gt;&lt;property id=&quot;20148&quot; value=&quot;5&quot;/&gt;&lt;property id=&quot;20300&quot; value=&quot;Slide 22 - &amp;quot;    The Case for Floating Rates&amp;quot;&quot;/&gt;&lt;property id=&quot;20307&quot; value=&quot;280&quot;/&gt;&lt;/object&gt;&lt;object type=&quot;3&quot; unique_id=&quot;13553&quot;&gt;&lt;property id=&quot;20148&quot; value=&quot;5&quot;/&gt;&lt;property id=&quot;20300&quot; value=&quot;Slide 23 - &amp;quot;The Case for Floating Rates&amp;quot;&quot;/&gt;&lt;property id=&quot;20307&quot; value=&quot;286&quot;/&gt;&lt;/object&gt;&lt;object type=&quot;3&quot; unique_id=&quot;13554&quot;&gt;&lt;property id=&quot;20148&quot; value=&quot;5&quot;/&gt;&lt;property id=&quot;20300&quot; value=&quot;Slide 24 - &amp;quot;The Case for Floating Rates&amp;quot;&quot;/&gt;&lt;property id=&quot;20307&quot; value=&quot;287&quot;/&gt;&lt;/object&gt;&lt;object type=&quot;3&quot; unique_id=&quot;13555&quot;&gt;&lt;property id=&quot;20148&quot; value=&quot;5&quot;/&gt;&lt;property id=&quot;20300&quot; value=&quot;Slide 25 - &amp;quot;The Case for Fixed Rates&amp;quot;&quot;/&gt;&lt;property id=&quot;20307&quot; value=&quot;271&quot;/&gt;&lt;/object&gt;&lt;object type=&quot;3&quot; unique_id=&quot;13556&quot;&gt;&lt;property id=&quot;20148&quot; value=&quot;5&quot;/&gt;&lt;property id=&quot;20300&quot; value=&quot;Slide 26 - &amp;quot;The Case for Fixed Rates&amp;quot;&quot;/&gt;&lt;property id=&quot;20307&quot; value=&quot;288&quot;/&gt;&lt;/object&gt;&lt;object type=&quot;3&quot; unique_id=&quot;13557&quot;&gt;&lt;property id=&quot;20148&quot; value=&quot;5&quot;/&gt;&lt;property id=&quot;20300&quot; value=&quot;Slide 27 - &amp;quot;The Case for Fixed Rates&amp;quot;&quot;/&gt;&lt;property id=&quot;20307&quot; value=&quot;289&quot;/&gt;&lt;/object&gt;&lt;object type=&quot;3&quot; unique_id=&quot;13558&quot;&gt;&lt;property id=&quot;20148&quot; value=&quot;5&quot;/&gt;&lt;property id=&quot;20300&quot; value=&quot;Slide 28 - &amp;quot;Who is Right?&amp;quot;&quot;/&gt;&lt;property id=&quot;20307&quot; value=&quot;290&quot;/&gt;&lt;/object&gt;&lt;object type=&quot;3&quot; unique_id=&quot;13559&quot;&gt;&lt;property id=&quot;20148&quot; value=&quot;5&quot;/&gt;&lt;property id=&quot;20300&quot; value=&quot;Slide 29 - &amp;quot;       Exchange Rate Regimes in Practice&amp;quot;&quot;/&gt;&lt;property id=&quot;20307&quot; value=&quot;282&quot;/&gt;&lt;/object&gt;&lt;object type=&quot;3&quot; unique_id=&quot;13560&quot;&gt;&lt;property id=&quot;20148&quot; value=&quot;5&quot;/&gt;&lt;property id=&quot;20300&quot; value=&quot;Slide 30 - &amp;quot;       Exchange Rate Regimes in Practice&amp;quot;&quot;/&gt;&lt;property id=&quot;20307&quot; value=&quot;291&quot;/&gt;&lt;/object&gt;&lt;object type=&quot;3&quot; unique_id=&quot;13561&quot;&gt;&lt;property id=&quot;20148&quot; value=&quot;5&quot;/&gt;&lt;property id=&quot;20300&quot; value=&quot;Slide 31 - &amp;quot;Pegged Exchange Rates&amp;quot;&quot;/&gt;&lt;property id=&quot;20307&quot; value=&quot;283&quot;/&gt;&lt;/object&gt;&lt;object type=&quot;3&quot; unique_id=&quot;13562&quot;&gt;&lt;property id=&quot;20148&quot; value=&quot;5&quot;/&gt;&lt;property id=&quot;20300&quot; value=&quot;Slide 32 - &amp;quot;Currency Boards&amp;quot;&quot;/&gt;&lt;property id=&quot;20307&quot; value=&quot;285&quot;/&gt;&lt;/object&gt;&lt;object type=&quot;3&quot; unique_id=&quot;13563&quot;&gt;&lt;property id=&quot;20148&quot; value=&quot;5&quot;/&gt;&lt;property id=&quot;20300&quot; value=&quot;Slide 33 - &amp;quot;Crisis Management by the IMF&amp;quot;&quot;/&gt;&lt;property id=&quot;20307&quot; value=&quot;292&quot;/&gt;&lt;/object&gt;&lt;object type=&quot;3&quot; unique_id=&quot;13564&quot;&gt;&lt;property id=&quot;20148&quot; value=&quot;5&quot;/&gt;&lt;property id=&quot;20300&quot; value=&quot;Slide 34 - &amp;quot;         Financial Crises Post-Bretton Woods &amp;quot;&quot;/&gt;&lt;property id=&quot;20307&quot; value=&quot;293&quot;/&gt;&lt;/object&gt;&lt;object type=&quot;3&quot; unique_id=&quot;13565&quot;&gt;&lt;property id=&quot;20148&quot; value=&quot;5&quot;/&gt;&lt;property id=&quot;20300&quot; value=&quot;Slide 35 - &amp;quot;         Financial Crises Post-Bretton Woods&amp;quot;&quot;/&gt;&lt;property id=&quot;20307&quot; value=&quot;299&quot;/&gt;&lt;/object&gt;&lt;object type=&quot;3&quot; unique_id=&quot;13566&quot;&gt;&lt;property id=&quot;20148&quot; value=&quot;5&quot;/&gt;&lt;property id=&quot;20300&quot; value=&quot;Slide 36 - &amp;quot;         The Mexican Currency Crisis of 1995 &amp;quot;&quot;/&gt;&lt;property id=&quot;20307&quot; value=&quot;294&quot;/&gt;&lt;/object&gt;&lt;object type=&quot;3&quot; unique_id=&quot;13567&quot;&gt;&lt;property id=&quot;20148&quot; value=&quot;5&quot;/&gt;&lt;property id=&quot;20300&quot; value=&quot;Slide 37 - &amp;quot;The Asian Crisis&amp;quot;&quot;/&gt;&lt;property id=&quot;20307&quot; value=&quot;295&quot;/&gt;&lt;/object&gt;&lt;object type=&quot;3&quot; unique_id=&quot;13568&quot;&gt;&lt;property id=&quot;20148&quot; value=&quot;5&quot;/&gt;&lt;property id=&quot;20300&quot; value=&quot;Slide 38 - &amp;quot;The Asian Crisis&amp;quot;&quot;/&gt;&lt;property id=&quot;20307&quot; value=&quot;301&quot;/&gt;&lt;/object&gt;&lt;object type=&quot;3&quot; unique_id=&quot;13569&quot;&gt;&lt;property id=&quot;20148&quot; value=&quot;5&quot;/&gt;&lt;property id=&quot;20300&quot; value=&quot;Slide 39 - &amp;quot;The Asian Crisis&amp;quot;&quot;/&gt;&lt;property id=&quot;20307&quot; value=&quot;302&quot;/&gt;&lt;/object&gt;&lt;object type=&quot;3&quot; unique_id=&quot;13570&quot;&gt;&lt;property id=&quot;20148&quot; value=&quot;5&quot;/&gt;&lt;property id=&quot;20300&quot; value=&quot;Slide 40 - &amp;quot;The Asian Crisis&amp;quot;&quot;/&gt;&lt;property id=&quot;20307&quot; value=&quot;303&quot;/&gt;&lt;/object&gt;&lt;object type=&quot;3&quot; unique_id=&quot;13571&quot;&gt;&lt;property id=&quot;20148&quot; value=&quot;5&quot;/&gt;&lt;property id=&quot;20300&quot; value=&quot;Slide 41 - &amp;quot;Evaluating the IMF’s Policies&amp;quot;&quot;/&gt;&lt;property id=&quot;20307&quot; value=&quot;296&quot;/&gt;&lt;/object&gt;&lt;object type=&quot;3&quot; unique_id=&quot;13572&quot;&gt;&lt;property id=&quot;20148&quot; value=&quot;5&quot;/&gt;&lt;property id=&quot;20300&quot; value=&quot;Slide 42 - &amp;quot;Evaluating the IMF’s Policies&amp;quot;&quot;/&gt;&lt;property id=&quot;20307&quot; value=&quot;304&quot;/&gt;&lt;/object&gt;&lt;object type=&quot;3&quot; unique_id=&quot;13573&quot;&gt;&lt;property id=&quot;20148&quot; value=&quot;5&quot;/&gt;&lt;property id=&quot;20300&quot; value=&quot;Slide 43 - &amp;quot;Evaluating the IMF’s Policies&amp;quot;&quot;/&gt;&lt;property id=&quot;20307&quot; value=&quot;305&quot;/&gt;&lt;/object&gt;&lt;object type=&quot;3&quot; unique_id=&quot;13574&quot;&gt;&lt;property id=&quot;20148&quot; value=&quot;5&quot;/&gt;&lt;property id=&quot;20300&quot; value=&quot;Slide 44 - &amp;quot;Implications for Managers&amp;quot;&quot;/&gt;&lt;property id=&quot;20307&quot; value=&quot;300&quot;/&gt;&lt;/object&gt;&lt;object type=&quot;3&quot; unique_id=&quot;13575&quot;&gt;&lt;property id=&quot;20148&quot; value=&quot;5&quot;/&gt;&lt;property id=&quot;20300&quot; value=&quot;Slide 45 - &amp;quot;Currency Management&amp;quot;&quot;/&gt;&lt;property id=&quot;20307&quot; value=&quot;306&quot;/&gt;&lt;/object&gt;&lt;object type=&quot;3&quot; unique_id=&quot;13576&quot;&gt;&lt;property id=&quot;20148&quot; value=&quot;5&quot;/&gt;&lt;property id=&quot;20300&quot; value=&quot;Slide 46 - &amp;quot;Business Strategy&amp;quot;&quot;/&gt;&lt;property id=&quot;20307&quot; value=&quot;297&quot;/&gt;&lt;/object&gt;&lt;object type=&quot;3&quot; unique_id=&quot;13577&quot;&gt;&lt;property id=&quot;20148&quot; value=&quot;5&quot;/&gt;&lt;property id=&quot;20300&quot; value=&quot;Slide 47 - &amp;quot;   Corporate-Government Relations&amp;quot;&quot;/&gt;&lt;property id=&quot;20307&quot; value=&quot;298&quot;/&gt;&lt;/object&gt;&lt;object type=&quot;3&quot; unique_id=&quot;13578&quot;&gt;&lt;property id=&quot;20148&quot; value=&quot;5&quot;/&gt;&lt;property id=&quot;20300&quot; value=&quot;Slide 48 - &amp;quot;Classroom Performance System &amp;quot;&quot;/&gt;&lt;property id=&quot;20307&quot; value=&quot;265&quot;/&gt;&lt;/object&gt;&lt;object type=&quot;3&quot; unique_id=&quot;13579&quot;&gt;&lt;property id=&quot;20148&quot; value=&quot;5&quot;/&gt;&lt;property id=&quot;20300&quot; value=&quot;Slide 49 - &amp;quot;  Classroom Performance System&amp;quot;&quot;/&gt;&lt;property id=&quot;20307&quot; value=&quot;275&quot;/&gt;&lt;/object&gt;&lt;object type=&quot;3&quot; unique_id=&quot;13580&quot;&gt;&lt;property id=&quot;20148&quot; value=&quot;5&quot;/&gt;&lt;property id=&quot;20300&quot; value=&quot;Slide 50 - &amp;quot;  Classroom Performance System&amp;quot;&quot;/&gt;&lt;property id=&quot;20307&quot; value=&quot;281&quot;/&gt;&lt;/object&gt;&lt;object type=&quot;3&quot; unique_id=&quot;13581&quot;&gt;&lt;property id=&quot;20148&quot; value=&quot;5&quot;/&gt;&lt;property id=&quot;20300&quot; value=&quot;Slide 51 - &amp;quot;  Classroom Performance System&amp;quot;&quot;/&gt;&lt;property id=&quot;20307&quot; value=&quot;284&quot;/&gt;&lt;/object&gt;&lt;/object&gt;&lt;/object&gt;&lt;/database&gt;"/>
  <p:tag name="SECTOMILLISECCONVERTED" val="1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template_copy">
  <a:themeElements>
    <a:clrScheme name="1_template_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emplate_cop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cop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cop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cop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cop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cop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cop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cop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cop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cop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cop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cop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22925AC47EC47AE0F3682DC7EFE9B" ma:contentTypeVersion="0" ma:contentTypeDescription="Create a new document." ma:contentTypeScope="" ma:versionID="895228dc445a9e1c8fcc8c78bc5464f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DC9B144-6F40-4777-B624-A9D714075F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821098-6A49-4FD3-8EC1-F6393D593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F7A8C12-E80F-4CCA-A39A-DA6D87DA52E4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template_copy</Template>
  <TotalTime>6020</TotalTime>
  <Words>129</Words>
  <Application>Microsoft Macintosh PowerPoint</Application>
  <PresentationFormat>On-screen Show (4:3)</PresentationFormat>
  <Paragraphs>241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Calibri</vt:lpstr>
      <vt:lpstr>Garamond</vt:lpstr>
      <vt:lpstr>Impact</vt:lpstr>
      <vt:lpstr>ＭＳ Ｐゴシック</vt:lpstr>
      <vt:lpstr>Tahoma</vt:lpstr>
      <vt:lpstr>Times</vt:lpstr>
      <vt:lpstr>Times New Roman</vt:lpstr>
      <vt:lpstr>Wingdings</vt:lpstr>
      <vt:lpstr>Arial</vt:lpstr>
      <vt:lpstr>1_template_copy</vt:lpstr>
      <vt:lpstr>Office Theme</vt:lpstr>
      <vt:lpstr>NewsPrint</vt:lpstr>
      <vt:lpstr>PowerPoint Presentation</vt:lpstr>
      <vt:lpstr>Learning outcomes</vt:lpstr>
      <vt:lpstr>PowerPoint Presentation</vt:lpstr>
      <vt:lpstr>Characteristics of  Business</vt:lpstr>
      <vt:lpstr>The Business Environment</vt:lpstr>
      <vt:lpstr>Why Study the Business Environment</vt:lpstr>
      <vt:lpstr>Categories of Business Environment</vt:lpstr>
      <vt:lpstr>Overview of Business Environment</vt:lpstr>
      <vt:lpstr>Internal Environment</vt:lpstr>
      <vt:lpstr>Macro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should managers take into consideration in relation to PESTEL?</vt:lpstr>
      <vt:lpstr>Environmental Analysis Process</vt:lpstr>
      <vt:lpstr>Strategy Formulation Defined</vt:lpstr>
      <vt:lpstr>What is SWOT Analysis?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</Company>
  <LinksUpToDate>false</LinksUpToDate>
  <SharedDoc>false</SharedDoc>
  <HyperlinkBase>assets/\</HyperlinkBase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</dc:creator>
  <cp:lastModifiedBy>georgio1976@outlook.com</cp:lastModifiedBy>
  <cp:revision>142</cp:revision>
  <dcterms:created xsi:type="dcterms:W3CDTF">2008-04-22T14:29:13Z</dcterms:created>
  <dcterms:modified xsi:type="dcterms:W3CDTF">2017-09-04T08:40:48Z</dcterms:modified>
</cp:coreProperties>
</file>